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1" r:id="rId4"/>
    <p:sldId id="289" r:id="rId5"/>
    <p:sldId id="291" r:id="rId6"/>
    <p:sldId id="297" r:id="rId7"/>
    <p:sldId id="292" r:id="rId8"/>
    <p:sldId id="293" r:id="rId9"/>
    <p:sldId id="294" r:id="rId10"/>
    <p:sldId id="295" r:id="rId11"/>
    <p:sldId id="279" r:id="rId12"/>
    <p:sldId id="280" r:id="rId13"/>
    <p:sldId id="281" r:id="rId14"/>
    <p:sldId id="296" r:id="rId15"/>
    <p:sldId id="262" r:id="rId16"/>
    <p:sldId id="263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8" autoAdjust="0"/>
    <p:restoredTop sz="94691" autoAdjust="0"/>
  </p:normalViewPr>
  <p:slideViewPr>
    <p:cSldViewPr>
      <p:cViewPr varScale="1">
        <p:scale>
          <a:sx n="83" d="100"/>
          <a:sy n="83" d="100"/>
        </p:scale>
        <p:origin x="12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&amp; Human Rights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Cristiane </a:t>
            </a:r>
            <a:r>
              <a:rPr lang="en-US" dirty="0" err="1"/>
              <a:t>Lucena</a:t>
            </a:r>
            <a:endParaRPr lang="en-US" dirty="0"/>
          </a:p>
          <a:p>
            <a:r>
              <a:rPr lang="en-US" dirty="0" err="1"/>
              <a:t>Cristiane.lucena@usp.br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05CABF6-83EC-2B40-B4F5-9DE60402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Theories of Commitment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4DFDE-D6F4-9941-BC05-85D704A15F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/>
          </a:bodyPr>
          <a:lstStyle/>
          <a:p>
            <a:pPr>
              <a:defRPr/>
            </a:pPr>
            <a:endParaRPr lang="en-US" dirty="0"/>
          </a:p>
          <a:p>
            <a:pPr marL="0" indent="0">
              <a:buSzPct val="60000"/>
              <a:buFont typeface="Wingdings" pitchFamily="2" charset="2"/>
              <a:buNone/>
              <a:defRPr/>
            </a:pPr>
            <a:endParaRPr lang="pt-BR" sz="2400" dirty="0">
              <a:latin typeface="+mj-lt"/>
            </a:endParaRPr>
          </a:p>
          <a:p>
            <a:pPr marL="0" indent="0">
              <a:buSzPct val="60000"/>
              <a:buFont typeface="Wingdings" pitchFamily="2" charset="2"/>
              <a:buNone/>
              <a:defRPr/>
            </a:pPr>
            <a:r>
              <a:rPr lang="pt-BR" sz="2400" dirty="0" err="1">
                <a:latin typeface="+mj-lt"/>
              </a:rPr>
              <a:t>Evidence</a:t>
            </a:r>
            <a:endParaRPr lang="pt-BR" sz="24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err="1">
                <a:latin typeface="+mj-lt"/>
              </a:rPr>
              <a:t>Questions</a:t>
            </a:r>
            <a:r>
              <a:rPr lang="pt-BR" sz="2400" dirty="0">
                <a:latin typeface="+mj-lt"/>
              </a:rPr>
              <a:t>: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Commitment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reflects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preferences</a:t>
            </a:r>
            <a:r>
              <a:rPr lang="pt-BR" sz="2100" dirty="0">
                <a:latin typeface="+mj-lt"/>
              </a:rPr>
              <a:t>?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Commitment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is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weakened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by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domestic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institutions</a:t>
            </a:r>
            <a:r>
              <a:rPr lang="pt-BR" sz="2100" dirty="0">
                <a:latin typeface="+mj-lt"/>
              </a:rPr>
              <a:t>?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Commitment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can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be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promoted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strategically</a:t>
            </a:r>
            <a:r>
              <a:rPr lang="pt-BR" sz="2100" dirty="0">
                <a:latin typeface="+mj-lt"/>
              </a:rPr>
              <a:t>, via </a:t>
            </a:r>
            <a:r>
              <a:rPr lang="pt-BR" sz="2100" dirty="0" err="1">
                <a:latin typeface="+mj-lt"/>
              </a:rPr>
              <a:t>RUDs</a:t>
            </a:r>
            <a:r>
              <a:rPr lang="pt-BR" sz="2100" dirty="0">
                <a:latin typeface="+mj-lt"/>
              </a:rPr>
              <a:t>?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endParaRPr lang="pt-BR" sz="21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err="1">
                <a:latin typeface="+mj-lt"/>
              </a:rPr>
              <a:t>Treaties</a:t>
            </a:r>
            <a:r>
              <a:rPr lang="pt-BR" sz="2400" dirty="0">
                <a:latin typeface="+mj-lt"/>
              </a:rPr>
              <a:t>: ICCPR, ICESCR, CERD, CAT, CEDAW, CRC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err="1">
                <a:latin typeface="+mj-lt"/>
              </a:rPr>
              <a:t>Opportunities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to</a:t>
            </a:r>
            <a:r>
              <a:rPr lang="pt-BR" sz="2400" dirty="0">
                <a:latin typeface="+mj-lt"/>
              </a:rPr>
              <a:t> observe </a:t>
            </a:r>
            <a:r>
              <a:rPr lang="pt-BR" sz="2400" dirty="0" err="1">
                <a:latin typeface="+mj-lt"/>
              </a:rPr>
              <a:t>commitment</a:t>
            </a:r>
            <a:r>
              <a:rPr lang="pt-BR" sz="2400" dirty="0">
                <a:latin typeface="+mj-lt"/>
              </a:rPr>
              <a:t>: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Ratification</a:t>
            </a:r>
            <a:endParaRPr lang="pt-BR" sz="21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Reservations</a:t>
            </a:r>
            <a:endParaRPr lang="pt-BR" sz="21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Optional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protocols</a:t>
            </a:r>
            <a:endParaRPr lang="pt-BR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969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519FCD7-8BE3-B845-B1D9-C4CBA0F4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Research Design and Results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EF4F5-9ADC-F247-90FA-845825B9C2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Char char="o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r>
              <a:rPr lang="en-US" sz="2400" dirty="0">
                <a:latin typeface="+mj-lt"/>
                <a:ea typeface="ＭＳ Ｐゴシック" charset="0"/>
              </a:rPr>
              <a:t>Evidence. Ratification:</a:t>
            </a: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>
              <a:latin typeface="+mj-lt"/>
              <a:ea typeface="ＭＳ Ｐゴシック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9BDE3D-F910-D442-9378-62D29DA676C4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67000"/>
          <a:ext cx="8153400" cy="295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9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41">
                <a:tc>
                  <a:txBody>
                    <a:bodyPr/>
                    <a:lstStyle/>
                    <a:p>
                      <a:r>
                        <a:rPr lang="fr-CH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Question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fr-CH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Variables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fr-CH" sz="18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Results</a:t>
                      </a:r>
                      <a:endParaRPr lang="fr-CH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CH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Influence on ratification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12"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+mj-lt"/>
                        </a:rPr>
                        <a:t>Preferences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Democracy</a:t>
                      </a:r>
                      <a:endParaRPr lang="fr-CH" sz="1600" dirty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Leftist</a:t>
                      </a:r>
                      <a:r>
                        <a:rPr lang="fr-CH" sz="1600" baseline="0" dirty="0"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latin typeface="+mj-lt"/>
                        </a:rPr>
                        <a:t>government</a:t>
                      </a:r>
                      <a:endParaRPr lang="fr-CH" sz="1600" baseline="0" dirty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baseline="0" dirty="0">
                          <a:latin typeface="+mj-lt"/>
                        </a:rPr>
                        <a:t>Western nations (religion)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>
                          <a:latin typeface="+mj-lt"/>
                        </a:rPr>
                        <a:t>Positive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H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(ICESCR,</a:t>
                      </a:r>
                      <a:r>
                        <a:rPr kumimoji="0" lang="fr-CH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CERD)</a:t>
                      </a:r>
                      <a:endParaRPr lang="fr-CH" sz="1600" dirty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>
                          <a:latin typeface="+mj-lt"/>
                        </a:rPr>
                        <a:t>Islam </a:t>
                      </a:r>
                      <a:r>
                        <a:rPr lang="fr-CH" sz="1600" dirty="0" err="1">
                          <a:latin typeface="+mj-lt"/>
                        </a:rPr>
                        <a:t>only</a:t>
                      </a:r>
                      <a:r>
                        <a:rPr lang="fr-CH" sz="1600" dirty="0">
                          <a:latin typeface="+mj-lt"/>
                        </a:rPr>
                        <a:t> exception CEDAW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12"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The </a:t>
                      </a:r>
                      <a:r>
                        <a:rPr lang="fr-CH" sz="1600" dirty="0" err="1">
                          <a:latin typeface="+mj-lt"/>
                        </a:rPr>
                        <a:t>legal</a:t>
                      </a:r>
                      <a:r>
                        <a:rPr lang="fr-CH" sz="1600" dirty="0">
                          <a:latin typeface="+mj-lt"/>
                        </a:rPr>
                        <a:t> system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>
                          <a:latin typeface="+mj-lt"/>
                        </a:rPr>
                        <a:t>Common</a:t>
                      </a:r>
                      <a:r>
                        <a:rPr lang="fr-CH" sz="1600" baseline="0" dirty="0"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latin typeface="+mj-lt"/>
                        </a:rPr>
                        <a:t>law</a:t>
                      </a:r>
                      <a:r>
                        <a:rPr lang="fr-CH" sz="1600" baseline="0" dirty="0">
                          <a:latin typeface="+mj-lt"/>
                        </a:rPr>
                        <a:t> system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baseline="0" dirty="0">
                          <a:latin typeface="+mj-lt"/>
                        </a:rPr>
                        <a:t>Ratification </a:t>
                      </a:r>
                      <a:r>
                        <a:rPr lang="fr-CH" sz="1600" baseline="0" dirty="0" err="1">
                          <a:latin typeface="+mj-lt"/>
                        </a:rPr>
                        <a:t>process</a:t>
                      </a:r>
                      <a:endParaRPr lang="fr-CH" sz="1600" baseline="0" dirty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Federalism</a:t>
                      </a:r>
                      <a:r>
                        <a:rPr lang="fr-CH" sz="1600" dirty="0">
                          <a:latin typeface="+mj-lt"/>
                        </a:rPr>
                        <a:t>, </a:t>
                      </a:r>
                      <a:r>
                        <a:rPr lang="fr-CH" sz="1600" dirty="0" err="1">
                          <a:latin typeface="+mj-lt"/>
                        </a:rPr>
                        <a:t>presidentialism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Negative</a:t>
                      </a:r>
                      <a:r>
                        <a:rPr lang="fr-CH" sz="1600" baseline="0" dirty="0">
                          <a:latin typeface="+mj-lt"/>
                        </a:rPr>
                        <a:t> (exception CERD)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Some</a:t>
                      </a:r>
                      <a:r>
                        <a:rPr lang="fr-CH" sz="1600" baseline="0" dirty="0"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latin typeface="+mj-lt"/>
                        </a:rPr>
                        <a:t>evidence</a:t>
                      </a:r>
                      <a:endParaRPr lang="fr-CH" sz="1600" dirty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Some</a:t>
                      </a:r>
                      <a:r>
                        <a:rPr lang="fr-CH" sz="1600" baseline="0" dirty="0"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latin typeface="+mj-lt"/>
                        </a:rPr>
                        <a:t>evidence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99"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Strategic ratification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Regional</a:t>
                      </a:r>
                      <a:r>
                        <a:rPr lang="fr-CH" sz="1600" dirty="0">
                          <a:latin typeface="+mj-lt"/>
                        </a:rPr>
                        <a:t> ratification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>
                          <a:latin typeface="+mj-lt"/>
                        </a:rPr>
                        <a:t>Some</a:t>
                      </a:r>
                      <a:r>
                        <a:rPr lang="fr-CH" sz="1600" dirty="0">
                          <a:latin typeface="+mj-lt"/>
                        </a:rPr>
                        <a:t> positive </a:t>
                      </a:r>
                      <a:r>
                        <a:rPr lang="fr-CH" sz="1600" dirty="0" err="1">
                          <a:latin typeface="+mj-lt"/>
                        </a:rPr>
                        <a:t>evidence</a:t>
                      </a:r>
                      <a:endParaRPr lang="fr-CH" sz="1600" dirty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4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6D8E4DD-3621-4648-9F38-CC8DCAE0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Customized Commitment</a:t>
            </a:r>
            <a:endParaRPr lang="en-US" altLang="en-US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9AF91FC-7966-0740-96B4-2858111552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pt-BR"/>
          </a:p>
          <a:p>
            <a:pPr>
              <a:buSzPct val="60000"/>
              <a:buFont typeface="Wingdings" pitchFamily="2" charset="2"/>
              <a:buNone/>
            </a:pPr>
            <a:r>
              <a:rPr lang="en-US" altLang="pt-BR" sz="2400"/>
              <a:t>Evidence. Customized commitments:</a:t>
            </a:r>
          </a:p>
          <a:p>
            <a:pPr>
              <a:buSzPct val="60000"/>
              <a:buFont typeface="Wingdings" pitchFamily="2" charset="2"/>
              <a:buNone/>
            </a:pPr>
            <a:r>
              <a:rPr lang="en-US" altLang="pt-BR" sz="2400"/>
              <a:t>→ </a:t>
            </a:r>
            <a:r>
              <a:rPr lang="en-US" altLang="pt-BR" sz="2000"/>
              <a:t>Most countries that ratify do not enter reservations.</a:t>
            </a:r>
          </a:p>
          <a:p>
            <a:pPr>
              <a:buSzPct val="60000"/>
              <a:buFont typeface="Wingdings" pitchFamily="2" charset="2"/>
              <a:buNone/>
            </a:pPr>
            <a:endParaRPr lang="en-US" altLang="pt-BR" sz="2400"/>
          </a:p>
          <a:p>
            <a:pPr>
              <a:buSzPct val="60000"/>
              <a:buFont typeface="Wingdings" pitchFamily="2" charset="2"/>
              <a:buNone/>
            </a:pPr>
            <a:endParaRPr lang="en-US" altLang="pt-BR" sz="2400"/>
          </a:p>
          <a:p>
            <a:pPr>
              <a:buSzPct val="60000"/>
              <a:buFont typeface="Wingdings" pitchFamily="2" charset="2"/>
              <a:buNone/>
            </a:pPr>
            <a:endParaRPr lang="en-US" altLang="pt-BR" sz="2400"/>
          </a:p>
          <a:p>
            <a:pPr>
              <a:buSzPct val="60000"/>
              <a:buFont typeface="Wingdings" pitchFamily="2" charset="2"/>
              <a:buNone/>
            </a:pPr>
            <a:endParaRPr lang="en-US" altLang="pt-BR" sz="240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8644044-ACC2-ED4D-BF3A-8EEE9A3FD9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95400" y="3276600"/>
          <a:ext cx="5867400" cy="281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5081"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Result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</a:p>
                    <a:p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Influence on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reservations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Democracy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Negative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GDP/capita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Density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 of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regional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reservations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Islam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Common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law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legal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 tradition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1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FB4939C-407D-8043-BC27-4C5A81B9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Theories of Commitment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9AAA0-AAEB-704B-951F-0D1E63F158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Char char="o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r>
              <a:rPr lang="en-US" sz="2400" dirty="0">
                <a:latin typeface="+mj-lt"/>
                <a:ea typeface="ＭＳ Ｐゴシック" charset="0"/>
              </a:rPr>
              <a:t>Evidence. Recognizing international authority:</a:t>
            </a: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100" dirty="0">
              <a:latin typeface="+mj-lt"/>
              <a:ea typeface="ＭＳ Ｐゴシック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BCC7677-7B73-5145-8376-656E1C8319D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286000"/>
          <a:ext cx="7924800" cy="304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8844">
                <a:tc>
                  <a:txBody>
                    <a:bodyPr/>
                    <a:lstStyle/>
                    <a:p>
                      <a:r>
                        <a:rPr lang="fr-CH" sz="1800" dirty="0">
                          <a:solidFill>
                            <a:schemeClr val="tx1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Result</a:t>
                      </a:r>
                      <a:endParaRPr lang="fr-CH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CH" sz="1800" dirty="0">
                          <a:solidFill>
                            <a:schemeClr val="tx1"/>
                          </a:solidFill>
                          <a:latin typeface="+mj-lt"/>
                        </a:rPr>
                        <a:t>Influence</a:t>
                      </a:r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on </a:t>
                      </a:r>
                      <a:r>
                        <a:rPr lang="fr-CH" sz="18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optional</a:t>
                      </a:r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8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protocol</a:t>
                      </a:r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: </a:t>
                      </a:r>
                    </a:p>
                    <a:p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state right</a:t>
                      </a:r>
                      <a:endParaRPr lang="fr-CH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Result</a:t>
                      </a:r>
                      <a:endParaRPr lang="fr-CH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CH" sz="1800" dirty="0">
                          <a:solidFill>
                            <a:schemeClr val="tx1"/>
                          </a:solidFill>
                          <a:latin typeface="+mj-lt"/>
                        </a:rPr>
                        <a:t>Influence</a:t>
                      </a:r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on </a:t>
                      </a:r>
                      <a:r>
                        <a:rPr lang="fr-CH" sz="18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optional</a:t>
                      </a:r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8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protocol</a:t>
                      </a:r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: </a:t>
                      </a:r>
                    </a:p>
                    <a:p>
                      <a:r>
                        <a:rPr lang="fr-CH" sz="18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individual</a:t>
                      </a:r>
                      <a:r>
                        <a:rPr lang="fr-CH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right</a:t>
                      </a:r>
                      <a:endParaRPr lang="fr-CH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+mj-lt"/>
                        </a:rPr>
                        <a:t>Democracy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Positive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Positive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Common </a:t>
                      </a:r>
                      <a:r>
                        <a:rPr lang="fr-CH" sz="1600" dirty="0" err="1">
                          <a:latin typeface="+mj-lt"/>
                        </a:rPr>
                        <a:t>law</a:t>
                      </a:r>
                      <a:r>
                        <a:rPr lang="fr-CH" sz="1600" dirty="0">
                          <a:latin typeface="+mj-lt"/>
                        </a:rPr>
                        <a:t> 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+mj-lt"/>
                        </a:rPr>
                        <a:t>Negative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+mj-lt"/>
                        </a:rPr>
                        <a:t>Negative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+mj-lt"/>
                        </a:rPr>
                        <a:t>Leftist</a:t>
                      </a:r>
                      <a:r>
                        <a:rPr lang="fr-CH" sz="1600" dirty="0">
                          <a:latin typeface="+mj-lt"/>
                        </a:rPr>
                        <a:t> </a:t>
                      </a:r>
                      <a:r>
                        <a:rPr lang="fr-CH" sz="1600" dirty="0" err="1">
                          <a:latin typeface="+mj-lt"/>
                        </a:rPr>
                        <a:t>government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Positive 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Protestant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Positive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Positive 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+mj-lt"/>
                        </a:rPr>
                        <a:t>Regional</a:t>
                      </a:r>
                      <a:r>
                        <a:rPr lang="fr-CH" sz="1600" dirty="0">
                          <a:latin typeface="+mj-lt"/>
                        </a:rPr>
                        <a:t> ratifications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Positive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+mj-lt"/>
                        </a:rPr>
                        <a:t>Positive 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55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9A88334-D067-0549-BEA9-F1913CA5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Theories of Commitment</a:t>
            </a:r>
            <a:r>
              <a:rPr lang="en-US" altLang="en-US" sz="1600" dirty="0">
                <a:latin typeface="Bookman Old Style" panose="02050604050505020204" pitchFamily="18" charset="0"/>
              </a:rPr>
              <a:t>*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59541-FDA9-7B4A-91DB-106BAC839B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 marL="0" indent="0">
              <a:buSzPct val="60000"/>
              <a:buFont typeface="Wingdings" pitchFamily="2" charset="2"/>
              <a:buNone/>
              <a:defRPr/>
            </a:pPr>
            <a:r>
              <a:rPr lang="pt-BR" sz="2400" dirty="0" err="1">
                <a:latin typeface="+mj-lt"/>
              </a:rPr>
              <a:t>Conclusion</a:t>
            </a:r>
            <a:r>
              <a:rPr lang="pt-BR" sz="2400" dirty="0">
                <a:latin typeface="+mj-lt"/>
              </a:rPr>
              <a:t>: 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r>
              <a:rPr lang="pt-BR" sz="2400" dirty="0">
                <a:latin typeface="+mj-lt"/>
              </a:rPr>
              <a:t>	</a:t>
            </a:r>
            <a:r>
              <a:rPr lang="pt-BR" sz="2400" dirty="0" err="1">
                <a:latin typeface="+mj-lt"/>
              </a:rPr>
              <a:t>Why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states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commit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to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international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human</a:t>
            </a:r>
            <a:r>
              <a:rPr lang="pt-BR" sz="2400" dirty="0">
                <a:latin typeface="+mj-lt"/>
              </a:rPr>
              <a:t> 	</a:t>
            </a:r>
            <a:r>
              <a:rPr lang="pt-BR" sz="2400" dirty="0" err="1">
                <a:latin typeface="+mj-lt"/>
              </a:rPr>
              <a:t>rights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treaties</a:t>
            </a:r>
            <a:r>
              <a:rPr lang="pt-BR" sz="2400" dirty="0">
                <a:latin typeface="+mj-lt"/>
              </a:rPr>
              <a:t>?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endParaRPr lang="pt-BR" sz="2400" dirty="0">
              <a:latin typeface="+mj-lt"/>
            </a:endParaRPr>
          </a:p>
          <a:p>
            <a:pPr>
              <a:buSzPct val="60000"/>
              <a:defRPr/>
            </a:pPr>
            <a:r>
              <a:rPr lang="pt-BR" sz="2200" dirty="0" err="1">
                <a:latin typeface="+mj-lt"/>
              </a:rPr>
              <a:t>Because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states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have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the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intention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to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comply</a:t>
            </a:r>
            <a:r>
              <a:rPr lang="pt-BR" sz="2200" dirty="0">
                <a:latin typeface="+mj-lt"/>
              </a:rPr>
              <a:t> </a:t>
            </a:r>
          </a:p>
          <a:p>
            <a:pPr>
              <a:buSzPct val="60000"/>
              <a:defRPr/>
            </a:pPr>
            <a:r>
              <a:rPr lang="pt-BR" sz="2200" dirty="0">
                <a:latin typeface="+mj-lt"/>
              </a:rPr>
              <a:t>The </a:t>
            </a:r>
            <a:r>
              <a:rPr lang="pt-BR" sz="2200" dirty="0" err="1">
                <a:latin typeface="+mj-lt"/>
              </a:rPr>
              <a:t>nature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of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the</a:t>
            </a:r>
            <a:r>
              <a:rPr lang="pt-BR" sz="2200" dirty="0">
                <a:latin typeface="+mj-lt"/>
              </a:rPr>
              <a:t> legal system </a:t>
            </a:r>
            <a:r>
              <a:rPr lang="pt-BR" sz="2200" dirty="0" err="1">
                <a:latin typeface="+mj-lt"/>
              </a:rPr>
              <a:t>can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explain</a:t>
            </a:r>
            <a:r>
              <a:rPr lang="pt-BR" sz="2200" dirty="0">
                <a:latin typeface="+mj-lt"/>
              </a:rPr>
              <a:t> some </a:t>
            </a:r>
            <a:r>
              <a:rPr lang="pt-BR" sz="2200" dirty="0" err="1">
                <a:latin typeface="+mj-lt"/>
              </a:rPr>
              <a:t>of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the</a:t>
            </a:r>
            <a:r>
              <a:rPr lang="pt-BR" sz="2200" dirty="0">
                <a:latin typeface="+mj-lt"/>
              </a:rPr>
              <a:t> “false negatives”</a:t>
            </a:r>
          </a:p>
          <a:p>
            <a:pPr>
              <a:buSzPct val="60000"/>
              <a:defRPr/>
            </a:pPr>
            <a:r>
              <a:rPr lang="pt-BR" sz="2200" dirty="0" err="1">
                <a:latin typeface="+mj-lt"/>
              </a:rPr>
              <a:t>Strategic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ratification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can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explan</a:t>
            </a:r>
            <a:r>
              <a:rPr lang="pt-BR" sz="2200" dirty="0">
                <a:latin typeface="+mj-lt"/>
              </a:rPr>
              <a:t> “false positives”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marL="0" indent="0">
              <a:buSzPct val="60000"/>
              <a:buFont typeface="Wingdings" pitchFamily="2" charset="2"/>
              <a:buNone/>
              <a:defRPr/>
            </a:pPr>
            <a:endParaRPr lang="en-US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654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99597-F138-4941-9B62-9C20758F2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Self-</a:t>
            </a:r>
            <a:r>
              <a:rPr lang="pt-BR" sz="2700" dirty="0" err="1"/>
              <a:t>Reporting</a:t>
            </a:r>
            <a:r>
              <a:rPr lang="pt-BR" sz="2700" dirty="0"/>
              <a:t> </a:t>
            </a:r>
            <a:r>
              <a:rPr lang="pt-BR" sz="2700" dirty="0" err="1"/>
              <a:t>Under</a:t>
            </a:r>
            <a:r>
              <a:rPr lang="pt-BR" sz="2700" dirty="0"/>
              <a:t> </a:t>
            </a:r>
            <a:r>
              <a:rPr lang="pt-BR" sz="2700" dirty="0" err="1"/>
              <a:t>International</a:t>
            </a:r>
            <a:r>
              <a:rPr lang="pt-BR" sz="2700" dirty="0"/>
              <a:t> </a:t>
            </a:r>
            <a:r>
              <a:rPr lang="pt-BR" sz="2700" dirty="0" err="1"/>
              <a:t>Human</a:t>
            </a:r>
            <a:r>
              <a:rPr lang="pt-BR" sz="2700" dirty="0"/>
              <a:t> </a:t>
            </a:r>
            <a:r>
              <a:rPr lang="pt-BR" sz="2700" dirty="0" err="1"/>
              <a:t>Rights</a:t>
            </a:r>
            <a:r>
              <a:rPr lang="pt-BR" sz="2700" dirty="0"/>
              <a:t> </a:t>
            </a:r>
            <a:r>
              <a:rPr lang="pt-BR" sz="2700" dirty="0" err="1"/>
              <a:t>Treaties</a:t>
            </a:r>
            <a:endParaRPr lang="pt-BR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C52C-585A-4646-AA57-0C5421C2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Recent</a:t>
            </a:r>
            <a:r>
              <a:rPr lang="pt-BR" dirty="0"/>
              <a:t> </a:t>
            </a:r>
            <a:r>
              <a:rPr lang="pt-BR" dirty="0" err="1"/>
              <a:t>research</a:t>
            </a:r>
            <a:r>
              <a:rPr lang="pt-BR" dirty="0"/>
              <a:t> shows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more </a:t>
            </a:r>
            <a:r>
              <a:rPr lang="pt-BR" dirty="0" err="1"/>
              <a:t>frequently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 </a:t>
            </a:r>
            <a:r>
              <a:rPr lang="pt-BR" dirty="0" err="1"/>
              <a:t>participate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reporting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better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perform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relavant</a:t>
            </a:r>
            <a:r>
              <a:rPr lang="pt-BR" dirty="0"/>
              <a:t> </a:t>
            </a:r>
            <a:r>
              <a:rPr lang="pt-BR" dirty="0" err="1"/>
              <a:t>indicators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outcomes</a:t>
            </a:r>
            <a:r>
              <a:rPr lang="pt-BR" dirty="0"/>
              <a:t>. (p. 2)”</a:t>
            </a:r>
          </a:p>
          <a:p>
            <a:pPr marL="342900" lvl="1" indent="0">
              <a:buNone/>
            </a:pPr>
            <a:endParaRPr lang="pt-BR" dirty="0"/>
          </a:p>
          <a:p>
            <a:pPr marL="342900" lvl="1" indent="0">
              <a:buNone/>
            </a:pPr>
            <a:r>
              <a:rPr lang="pt-BR" dirty="0" err="1"/>
              <a:t>Mechanisms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influence</a:t>
            </a:r>
            <a:r>
              <a:rPr lang="pt-BR" dirty="0"/>
              <a:t>:</a:t>
            </a:r>
          </a:p>
          <a:p>
            <a:pPr marL="1071563" lvl="2" indent="-385763">
              <a:buFont typeface="+mj-lt"/>
              <a:buAutoNum type="romanLcPeriod"/>
            </a:pPr>
            <a:r>
              <a:rPr lang="pt-BR" dirty="0" err="1"/>
              <a:t>Socialization</a:t>
            </a:r>
            <a:endParaRPr lang="pt-BR" dirty="0"/>
          </a:p>
          <a:p>
            <a:pPr marL="1071563" lvl="2" indent="-385763">
              <a:buFont typeface="+mj-lt"/>
              <a:buAutoNum type="romanLcPeriod"/>
            </a:pPr>
            <a:r>
              <a:rPr lang="pt-BR" dirty="0"/>
              <a:t>Learning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capacity</a:t>
            </a:r>
            <a:r>
              <a:rPr lang="pt-BR" dirty="0"/>
              <a:t> </a:t>
            </a:r>
            <a:r>
              <a:rPr lang="pt-BR" dirty="0" err="1"/>
              <a:t>building</a:t>
            </a:r>
            <a:endParaRPr lang="pt-BR" dirty="0"/>
          </a:p>
          <a:p>
            <a:pPr marL="1071563" lvl="2" indent="-385763">
              <a:buFont typeface="+mj-lt"/>
              <a:buAutoNum type="romanLcPeriod"/>
            </a:pPr>
            <a:r>
              <a:rPr lang="pt-BR" dirty="0" err="1"/>
              <a:t>Domestic</a:t>
            </a:r>
            <a:r>
              <a:rPr lang="pt-BR" dirty="0"/>
              <a:t> </a:t>
            </a:r>
            <a:r>
              <a:rPr lang="pt-BR" dirty="0" err="1"/>
              <a:t>mobilization</a:t>
            </a:r>
            <a:endParaRPr lang="pt-BR" dirty="0"/>
          </a:p>
          <a:p>
            <a:pPr marL="1071563" lvl="2" indent="-385763">
              <a:buFont typeface="+mj-lt"/>
              <a:buAutoNum type="romanLcPeriod"/>
            </a:pPr>
            <a:r>
              <a:rPr lang="pt-BR" dirty="0"/>
              <a:t>Law </a:t>
            </a:r>
            <a:r>
              <a:rPr lang="pt-BR" dirty="0" err="1"/>
              <a:t>development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134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C75A-0453-644D-8591-B94B36A9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dirty="0"/>
              <a:t>Self-</a:t>
            </a:r>
            <a:r>
              <a:rPr lang="pt-BR" sz="2700" dirty="0" err="1"/>
              <a:t>Reporting</a:t>
            </a:r>
            <a:r>
              <a:rPr lang="pt-BR" sz="2700" dirty="0"/>
              <a:t> </a:t>
            </a:r>
            <a:r>
              <a:rPr lang="pt-BR" sz="2700" dirty="0" err="1"/>
              <a:t>within</a:t>
            </a:r>
            <a:r>
              <a:rPr lang="pt-BR" sz="2700" dirty="0"/>
              <a:t> </a:t>
            </a:r>
            <a:r>
              <a:rPr lang="pt-BR" sz="2700" dirty="0" err="1"/>
              <a:t>the</a:t>
            </a:r>
            <a:r>
              <a:rPr lang="pt-BR" sz="2700" dirty="0"/>
              <a:t> </a:t>
            </a:r>
            <a:r>
              <a:rPr lang="pt-BR" sz="2700" dirty="0" err="1"/>
              <a:t>Scholarship</a:t>
            </a:r>
            <a:r>
              <a:rPr lang="pt-BR" sz="2700" dirty="0"/>
              <a:t> </a:t>
            </a:r>
            <a:r>
              <a:rPr lang="pt-BR" sz="2700" dirty="0" err="1"/>
              <a:t>on</a:t>
            </a:r>
            <a:r>
              <a:rPr lang="pt-BR" sz="2700" dirty="0"/>
              <a:t> </a:t>
            </a:r>
            <a:r>
              <a:rPr lang="pt-BR" sz="2700" dirty="0" err="1"/>
              <a:t>Enforcement</a:t>
            </a:r>
            <a:r>
              <a:rPr lang="pt-BR" sz="2700" dirty="0"/>
              <a:t> </a:t>
            </a:r>
            <a:r>
              <a:rPr lang="pt-BR" sz="2700" dirty="0" err="1"/>
              <a:t>and</a:t>
            </a:r>
            <a:r>
              <a:rPr lang="pt-BR" sz="2700" dirty="0"/>
              <a:t> </a:t>
            </a:r>
            <a:r>
              <a:rPr lang="pt-BR" sz="2700" dirty="0" err="1"/>
              <a:t>Compliance</a:t>
            </a:r>
            <a:r>
              <a:rPr lang="pt-BR" sz="2700" dirty="0"/>
              <a:t> </a:t>
            </a:r>
            <a:r>
              <a:rPr lang="pt-BR" sz="2700" dirty="0" err="1"/>
              <a:t>with</a:t>
            </a:r>
            <a:r>
              <a:rPr lang="pt-BR" sz="2700" dirty="0"/>
              <a:t> </a:t>
            </a:r>
            <a:r>
              <a:rPr lang="pt-BR" sz="2700" dirty="0" err="1"/>
              <a:t>International</a:t>
            </a:r>
            <a:r>
              <a:rPr lang="pt-BR" sz="2700" dirty="0"/>
              <a:t> </a:t>
            </a:r>
            <a:r>
              <a:rPr lang="pt-BR" sz="2700" dirty="0" err="1"/>
              <a:t>Human</a:t>
            </a:r>
            <a:r>
              <a:rPr lang="pt-BR" sz="2700" dirty="0"/>
              <a:t> </a:t>
            </a:r>
            <a:r>
              <a:rPr lang="pt-BR" sz="2700" dirty="0" err="1"/>
              <a:t>Rights</a:t>
            </a:r>
            <a:endParaRPr lang="pt-BR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129A-6E04-5044-A435-53EAC389E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nature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i="1" dirty="0" err="1"/>
              <a:t>enforcement</a:t>
            </a:r>
            <a:r>
              <a:rPr lang="pt-BR" i="1" dirty="0"/>
              <a:t> </a:t>
            </a:r>
            <a:r>
              <a:rPr lang="pt-BR" i="1" dirty="0" err="1"/>
              <a:t>problem</a:t>
            </a:r>
            <a:r>
              <a:rPr lang="pt-BR" i="1" dirty="0"/>
              <a:t>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least</a:t>
            </a:r>
            <a:r>
              <a:rPr lang="pt-BR" dirty="0"/>
              <a:t> </a:t>
            </a:r>
            <a:r>
              <a:rPr lang="pt-BR" dirty="0" err="1"/>
              <a:t>three</a:t>
            </a:r>
            <a:r>
              <a:rPr lang="pt-BR" dirty="0"/>
              <a:t> approaches:</a:t>
            </a:r>
          </a:p>
          <a:p>
            <a:pPr marL="685800" lvl="1" indent="-342900">
              <a:buFont typeface="+mj-lt"/>
              <a:buAutoNum type="arabicParenR"/>
            </a:pPr>
            <a:r>
              <a:rPr lang="pt-BR" i="1" dirty="0"/>
              <a:t>The </a:t>
            </a:r>
            <a:r>
              <a:rPr lang="pt-BR" i="1" dirty="0" err="1"/>
              <a:t>Political</a:t>
            </a:r>
            <a:r>
              <a:rPr lang="pt-BR" i="1" dirty="0"/>
              <a:t> </a:t>
            </a:r>
            <a:r>
              <a:rPr lang="pt-BR" i="1" dirty="0" err="1"/>
              <a:t>Economy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Enforcement</a:t>
            </a:r>
            <a:r>
              <a:rPr lang="pt-BR" i="1" dirty="0"/>
              <a:t> (George </a:t>
            </a:r>
            <a:r>
              <a:rPr lang="pt-BR" i="1" dirty="0" err="1"/>
              <a:t>Downs</a:t>
            </a:r>
            <a:r>
              <a:rPr lang="pt-BR" i="1" dirty="0"/>
              <a:t>; Michael Jones)</a:t>
            </a:r>
          </a:p>
          <a:p>
            <a:pPr marL="685800" lvl="1" indent="-342900">
              <a:buFont typeface="+mj-lt"/>
              <a:buAutoNum type="arabicParenR"/>
            </a:pPr>
            <a:r>
              <a:rPr lang="pt-BR" i="1" dirty="0"/>
              <a:t>The </a:t>
            </a:r>
            <a:r>
              <a:rPr lang="pt-BR" i="1" dirty="0" err="1"/>
              <a:t>Managerial</a:t>
            </a:r>
            <a:r>
              <a:rPr lang="pt-BR" i="1" dirty="0"/>
              <a:t> </a:t>
            </a:r>
            <a:r>
              <a:rPr lang="pt-BR" i="1" dirty="0" err="1"/>
              <a:t>Theory</a:t>
            </a:r>
            <a:r>
              <a:rPr lang="pt-BR" i="1" dirty="0"/>
              <a:t> (Abram </a:t>
            </a:r>
            <a:r>
              <a:rPr lang="pt-BR" i="1" dirty="0" err="1"/>
              <a:t>Chayes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Antonia</a:t>
            </a:r>
            <a:r>
              <a:rPr lang="pt-BR" i="1" dirty="0"/>
              <a:t> </a:t>
            </a:r>
            <a:r>
              <a:rPr lang="pt-BR" i="1" dirty="0" err="1"/>
              <a:t>Chayes</a:t>
            </a:r>
            <a:r>
              <a:rPr lang="pt-BR" i="1" dirty="0"/>
              <a:t>)</a:t>
            </a:r>
          </a:p>
          <a:p>
            <a:pPr marL="685800" lvl="1" indent="-342900">
              <a:buFont typeface="+mj-lt"/>
              <a:buAutoNum type="arabicParenR"/>
            </a:pPr>
            <a:r>
              <a:rPr lang="pt-BR" i="1" dirty="0" err="1"/>
              <a:t>Contestational</a:t>
            </a:r>
            <a:r>
              <a:rPr lang="pt-BR" i="1" dirty="0"/>
              <a:t> approaches (Thomas Risse)</a:t>
            </a:r>
          </a:p>
          <a:p>
            <a:pPr marL="685800" lvl="1" indent="-342900">
              <a:buFont typeface="+mj-lt"/>
              <a:buAutoNum type="arabicParenR"/>
            </a:pPr>
            <a:r>
              <a:rPr lang="pt-BR" i="1" dirty="0"/>
              <a:t>In </a:t>
            </a:r>
            <a:r>
              <a:rPr lang="pt-BR" i="1" dirty="0" err="1"/>
              <a:t>addition</a:t>
            </a:r>
            <a:r>
              <a:rPr lang="pt-BR" i="1" dirty="0"/>
              <a:t>, Beth </a:t>
            </a:r>
            <a:r>
              <a:rPr lang="pt-BR" i="1" dirty="0" err="1"/>
              <a:t>Simmons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role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domestic</a:t>
            </a:r>
            <a:r>
              <a:rPr lang="pt-BR" i="1" dirty="0"/>
              <a:t> </a:t>
            </a:r>
            <a:r>
              <a:rPr lang="pt-BR" i="1" dirty="0" err="1"/>
              <a:t>politics</a:t>
            </a:r>
            <a:r>
              <a:rPr lang="pt-BR" i="1" dirty="0"/>
              <a:t>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4765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305B-3086-6C46-9498-67F5A20AD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Self-</a:t>
            </a:r>
            <a:r>
              <a:rPr lang="pt-BR" sz="2700" dirty="0" err="1"/>
              <a:t>Reporting</a:t>
            </a:r>
            <a:r>
              <a:rPr lang="pt-BR" sz="2700" dirty="0"/>
              <a:t> </a:t>
            </a:r>
            <a:r>
              <a:rPr lang="pt-BR" sz="2700" dirty="0" err="1"/>
              <a:t>Under</a:t>
            </a:r>
            <a:r>
              <a:rPr lang="pt-BR" sz="2700" dirty="0"/>
              <a:t> </a:t>
            </a:r>
            <a:r>
              <a:rPr lang="pt-BR" sz="2700" dirty="0" err="1"/>
              <a:t>International</a:t>
            </a:r>
            <a:r>
              <a:rPr lang="pt-BR" sz="2700" dirty="0"/>
              <a:t> </a:t>
            </a:r>
            <a:r>
              <a:rPr lang="pt-BR" sz="2700" dirty="0" err="1"/>
              <a:t>Human</a:t>
            </a:r>
            <a:r>
              <a:rPr lang="pt-BR" sz="2700" dirty="0"/>
              <a:t> </a:t>
            </a:r>
            <a:r>
              <a:rPr lang="pt-BR" sz="2700" dirty="0" err="1"/>
              <a:t>Rights</a:t>
            </a:r>
            <a:r>
              <a:rPr lang="pt-BR" sz="2700" dirty="0"/>
              <a:t> </a:t>
            </a:r>
            <a:r>
              <a:rPr lang="pt-BR" sz="2700" dirty="0" err="1"/>
              <a:t>Treaties</a:t>
            </a:r>
            <a:endParaRPr lang="pt-BR" sz="27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A09EB-269B-8041-A50E-31047D01B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85874"/>
            <a:ext cx="4040188" cy="923925"/>
          </a:xfrm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6450" dirty="0"/>
              <a:t>The </a:t>
            </a:r>
            <a:r>
              <a:rPr lang="pt-BR" sz="6450" dirty="0" err="1"/>
              <a:t>empirical</a:t>
            </a:r>
            <a:r>
              <a:rPr lang="pt-BR" sz="6450" dirty="0"/>
              <a:t> </a:t>
            </a:r>
            <a:r>
              <a:rPr lang="pt-BR" sz="6450" dirty="0" err="1"/>
              <a:t>analysis</a:t>
            </a:r>
            <a:r>
              <a:rPr lang="pt-BR" sz="6450" dirty="0"/>
              <a:t>:</a:t>
            </a:r>
          </a:p>
          <a:p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CB8E9-D00F-4E4B-9082-3149AC8D5D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dirty="0"/>
              <a:t>Four </a:t>
            </a:r>
            <a:r>
              <a:rPr lang="pt-BR" dirty="0" err="1"/>
              <a:t>treaty</a:t>
            </a:r>
            <a:r>
              <a:rPr lang="pt-BR" dirty="0"/>
              <a:t> regimes: 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sz="1800" dirty="0"/>
              <a:t>ICCPR, CEDAW, CAT </a:t>
            </a:r>
            <a:r>
              <a:rPr lang="pt-BR" sz="1800" dirty="0" err="1"/>
              <a:t>and</a:t>
            </a:r>
            <a:r>
              <a:rPr lang="pt-BR" sz="1800" dirty="0"/>
              <a:t> CRC</a:t>
            </a:r>
          </a:p>
          <a:p>
            <a:pPr lvl="1"/>
            <a:r>
              <a:rPr lang="pt-BR" dirty="0" err="1"/>
              <a:t>Cut</a:t>
            </a:r>
            <a:r>
              <a:rPr lang="pt-BR" dirty="0"/>
              <a:t>-off dates: 2011 for CAT </a:t>
            </a:r>
            <a:r>
              <a:rPr lang="pt-BR" dirty="0" err="1"/>
              <a:t>and</a:t>
            </a:r>
            <a:r>
              <a:rPr lang="pt-BR" dirty="0"/>
              <a:t> 2014 for ICCPR, CEDAW </a:t>
            </a:r>
            <a:r>
              <a:rPr lang="pt-BR" dirty="0" err="1"/>
              <a:t>and</a:t>
            </a:r>
            <a:r>
              <a:rPr lang="pt-BR" dirty="0"/>
              <a:t> CRC</a:t>
            </a:r>
          </a:p>
          <a:p>
            <a:pPr lvl="1"/>
            <a:r>
              <a:rPr lang="pt-BR" dirty="0"/>
              <a:t>Regional </a:t>
            </a:r>
            <a:r>
              <a:rPr lang="pt-BR" dirty="0" err="1"/>
              <a:t>focus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Latin</a:t>
            </a:r>
            <a:r>
              <a:rPr lang="pt-BR" dirty="0"/>
              <a:t> </a:t>
            </a:r>
            <a:r>
              <a:rPr lang="pt-BR" dirty="0" err="1"/>
              <a:t>America</a:t>
            </a:r>
            <a:endParaRPr lang="pt-B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6A6E8-4038-264C-86D0-F1E582BF7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8200" y="1295399"/>
            <a:ext cx="4041775" cy="914399"/>
          </a:xfrm>
        </p:spPr>
        <p:txBody>
          <a:bodyPr>
            <a:normAutofit fontScale="40000" lnSpcReduction="20000"/>
          </a:bodyPr>
          <a:lstStyle/>
          <a:p>
            <a:r>
              <a:rPr lang="pt-BR" sz="6450" dirty="0" err="1"/>
              <a:t>Proposed</a:t>
            </a:r>
            <a:r>
              <a:rPr lang="pt-BR" sz="6450" dirty="0"/>
              <a:t> </a:t>
            </a:r>
            <a:r>
              <a:rPr lang="pt-BR" sz="6450" dirty="0" err="1"/>
              <a:t>indicators</a:t>
            </a:r>
            <a:r>
              <a:rPr lang="pt-BR" sz="6450" dirty="0"/>
              <a:t>:</a:t>
            </a:r>
          </a:p>
          <a:p>
            <a:endParaRPr lang="pt-B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B5865-21FC-5E4C-B010-8112467A51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728663" lvl="1" indent="-385763">
              <a:buFont typeface="+mj-lt"/>
              <a:buAutoNum type="romanLcPeriod"/>
            </a:pPr>
            <a:r>
              <a:rPr lang="pt-BR" dirty="0" err="1"/>
              <a:t>Quality</a:t>
            </a:r>
            <a:r>
              <a:rPr lang="pt-BR" dirty="0"/>
              <a:t> score</a:t>
            </a:r>
          </a:p>
          <a:p>
            <a:pPr marL="728663" lvl="1" indent="-385763">
              <a:buFont typeface="+mj-lt"/>
              <a:buAutoNum type="romanLcPeriod"/>
            </a:pPr>
            <a:r>
              <a:rPr lang="pt-BR" dirty="0" err="1"/>
              <a:t>Responsiveness</a:t>
            </a:r>
            <a:r>
              <a:rPr lang="pt-BR" dirty="0"/>
              <a:t> score</a:t>
            </a:r>
          </a:p>
          <a:p>
            <a:pPr marL="728663" lvl="1" indent="-385763">
              <a:buFont typeface="+mj-lt"/>
              <a:buAutoNum type="romanLcPeriod"/>
            </a:pPr>
            <a:r>
              <a:rPr lang="pt-BR" dirty="0" err="1"/>
              <a:t>Statistics</a:t>
            </a:r>
            <a:r>
              <a:rPr lang="pt-BR" dirty="0"/>
              <a:t> </a:t>
            </a:r>
            <a:r>
              <a:rPr lang="pt-BR" dirty="0" err="1"/>
              <a:t>content</a:t>
            </a:r>
            <a:endParaRPr lang="pt-BR" dirty="0"/>
          </a:p>
          <a:p>
            <a:pPr marL="728663" lvl="1" indent="-385763">
              <a:buFont typeface="+mj-lt"/>
              <a:buAutoNum type="romanLcPeriod"/>
            </a:pPr>
            <a:r>
              <a:rPr lang="pt-BR" dirty="0"/>
              <a:t>Shadow </a:t>
            </a:r>
            <a:r>
              <a:rPr lang="pt-BR" dirty="0" err="1"/>
              <a:t>reporting</a:t>
            </a:r>
            <a:endParaRPr lang="pt-BR" dirty="0"/>
          </a:p>
          <a:p>
            <a:pPr marL="728663" lvl="1" indent="-385763">
              <a:buFont typeface="+mj-lt"/>
              <a:buAutoNum type="romanLcPeriod"/>
            </a:pPr>
            <a:r>
              <a:rPr lang="pt-BR" dirty="0"/>
              <a:t>Media </a:t>
            </a:r>
            <a:r>
              <a:rPr lang="pt-BR" dirty="0" err="1"/>
              <a:t>attention</a:t>
            </a:r>
            <a:endParaRPr lang="pt-BR" dirty="0"/>
          </a:p>
          <a:p>
            <a:pPr marL="728663" lvl="1" indent="-385763">
              <a:buFont typeface="+mj-lt"/>
              <a:buAutoNum type="romanLcPeriod"/>
            </a:pPr>
            <a:r>
              <a:rPr lang="pt-BR" dirty="0" err="1"/>
              <a:t>Contribution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 </a:t>
            </a:r>
            <a:r>
              <a:rPr lang="pt-BR" dirty="0" err="1"/>
              <a:t>development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3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52730D-E152-214E-872E-C35E9E50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Self-</a:t>
            </a:r>
            <a:r>
              <a:rPr lang="pt-BR" sz="2700" dirty="0" err="1"/>
              <a:t>Reporting</a:t>
            </a:r>
            <a:r>
              <a:rPr lang="pt-BR" sz="2700" dirty="0"/>
              <a:t> </a:t>
            </a:r>
            <a:r>
              <a:rPr lang="pt-BR" sz="2700" dirty="0" err="1"/>
              <a:t>Under</a:t>
            </a:r>
            <a:r>
              <a:rPr lang="pt-BR" sz="2700" dirty="0"/>
              <a:t> </a:t>
            </a:r>
            <a:r>
              <a:rPr lang="pt-BR" sz="2700" dirty="0" err="1"/>
              <a:t>International</a:t>
            </a:r>
            <a:r>
              <a:rPr lang="pt-BR" sz="2700" dirty="0"/>
              <a:t> </a:t>
            </a:r>
            <a:r>
              <a:rPr lang="pt-BR" sz="2700" dirty="0" err="1"/>
              <a:t>Human</a:t>
            </a:r>
            <a:r>
              <a:rPr lang="pt-BR" sz="2700" dirty="0"/>
              <a:t> </a:t>
            </a:r>
            <a:r>
              <a:rPr lang="pt-BR" sz="2700" dirty="0" err="1"/>
              <a:t>Rights</a:t>
            </a:r>
            <a:r>
              <a:rPr lang="pt-BR" sz="2700" dirty="0"/>
              <a:t> </a:t>
            </a:r>
            <a:r>
              <a:rPr lang="pt-BR" sz="2700" dirty="0" err="1"/>
              <a:t>Treaties</a:t>
            </a:r>
            <a:r>
              <a:rPr lang="pt-BR" sz="1200" dirty="0"/>
              <a:t>*</a:t>
            </a:r>
            <a:endParaRPr lang="pt-BR" sz="27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97369D0-7138-1A40-8872-879DF94F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Take</a:t>
            </a:r>
            <a:r>
              <a:rPr lang="pt-BR" dirty="0"/>
              <a:t> </a:t>
            </a:r>
            <a:r>
              <a:rPr lang="pt-BR" dirty="0" err="1"/>
              <a:t>away</a:t>
            </a:r>
            <a:r>
              <a:rPr lang="pt-BR" dirty="0"/>
              <a:t> </a:t>
            </a:r>
            <a:r>
              <a:rPr lang="pt-BR" dirty="0" err="1"/>
              <a:t>messages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trends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Overall, </a:t>
            </a:r>
            <a:r>
              <a:rPr lang="pt-BR" dirty="0" err="1"/>
              <a:t>indicators</a:t>
            </a:r>
            <a:r>
              <a:rPr lang="pt-BR" dirty="0"/>
              <a:t> </a:t>
            </a:r>
            <a:r>
              <a:rPr lang="pt-BR" dirty="0" err="1"/>
              <a:t>demonstrate</a:t>
            </a:r>
            <a:r>
              <a:rPr lang="pt-BR" dirty="0"/>
              <a:t> a positive </a:t>
            </a:r>
            <a:r>
              <a:rPr lang="pt-BR" dirty="0" err="1"/>
              <a:t>impact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a </a:t>
            </a:r>
            <a:r>
              <a:rPr lang="pt-BR" dirty="0" err="1"/>
              <a:t>growing</a:t>
            </a:r>
            <a:r>
              <a:rPr lang="pt-BR" dirty="0"/>
              <a:t> </a:t>
            </a:r>
            <a:r>
              <a:rPr lang="pt-BR" dirty="0" err="1"/>
              <a:t>influence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identified</a:t>
            </a:r>
            <a:r>
              <a:rPr lang="pt-BR" dirty="0"/>
              <a:t> </a:t>
            </a:r>
            <a:r>
              <a:rPr lang="pt-BR" dirty="0" err="1"/>
              <a:t>mechanisms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err="1"/>
              <a:t>Evidence</a:t>
            </a:r>
            <a:r>
              <a:rPr lang="pt-BR" dirty="0"/>
              <a:t> </a:t>
            </a:r>
            <a:r>
              <a:rPr lang="pt-BR" dirty="0" err="1"/>
              <a:t>suggests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self-</a:t>
            </a:r>
            <a:r>
              <a:rPr lang="pt-BR" dirty="0" err="1"/>
              <a:t>reporting</a:t>
            </a:r>
            <a:r>
              <a:rPr lang="pt-BR" dirty="0"/>
              <a:t> improves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protection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err="1"/>
              <a:t>Six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recommendations</a:t>
            </a:r>
            <a:r>
              <a:rPr lang="pt-BR" dirty="0"/>
              <a:t>,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context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2020 </a:t>
            </a:r>
            <a:r>
              <a:rPr lang="pt-BR" dirty="0" err="1"/>
              <a:t>review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UN </a:t>
            </a:r>
            <a:r>
              <a:rPr lang="pt-BR" dirty="0" err="1"/>
              <a:t>Treaty</a:t>
            </a:r>
            <a:r>
              <a:rPr lang="pt-BR" dirty="0"/>
              <a:t> </a:t>
            </a:r>
            <a:r>
              <a:rPr lang="pt-BR" dirty="0" err="1"/>
              <a:t>Body</a:t>
            </a:r>
            <a:r>
              <a:rPr lang="pt-BR" dirty="0"/>
              <a:t> System, </a:t>
            </a:r>
            <a:r>
              <a:rPr lang="pt-BR" dirty="0" err="1"/>
              <a:t>amongst</a:t>
            </a:r>
            <a:r>
              <a:rPr lang="pt-BR" dirty="0"/>
              <a:t> </a:t>
            </a:r>
            <a:r>
              <a:rPr lang="pt-BR" dirty="0" err="1"/>
              <a:t>them</a:t>
            </a:r>
            <a:r>
              <a:rPr lang="pt-BR" dirty="0"/>
              <a:t>:</a:t>
            </a:r>
          </a:p>
          <a:p>
            <a:pPr marL="1028700" lvl="2" indent="-3429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encourage</a:t>
            </a:r>
            <a:r>
              <a:rPr lang="pt-BR" dirty="0"/>
              <a:t> </a:t>
            </a:r>
            <a:r>
              <a:rPr lang="pt-BR" dirty="0" err="1"/>
              <a:t>reporting</a:t>
            </a:r>
            <a:endParaRPr lang="pt-BR" dirty="0"/>
          </a:p>
          <a:p>
            <a:pPr marL="1028700" lvl="2" indent="-3429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promote</a:t>
            </a:r>
            <a:r>
              <a:rPr lang="pt-BR" dirty="0"/>
              <a:t> a dialogue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brings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socialization</a:t>
            </a:r>
            <a:endParaRPr lang="pt-BR" dirty="0"/>
          </a:p>
          <a:p>
            <a:pPr marL="1028700" lvl="2" indent="-3429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rethink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composition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delegations</a:t>
            </a:r>
            <a:r>
              <a:rPr lang="pt-BR" dirty="0"/>
              <a:t> </a:t>
            </a:r>
            <a:r>
              <a:rPr lang="pt-BR" dirty="0" err="1"/>
              <a:t>sent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Geneva</a:t>
            </a:r>
            <a:endParaRPr lang="pt-BR" dirty="0"/>
          </a:p>
          <a:p>
            <a:pPr marL="1028700" lvl="2" indent="-3429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hold</a:t>
            </a:r>
            <a:r>
              <a:rPr lang="pt-BR" dirty="0"/>
              <a:t> meetings “</a:t>
            </a:r>
            <a:r>
              <a:rPr lang="pt-BR" dirty="0" err="1"/>
              <a:t>closer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55801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Barbara </a:t>
            </a:r>
            <a:r>
              <a:rPr lang="en-US" dirty="0" err="1">
                <a:latin typeface="Bookman Old Style" pitchFamily="18" charset="0"/>
              </a:rPr>
              <a:t>Koremenos</a:t>
            </a:r>
            <a:r>
              <a:rPr lang="en-US" dirty="0">
                <a:latin typeface="Bookman Old Style" pitchFamily="18" charset="0"/>
              </a:rPr>
              <a:t> (2016)</a:t>
            </a:r>
          </a:p>
          <a:p>
            <a:pPr lvl="1"/>
            <a:r>
              <a:rPr lang="en-US" i="1" dirty="0">
                <a:latin typeface="Bookman Old Style" pitchFamily="18" charset="0"/>
              </a:rPr>
              <a:t>The Continent of International Law, Introduction</a:t>
            </a:r>
          </a:p>
          <a:p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Beth Simmons (2009)</a:t>
            </a:r>
          </a:p>
          <a:p>
            <a:pPr lvl="1"/>
            <a:r>
              <a:rPr lang="en-US" i="1" dirty="0">
                <a:latin typeface="Bookman Old Style" pitchFamily="18" charset="0"/>
              </a:rPr>
              <a:t>Mobilizing for Human Rights: International Law in Domestic Politics, Chap. 3</a:t>
            </a:r>
          </a:p>
          <a:p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Cosette Creamer &amp; Beth Simmons (2019)</a:t>
            </a:r>
          </a:p>
          <a:p>
            <a:pPr lvl="1"/>
            <a:r>
              <a:rPr lang="en-US" dirty="0">
                <a:latin typeface="Bookman Old Style" pitchFamily="18" charset="0"/>
              </a:rPr>
              <a:t>“Do Self-Reporting Regimes Matter?”</a:t>
            </a:r>
          </a:p>
          <a:p>
            <a:pPr marL="274320" lvl="1" indent="0">
              <a:buNone/>
            </a:pPr>
            <a:endParaRPr lang="en-US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11F69102-E8BE-D743-BD18-AA5EF3974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/>
              <a:t>Regime Design (</a:t>
            </a:r>
            <a:r>
              <a:rPr lang="en-US" altLang="pt-BR" dirty="0" err="1"/>
              <a:t>Koremenos</a:t>
            </a:r>
            <a:r>
              <a:rPr lang="en-US" altLang="pt-BR" dirty="0"/>
              <a:t> et al 2001)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CC26601-4658-1D42-813F-5E52104C18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648" cy="4556760"/>
          </a:xfrm>
        </p:spPr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pt-BR" sz="1725" dirty="0"/>
          </a:p>
          <a:p>
            <a:pPr>
              <a:buFont typeface="Times" pitchFamily="2" charset="0"/>
              <a:buChar char="•"/>
            </a:pPr>
            <a:r>
              <a:rPr lang="en-US" altLang="pt-BR" sz="2800" dirty="0"/>
              <a:t>Dependent variables:</a:t>
            </a:r>
          </a:p>
          <a:p>
            <a:pPr lvl="1">
              <a:buFontTx/>
              <a:buNone/>
            </a:pPr>
            <a:r>
              <a:rPr lang="en-US" altLang="pt-BR" sz="1575" dirty="0"/>
              <a:t>	</a:t>
            </a:r>
          </a:p>
          <a:p>
            <a:pPr lvl="1">
              <a:buFontTx/>
              <a:buNone/>
            </a:pPr>
            <a:r>
              <a:rPr lang="en-US" altLang="pt-BR" sz="1575" dirty="0"/>
              <a:t>	</a:t>
            </a:r>
            <a:r>
              <a:rPr lang="en-US" altLang="pt-BR" sz="2400" dirty="0"/>
              <a:t>Membership</a:t>
            </a:r>
          </a:p>
          <a:p>
            <a:pPr lvl="1">
              <a:buFontTx/>
              <a:buNone/>
            </a:pPr>
            <a:r>
              <a:rPr lang="en-US" altLang="pt-BR" sz="2400" dirty="0"/>
              <a:t>	Scope</a:t>
            </a:r>
          </a:p>
          <a:p>
            <a:pPr lvl="1">
              <a:buFontTx/>
              <a:buNone/>
            </a:pPr>
            <a:r>
              <a:rPr lang="en-US" altLang="pt-BR" sz="2400" dirty="0"/>
              <a:t>	Centralization</a:t>
            </a:r>
          </a:p>
          <a:p>
            <a:pPr lvl="1">
              <a:buFontTx/>
              <a:buNone/>
            </a:pPr>
            <a:r>
              <a:rPr lang="en-US" altLang="pt-BR" sz="2400" dirty="0"/>
              <a:t>	Control</a:t>
            </a:r>
          </a:p>
          <a:p>
            <a:pPr lvl="1">
              <a:buFontTx/>
              <a:buNone/>
            </a:pPr>
            <a:r>
              <a:rPr lang="en-US" altLang="pt-BR" sz="2400" dirty="0"/>
              <a:t>	Flexibility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AA2E9657-A290-4046-B6C2-616FD847B48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32198" y="1600200"/>
            <a:ext cx="4041648" cy="4553712"/>
          </a:xfrm>
        </p:spPr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pt-BR" sz="1725" dirty="0"/>
          </a:p>
          <a:p>
            <a:pPr>
              <a:buFont typeface="Times" pitchFamily="2" charset="0"/>
              <a:buChar char="•"/>
            </a:pPr>
            <a:r>
              <a:rPr lang="en-US" altLang="pt-BR" sz="2800" dirty="0"/>
              <a:t>Independent variables:</a:t>
            </a:r>
          </a:p>
          <a:p>
            <a:pPr>
              <a:buFontTx/>
              <a:buNone/>
            </a:pPr>
            <a:r>
              <a:rPr lang="en-US" altLang="pt-BR" sz="1725" dirty="0"/>
              <a:t>		</a:t>
            </a:r>
          </a:p>
          <a:p>
            <a:pPr>
              <a:buFontTx/>
              <a:buNone/>
            </a:pPr>
            <a:r>
              <a:rPr lang="en-US" altLang="pt-BR" sz="1725" dirty="0"/>
              <a:t>		</a:t>
            </a:r>
            <a:r>
              <a:rPr lang="en-US" altLang="pt-BR" sz="2400" dirty="0"/>
              <a:t>Distribution</a:t>
            </a:r>
          </a:p>
          <a:p>
            <a:pPr>
              <a:buFontTx/>
              <a:buNone/>
            </a:pPr>
            <a:r>
              <a:rPr lang="en-US" altLang="pt-BR" sz="2400" dirty="0"/>
              <a:t>		Enforcement</a:t>
            </a:r>
          </a:p>
          <a:p>
            <a:pPr>
              <a:buFontTx/>
              <a:buNone/>
            </a:pPr>
            <a:r>
              <a:rPr lang="en-US" altLang="pt-BR" sz="2400" dirty="0"/>
              <a:t>		Number/asymmetry</a:t>
            </a:r>
          </a:p>
          <a:p>
            <a:pPr>
              <a:buFontTx/>
              <a:buNone/>
            </a:pPr>
            <a:r>
              <a:rPr lang="en-US" altLang="pt-BR" sz="2400" dirty="0"/>
              <a:t>		Uncertainty</a:t>
            </a:r>
          </a:p>
          <a:p>
            <a:pPr>
              <a:buFontTx/>
              <a:buNone/>
            </a:pPr>
            <a:endParaRPr lang="en-US" altLang="pt-BR" sz="1725" dirty="0"/>
          </a:p>
          <a:p>
            <a:pPr>
              <a:buFontTx/>
              <a:buNone/>
            </a:pPr>
            <a:r>
              <a:rPr lang="en-US" altLang="pt-BR" sz="2025" dirty="0"/>
              <a:t>	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6A0D3A7-2B76-8B4C-90B5-9CE9CDBFE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029200"/>
            <a:ext cx="4267200" cy="12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394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C957BA6-399C-0249-B1F4-00453B46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D0744-A76B-C346-AE52-0E01C107964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err="1">
                <a:latin typeface="+mj-lt"/>
              </a:rPr>
              <a:t>Treaties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reflect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politics</a:t>
            </a:r>
            <a:endParaRPr lang="pt-BR" sz="24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Because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treaties</a:t>
            </a:r>
            <a:r>
              <a:rPr lang="pt-BR" sz="2100" dirty="0">
                <a:latin typeface="+mj-lt"/>
              </a:rPr>
              <a:t> are </a:t>
            </a:r>
            <a:r>
              <a:rPr lang="pt-BR" sz="2100" dirty="0" err="1">
                <a:latin typeface="+mj-lt"/>
              </a:rPr>
              <a:t>negotiated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by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governments</a:t>
            </a:r>
            <a:endParaRPr lang="pt-BR" sz="21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pt-BR" sz="24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err="1">
                <a:latin typeface="+mj-lt"/>
              </a:rPr>
              <a:t>Treaties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alter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politics</a:t>
            </a:r>
            <a:endParaRPr lang="pt-BR" sz="17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err="1">
                <a:latin typeface="+mj-lt"/>
              </a:rPr>
              <a:t>Treaties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incorporate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questions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to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domestic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politics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that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would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not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have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existed</a:t>
            </a:r>
            <a:r>
              <a:rPr lang="pt-BR" sz="2100" dirty="0">
                <a:latin typeface="+mj-lt"/>
              </a:rPr>
              <a:t> in </a:t>
            </a:r>
            <a:r>
              <a:rPr lang="pt-BR" sz="2100" dirty="0" err="1">
                <a:latin typeface="+mj-lt"/>
              </a:rPr>
              <a:t>the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absence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of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international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politics</a:t>
            </a:r>
            <a:endParaRPr lang="pt-BR" sz="2100" dirty="0">
              <a:latin typeface="+mj-lt"/>
            </a:endParaRP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endParaRPr lang="pt-BR" sz="2400" dirty="0"/>
          </a:p>
          <a:p>
            <a:pPr marL="548640" lvl="2" indent="0">
              <a:buSzPct val="60000"/>
              <a:buFont typeface="Wingdings" pitchFamily="2" charset="2"/>
              <a:buNone/>
              <a:defRPr/>
            </a:pPr>
            <a:r>
              <a:rPr lang="pt-BR" dirty="0"/>
              <a:t>→ The </a:t>
            </a:r>
            <a:r>
              <a:rPr lang="pt-BR" dirty="0" err="1"/>
              <a:t>ratification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treaties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associated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improvement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level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protection</a:t>
            </a:r>
            <a:r>
              <a:rPr lang="pt-BR" dirty="0"/>
              <a:t> (</a:t>
            </a:r>
            <a:r>
              <a:rPr lang="pt-BR" dirty="0" err="1"/>
              <a:t>results</a:t>
            </a:r>
            <a:r>
              <a:rPr lang="pt-BR" dirty="0"/>
              <a:t>),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treaties</a:t>
            </a:r>
            <a:r>
              <a:rPr lang="pt-BR" dirty="0"/>
              <a:t> </a:t>
            </a:r>
            <a:r>
              <a:rPr lang="pt-BR" dirty="0" err="1"/>
              <a:t>may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important</a:t>
            </a:r>
            <a:r>
              <a:rPr lang="pt-BR" dirty="0"/>
              <a:t> </a:t>
            </a:r>
            <a:r>
              <a:rPr lang="pt-BR" dirty="0" err="1"/>
              <a:t>reason</a:t>
            </a:r>
            <a:r>
              <a:rPr lang="pt-BR" dirty="0"/>
              <a:t> for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improvement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765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0809F2E-63CB-8442-88CA-0513AED1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Theories of Commitment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B1777-434A-564D-AA45-4911BAB07A5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err="1">
                <a:latin typeface="+mj-lt"/>
              </a:rPr>
              <a:t>Reasons</a:t>
            </a:r>
            <a:r>
              <a:rPr lang="pt-BR" sz="2400" dirty="0">
                <a:latin typeface="+mj-lt"/>
              </a:rPr>
              <a:t> for </a:t>
            </a:r>
            <a:r>
              <a:rPr lang="pt-BR" sz="2400" dirty="0" err="1">
                <a:latin typeface="+mj-lt"/>
              </a:rPr>
              <a:t>commitment</a:t>
            </a:r>
            <a:endParaRPr lang="pt-BR" sz="24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pt-BR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 err="1">
                <a:latin typeface="+mj-lt"/>
              </a:rPr>
              <a:t>Commitment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is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costless</a:t>
            </a:r>
            <a:endParaRPr lang="pt-BR" sz="2000" dirty="0">
              <a:latin typeface="+mj-lt"/>
            </a:endParaRP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    → </a:t>
            </a:r>
            <a:r>
              <a:rPr lang="pt-BR" sz="2000" dirty="0" err="1">
                <a:latin typeface="+mj-lt"/>
              </a:rPr>
              <a:t>If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so</a:t>
            </a:r>
            <a:r>
              <a:rPr lang="pt-BR" sz="2000" dirty="0">
                <a:latin typeface="+mj-lt"/>
              </a:rPr>
              <a:t>, </a:t>
            </a:r>
            <a:r>
              <a:rPr lang="pt-BR" sz="2000" dirty="0" err="1">
                <a:latin typeface="+mj-lt"/>
              </a:rPr>
              <a:t>Why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ratification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is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not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immediate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and</a:t>
            </a:r>
            <a:r>
              <a:rPr lang="pt-BR" sz="2000" dirty="0">
                <a:latin typeface="+mj-lt"/>
              </a:rPr>
              <a:t> universal?</a:t>
            </a:r>
          </a:p>
          <a:p>
            <a:pPr marL="822960" lvl="3" indent="0">
              <a:buSzPct val="60000"/>
              <a:buFont typeface="Wingdings" pitchFamily="2" charset="2"/>
              <a:buNone/>
              <a:defRPr/>
            </a:pPr>
            <a:r>
              <a:rPr lang="pt-BR" dirty="0" err="1">
                <a:latin typeface="+mj-lt"/>
              </a:rPr>
              <a:t>What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explains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variation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with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respect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to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patterns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of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ratification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throughout</a:t>
            </a:r>
            <a:r>
              <a:rPr lang="pt-BR" dirty="0">
                <a:latin typeface="+mj-lt"/>
              </a:rPr>
              <a:t> time </a:t>
            </a:r>
            <a:r>
              <a:rPr lang="pt-BR" dirty="0" err="1">
                <a:latin typeface="+mj-lt"/>
              </a:rPr>
              <a:t>and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space</a:t>
            </a:r>
            <a:r>
              <a:rPr lang="pt-BR" dirty="0">
                <a:latin typeface="+mj-lt"/>
              </a:rPr>
              <a:t>?</a:t>
            </a: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	        </a:t>
            </a:r>
            <a:r>
              <a:rPr lang="pt-BR" sz="2000" dirty="0"/>
              <a:t>				↓</a:t>
            </a:r>
            <a:endParaRPr lang="pt-BR" sz="2000" dirty="0">
              <a:latin typeface="+mj-lt"/>
            </a:endParaRPr>
          </a:p>
          <a:p>
            <a:pPr marL="822960" lvl="3" indent="0">
              <a:buSzPct val="60000"/>
              <a:buFont typeface="Wingdings" pitchFamily="2" charset="2"/>
              <a:buNone/>
              <a:defRPr/>
            </a:pPr>
            <a:r>
              <a:rPr lang="pt-BR" dirty="0" err="1">
                <a:latin typeface="+mj-lt"/>
              </a:rPr>
              <a:t>Commitment</a:t>
            </a:r>
            <a:r>
              <a:rPr lang="pt-BR" dirty="0">
                <a:latin typeface="+mj-lt"/>
              </a:rPr>
              <a:t> as </a:t>
            </a:r>
            <a:r>
              <a:rPr lang="pt-BR" dirty="0" err="1">
                <a:latin typeface="+mj-lt"/>
              </a:rPr>
              <a:t>an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act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of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emulation</a:t>
            </a:r>
            <a:r>
              <a:rPr lang="pt-BR" dirty="0">
                <a:latin typeface="+mj-lt"/>
              </a:rPr>
              <a:t>. </a:t>
            </a:r>
            <a:r>
              <a:rPr lang="pt-BR" dirty="0" err="1">
                <a:latin typeface="+mj-lt"/>
              </a:rPr>
              <a:t>States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reproduce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the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values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of</a:t>
            </a:r>
            <a:r>
              <a:rPr lang="pt-BR" dirty="0">
                <a:latin typeface="+mj-lt"/>
              </a:rPr>
              <a:t> Western </a:t>
            </a:r>
            <a:r>
              <a:rPr lang="pt-BR" dirty="0" err="1">
                <a:latin typeface="+mj-lt"/>
              </a:rPr>
              <a:t>culture</a:t>
            </a:r>
            <a:r>
              <a:rPr lang="pt-BR" dirty="0">
                <a:latin typeface="+mj-lt"/>
              </a:rPr>
              <a:t>, </a:t>
            </a:r>
            <a:r>
              <a:rPr lang="pt-BR" dirty="0" err="1">
                <a:latin typeface="+mj-lt"/>
              </a:rPr>
              <a:t>broadly</a:t>
            </a:r>
            <a:endParaRPr lang="pt-BR" dirty="0">
              <a:latin typeface="+mj-lt"/>
            </a:endParaRPr>
          </a:p>
          <a:p>
            <a:pPr marL="822960" lvl="3" indent="0">
              <a:buSzPct val="60000"/>
              <a:buFont typeface="Wingdings" pitchFamily="2" charset="2"/>
              <a:buNone/>
              <a:defRPr/>
            </a:pPr>
            <a:r>
              <a:rPr lang="pt-BR" sz="1500" dirty="0">
                <a:latin typeface="+mj-lt"/>
              </a:rPr>
              <a:t>	</a:t>
            </a:r>
          </a:p>
          <a:p>
            <a:pPr marL="548640" lvl="2" indent="0">
              <a:buSzPct val="60000"/>
              <a:buFont typeface="Wingdings" pitchFamily="2" charset="2"/>
              <a:buNone/>
              <a:defRPr/>
            </a:pPr>
            <a:r>
              <a:rPr lang="pt-BR" dirty="0"/>
              <a:t>→ </a:t>
            </a:r>
            <a:r>
              <a:rPr lang="pt-BR" dirty="0" err="1"/>
              <a:t>Nevertheless</a:t>
            </a:r>
            <a:r>
              <a:rPr lang="pt-BR" dirty="0"/>
              <a:t>, </a:t>
            </a:r>
            <a:r>
              <a:rPr lang="pt-BR" dirty="0" err="1"/>
              <a:t>why</a:t>
            </a:r>
            <a:r>
              <a:rPr lang="pt-BR" dirty="0"/>
              <a:t> </a:t>
            </a:r>
            <a:r>
              <a:rPr lang="pt-BR" dirty="0" err="1"/>
              <a:t>commitment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attractive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some </a:t>
            </a:r>
            <a:r>
              <a:rPr lang="pt-BR" dirty="0" err="1"/>
              <a:t>states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   	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others</a:t>
            </a:r>
            <a:r>
              <a:rPr lang="pt-BR" dirty="0"/>
              <a:t>? </a:t>
            </a:r>
            <a:r>
              <a:rPr lang="pt-BR" dirty="0" err="1"/>
              <a:t>Ratification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gradual (</a:t>
            </a:r>
            <a:r>
              <a:rPr lang="pt-BR" dirty="0" err="1"/>
              <a:t>Fig</a:t>
            </a:r>
            <a:r>
              <a:rPr lang="pt-BR" dirty="0"/>
              <a:t> 3.1)</a:t>
            </a:r>
          </a:p>
        </p:txBody>
      </p:sp>
    </p:spTree>
    <p:extLst>
      <p:ext uri="{BB962C8B-B14F-4D97-AF65-F5344CB8AC3E}">
        <p14:creationId xmlns:p14="http://schemas.microsoft.com/office/powerpoint/2010/main" val="219073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5A07C6-27DC-2242-A826-71319F45A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149350"/>
            <a:ext cx="71628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9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2059C40-F264-0E4F-83BE-F98FC37E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Theories of Commitment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18649-7143-3A49-8D67-4EFE40B922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en-US" sz="2400" dirty="0">
                <a:latin typeface="+mj-lt"/>
              </a:rPr>
              <a:t>A theory of rationally expressive ratification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en-US" sz="24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>
                <a:latin typeface="+mj-lt"/>
              </a:rPr>
              <a:t>Different way to think about ratification (≠ cost free)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endParaRPr lang="en-US" sz="20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>
                <a:latin typeface="+mj-lt"/>
              </a:rPr>
              <a:t>Commitment as a rational decision</a:t>
            </a: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en-US" sz="2000" dirty="0">
                <a:latin typeface="+mj-lt"/>
              </a:rPr>
              <a:t>	</a:t>
            </a:r>
            <a:r>
              <a:rPr lang="en-US" sz="1800" dirty="0">
                <a:latin typeface="+mj-lt"/>
              </a:rPr>
              <a:t>→ Governments are more likely to ratify when they believe they 	will be able to comply at reasonable costs</a:t>
            </a: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en-US" sz="2000" dirty="0">
                <a:latin typeface="+mj-lt"/>
              </a:rPr>
              <a:t>	→ </a:t>
            </a:r>
            <a:r>
              <a:rPr lang="en-US" sz="1800" dirty="0">
                <a:latin typeface="+mj-lt"/>
              </a:rPr>
              <a:t>Democracies are more likely to comply (why?)</a:t>
            </a: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latin typeface="+mj-lt"/>
              </a:rPr>
              <a:t>	New democracies have a stronger preference for commitment 	(Andrew </a:t>
            </a:r>
            <a:r>
              <a:rPr lang="en-US" sz="1800" dirty="0" err="1">
                <a:latin typeface="+mj-lt"/>
              </a:rPr>
              <a:t>Moravcsik</a:t>
            </a:r>
            <a:r>
              <a:rPr lang="en-US" sz="1800" dirty="0">
                <a:latin typeface="+mj-lt"/>
              </a:rPr>
              <a:t> and the locking in argument)</a:t>
            </a: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latin typeface="+mj-lt"/>
              </a:rPr>
              <a:t>	Authoritarian regimes should resist ratification</a:t>
            </a:r>
          </a:p>
        </p:txBody>
      </p:sp>
    </p:spTree>
    <p:extLst>
      <p:ext uri="{BB962C8B-B14F-4D97-AF65-F5344CB8AC3E}">
        <p14:creationId xmlns:p14="http://schemas.microsoft.com/office/powerpoint/2010/main" val="379095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92085CD-B26C-6F40-B2A5-2EE51600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Theories of Commitment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B8D0F-5484-964B-AB7A-7303BA2CB3F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dirty="0" err="1"/>
              <a:t>Sincere</a:t>
            </a:r>
            <a:r>
              <a:rPr lang="pt-BR" dirty="0"/>
              <a:t> </a:t>
            </a:r>
            <a:r>
              <a:rPr lang="pt-BR" dirty="0" err="1"/>
              <a:t>ratifyers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u="sng" dirty="0"/>
              <a:t>false negatives</a:t>
            </a:r>
            <a:r>
              <a:rPr lang="pt-BR" dirty="0"/>
              <a:t>!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err="1">
                <a:latin typeface="+mj-lt"/>
              </a:rPr>
              <a:t>Why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governments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that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respect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human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rights</a:t>
            </a:r>
            <a:r>
              <a:rPr lang="pt-BR" sz="2400" dirty="0">
                <a:latin typeface="+mj-lt"/>
              </a:rPr>
              <a:t> do </a:t>
            </a:r>
            <a:r>
              <a:rPr lang="pt-BR" sz="2400" dirty="0" err="1">
                <a:latin typeface="+mj-lt"/>
              </a:rPr>
              <a:t>not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ratify</a:t>
            </a:r>
            <a:r>
              <a:rPr lang="pt-BR" sz="2400" dirty="0">
                <a:latin typeface="+mj-lt"/>
              </a:rPr>
              <a:t>?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r>
              <a:rPr lang="pt-BR" sz="800" dirty="0"/>
              <a:t>   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r>
              <a:rPr lang="pt-BR" sz="2400" dirty="0"/>
              <a:t> </a:t>
            </a:r>
            <a:r>
              <a:rPr lang="pt-BR" sz="2400" dirty="0">
                <a:latin typeface="+mj-lt"/>
              </a:rPr>
              <a:t>→ </a:t>
            </a:r>
            <a:r>
              <a:rPr lang="pt-BR" sz="2400" dirty="0" err="1">
                <a:latin typeface="+mj-lt"/>
              </a:rPr>
              <a:t>Cost</a:t>
            </a:r>
            <a:r>
              <a:rPr lang="pt-BR" sz="2400" dirty="0">
                <a:latin typeface="+mj-lt"/>
              </a:rPr>
              <a:t>: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endParaRPr lang="pt-BR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 err="1">
                <a:latin typeface="+mj-lt"/>
              </a:rPr>
              <a:t>Ratification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process</a:t>
            </a:r>
            <a:endParaRPr lang="pt-BR" sz="20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>
                <a:latin typeface="+mj-lt"/>
              </a:rPr>
              <a:t>Federal </a:t>
            </a:r>
            <a:r>
              <a:rPr lang="pt-BR" sz="2000" dirty="0" err="1">
                <a:latin typeface="+mj-lt"/>
              </a:rPr>
              <a:t>political</a:t>
            </a:r>
            <a:r>
              <a:rPr lang="pt-BR" sz="2000" dirty="0">
                <a:latin typeface="+mj-lt"/>
              </a:rPr>
              <a:t> systems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>
                <a:latin typeface="+mj-lt"/>
              </a:rPr>
              <a:t>“</a:t>
            </a:r>
            <a:r>
              <a:rPr lang="pt-BR" sz="2000" dirty="0" err="1">
                <a:latin typeface="+mj-lt"/>
              </a:rPr>
              <a:t>Ex</a:t>
            </a:r>
            <a:r>
              <a:rPr lang="pt-BR" sz="2000" dirty="0">
                <a:latin typeface="+mj-lt"/>
              </a:rPr>
              <a:t> post” </a:t>
            </a:r>
            <a:r>
              <a:rPr lang="pt-BR" sz="2000" dirty="0" err="1">
                <a:latin typeface="+mj-lt"/>
              </a:rPr>
              <a:t>integration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costs</a:t>
            </a:r>
            <a:r>
              <a:rPr lang="pt-BR" sz="2000" dirty="0">
                <a:latin typeface="+mj-lt"/>
              </a:rPr>
              <a:t>: </a:t>
            </a: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   common </a:t>
            </a:r>
            <a:r>
              <a:rPr lang="pt-BR" sz="2000" dirty="0" err="1">
                <a:latin typeface="+mj-lt"/>
              </a:rPr>
              <a:t>law</a:t>
            </a:r>
            <a:r>
              <a:rPr lang="pt-BR" sz="2000" dirty="0">
                <a:latin typeface="+mj-lt"/>
              </a:rPr>
              <a:t> vs. civil </a:t>
            </a:r>
            <a:r>
              <a:rPr lang="pt-BR" sz="2000" dirty="0" err="1">
                <a:latin typeface="+mj-lt"/>
              </a:rPr>
              <a:t>law</a:t>
            </a:r>
            <a:endParaRPr lang="pt-BR" sz="2000" dirty="0">
              <a:latin typeface="+mj-lt"/>
            </a:endParaRPr>
          </a:p>
          <a:p>
            <a:pPr marL="274320" lvl="1" indent="0">
              <a:buSzPct val="60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	→ </a:t>
            </a:r>
            <a:r>
              <a:rPr lang="pt-BR" sz="2000" dirty="0" err="1">
                <a:latin typeface="+mj-lt"/>
              </a:rPr>
              <a:t>Higher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err="1">
                <a:latin typeface="+mj-lt"/>
              </a:rPr>
              <a:t>costs</a:t>
            </a:r>
            <a:r>
              <a:rPr lang="pt-BR" sz="2000" dirty="0">
                <a:latin typeface="+mj-lt"/>
              </a:rPr>
              <a:t> in common </a:t>
            </a:r>
            <a:r>
              <a:rPr lang="pt-BR" sz="2000" dirty="0" err="1">
                <a:latin typeface="+mj-lt"/>
              </a:rPr>
              <a:t>law</a:t>
            </a:r>
            <a:r>
              <a:rPr lang="pt-BR" sz="2000" dirty="0">
                <a:latin typeface="+mj-lt"/>
              </a:rPr>
              <a:t> systems</a:t>
            </a:r>
          </a:p>
        </p:txBody>
      </p:sp>
    </p:spTree>
    <p:extLst>
      <p:ext uri="{BB962C8B-B14F-4D97-AF65-F5344CB8AC3E}">
        <p14:creationId xmlns:p14="http://schemas.microsoft.com/office/powerpoint/2010/main" val="144088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E10CFA-7477-B54F-86CD-B568D649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man Old Style" panose="02050604050505020204" pitchFamily="18" charset="0"/>
              </a:rPr>
              <a:t>Mobilizing for Human Rights</a:t>
            </a:r>
            <a:br>
              <a:rPr lang="en-US" altLang="en-US" dirty="0">
                <a:latin typeface="Bookman Old Style" panose="02050604050505020204" pitchFamily="18" charset="0"/>
              </a:rPr>
            </a:br>
            <a:r>
              <a:rPr lang="en-US" altLang="en-US" sz="2200" dirty="0">
                <a:latin typeface="Bookman Old Style" panose="02050604050505020204" pitchFamily="18" charset="0"/>
              </a:rPr>
              <a:t>Theories of Commitment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0FE51-350A-024C-B168-AD70124E45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Sincere </a:t>
            </a:r>
            <a:r>
              <a:rPr lang="en-US" dirty="0" err="1"/>
              <a:t>ratifyers</a:t>
            </a:r>
            <a:r>
              <a:rPr lang="en-US" dirty="0"/>
              <a:t>, but </a:t>
            </a:r>
            <a:r>
              <a:rPr lang="en-US" u="sng" dirty="0"/>
              <a:t>false positives</a:t>
            </a:r>
            <a:r>
              <a:rPr lang="en-US" dirty="0"/>
              <a:t>!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en-US" sz="2400" dirty="0">
                <a:latin typeface="+mj-lt"/>
              </a:rPr>
              <a:t>Why governments that violate human rights ratify?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r>
              <a:rPr lang="en-US" sz="800" dirty="0"/>
              <a:t>   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>
                <a:latin typeface="+mj-lt"/>
              </a:rPr>
              <a:t>→ They believe the benefits outweigh the costs:</a:t>
            </a:r>
          </a:p>
          <a:p>
            <a:pPr marL="0" indent="0">
              <a:buSzPct val="60000"/>
              <a:buFont typeface="Wingdings" pitchFamily="2" charset="2"/>
              <a:buNone/>
              <a:defRPr/>
            </a:pPr>
            <a:endParaRPr lang="en-US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>
                <a:latin typeface="+mj-lt"/>
              </a:rPr>
              <a:t>Expected benefits: media coverage, better image,…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>
                <a:latin typeface="+mj-lt"/>
              </a:rPr>
              <a:t>Uncertainty with respect to consequences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>
                <a:latin typeface="+mj-lt"/>
              </a:rPr>
              <a:t>Short time horizon</a:t>
            </a:r>
          </a:p>
        </p:txBody>
      </p:sp>
    </p:spTree>
    <p:extLst>
      <p:ext uri="{BB962C8B-B14F-4D97-AF65-F5344CB8AC3E}">
        <p14:creationId xmlns:p14="http://schemas.microsoft.com/office/powerpoint/2010/main" val="1437808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3065</TotalTime>
  <Words>976</Words>
  <Application>Microsoft Macintosh PowerPoint</Application>
  <PresentationFormat>Apresentação na tela (4:3)</PresentationFormat>
  <Paragraphs>218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ＭＳ Ｐゴシック</vt:lpstr>
      <vt:lpstr>Bookman Old Style</vt:lpstr>
      <vt:lpstr>Gill Sans MT</vt:lpstr>
      <vt:lpstr>Times</vt:lpstr>
      <vt:lpstr>Wingdings</vt:lpstr>
      <vt:lpstr>Wingdings 3</vt:lpstr>
      <vt:lpstr>Origin</vt:lpstr>
      <vt:lpstr>Business &amp; Human Rights</vt:lpstr>
      <vt:lpstr>Overview</vt:lpstr>
      <vt:lpstr>Regime Design (Koremenos et al 2001)</vt:lpstr>
      <vt:lpstr>Mobilizing for Human Rights </vt:lpstr>
      <vt:lpstr>Mobilizing for Human Rights Theories of Commitment</vt:lpstr>
      <vt:lpstr>Apresentação do PowerPoint</vt:lpstr>
      <vt:lpstr>Mobilizing for Human Rights Theories of Commitment</vt:lpstr>
      <vt:lpstr>Mobilizing for Human Rights Theories of Commitment</vt:lpstr>
      <vt:lpstr>Mobilizing for Human Rights Theories of Commitment</vt:lpstr>
      <vt:lpstr>Mobilizing for Human Rights Theories of Commitment</vt:lpstr>
      <vt:lpstr>Mobilizing for Human Rights Research Design and Results</vt:lpstr>
      <vt:lpstr>Mobilizing for Human Rights Customized Commitment</vt:lpstr>
      <vt:lpstr>Mobilizing for Human Rights Theories of Commitment</vt:lpstr>
      <vt:lpstr>Mobilizing for Human Rights Theories of Commitment*</vt:lpstr>
      <vt:lpstr>Self-Reporting Under International Human Rights Treaties</vt:lpstr>
      <vt:lpstr>Self-Reporting within the Scholarship on Enforcement and Compliance with International Human Rights</vt:lpstr>
      <vt:lpstr>Self-Reporting Under International Human Rights Treaties</vt:lpstr>
      <vt:lpstr>Self-Reporting Under International Human Rights Treaties*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 III</dc:title>
  <dc:creator>Politics Admin</dc:creator>
  <cp:lastModifiedBy>Cristiane</cp:lastModifiedBy>
  <cp:revision>117</cp:revision>
  <dcterms:created xsi:type="dcterms:W3CDTF">2015-07-06T16:36:26Z</dcterms:created>
  <dcterms:modified xsi:type="dcterms:W3CDTF">2023-09-20T19:24:10Z</dcterms:modified>
</cp:coreProperties>
</file>