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92" r:id="rId4"/>
    <p:sldId id="259" r:id="rId5"/>
    <p:sldId id="260" r:id="rId6"/>
    <p:sldId id="287" r:id="rId7"/>
    <p:sldId id="264" r:id="rId8"/>
    <p:sldId id="265" r:id="rId9"/>
    <p:sldId id="288" r:id="rId10"/>
    <p:sldId id="266" r:id="rId11"/>
    <p:sldId id="289" r:id="rId12"/>
    <p:sldId id="268" r:id="rId13"/>
    <p:sldId id="269" r:id="rId14"/>
    <p:sldId id="271" r:id="rId15"/>
    <p:sldId id="270" r:id="rId16"/>
    <p:sldId id="272" r:id="rId17"/>
    <p:sldId id="273" r:id="rId18"/>
    <p:sldId id="290" r:id="rId19"/>
    <p:sldId id="274" r:id="rId20"/>
    <p:sldId id="275" r:id="rId21"/>
    <p:sldId id="276" r:id="rId22"/>
    <p:sldId id="277" r:id="rId23"/>
    <p:sldId id="278" r:id="rId24"/>
    <p:sldId id="291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0" autoAdjust="0"/>
    <p:restoredTop sz="94686"/>
  </p:normalViewPr>
  <p:slideViewPr>
    <p:cSldViewPr>
      <p:cViewPr varScale="1">
        <p:scale>
          <a:sx n="63" d="100"/>
          <a:sy n="63" d="100"/>
        </p:scale>
        <p:origin x="45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8E50C2-1CE0-4F3C-A6E7-CA9983214929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1D3E08-CF38-4889-B304-D78E4DAD96A1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5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Linh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5B1F9-604F-4CF7-87B7-0079681CB724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0EB1E-546A-458E-88BA-3CE205201793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A4D40-3DE8-4EFA-9164-F4E268E9BEEE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pt-BR" noProof="0"/>
              <a:t>Clique para editar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E0CEA4-2DCC-42ED-AE16-7B8BFF3F3544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91FEB-8904-40BC-AA2B-3E42FBDCE77D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E7CE3-F7B9-486D-A6A1-BA5AED982C04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4462E-1B43-4CA6-916C-67DBFFE46A3A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Arraste a imagem para o espaço reservado ou clique no ícone para adicionar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vermelha" descr="Barra vermelh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135DF4C-E7D3-48B1-9E56-BE0A5A02CA2F}" type="datetime1">
              <a:rPr lang="pt-BR" smtClean="0"/>
              <a:t>13/03/2020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Projeto de Fábrica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57192"/>
            <a:ext cx="4098175" cy="685800"/>
          </a:xfrm>
        </p:spPr>
        <p:txBody>
          <a:bodyPr rtlCol="0"/>
          <a:lstStyle/>
          <a:p>
            <a:pPr rtl="0"/>
            <a:r>
              <a:rPr lang="pt-BR" dirty="0"/>
              <a:t>OBJETIVOS DE DESEMPENHO DE EMPRESAS DE MANUFATURA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21B4-B565-495D-94F8-80B8DBBE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VELOCIDADE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E2D991-261C-4875-BE9E-F68751CB5EC9}"/>
              </a:ext>
            </a:extLst>
          </p:cNvPr>
          <p:cNvSpPr/>
          <p:nvPr/>
        </p:nvSpPr>
        <p:spPr>
          <a:xfrm>
            <a:off x="551384" y="2203687"/>
            <a:ext cx="11089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 o tempo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 início de um processo de operações e o seu fim.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ponto de vista externo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desde o momento em que o cliente requisita um produto ou serviço até o momento em que o cliente o recebe.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ponto de vista interno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 operação: o tempo entre o material entrar numa operação e sair totalmente processado.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que tange à estratégia de operações, o foco recai no primeiro (externo).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Pode-se também incluir o tempo para esclarecer as necessidades exatas de um cliente (por exemplo, projetar um produto ou serviço), os tempos de "fila" antes de os recursos de operações estarem disponíveis e depois do processamento central, o tempo para entregar, transportar e/ou instalar o produto ou serviço 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5C99FF-C44F-44C1-A7CB-705A5E3282DD}"/>
              </a:ext>
            </a:extLst>
          </p:cNvPr>
          <p:cNvSpPr txBox="1"/>
          <p:nvPr/>
        </p:nvSpPr>
        <p:spPr>
          <a:xfrm>
            <a:off x="3647728" y="155679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O que é velocidade?</a:t>
            </a:r>
          </a:p>
        </p:txBody>
      </p:sp>
    </p:spTree>
    <p:extLst>
      <p:ext uri="{BB962C8B-B14F-4D97-AF65-F5344CB8AC3E}">
        <p14:creationId xmlns:p14="http://schemas.microsoft.com/office/powerpoint/2010/main" val="3031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8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8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8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8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BCDED9-0481-41EE-9BD2-CFADC8469D67}"/>
              </a:ext>
            </a:extLst>
          </p:cNvPr>
          <p:cNvSpPr txBox="1"/>
          <p:nvPr/>
        </p:nvSpPr>
        <p:spPr>
          <a:xfrm>
            <a:off x="551384" y="3429000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</a:rPr>
              <a:t>O que é CONFIABILIDADE?</a:t>
            </a:r>
          </a:p>
        </p:txBody>
      </p:sp>
    </p:spTree>
    <p:extLst>
      <p:ext uri="{BB962C8B-B14F-4D97-AF65-F5344CB8AC3E}">
        <p14:creationId xmlns:p14="http://schemas.microsoft.com/office/powerpoint/2010/main" val="1221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8DB09-56B5-4BB9-B054-A4BE0148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CECEDC-8FC4-4627-930D-F581D9C2F784}"/>
              </a:ext>
            </a:extLst>
          </p:cNvPr>
          <p:cNvSpPr/>
          <p:nvPr/>
        </p:nvSpPr>
        <p:spPr>
          <a:xfrm>
            <a:off x="479376" y="1844824"/>
            <a:ext cx="110892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Manter as promessas de entrega: honrar o tempo de entrega dado ao cliente.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a outra metade do desempenho total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de entrega, junto com a velocidade de entrega.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5752037-CD0C-491B-B881-725F38674F76}"/>
              </a:ext>
            </a:extLst>
          </p:cNvPr>
          <p:cNvSpPr/>
          <p:nvPr/>
        </p:nvSpPr>
        <p:spPr>
          <a:xfrm>
            <a:off x="983432" y="3832705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Desempenho Total de Entrega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7C2DAE-552F-4229-B444-9AC9D876125E}"/>
              </a:ext>
            </a:extLst>
          </p:cNvPr>
          <p:cNvSpPr/>
          <p:nvPr/>
        </p:nvSpPr>
        <p:spPr>
          <a:xfrm>
            <a:off x="5015880" y="3832705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Velocidade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AA1DBE-1EFD-48AF-BFBB-7B197418B4C9}"/>
              </a:ext>
            </a:extLst>
          </p:cNvPr>
          <p:cNvSpPr/>
          <p:nvPr/>
        </p:nvSpPr>
        <p:spPr>
          <a:xfrm>
            <a:off x="8832304" y="383682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7" name="Igual a 6">
            <a:extLst>
              <a:ext uri="{FF2B5EF4-FFF2-40B4-BE49-F238E27FC236}">
                <a16:creationId xmlns:a16="http://schemas.microsoft.com/office/drawing/2014/main" id="{0101D018-BEE0-4883-870D-181D02118C41}"/>
              </a:ext>
            </a:extLst>
          </p:cNvPr>
          <p:cNvSpPr/>
          <p:nvPr/>
        </p:nvSpPr>
        <p:spPr>
          <a:xfrm>
            <a:off x="3215680" y="4048729"/>
            <a:ext cx="136815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inal de Adição 7">
            <a:extLst>
              <a:ext uri="{FF2B5EF4-FFF2-40B4-BE49-F238E27FC236}">
                <a16:creationId xmlns:a16="http://schemas.microsoft.com/office/drawing/2014/main" id="{15376DA4-DF02-446B-A5DA-0E36890ABEDD}"/>
              </a:ext>
            </a:extLst>
          </p:cNvPr>
          <p:cNvSpPr/>
          <p:nvPr/>
        </p:nvSpPr>
        <p:spPr>
          <a:xfrm>
            <a:off x="7477436" y="4048729"/>
            <a:ext cx="93610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E0882BC-43CA-48C4-AF6E-7409D01C84EB}"/>
              </a:ext>
            </a:extLst>
          </p:cNvPr>
          <p:cNvSpPr/>
          <p:nvPr/>
        </p:nvSpPr>
        <p:spPr>
          <a:xfrm>
            <a:off x="623392" y="5623433"/>
            <a:ext cx="1123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Os dois objetivos de desempenho normalmente estão vinculados de alguma forma. </a:t>
            </a:r>
          </a:p>
        </p:txBody>
      </p:sp>
    </p:spTree>
    <p:extLst>
      <p:ext uri="{BB962C8B-B14F-4D97-AF65-F5344CB8AC3E}">
        <p14:creationId xmlns:p14="http://schemas.microsoft.com/office/powerpoint/2010/main" val="5597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8DB09-56B5-4BB9-B054-A4BE0148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3AF2D39-A7A5-4041-9207-9A681DD4C782}"/>
              </a:ext>
            </a:extLst>
          </p:cNvPr>
          <p:cNvSpPr/>
          <p:nvPr/>
        </p:nvSpPr>
        <p:spPr>
          <a:xfrm>
            <a:off x="551384" y="2132856"/>
            <a:ext cx="10801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Teoricamente, se poderia alcançar uma alta confiabilidade simplesmente informando-se longos prazos de entrega?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 diferença entre o tempo de entrega esperado e o tempo informado para o cliente está sendo usada como um seguro contra a falta de confiança dentro da operação. </a:t>
            </a:r>
            <a:endParaRPr lang="pt-BR" sz="32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D5E0109-500E-43CA-B73B-2008C91C4502}"/>
              </a:ext>
            </a:extLst>
          </p:cNvPr>
          <p:cNvSpPr/>
          <p:nvPr/>
        </p:nvSpPr>
        <p:spPr>
          <a:xfrm>
            <a:off x="695400" y="5520134"/>
            <a:ext cx="1094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 empresas que tentam assegurar a confiabilidade através de lead times longos podem acabar perdendo-a. 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8DB09-56B5-4BB9-B054-A4BE0148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3AF2D39-A7A5-4041-9207-9A681DD4C782}"/>
              </a:ext>
            </a:extLst>
          </p:cNvPr>
          <p:cNvSpPr/>
          <p:nvPr/>
        </p:nvSpPr>
        <p:spPr>
          <a:xfrm>
            <a:off x="324000" y="3212976"/>
            <a:ext cx="11604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1900" dirty="0"/>
              <a:t>RAZÃO 1: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Tempo disponível: Os </a:t>
            </a:r>
            <a:r>
              <a:rPr lang="pt-B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tempos de entrega tendem a aumentar para preencher o tempo disponível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Não disciplinar uma operação para realizar a entrega em duas semanas quando três estão disponíveis é </a:t>
            </a:r>
            <a:r>
              <a:rPr lang="pt-B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conformismo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e permite que a operação relaxe seus esforços para usar todo o tempo disponível.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9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dirty="0"/>
              <a:t>RAZÃO 2: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longos tempos de entrega frequentemente são resultado de uma </a:t>
            </a:r>
            <a:r>
              <a:rPr lang="pt-B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resposta interna vagarosa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, muito material em processo e pouco valor agregado.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B853271-EC8A-4D74-8FD1-CF405B4241B3}"/>
              </a:ext>
            </a:extLst>
          </p:cNvPr>
          <p:cNvSpPr/>
          <p:nvPr/>
        </p:nvSpPr>
        <p:spPr>
          <a:xfrm>
            <a:off x="623392" y="1484784"/>
            <a:ext cx="1094521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 empresas que tentam assegurar a confiabilidade através de lead times longos podem acabar perdendo-a. 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POR QUAIS RAZÕES?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8DB09-56B5-4BB9-B054-A4BE0148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5752037-CD0C-491B-B881-725F38674F76}"/>
              </a:ext>
            </a:extLst>
          </p:cNvPr>
          <p:cNvSpPr/>
          <p:nvPr/>
        </p:nvSpPr>
        <p:spPr>
          <a:xfrm>
            <a:off x="911424" y="2200745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7C2DAE-552F-4229-B444-9AC9D876125E}"/>
              </a:ext>
            </a:extLst>
          </p:cNvPr>
          <p:cNvSpPr/>
          <p:nvPr/>
        </p:nvSpPr>
        <p:spPr>
          <a:xfrm>
            <a:off x="4943872" y="2200745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Prazo de entrega prometido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AA1DBE-1EFD-48AF-BFBB-7B197418B4C9}"/>
              </a:ext>
            </a:extLst>
          </p:cNvPr>
          <p:cNvSpPr/>
          <p:nvPr/>
        </p:nvSpPr>
        <p:spPr>
          <a:xfrm>
            <a:off x="8760296" y="220486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 de entrega real</a:t>
            </a:r>
          </a:p>
        </p:txBody>
      </p:sp>
      <p:sp>
        <p:nvSpPr>
          <p:cNvPr id="7" name="Igual a 6">
            <a:extLst>
              <a:ext uri="{FF2B5EF4-FFF2-40B4-BE49-F238E27FC236}">
                <a16:creationId xmlns:a16="http://schemas.microsoft.com/office/drawing/2014/main" id="{0101D018-BEE0-4883-870D-181D02118C41}"/>
              </a:ext>
            </a:extLst>
          </p:cNvPr>
          <p:cNvSpPr/>
          <p:nvPr/>
        </p:nvSpPr>
        <p:spPr>
          <a:xfrm>
            <a:off x="3143672" y="2416769"/>
            <a:ext cx="136815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inal de Subtração 9">
            <a:extLst>
              <a:ext uri="{FF2B5EF4-FFF2-40B4-BE49-F238E27FC236}">
                <a16:creationId xmlns:a16="http://schemas.microsoft.com/office/drawing/2014/main" id="{6913FB17-9210-4BA7-A2D9-AF8DDE197284}"/>
              </a:ext>
            </a:extLst>
          </p:cNvPr>
          <p:cNvSpPr/>
          <p:nvPr/>
        </p:nvSpPr>
        <p:spPr>
          <a:xfrm>
            <a:off x="7357505" y="2373104"/>
            <a:ext cx="936104" cy="5760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4F733B-54B5-4BBE-BC87-48FB1EF781FA}"/>
              </a:ext>
            </a:extLst>
          </p:cNvPr>
          <p:cNvSpPr/>
          <p:nvPr/>
        </p:nvSpPr>
        <p:spPr>
          <a:xfrm>
            <a:off x="551384" y="3789040"/>
            <a:ext cx="1080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  Entrega é pontual:		  10 dias	                          10 dias</a:t>
            </a:r>
          </a:p>
          <a:p>
            <a:pPr>
              <a:spcAft>
                <a:spcPts val="600"/>
              </a:spcAft>
            </a:pPr>
            <a:endParaRPr lang="pt-B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Entrega é adiantada:		  10 dias			      8 dias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Entrega é atrasada:		  10 dias			      12 dias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8DB09-56B5-4BB9-B054-A4BE0148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4F733B-54B5-4BBE-BC87-48FB1EF781FA}"/>
              </a:ext>
            </a:extLst>
          </p:cNvPr>
          <p:cNvSpPr/>
          <p:nvPr/>
        </p:nvSpPr>
        <p:spPr>
          <a:xfrm>
            <a:off x="276930" y="1709950"/>
            <a:ext cx="1156613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/>
              <a:t>Algumas considerações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300" dirty="0">
                <a:solidFill>
                  <a:srgbClr val="002060"/>
                </a:solidFill>
              </a:rPr>
              <a:t>Pode haver uma diferença entre o tempo de entrega programado por operações e o prometido para o cliente. 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300" dirty="0">
                <a:solidFill>
                  <a:srgbClr val="002060"/>
                </a:solidFill>
              </a:rPr>
              <a:t>Os tempos de entrega também podem ser alterados, às vezes pelos clientes, mas, mais frequentemente, pela operação. 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300" b="1" dirty="0">
                <a:solidFill>
                  <a:srgbClr val="002060"/>
                </a:solidFill>
              </a:rPr>
              <a:t>Se o cliente quer um novo tempo de entrega, ele deveria ser usado para calcular o desempenho da entrega? 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300" b="1" dirty="0">
                <a:solidFill>
                  <a:srgbClr val="002060"/>
                </a:solidFill>
              </a:rPr>
              <a:t>Se a operação tem de reprogramar a entrega, o tempo de entrega alterado deveria ser usado?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E70BC71-53C3-4B33-BAC2-7584DB71AD12}"/>
              </a:ext>
            </a:extLst>
          </p:cNvPr>
          <p:cNvSpPr/>
          <p:nvPr/>
        </p:nvSpPr>
        <p:spPr>
          <a:xfrm>
            <a:off x="731404" y="5715253"/>
            <a:ext cx="10729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dirty="0">
                <a:solidFill>
                  <a:srgbClr val="C00000"/>
                </a:solidFill>
              </a:rPr>
              <a:t>Não é estranho encontrar, em algumas circunstâncias, quatro ou cinco tempos possíveis planejados para cada pedido </a:t>
            </a:r>
            <a:endParaRPr lang="pt-B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CE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CE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CE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CE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8DB09-56B5-4BB9-B054-A4BE0148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CONFIABILIDADE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4F733B-54B5-4BBE-BC87-48FB1EF781FA}"/>
              </a:ext>
            </a:extLst>
          </p:cNvPr>
          <p:cNvSpPr/>
          <p:nvPr/>
        </p:nvSpPr>
        <p:spPr>
          <a:xfrm>
            <a:off x="276930" y="1556792"/>
            <a:ext cx="1156613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/>
              <a:t>Algumas considerações</a:t>
            </a:r>
          </a:p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rgbClr val="C00000"/>
                </a:solidFill>
              </a:rPr>
              <a:t>Tempo de entrega</a:t>
            </a:r>
          </a:p>
          <a:p>
            <a:pPr algn="just">
              <a:spcAft>
                <a:spcPts val="600"/>
              </a:spcAft>
            </a:pPr>
            <a:r>
              <a:rPr lang="pt-BR" sz="2400" b="1" dirty="0"/>
              <a:t>O que exatamente é tempo de entrega? Quando, por exemplo, o produto ou serviço deveria ser considerado como entregue? A entrega poderia ser:</a:t>
            </a:r>
          </a:p>
          <a:p>
            <a:pPr lvl="1" algn="just">
              <a:spcAft>
                <a:spcPts val="600"/>
              </a:spcAft>
            </a:pPr>
            <a:r>
              <a:rPr lang="pt-BR" sz="2400" dirty="0"/>
              <a:t>1) quando o produto ou o serviço é produzido, </a:t>
            </a:r>
          </a:p>
          <a:p>
            <a:pPr lvl="1" algn="just">
              <a:spcAft>
                <a:spcPts val="600"/>
              </a:spcAft>
            </a:pPr>
            <a:r>
              <a:rPr lang="pt-BR" sz="2400" dirty="0"/>
              <a:t>2) quando o cliente o recebe,</a:t>
            </a:r>
          </a:p>
          <a:p>
            <a:pPr lvl="1" algn="just">
              <a:spcAft>
                <a:spcPts val="600"/>
              </a:spcAft>
            </a:pPr>
            <a:r>
              <a:rPr lang="pt-BR" sz="2400" dirty="0"/>
              <a:t>3) quando está funcionando.</a:t>
            </a:r>
          </a:p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rgbClr val="C00000"/>
                </a:solidFill>
              </a:rPr>
              <a:t>Problema do atraso</a:t>
            </a:r>
          </a:p>
          <a:p>
            <a:pPr algn="just">
              <a:spcAft>
                <a:spcPts val="600"/>
              </a:spcAft>
            </a:pPr>
            <a:r>
              <a:rPr lang="pt-BR" sz="2400" b="1" dirty="0"/>
              <a:t>Deveria ser considerado como pontual a entrega efetuada no:</a:t>
            </a:r>
          </a:p>
          <a:p>
            <a:pPr lvl="1" algn="just">
              <a:spcAft>
                <a:spcPts val="600"/>
              </a:spcAft>
            </a:pPr>
            <a:r>
              <a:rPr lang="pt-BR" sz="2400" dirty="0"/>
              <a:t>1. Minuto?			2. Hora? 				</a:t>
            </a:r>
          </a:p>
          <a:p>
            <a:pPr lvl="1" algn="just">
              <a:spcAft>
                <a:spcPts val="600"/>
              </a:spcAft>
            </a:pPr>
            <a:r>
              <a:rPr lang="pt-BR" sz="2400" dirty="0"/>
              <a:t>3. Dia? 				4. Semana?</a:t>
            </a:r>
          </a:p>
          <a:p>
            <a:pPr lvl="1" algn="just">
              <a:spcAft>
                <a:spcPts val="600"/>
              </a:spcAft>
            </a:pPr>
            <a:r>
              <a:rPr lang="pt-BR" sz="2400" dirty="0"/>
              <a:t>5. Mês prometido? 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3284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BCDED9-0481-41EE-9BD2-CFADC8469D67}"/>
              </a:ext>
            </a:extLst>
          </p:cNvPr>
          <p:cNvSpPr txBox="1"/>
          <p:nvPr/>
        </p:nvSpPr>
        <p:spPr>
          <a:xfrm>
            <a:off x="551384" y="3429000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</a:rPr>
              <a:t>O que é FLEXIBILIDADE?</a:t>
            </a:r>
          </a:p>
        </p:txBody>
      </p:sp>
    </p:spTree>
    <p:extLst>
      <p:ext uri="{BB962C8B-B14F-4D97-AF65-F5344CB8AC3E}">
        <p14:creationId xmlns:p14="http://schemas.microsoft.com/office/powerpoint/2010/main" val="33777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CEC2-72A4-46F9-82BC-EE9FC442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FLEXIBILIDADE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B7C9C-4923-4535-AB71-289FE323C450}"/>
              </a:ext>
            </a:extLst>
          </p:cNvPr>
          <p:cNvSpPr/>
          <p:nvPr/>
        </p:nvSpPr>
        <p:spPr>
          <a:xfrm>
            <a:off x="263352" y="1859339"/>
            <a:ext cx="11521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QUE É FLEXIBILIDADE?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1) Em termos operacionais FLEXIBILIDADE é a habilidade de adotar diferentes estados -assumir posições diferentes ou fazer as coisas de forma diferente.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Uma operação é mais flexível do que a outra se consegue fazer mais coisas - mostrar uma ampla variedade de habilidades. </a:t>
            </a:r>
          </a:p>
          <a:p>
            <a:pPr lvl="1"/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Exemplo: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ser capaz de produzir uma maior variedade de produtos e serviços,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operar em diferentes níveis de produção.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4E5F70-8951-4B3C-AE6F-2AF4FDC3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72816"/>
            <a:ext cx="11017224" cy="4572000"/>
          </a:xfrm>
        </p:spPr>
        <p:txBody>
          <a:bodyPr rtlCol="0">
            <a:normAutofit fontScale="70000" lnSpcReduction="20000"/>
          </a:bodyPr>
          <a:lstStyle/>
          <a:p>
            <a:pPr marL="0" indent="0" algn="ctr">
              <a:buNone/>
            </a:pPr>
            <a:endParaRPr lang="pt-B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sz="5100" b="1" dirty="0">
                <a:solidFill>
                  <a:srgbClr val="FF0000"/>
                </a:solidFill>
              </a:rPr>
              <a:t>Desempenho de operações em termos dos cinco objetivos de desempenho</a:t>
            </a:r>
          </a:p>
          <a:p>
            <a:pPr marL="0" indent="0" algn="ctr">
              <a:buNone/>
            </a:pPr>
            <a:endParaRPr lang="pt-BR" dirty="0">
              <a:solidFill>
                <a:srgbClr val="002060"/>
              </a:solidFill>
            </a:endParaRPr>
          </a:p>
          <a:p>
            <a:r>
              <a:rPr lang="pt-BR" sz="4500" dirty="0"/>
              <a:t>Qualidade</a:t>
            </a:r>
          </a:p>
          <a:p>
            <a:r>
              <a:rPr lang="pt-BR" sz="4500" dirty="0"/>
              <a:t>Velocidade</a:t>
            </a:r>
          </a:p>
          <a:p>
            <a:r>
              <a:rPr lang="pt-BR" sz="4500" dirty="0"/>
              <a:t>Confiabilidade</a:t>
            </a:r>
          </a:p>
          <a:p>
            <a:r>
              <a:rPr lang="pt-BR" sz="4500" dirty="0"/>
              <a:t>Flexibilidade</a:t>
            </a:r>
          </a:p>
          <a:p>
            <a:r>
              <a:rPr lang="pt-BR" sz="4500" dirty="0"/>
              <a:t>Custo</a:t>
            </a:r>
            <a:endParaRPr lang="pt-BR" sz="5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CEC2-72A4-46F9-82BC-EE9FC442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FLEXIBILIDADE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B7C9C-4923-4535-AB71-289FE323C450}"/>
              </a:ext>
            </a:extLst>
          </p:cNvPr>
          <p:cNvSpPr/>
          <p:nvPr/>
        </p:nvSpPr>
        <p:spPr>
          <a:xfrm>
            <a:off x="263352" y="1859339"/>
            <a:ext cx="115212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QUE É FLEXIBILIDADE?</a:t>
            </a:r>
          </a:p>
          <a:p>
            <a:pPr>
              <a:spcAft>
                <a:spcPts val="600"/>
              </a:spcAft>
            </a:pPr>
            <a:endParaRPr lang="pt-BR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expressa a facilidade com que ela pode mudar entre os seus possíveis estados.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Uma operação que para de fazer algo para fazer outra coisa rapidamente, regularmente e de forma barata deveria ser considerada mais flexível do que uma que realiza a mesma mudança a um custo mais alto e/ou com rupturas na organização.  </a:t>
            </a:r>
          </a:p>
          <a:p>
            <a:pPr lvl="1" algn="ctr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Importante! O custo e o tempo de fazer uma mudança são os elementos de "atrito" da flexibilidade. 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CEC2-72A4-46F9-82BC-EE9FC442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FLEXIBILIDADE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B7C9C-4923-4535-AB71-289FE323C450}"/>
              </a:ext>
            </a:extLst>
          </p:cNvPr>
          <p:cNvSpPr/>
          <p:nvPr/>
        </p:nvSpPr>
        <p:spPr>
          <a:xfrm>
            <a:off x="263352" y="1772816"/>
            <a:ext cx="1166529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QUE É FLEXIBILIDADE?</a:t>
            </a:r>
          </a:p>
          <a:p>
            <a:pPr>
              <a:spcAft>
                <a:spcPts val="1200"/>
              </a:spcAft>
            </a:pPr>
            <a:r>
              <a:rPr lang="pt-BR" sz="2800" b="1" dirty="0">
                <a:solidFill>
                  <a:srgbClr val="FF0000"/>
                </a:solidFill>
              </a:rPr>
              <a:t>Tempo</a:t>
            </a:r>
            <a:endParaRPr lang="pt-BR" b="1" dirty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Na maioria dos tipos de flexibilidade, o tempo </a:t>
            </a:r>
            <a:r>
              <a:rPr lang="pt-BR" sz="2400" u="sng" dirty="0"/>
              <a:t>é um bom indicador de custo </a:t>
            </a:r>
            <a:r>
              <a:rPr lang="pt-BR" sz="2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u="sng" dirty="0"/>
              <a:t>Flexibilidade de resposta </a:t>
            </a:r>
            <a:r>
              <a:rPr lang="pt-BR" sz="2400" dirty="0"/>
              <a:t>normalmente </a:t>
            </a:r>
            <a:r>
              <a:rPr lang="pt-BR" sz="2400" u="sng" dirty="0"/>
              <a:t>pode ser medida em termos de tempo</a:t>
            </a:r>
            <a:r>
              <a:rPr lang="pt-BR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ctr"/>
            <a:r>
              <a:rPr lang="pt-BR" sz="2400" dirty="0"/>
              <a:t>Assim,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Há uma distinção entre a flexibilidade de variedade e flexibilidade de resposta: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Flexibilidade de variedade</a:t>
            </a:r>
            <a:r>
              <a:rPr lang="pt-BR" sz="2400" dirty="0"/>
              <a:t>: quanto a operação pode ser alterada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Flexibilidade de resposta:</a:t>
            </a:r>
            <a:r>
              <a:rPr lang="pt-BR" sz="2400" dirty="0"/>
              <a:t> com que rapidez a operação pode ser alterada. 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CEC2-72A4-46F9-82BC-EE9FC442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FLEXIBILIDADE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B7C9C-4923-4535-AB71-289FE323C450}"/>
              </a:ext>
            </a:extLst>
          </p:cNvPr>
          <p:cNvSpPr/>
          <p:nvPr/>
        </p:nvSpPr>
        <p:spPr>
          <a:xfrm>
            <a:off x="263352" y="1484784"/>
            <a:ext cx="116652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QUE É FLEXIBILIDADE?</a:t>
            </a:r>
          </a:p>
          <a:p>
            <a:pPr>
              <a:spcAft>
                <a:spcPts val="1200"/>
              </a:spcAft>
            </a:pPr>
            <a:r>
              <a:rPr lang="pt-BR" sz="2400" dirty="0"/>
              <a:t>Tipos de flexibilidade que contribuiriam para a competitividade:</a:t>
            </a:r>
          </a:p>
          <a:p>
            <a:r>
              <a:rPr lang="pt-B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Flexibilidade do produto ou serviço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habilidade de introduzir e produzir serviços ou produtos novos ou de modificar os existentes </a:t>
            </a:r>
          </a:p>
          <a:p>
            <a:r>
              <a:rPr lang="pt-B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Flexibilidade do </a:t>
            </a: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habilidade de mudar a variedade de produtos e serviços a serem produzidos pela operação dentro de certo período de tempo </a:t>
            </a:r>
          </a:p>
          <a:p>
            <a:r>
              <a:rPr lang="pt-B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Flexibilidade de volume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habilidade de mudar o nível agregado de produção da operação </a:t>
            </a:r>
          </a:p>
          <a:p>
            <a:r>
              <a:rPr lang="pt-B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Flexibilidade de entrega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habilidade de mudar as datas de entrega assumidas ou planejadas</a:t>
            </a:r>
            <a:r>
              <a:rPr lang="pt-BR" dirty="0"/>
              <a:t>. 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12D314-8487-4A27-B5AF-D44092260CED}"/>
              </a:ext>
            </a:extLst>
          </p:cNvPr>
          <p:cNvSpPr/>
          <p:nvPr/>
        </p:nvSpPr>
        <p:spPr>
          <a:xfrm>
            <a:off x="450123" y="6301095"/>
            <a:ext cx="11291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Cada um desses tipos de flexibilidade total de operações tem seus componentes de resposta e variedade </a:t>
            </a:r>
            <a:endParaRPr lang="pt-BR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9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8E1098-C439-4743-AFA6-381DC420F1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3392" y="548680"/>
            <a:ext cx="10620000" cy="616223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B37F8C8-FA9B-4695-A705-F5DDE0760839}"/>
              </a:ext>
            </a:extLst>
          </p:cNvPr>
          <p:cNvSpPr/>
          <p:nvPr/>
        </p:nvSpPr>
        <p:spPr>
          <a:xfrm>
            <a:off x="407368" y="147084"/>
            <a:ext cx="11161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As dimensões da resposta dos quatro tipos de flexibilidade total de operações </a:t>
            </a:r>
            <a:endParaRPr lang="pt-BR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BCDED9-0481-41EE-9BD2-CFADC8469D67}"/>
              </a:ext>
            </a:extLst>
          </p:cNvPr>
          <p:cNvSpPr txBox="1"/>
          <p:nvPr/>
        </p:nvSpPr>
        <p:spPr>
          <a:xfrm>
            <a:off x="551384" y="3429000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</a:rPr>
              <a:t>O que é CUSTO?</a:t>
            </a:r>
          </a:p>
        </p:txBody>
      </p:sp>
    </p:spTree>
    <p:extLst>
      <p:ext uri="{BB962C8B-B14F-4D97-AF65-F5344CB8AC3E}">
        <p14:creationId xmlns:p14="http://schemas.microsoft.com/office/powerpoint/2010/main" val="7903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24C9-9E08-4E62-8F38-DBF96867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CUSTO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B66031-34F9-412D-8C83-99E14D84659F}"/>
              </a:ext>
            </a:extLst>
          </p:cNvPr>
          <p:cNvSpPr/>
          <p:nvPr/>
        </p:nvSpPr>
        <p:spPr>
          <a:xfrm>
            <a:off x="335360" y="1772816"/>
            <a:ext cx="115212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Principal objetivo de desempenho: para as empresas que competem diretamente através do preço.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Quanto mais baixo for o custo de produzir seus produtos e serviços, mais baixo poderá ser o preço para os seus clientes. </a:t>
            </a:r>
          </a:p>
          <a:p>
            <a:pPr algn="ctr">
              <a:spcAft>
                <a:spcPts val="1200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Contudo,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Atenção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! Mesmo as empresas que competem por meio de outros critérios que não o preço, estarão interessadas em manter os seus custos baixos.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Vale lembrar! cada euro, dólar ou iene retirado da base de custo de uma operação é um euro, dólar ou iene adicional somado aos seus lucros.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721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24C9-9E08-4E62-8F38-DBF96867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CUSTO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B66031-34F9-412D-8C83-99E14D84659F}"/>
              </a:ext>
            </a:extLst>
          </p:cNvPr>
          <p:cNvSpPr/>
          <p:nvPr/>
        </p:nvSpPr>
        <p:spPr>
          <a:xfrm>
            <a:off x="335360" y="1772816"/>
            <a:ext cx="11521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3200" dirty="0">
                <a:latin typeface="Arial Nova" panose="020B0504020202020204" pitchFamily="34" charset="0"/>
              </a:rPr>
              <a:t>Custo é qualquer </a:t>
            </a:r>
            <a:r>
              <a:rPr lang="pt-BR" sz="3200" u="sng" dirty="0">
                <a:latin typeface="Arial Nova" panose="020B0504020202020204" pitchFamily="34" charset="0"/>
              </a:rPr>
              <a:t>entrada financeira </a:t>
            </a:r>
            <a:r>
              <a:rPr lang="pt-BR" sz="3200" dirty="0">
                <a:latin typeface="Arial Nova" panose="020B0504020202020204" pitchFamily="34" charset="0"/>
              </a:rPr>
              <a:t>para a operação que lhe permite </a:t>
            </a:r>
            <a:r>
              <a:rPr lang="pt-BR" sz="3200" u="sng" dirty="0">
                <a:latin typeface="Arial Nova" panose="020B0504020202020204" pitchFamily="34" charset="0"/>
              </a:rPr>
              <a:t>produzir seus produtos e serviços</a:t>
            </a:r>
            <a:r>
              <a:rPr lang="pt-BR" sz="3200" dirty="0">
                <a:latin typeface="Arial Nova" panose="020B0504020202020204" pitchFamily="34" charset="0"/>
              </a:rPr>
              <a:t>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3200" dirty="0">
                <a:latin typeface="Arial Nova" panose="020B0504020202020204" pitchFamily="34" charset="0"/>
              </a:rPr>
              <a:t>Por convenção, essas entradas financeiras podem ser divididas em três categorias: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Arial Nova" panose="020B0504020202020204" pitchFamily="34" charset="0"/>
              </a:rPr>
              <a:t>Gastos de operação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Arial Nova" panose="020B0504020202020204" pitchFamily="34" charset="0"/>
              </a:rPr>
              <a:t>Gastos de capital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Arial Nova" panose="020B0504020202020204" pitchFamily="34" charset="0"/>
              </a:rPr>
              <a:t>Capital de giro </a:t>
            </a:r>
            <a:endParaRPr lang="pt-BR" sz="4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24C9-9E08-4E62-8F38-DBF96867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CUSTO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B66031-34F9-412D-8C83-99E14D84659F}"/>
              </a:ext>
            </a:extLst>
          </p:cNvPr>
          <p:cNvSpPr/>
          <p:nvPr/>
        </p:nvSpPr>
        <p:spPr>
          <a:xfrm>
            <a:off x="335360" y="1556792"/>
            <a:ext cx="115212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i="1" dirty="0">
                <a:solidFill>
                  <a:srgbClr val="C00000"/>
                </a:solidFill>
                <a:latin typeface="Arial Nova" panose="020B0504020202020204" pitchFamily="34" charset="0"/>
              </a:rPr>
              <a:t>Gastos de operação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i="1" dirty="0">
                <a:latin typeface="Arial Nova" panose="020B0504020202020204" pitchFamily="34" charset="0"/>
              </a:rPr>
              <a:t>São </a:t>
            </a:r>
            <a:r>
              <a:rPr lang="pt-BR" sz="2400" dirty="0">
                <a:latin typeface="Arial Nova" panose="020B0504020202020204" pitchFamily="34" charset="0"/>
              </a:rPr>
              <a:t>as entradas financeiras para a operação necessárias para </a:t>
            </a:r>
            <a:r>
              <a:rPr lang="pt-BR" sz="2400" u="sng" dirty="0">
                <a:latin typeface="Arial Nova" panose="020B0504020202020204" pitchFamily="34" charset="0"/>
              </a:rPr>
              <a:t>bancar a produção em andamento </a:t>
            </a:r>
            <a:r>
              <a:rPr lang="pt-BR" sz="2400" dirty="0">
                <a:latin typeface="Arial Nova" panose="020B0504020202020204" pitchFamily="34" charset="0"/>
              </a:rPr>
              <a:t>de produtos e serviços.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ova" panose="020B0504020202020204" pitchFamily="34" charset="0"/>
              </a:rPr>
              <a:t>Isto inclui gastos com </a:t>
            </a:r>
            <a:r>
              <a:rPr lang="pt-BR" sz="2400" u="sng" dirty="0">
                <a:latin typeface="Arial Nova" panose="020B0504020202020204" pitchFamily="34" charset="0"/>
              </a:rPr>
              <a:t>mão-de-obra, materiais, aluguel, energia </a:t>
            </a:r>
            <a:r>
              <a:rPr lang="pt-BR" sz="2400" dirty="0">
                <a:latin typeface="Arial Nova" panose="020B0504020202020204" pitchFamily="34" charset="0"/>
              </a:rPr>
              <a:t>etc.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ova" panose="020B0504020202020204" pitchFamily="34" charset="0"/>
              </a:rPr>
              <a:t>Normalmente, a soma de todos esses gastos é dividida pela produção da operação (número de unidades produzidas, clientes atendidos, pacotes transportados etc.) para gerar o "custo unitário" da operação. </a:t>
            </a:r>
            <a:endParaRPr lang="pt-BR" sz="4400" dirty="0">
              <a:latin typeface="Arial Nova" panose="020B05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D3DC96-5B1A-402E-A133-5D90C69CEDF0}"/>
              </a:ext>
            </a:extLst>
          </p:cNvPr>
          <p:cNvSpPr/>
          <p:nvPr/>
        </p:nvSpPr>
        <p:spPr>
          <a:xfrm>
            <a:off x="263352" y="4725144"/>
            <a:ext cx="11665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i="1" dirty="0">
                <a:solidFill>
                  <a:srgbClr val="C00000"/>
                </a:solidFill>
                <a:latin typeface="Arial Nova" panose="020B0504020202020204" pitchFamily="34" charset="0"/>
              </a:rPr>
              <a:t>Gastos de capital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Arial Nova" panose="020B0504020202020204" pitchFamily="34" charset="0"/>
              </a:rPr>
              <a:t>São as entradas financeiras na operação que </a:t>
            </a:r>
            <a:r>
              <a:rPr lang="pt-BR" sz="2400" u="sng" dirty="0">
                <a:solidFill>
                  <a:srgbClr val="000000"/>
                </a:solidFill>
                <a:latin typeface="Arial Nova" panose="020B0504020202020204" pitchFamily="34" charset="0"/>
              </a:rPr>
              <a:t>bancaram a aquisição das "instalações" </a:t>
            </a:r>
            <a:r>
              <a:rPr lang="pt-BR" sz="2400" dirty="0">
                <a:solidFill>
                  <a:srgbClr val="000000"/>
                </a:solidFill>
                <a:latin typeface="Arial Nova" panose="020B0504020202020204" pitchFamily="34" charset="0"/>
              </a:rPr>
              <a:t>que produzem seus produtos e serviços.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Arial Nova" panose="020B0504020202020204" pitchFamily="34" charset="0"/>
              </a:rPr>
              <a:t>Inclui o dinheiro investido no </a:t>
            </a:r>
            <a:r>
              <a:rPr lang="pt-BR" sz="2400" u="sng" dirty="0">
                <a:solidFill>
                  <a:srgbClr val="000000"/>
                </a:solidFill>
                <a:latin typeface="Arial Nova" panose="020B0504020202020204" pitchFamily="34" charset="0"/>
              </a:rPr>
              <a:t>terreno, construção, maquinário, veículos </a:t>
            </a:r>
            <a:r>
              <a:rPr lang="pt-BR" sz="2400" dirty="0">
                <a:solidFill>
                  <a:srgbClr val="000000"/>
                </a:solidFill>
                <a:latin typeface="Arial Nova" panose="020B0504020202020204" pitchFamily="34" charset="0"/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41245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24C9-9E08-4E62-8F38-DBF96867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CUSTO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B66031-34F9-412D-8C83-99E14D84659F}"/>
              </a:ext>
            </a:extLst>
          </p:cNvPr>
          <p:cNvSpPr/>
          <p:nvPr/>
        </p:nvSpPr>
        <p:spPr>
          <a:xfrm>
            <a:off x="335360" y="1772816"/>
            <a:ext cx="11521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i="1" dirty="0">
                <a:solidFill>
                  <a:srgbClr val="C00000"/>
                </a:solidFill>
                <a:latin typeface="Arial Nova" panose="020B0504020202020204" pitchFamily="34" charset="0"/>
              </a:rPr>
              <a:t>Capital de giro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i="1" dirty="0">
                <a:latin typeface="Arial Nova" panose="020B0504020202020204" pitchFamily="34" charset="0"/>
              </a:rPr>
              <a:t>São </a:t>
            </a:r>
            <a:r>
              <a:rPr lang="pt-BR" sz="2400" dirty="0">
                <a:latin typeface="Arial Nova" panose="020B0504020202020204" pitchFamily="34" charset="0"/>
              </a:rPr>
              <a:t>as entradas financeiras necessárias para bancar a </a:t>
            </a:r>
            <a:r>
              <a:rPr lang="pt-BR" sz="2400" u="sng" dirty="0">
                <a:latin typeface="Arial Nova" panose="020B0504020202020204" pitchFamily="34" charset="0"/>
              </a:rPr>
              <a:t>diferença de tempo entre</a:t>
            </a:r>
            <a:r>
              <a:rPr lang="pt-BR" sz="2400" dirty="0">
                <a:latin typeface="Arial Nova" panose="020B0504020202020204" pitchFamily="34" charset="0"/>
              </a:rPr>
              <a:t> as </a:t>
            </a:r>
            <a:r>
              <a:rPr lang="pt-BR" sz="2400" u="sng" dirty="0">
                <a:latin typeface="Arial Nova" panose="020B0504020202020204" pitchFamily="34" charset="0"/>
              </a:rPr>
              <a:t>saídas e as entradas </a:t>
            </a:r>
            <a:r>
              <a:rPr lang="pt-BR" sz="2400" dirty="0">
                <a:latin typeface="Arial Nova" panose="020B0504020202020204" pitchFamily="34" charset="0"/>
              </a:rPr>
              <a:t>regulares de dinheiro.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2400" dirty="0">
              <a:latin typeface="Arial Nova" panose="020B05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ova" panose="020B0504020202020204" pitchFamily="34" charset="0"/>
              </a:rPr>
              <a:t>Na maioria das operações, </a:t>
            </a:r>
            <a:r>
              <a:rPr lang="pt-BR" sz="2400" u="sng" dirty="0">
                <a:latin typeface="Arial Nova" panose="020B0504020202020204" pitchFamily="34" charset="0"/>
              </a:rPr>
              <a:t>pagamentos devem ser feitos </a:t>
            </a:r>
            <a:r>
              <a:rPr lang="pt-BR" sz="2400" dirty="0">
                <a:latin typeface="Arial Nova" panose="020B0504020202020204" pitchFamily="34" charset="0"/>
              </a:rPr>
              <a:t>para os vários tipos de gastos de operação que são necessários para produzir mercadorias e serviços </a:t>
            </a:r>
            <a:r>
              <a:rPr lang="pt-BR" sz="2400" u="sng" dirty="0">
                <a:latin typeface="Arial Nova" panose="020B0504020202020204" pitchFamily="34" charset="0"/>
              </a:rPr>
              <a:t>antes que o pagamento dos clientes possa ser obtid</a:t>
            </a:r>
            <a:r>
              <a:rPr lang="pt-BR" sz="2400" dirty="0">
                <a:latin typeface="Arial Nova" panose="020B0504020202020204" pitchFamily="34" charset="0"/>
              </a:rPr>
              <a:t>o.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2400" dirty="0">
              <a:latin typeface="Arial Nova" panose="020B05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ova" panose="020B0504020202020204" pitchFamily="34" charset="0"/>
              </a:rPr>
              <a:t>Assim, são </a:t>
            </a:r>
            <a:r>
              <a:rPr lang="pt-BR" sz="2400" u="sng" dirty="0">
                <a:latin typeface="Arial Nova" panose="020B0504020202020204" pitchFamily="34" charset="0"/>
              </a:rPr>
              <a:t>necessários</a:t>
            </a:r>
            <a:r>
              <a:rPr lang="pt-BR" sz="2400" dirty="0">
                <a:latin typeface="Arial Nova" panose="020B0504020202020204" pitchFamily="34" charset="0"/>
              </a:rPr>
              <a:t> </a:t>
            </a:r>
            <a:r>
              <a:rPr lang="pt-BR" sz="2400" u="sng" dirty="0">
                <a:latin typeface="Arial Nova" panose="020B0504020202020204" pitchFamily="34" charset="0"/>
              </a:rPr>
              <a:t>recursos</a:t>
            </a:r>
            <a:r>
              <a:rPr lang="pt-BR" sz="2400" dirty="0">
                <a:latin typeface="Arial Nova" panose="020B0504020202020204" pitchFamily="34" charset="0"/>
              </a:rPr>
              <a:t> financeiros para </a:t>
            </a:r>
            <a:r>
              <a:rPr lang="pt-BR" sz="2400" u="sng" dirty="0">
                <a:latin typeface="Arial Nova" panose="020B0504020202020204" pitchFamily="34" charset="0"/>
              </a:rPr>
              <a:t>cobrir a diferença de tempo entre o pagamen</a:t>
            </a:r>
            <a:r>
              <a:rPr lang="pt-BR" sz="2400" dirty="0">
                <a:latin typeface="Arial Nova" panose="020B0504020202020204" pitchFamily="34" charset="0"/>
              </a:rPr>
              <a:t>to efetuado e o </a:t>
            </a:r>
            <a:r>
              <a:rPr lang="pt-BR" sz="2400" u="sng" dirty="0">
                <a:latin typeface="Arial Nova" panose="020B0504020202020204" pitchFamily="34" charset="0"/>
              </a:rPr>
              <a:t>pagamento recebido</a:t>
            </a:r>
            <a:r>
              <a:rPr lang="pt-BR" sz="2400" dirty="0">
                <a:latin typeface="Arial Nova" panose="020B05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97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24C9-9E08-4E62-8F38-DBF96867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99220"/>
            <a:ext cx="11449272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Efeitos internos e externos dos objetivos de desempenho </a:t>
            </a:r>
            <a:endParaRPr lang="pt-BR" sz="32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D8CB33-A7EB-4C45-968E-9F0B28F06B27}"/>
              </a:ext>
            </a:extLst>
          </p:cNvPr>
          <p:cNvSpPr/>
          <p:nvPr/>
        </p:nvSpPr>
        <p:spPr>
          <a:xfrm>
            <a:off x="623392" y="3212976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Cada um dos objetivos de desempenho podem afetar a posição de mercado fora da operação e os recursos de operações dentro da operação. 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B4AB9CE6-7D89-49A0-B57E-A3114DF8D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542658"/>
              </p:ext>
            </p:extLst>
          </p:nvPr>
        </p:nvGraphicFramePr>
        <p:xfrm>
          <a:off x="983432" y="647700"/>
          <a:ext cx="8496944" cy="556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886">
                  <a:extLst>
                    <a:ext uri="{9D8B030D-6E8A-4147-A177-3AD203B41FA5}">
                      <a16:colId xmlns:a16="http://schemas.microsoft.com/office/drawing/2014/main" val="1255528060"/>
                    </a:ext>
                  </a:extLst>
                </a:gridCol>
                <a:gridCol w="2118805">
                  <a:extLst>
                    <a:ext uri="{9D8B030D-6E8A-4147-A177-3AD203B41FA5}">
                      <a16:colId xmlns:a16="http://schemas.microsoft.com/office/drawing/2014/main" val="836530270"/>
                    </a:ext>
                  </a:extLst>
                </a:gridCol>
                <a:gridCol w="279587">
                  <a:extLst>
                    <a:ext uri="{9D8B030D-6E8A-4147-A177-3AD203B41FA5}">
                      <a16:colId xmlns:a16="http://schemas.microsoft.com/office/drawing/2014/main" val="3958086820"/>
                    </a:ext>
                  </a:extLst>
                </a:gridCol>
                <a:gridCol w="1300170">
                  <a:extLst>
                    <a:ext uri="{9D8B030D-6E8A-4147-A177-3AD203B41FA5}">
                      <a16:colId xmlns:a16="http://schemas.microsoft.com/office/drawing/2014/main" val="2561356914"/>
                    </a:ext>
                  </a:extLst>
                </a:gridCol>
                <a:gridCol w="3154496">
                  <a:extLst>
                    <a:ext uri="{9D8B030D-6E8A-4147-A177-3AD203B41FA5}">
                      <a16:colId xmlns:a16="http://schemas.microsoft.com/office/drawing/2014/main" val="1244719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FEVEREIRO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HAVERÁ 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5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 ENTREGA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5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MARÇO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5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6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JUNHO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ATIVIDADE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2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highlight>
                            <a:srgbClr val="FFFF00"/>
                          </a:highlight>
                        </a:rPr>
                        <a:t>PROVA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8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ABRIL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ATIVIDADE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ysClr val="windowText" lastClr="000000"/>
                          </a:solidFill>
                        </a:rPr>
                        <a:t>NÃO HAVERÁ AULA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2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 ENTREGA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 ENTREGA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06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HAVERÁ AULA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2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highlight>
                            <a:srgbClr val="FFFF00"/>
                          </a:highlight>
                        </a:rPr>
                        <a:t>PROVA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0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47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6B5A6C-55EE-463F-BF4F-5AC59722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99456" y="601019"/>
            <a:ext cx="9227456" cy="622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966DC83-D923-4622-B284-0F433775EDD4}"/>
              </a:ext>
            </a:extLst>
          </p:cNvPr>
          <p:cNvSpPr/>
          <p:nvPr/>
        </p:nvSpPr>
        <p:spPr>
          <a:xfrm>
            <a:off x="335360" y="116632"/>
            <a:ext cx="1116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Os benefícios internos e externos de se sobressair em cada objetivo de desempenho 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71437B1-8C1E-4B9B-8AF8-AD8B05558BDE}"/>
              </a:ext>
            </a:extLst>
          </p:cNvPr>
          <p:cNvCxnSpPr>
            <a:cxnSpLocks/>
          </p:cNvCxnSpPr>
          <p:nvPr/>
        </p:nvCxnSpPr>
        <p:spPr>
          <a:xfrm>
            <a:off x="1199456" y="2708920"/>
            <a:ext cx="9073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9BE79C7-6F0F-465F-95A6-D90B55D89BD9}"/>
              </a:ext>
            </a:extLst>
          </p:cNvPr>
          <p:cNvCxnSpPr>
            <a:cxnSpLocks/>
          </p:cNvCxnSpPr>
          <p:nvPr/>
        </p:nvCxnSpPr>
        <p:spPr>
          <a:xfrm>
            <a:off x="1271464" y="3789040"/>
            <a:ext cx="885698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9ED0A74-5BD3-497F-9120-CD5AF0E1F644}"/>
              </a:ext>
            </a:extLst>
          </p:cNvPr>
          <p:cNvCxnSpPr>
            <a:cxnSpLocks/>
          </p:cNvCxnSpPr>
          <p:nvPr/>
        </p:nvCxnSpPr>
        <p:spPr>
          <a:xfrm>
            <a:off x="1271464" y="4913032"/>
            <a:ext cx="9073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B1551BF-F6A6-4643-99EC-ECD1CCD7202D}"/>
              </a:ext>
            </a:extLst>
          </p:cNvPr>
          <p:cNvCxnSpPr>
            <a:cxnSpLocks/>
          </p:cNvCxnSpPr>
          <p:nvPr/>
        </p:nvCxnSpPr>
        <p:spPr>
          <a:xfrm>
            <a:off x="1254059" y="5991484"/>
            <a:ext cx="9073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025D-C8BF-4FE6-8049-A1A86088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0645824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Efeitos internos e externos dos objetivos de desempenho 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FB25CEE-AB79-4D5B-97E5-24EA12136A78}"/>
              </a:ext>
            </a:extLst>
          </p:cNvPr>
          <p:cNvSpPr/>
          <p:nvPr/>
        </p:nvSpPr>
        <p:spPr>
          <a:xfrm>
            <a:off x="447553" y="1844824"/>
            <a:ext cx="110172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000000"/>
                </a:solidFill>
                <a:latin typeface="Arial Nova" panose="020B0504020202020204" pitchFamily="34" charset="0"/>
              </a:rPr>
              <a:t>Um </a:t>
            </a:r>
            <a:r>
              <a:rPr lang="pt-BR" sz="1900" u="sng" dirty="0">
                <a:solidFill>
                  <a:srgbClr val="000000"/>
                </a:solidFill>
                <a:latin typeface="Arial Nova" panose="020B0504020202020204" pitchFamily="34" charset="0"/>
              </a:rPr>
              <a:t>alto desempenho em </a:t>
            </a:r>
            <a:r>
              <a:rPr lang="pt-BR" sz="1900" dirty="0">
                <a:solidFill>
                  <a:srgbClr val="000000"/>
                </a:solidFill>
                <a:latin typeface="Arial Nova" panose="020B0504020202020204" pitchFamily="34" charset="0"/>
              </a:rPr>
              <a:t>termos de </a:t>
            </a:r>
            <a:r>
              <a:rPr lang="pt-BR" sz="1900" u="sng" dirty="0">
                <a:solidFill>
                  <a:srgbClr val="000000"/>
                </a:solidFill>
                <a:latin typeface="Arial Nova" panose="020B0504020202020204" pitchFamily="34" charset="0"/>
              </a:rPr>
              <a:t>velocidade de entrega </a:t>
            </a:r>
            <a:r>
              <a:rPr lang="pt-BR" sz="1900" dirty="0">
                <a:solidFill>
                  <a:srgbClr val="000000"/>
                </a:solidFill>
                <a:latin typeface="Arial Nova" panose="020B0504020202020204" pitchFamily="34" charset="0"/>
              </a:rPr>
              <a:t>fora da operação gera claros </a:t>
            </a:r>
            <a:r>
              <a:rPr lang="pt-BR" sz="1900" u="sng" dirty="0">
                <a:solidFill>
                  <a:srgbClr val="000000"/>
                </a:solidFill>
                <a:latin typeface="Arial Nova" panose="020B0504020202020204" pitchFamily="34" charset="0"/>
              </a:rPr>
              <a:t>benefícios para os clientes que valorizam os curtos tempos de entrega</a:t>
            </a:r>
            <a:r>
              <a:rPr lang="pt-BR" sz="1900" dirty="0">
                <a:solidFill>
                  <a:srgbClr val="000000"/>
                </a:solidFill>
                <a:latin typeface="Arial Nova" panose="020B0504020202020204" pitchFamily="34" charset="0"/>
              </a:rPr>
              <a:t> para os produtos ou os curtos tempos de fila para os serviços. 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900" dirty="0">
              <a:solidFill>
                <a:srgbClr val="000000"/>
              </a:solidFill>
              <a:latin typeface="Arial Nova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000000"/>
                </a:solidFill>
                <a:latin typeface="Arial Nova" panose="020B0504020202020204" pitchFamily="34" charset="0"/>
              </a:rPr>
              <a:t>Se uma operação compete através da velocidade de entrega, então ela necessitará estabelecer o objetivo velocidade dentro de suas operações. Internamente, o pequeno tempo de processamento provavelmente a ajudará a realizar curtos tempos de entrega para os seus clientes externos.</a:t>
            </a:r>
          </a:p>
          <a:p>
            <a:pPr algn="just"/>
            <a:r>
              <a:rPr lang="pt-BR" sz="190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u="sng" dirty="0">
                <a:latin typeface="Arial Nova" panose="020B0504020202020204" pitchFamily="34" charset="0"/>
              </a:rPr>
              <a:t>Benefícios</a:t>
            </a:r>
            <a:r>
              <a:rPr lang="pt-BR" sz="1900" dirty="0">
                <a:latin typeface="Arial Nova" panose="020B0504020202020204" pitchFamily="34" charset="0"/>
              </a:rPr>
              <a:t> que podem vir através dos </a:t>
            </a:r>
            <a:r>
              <a:rPr lang="pt-BR" sz="1900" u="sng" dirty="0">
                <a:latin typeface="Arial Nova" panose="020B0504020202020204" pitchFamily="34" charset="0"/>
              </a:rPr>
              <a:t>rápidos tempos de processamento dentro da operação</a:t>
            </a:r>
            <a:r>
              <a:rPr lang="pt-BR" sz="1900" dirty="0">
                <a:latin typeface="Arial Nova" panose="020B0504020202020204" pitchFamily="34" charset="0"/>
              </a:rPr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Arial Nova" panose="020B0504020202020204" pitchFamily="34" charset="0"/>
              </a:rPr>
              <a:t>Materiais, informação ou clientes se movimentando rapidamente por uma operação podem significar menos fila, menores níveis de estoque, uma necessidade mais baixa de materiais.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D15E86-D652-4AF3-A9EB-ECCFC9785201}"/>
              </a:ext>
            </a:extLst>
          </p:cNvPr>
          <p:cNvSpPr/>
          <p:nvPr/>
        </p:nvSpPr>
        <p:spPr>
          <a:xfrm>
            <a:off x="479376" y="5232682"/>
            <a:ext cx="11449272" cy="129266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 Nova" panose="020B0504020202020204" pitchFamily="34" charset="0"/>
              </a:rPr>
              <a:t>IMPORTANTE!!!</a:t>
            </a:r>
          </a:p>
          <a:p>
            <a:pPr algn="ctr"/>
            <a:r>
              <a:rPr lang="pt-BR" sz="2000" b="1" dirty="0">
                <a:solidFill>
                  <a:srgbClr val="000000"/>
                </a:solidFill>
                <a:latin typeface="Arial Nova" panose="020B0504020202020204" pitchFamily="34" charset="0"/>
              </a:rPr>
              <a:t>Mesmo se um objetivo de desempenho tem pouco </a:t>
            </a:r>
            <a:r>
              <a:rPr lang="pt-BR" sz="2000" b="1" dirty="0">
                <a:latin typeface="Arial Nova" panose="020B0504020202020204" pitchFamily="34" charset="0"/>
              </a:rPr>
              <a:t>valor externamente para auxiliar uma empresa a alcançar sua posição desejável no mercado, a operação pode ainda valorizar o alto desempenho naquele objetivo, em virtude dos benefícios internos que ele traz. </a:t>
            </a:r>
            <a:r>
              <a:rPr lang="pt-BR" sz="2000" b="1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endParaRPr lang="pt-BR" sz="2000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025D-C8BF-4FE6-8049-A1A86088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521280" cy="1325563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/>
              <a:t>Prioridade relativa dos objetivos de desempenho difere entre os negócios </a:t>
            </a:r>
            <a:endParaRPr lang="pt-BR" sz="2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FB25CEE-AB79-4D5B-97E5-24EA12136A78}"/>
              </a:ext>
            </a:extLst>
          </p:cNvPr>
          <p:cNvSpPr/>
          <p:nvPr/>
        </p:nvSpPr>
        <p:spPr>
          <a:xfrm>
            <a:off x="263352" y="1628800"/>
            <a:ext cx="117373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Nem toda operação aplicará as mesmas prioridades em seus objetivos de desempenho. 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Os negócios que competem de modos distintos deveriam querer coisas diferentes das suas funções de operações. 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Um negócio que compete principalmente através de preços baixos e economia deveria enfatizar os objetivos de operações como custo, produtividade e eficiência; 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Um negócio que compete através de um alto grau de personalização de seus serviços ou produtos deveria enfatizar a flexibilidade.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5A97C9-C82D-47D5-8F08-592AA5E20500}"/>
              </a:ext>
            </a:extLst>
          </p:cNvPr>
          <p:cNvSpPr/>
          <p:nvPr/>
        </p:nvSpPr>
        <p:spPr>
          <a:xfrm>
            <a:off x="765501" y="5229200"/>
            <a:ext cx="10660997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Muitas empresas de sucesso entendem a importância de fazer esta conexão entre sua mensagem para os clientes e os objetivos de desempenho de operações que eles enfatizam.</a:t>
            </a:r>
          </a:p>
        </p:txBody>
      </p:sp>
    </p:spTree>
    <p:extLst>
      <p:ext uri="{BB962C8B-B14F-4D97-AF65-F5344CB8AC3E}">
        <p14:creationId xmlns:p14="http://schemas.microsoft.com/office/powerpoint/2010/main" val="41119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4E5F70-8951-4B3C-AE6F-2AF4FDC3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56792"/>
            <a:ext cx="11665296" cy="5201988"/>
          </a:xfrm>
        </p:spPr>
        <p:txBody>
          <a:bodyPr rtlCol="0">
            <a:normAutofit fontScale="62500" lnSpcReduction="20000"/>
          </a:bodyPr>
          <a:lstStyle/>
          <a:p>
            <a:pPr marL="0" indent="0" algn="ctr">
              <a:buNone/>
            </a:pPr>
            <a:endParaRPr lang="pt-BR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Aspectos de desempenho dos objetivos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3700" b="1" dirty="0">
                <a:latin typeface="Arial Narrow" panose="020B0606020202030204" pitchFamily="34" charset="0"/>
              </a:rPr>
              <a:t> </a:t>
            </a:r>
            <a:r>
              <a:rPr lang="pt-BR" sz="3700" b="1" dirty="0">
                <a:latin typeface="Arial Narrow" panose="020B0606020202030204" pitchFamily="34" charset="0"/>
                <a:cs typeface="Arial" panose="020B0604020202020204" pitchFamily="34" charset="0"/>
              </a:rPr>
              <a:t>A importância relativa dos diferentes aspectos de desempenho muda com o passar do tempo. </a:t>
            </a:r>
          </a:p>
          <a:p>
            <a:pPr lvl="1" algn="just">
              <a:lnSpc>
                <a:spcPct val="120000"/>
              </a:lnSpc>
              <a:spcAft>
                <a:spcPts val="1800"/>
              </a:spcAft>
            </a:pP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relativa das perspectivas dos recursos de operações e dos requisitos de mercado não </a:t>
            </a:r>
            <a:r>
              <a:rPr lang="pt-BR" sz="3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permanece constante com o passar do tempo</a:t>
            </a: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lnSpc>
                <a:spcPct val="120000"/>
              </a:lnSpc>
              <a:spcAft>
                <a:spcPts val="1800"/>
              </a:spcAft>
            </a:pP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vezes, os </a:t>
            </a:r>
            <a:r>
              <a:rPr lang="pt-BR" sz="3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mercado são dominantes </a:t>
            </a: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os recursos de operações devem ser adotados para </a:t>
            </a:r>
            <a:r>
              <a:rPr lang="pt-BR" sz="3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às necessidades ditadas pelo mercado</a:t>
            </a: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outros momentos, as </a:t>
            </a:r>
            <a:r>
              <a:rPr lang="pt-BR" sz="3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e as restrições dos recursos </a:t>
            </a: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operações </a:t>
            </a:r>
            <a:r>
              <a:rPr lang="pt-BR" sz="3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colocarão limitações para a organização </a:t>
            </a: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escolha do seu </a:t>
            </a:r>
            <a:r>
              <a:rPr lang="pt-BR" sz="3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posicionamento de mercado</a:t>
            </a:r>
            <a:r>
              <a:rPr lang="pt-BR" sz="3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73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B958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B958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4E5F70-8951-4B3C-AE6F-2AF4FDC3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00808"/>
            <a:ext cx="11017224" cy="4572000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Aspectos de desempenho dos objetivos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Os objetivos de desempenho se compensam</a:t>
            </a:r>
          </a:p>
          <a:p>
            <a:pPr lvl="1" algn="just">
              <a:lnSpc>
                <a:spcPct val="120000"/>
              </a:lnSpc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Operações são frequentemente forçadas a melhorar alguns aspectos específicos de seu desempenho. </a:t>
            </a:r>
          </a:p>
          <a:p>
            <a:pPr lvl="1" algn="just">
              <a:lnSpc>
                <a:spcPct val="120000"/>
              </a:lnSpc>
            </a:pP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Mudança gera trade-off? </a:t>
            </a:r>
            <a:r>
              <a:rPr lang="pt-BR" sz="2700" u="sng" dirty="0">
                <a:latin typeface="Arial" panose="020B0604020202020204" pitchFamily="34" charset="0"/>
                <a:cs typeface="Arial" panose="020B0604020202020204" pitchFamily="34" charset="0"/>
              </a:rPr>
              <a:t>Fazer melhorias em alguns aspectos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de desempenho significa necessariamente uma </a:t>
            </a:r>
            <a:r>
              <a:rPr lang="pt-BR" sz="2700" u="sng" dirty="0">
                <a:latin typeface="Arial" panose="020B0604020202020204" pitchFamily="34" charset="0"/>
                <a:cs typeface="Arial" panose="020B0604020202020204" pitchFamily="34" charset="0"/>
              </a:rPr>
              <a:t>redução no desempenho de outros aspectos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t-BR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BCDED9-0481-41EE-9BD2-CFADC8469D67}"/>
              </a:ext>
            </a:extLst>
          </p:cNvPr>
          <p:cNvSpPr txBox="1"/>
          <p:nvPr/>
        </p:nvSpPr>
        <p:spPr>
          <a:xfrm>
            <a:off x="551384" y="3429000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</a:rPr>
              <a:t>O que é Qualidade?</a:t>
            </a:r>
          </a:p>
        </p:txBody>
      </p:sp>
    </p:spTree>
    <p:extLst>
      <p:ext uri="{BB962C8B-B14F-4D97-AF65-F5344CB8AC3E}">
        <p14:creationId xmlns:p14="http://schemas.microsoft.com/office/powerpoint/2010/main" val="238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21B4-B565-495D-94F8-80B8DBBE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QUALIDADE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E2D991-261C-4875-BE9E-F68751CB5EC9}"/>
              </a:ext>
            </a:extLst>
          </p:cNvPr>
          <p:cNvSpPr/>
          <p:nvPr/>
        </p:nvSpPr>
        <p:spPr>
          <a:xfrm>
            <a:off x="335360" y="2595676"/>
            <a:ext cx="11521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Muitas definições de qualidade referem-se à "especificação" de um produto ou serviço, normalmente significando especificação de alto nível; como em "o Classe S da Mercedes-Benz está no topo da qualidade do mercado".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Qualidade também pode significar uma 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especificação adequada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que os 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produtos e os serviços estão "adequados ao propósito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"; que eles 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fazem o que é para fazer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qualidade "adequada ao propósito" inclui dois importantes conceitos: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Nível de especificação dos serviços ou do produto, 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 a operação atinge a conformidade para essa especificação. 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197BA2-247C-4CC3-AF4E-929FDE076C30}"/>
              </a:ext>
            </a:extLst>
          </p:cNvPr>
          <p:cNvSpPr txBox="1"/>
          <p:nvPr/>
        </p:nvSpPr>
        <p:spPr>
          <a:xfrm>
            <a:off x="2351584" y="171784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O que é Qualidade?</a:t>
            </a:r>
          </a:p>
        </p:txBody>
      </p:sp>
    </p:spTree>
    <p:extLst>
      <p:ext uri="{BB962C8B-B14F-4D97-AF65-F5344CB8AC3E}">
        <p14:creationId xmlns:p14="http://schemas.microsoft.com/office/powerpoint/2010/main" val="33590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E8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21B4-B565-495D-94F8-80B8DBBE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QUALIDADE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E2D991-261C-4875-BE9E-F68751CB5EC9}"/>
              </a:ext>
            </a:extLst>
          </p:cNvPr>
          <p:cNvSpPr/>
          <p:nvPr/>
        </p:nvSpPr>
        <p:spPr>
          <a:xfrm>
            <a:off x="335360" y="1628800"/>
            <a:ext cx="110892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Dimensões da especificação da qualidade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Dimensões inflexíveis: relacionadas com os aspectos em grande parte objetivos e evidentes do produto ou serviço.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Dimensões flexíveis: associadas com os aspectos de interação pessoal entre os clientes e o produto (ou normalmente, o serviço).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0859474-9B8A-4CCC-AE92-4F5825E46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06035"/>
              </p:ext>
            </p:extLst>
          </p:nvPr>
        </p:nvGraphicFramePr>
        <p:xfrm>
          <a:off x="623392" y="3645024"/>
          <a:ext cx="10801200" cy="313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522212726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732154022"/>
                    </a:ext>
                  </a:extLst>
                </a:gridCol>
              </a:tblGrid>
              <a:tr h="696834">
                <a:tc>
                  <a:txBody>
                    <a:bodyPr/>
                    <a:lstStyle/>
                    <a:p>
                      <a:r>
                        <a:rPr lang="pt-BR" dirty="0"/>
                        <a:t>Dimensões inflexíveis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Dimensões flexíveis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176784"/>
                  </a:ext>
                </a:extLst>
              </a:tr>
              <a:tr h="487033">
                <a:tc>
                  <a:txBody>
                    <a:bodyPr/>
                    <a:lstStyle/>
                    <a:p>
                      <a:r>
                        <a:rPr lang="pt-BR" dirty="0"/>
                        <a:t>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Utilidade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2347"/>
                  </a:ext>
                </a:extLst>
              </a:tr>
              <a:tr h="487033">
                <a:tc>
                  <a:txBody>
                    <a:bodyPr/>
                    <a:lstStyle/>
                    <a:p>
                      <a:r>
                        <a:rPr lang="pt-BR" dirty="0"/>
                        <a:t>Desempenho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Atenção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79837"/>
                  </a:ext>
                </a:extLst>
              </a:tr>
              <a:tr h="487033">
                <a:tc>
                  <a:txBody>
                    <a:bodyPr/>
                    <a:lstStyle/>
                    <a:p>
                      <a:r>
                        <a:rPr lang="pt-BR" dirty="0"/>
                        <a:t>Confiabilidade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Amizade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25745"/>
                  </a:ext>
                </a:extLst>
              </a:tr>
              <a:tr h="487033">
                <a:tc>
                  <a:txBody>
                    <a:bodyPr/>
                    <a:lstStyle/>
                    <a:p>
                      <a:r>
                        <a:rPr lang="pt-BR" dirty="0"/>
                        <a:t>Estética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Cortesia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93149"/>
                  </a:ext>
                </a:extLst>
              </a:tr>
              <a:tr h="487033">
                <a:tc>
                  <a:txBody>
                    <a:bodyPr/>
                    <a:lstStyle/>
                    <a:p>
                      <a:r>
                        <a:rPr lang="pt-BR" dirty="0"/>
                        <a:t>Segurança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Comunicação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56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1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Desempenho de Operações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BCDED9-0481-41EE-9BD2-CFADC8469D67}"/>
              </a:ext>
            </a:extLst>
          </p:cNvPr>
          <p:cNvSpPr txBox="1"/>
          <p:nvPr/>
        </p:nvSpPr>
        <p:spPr>
          <a:xfrm>
            <a:off x="551384" y="3429000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</a:rPr>
              <a:t>O que é VELOCIDADE?</a:t>
            </a:r>
          </a:p>
        </p:txBody>
      </p:sp>
    </p:spTree>
    <p:extLst>
      <p:ext uri="{BB962C8B-B14F-4D97-AF65-F5344CB8AC3E}">
        <p14:creationId xmlns:p14="http://schemas.microsoft.com/office/powerpoint/2010/main" val="1894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sign Médico 16: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27_TF02901024_TF02901024.potx" id="{79E3537E-98CC-4441-9DF6-9EC8F3C0C5D6}" vid="{4D73D07C-392E-48C5-BCE9-497E5C87D5F1}"/>
    </a:ext>
  </a:extLst>
</a:theme>
</file>

<file path=ppt/theme/theme2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12174</TotalTime>
  <Words>2055</Words>
  <Application>Microsoft Office PowerPoint</Application>
  <PresentationFormat>Widescreen</PresentationFormat>
  <Paragraphs>238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Arial Nova</vt:lpstr>
      <vt:lpstr>Calibri</vt:lpstr>
      <vt:lpstr>Franklin Gothic Medium</vt:lpstr>
      <vt:lpstr>Times New Roman</vt:lpstr>
      <vt:lpstr>Wingdings</vt:lpstr>
      <vt:lpstr>Design Médico 16:9</vt:lpstr>
      <vt:lpstr>Projeto de Fábrica</vt:lpstr>
      <vt:lpstr>Desempenho de Operações</vt:lpstr>
      <vt:lpstr>Apresentação do PowerPoint</vt:lpstr>
      <vt:lpstr>Desempenho de Operações</vt:lpstr>
      <vt:lpstr>Desempenho de Operações</vt:lpstr>
      <vt:lpstr>Desempenho de Operações</vt:lpstr>
      <vt:lpstr>QUALIDADE</vt:lpstr>
      <vt:lpstr>QUALIDADE</vt:lpstr>
      <vt:lpstr>Desempenho de Operações</vt:lpstr>
      <vt:lpstr>VELOCIDADE</vt:lpstr>
      <vt:lpstr>Desempenho de Operações</vt:lpstr>
      <vt:lpstr>CONFIABILIDADE</vt:lpstr>
      <vt:lpstr>CONFIABILIDADE</vt:lpstr>
      <vt:lpstr>CONFIABILIDADE</vt:lpstr>
      <vt:lpstr>CONFIABILIDADE</vt:lpstr>
      <vt:lpstr>CONFIABILIDADE</vt:lpstr>
      <vt:lpstr>CONFIABILIDADE</vt:lpstr>
      <vt:lpstr>Desempenho de Operações</vt:lpstr>
      <vt:lpstr>FLEXIBILIDADE</vt:lpstr>
      <vt:lpstr>FLEXIBILIDADE</vt:lpstr>
      <vt:lpstr>FLEXIBILIDADE</vt:lpstr>
      <vt:lpstr>FLEXIBILIDADE</vt:lpstr>
      <vt:lpstr>Apresentação do PowerPoint</vt:lpstr>
      <vt:lpstr>Desempenho de Operações</vt:lpstr>
      <vt:lpstr>CUSTO</vt:lpstr>
      <vt:lpstr>CUSTO</vt:lpstr>
      <vt:lpstr>CUSTO</vt:lpstr>
      <vt:lpstr>CUSTO</vt:lpstr>
      <vt:lpstr>Efeitos internos e externos dos objetivos de desempenho </vt:lpstr>
      <vt:lpstr>Apresentação do PowerPoint</vt:lpstr>
      <vt:lpstr>Efeitos internos e externos dos objetivos de desempenho </vt:lpstr>
      <vt:lpstr>Prioridade relativa dos objetivos de desempenho difere entre os negócios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da Produção</dc:title>
  <dc:creator>antonio iacono</dc:creator>
  <cp:lastModifiedBy>antonio iacono</cp:lastModifiedBy>
  <cp:revision>17</cp:revision>
  <dcterms:created xsi:type="dcterms:W3CDTF">2019-10-17T19:40:41Z</dcterms:created>
  <dcterms:modified xsi:type="dcterms:W3CDTF">2020-03-22T02:21:40Z</dcterms:modified>
</cp:coreProperties>
</file>