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7" r:id="rId1"/>
  </p:sldMasterIdLst>
  <p:notesMasterIdLst>
    <p:notesMasterId r:id="rId16"/>
  </p:notesMasterIdLst>
  <p:sldIdLst>
    <p:sldId id="256" r:id="rId2"/>
    <p:sldId id="257" r:id="rId3"/>
    <p:sldId id="354" r:id="rId4"/>
    <p:sldId id="390" r:id="rId5"/>
    <p:sldId id="391" r:id="rId6"/>
    <p:sldId id="393" r:id="rId7"/>
    <p:sldId id="359" r:id="rId8"/>
    <p:sldId id="328" r:id="rId9"/>
    <p:sldId id="329" r:id="rId10"/>
    <p:sldId id="392" r:id="rId11"/>
    <p:sldId id="386" r:id="rId12"/>
    <p:sldId id="382" r:id="rId13"/>
    <p:sldId id="384" r:id="rId14"/>
    <p:sldId id="285" r:id="rId15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77" autoAdjust="0"/>
    <p:restoredTop sz="94629" autoAdjust="0"/>
  </p:normalViewPr>
  <p:slideViewPr>
    <p:cSldViewPr>
      <p:cViewPr>
        <p:scale>
          <a:sx n="90" d="100"/>
          <a:sy n="90" d="100"/>
        </p:scale>
        <p:origin x="-1308" y="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EA1C41-30B3-4E29-BACF-0D1F45A68B82}" type="datetimeFigureOut">
              <a:rPr lang="pt-BR" smtClean="0"/>
              <a:pPr/>
              <a:t>18/02/2019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DF0580-B360-4279-B787-438996B645A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2593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70555-AF90-458C-8612-075C696AF014}" type="datetime1">
              <a:rPr lang="pt-BR" smtClean="0"/>
              <a:pPr/>
              <a:t>18/02/2019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Prof. Luiz C. R. Carpinetti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5B324-E3D1-4267-84FC-1B3F9D043FD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75222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98380-9B97-4DF8-B6B9-BCC8177F0FA8}" type="datetime1">
              <a:rPr lang="pt-BR" smtClean="0"/>
              <a:pPr/>
              <a:t>18/02/2019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Prof. Luiz C. R. Carpinetti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5B324-E3D1-4267-84FC-1B3F9D043FD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6310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A55CE-2B59-4E15-A748-F64031322CEE}" type="datetime1">
              <a:rPr lang="pt-BR" smtClean="0"/>
              <a:pPr/>
              <a:t>18/02/2019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Prof. Luiz C. R. Carpinetti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5B324-E3D1-4267-84FC-1B3F9D043FD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5312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77E59-4B52-4DB9-88B1-4B5278BCE5E9}" type="datetime1">
              <a:rPr lang="pt-BR" smtClean="0"/>
              <a:pPr/>
              <a:t>18/02/2019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Prof. Luiz C. R. Carpinetti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5B324-E3D1-4267-84FC-1B3F9D043FD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23151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43191-7692-4E9C-8D61-82D7980E9520}" type="datetime1">
              <a:rPr lang="pt-BR" smtClean="0"/>
              <a:pPr/>
              <a:t>18/02/2019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Prof. Luiz C. R. Carpinetti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5B324-E3D1-4267-84FC-1B3F9D043FD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1235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FCC7F-2077-48C8-8DA4-018524E2AB32}" type="datetime1">
              <a:rPr lang="pt-BR" smtClean="0"/>
              <a:pPr/>
              <a:t>18/02/2019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Prof. Luiz C. R. Carpinetti</a:t>
            </a: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5B324-E3D1-4267-84FC-1B3F9D043FD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5563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0A0B3-29BF-4C36-B1A9-C54201B5E6B6}" type="datetime1">
              <a:rPr lang="pt-BR" smtClean="0"/>
              <a:pPr/>
              <a:t>18/02/2019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Prof. Luiz C. R. Carpinetti</a:t>
            </a: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5B324-E3D1-4267-84FC-1B3F9D043FD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4322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E3942-E8E7-4DC2-AAF3-D25A4CEEB949}" type="datetime1">
              <a:rPr lang="pt-BR" smtClean="0"/>
              <a:pPr/>
              <a:t>18/02/2019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Prof. Luiz C. R. Carpinetti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5B324-E3D1-4267-84FC-1B3F9D043FD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4650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793F1-17C9-4E71-A369-939717524DF9}" type="datetime1">
              <a:rPr lang="pt-BR" smtClean="0"/>
              <a:pPr/>
              <a:t>18/02/2019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Prof. Luiz C. R. Carpinetti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5B324-E3D1-4267-84FC-1B3F9D043FD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8600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E24B8-1DF0-4CD7-8748-1C2636D222C9}" type="datetime1">
              <a:rPr lang="pt-BR" smtClean="0"/>
              <a:pPr/>
              <a:t>18/02/2019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Prof. Luiz C. R. Carpinetti</a:t>
            </a: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5B324-E3D1-4267-84FC-1B3F9D043FD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7094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9253-BF58-4589-A03B-FEA3A30C4BF5}" type="datetime1">
              <a:rPr lang="pt-BR" smtClean="0"/>
              <a:pPr/>
              <a:t>18/02/2019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Prof. Luiz C. R. Carpinetti</a:t>
            </a: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5B324-E3D1-4267-84FC-1B3F9D043FD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610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-18256"/>
            <a:ext cx="8229600" cy="7326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052736"/>
            <a:ext cx="8229600" cy="5073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52534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ED591-4FA9-498C-907A-589D9C8C7556}" type="datetime1">
              <a:rPr lang="pt-BR" smtClean="0"/>
              <a:pPr/>
              <a:t>18/02/2019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260576" y="652534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dirty="0" smtClean="0"/>
              <a:t>Prof. Luiz C. R. Carpinetti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52534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5B324-E3D1-4267-84FC-1B3F9D043FDA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7" name="Conector reto 6"/>
          <p:cNvCxnSpPr/>
          <p:nvPr/>
        </p:nvCxnSpPr>
        <p:spPr>
          <a:xfrm>
            <a:off x="3857620" y="6500834"/>
            <a:ext cx="5214942" cy="0"/>
          </a:xfrm>
          <a:prstGeom prst="line">
            <a:avLst/>
          </a:prstGeom>
          <a:ln w="254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285720" y="714356"/>
            <a:ext cx="8643998" cy="0"/>
          </a:xfrm>
          <a:prstGeom prst="line">
            <a:avLst/>
          </a:prstGeom>
          <a:ln w="25400"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0925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Apresentação e Programa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43608" y="3573016"/>
            <a:ext cx="7376864" cy="1752600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/>
              <a:t>Disciplina: SEP0701 – Gestão da Qualidade</a:t>
            </a:r>
          </a:p>
          <a:p>
            <a:r>
              <a:rPr lang="pt-BR" dirty="0" smtClean="0"/>
              <a:t>Prof. Luiz C. R. Carpinetti</a:t>
            </a:r>
          </a:p>
          <a:p>
            <a:r>
              <a:rPr lang="pt-BR" dirty="0" smtClean="0"/>
              <a:t>Monitor: </a:t>
            </a:r>
            <a:r>
              <a:rPr lang="pt-BR" dirty="0" smtClean="0"/>
              <a:t>Lucas D. </a:t>
            </a:r>
            <a:r>
              <a:rPr lang="pt-BR" dirty="0" err="1" smtClean="0"/>
              <a:t>Calache</a:t>
            </a:r>
            <a:r>
              <a:rPr lang="pt-BR" dirty="0" smtClean="0"/>
              <a:t> (lucascalache@usp.br)</a:t>
            </a:r>
            <a:endParaRPr lang="pt-BR" dirty="0" smtClean="0"/>
          </a:p>
        </p:txBody>
      </p:sp>
      <p:sp>
        <p:nvSpPr>
          <p:cNvPr id="5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692624" y="6492875"/>
            <a:ext cx="2895600" cy="365125"/>
          </a:xfrm>
        </p:spPr>
        <p:txBody>
          <a:bodyPr/>
          <a:lstStyle/>
          <a:p>
            <a:r>
              <a:rPr lang="pt-BR" dirty="0" smtClean="0"/>
              <a:t>Prof. Dr. Luiz Cesar Ribeiro Carpinetti</a:t>
            </a:r>
            <a:endParaRPr lang="pt-B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Método de Aprendizagem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52737"/>
            <a:ext cx="8229600" cy="8640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TEAM BASED LEARNING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(TBL) – Aprendizagem Baseada em Equipes</a:t>
            </a:r>
            <a:endParaRPr lang="pt-BR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pt-BR" sz="2400" dirty="0" smtClean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5B324-E3D1-4267-84FC-1B3F9D043FDA}" type="slidenum">
              <a:rPr lang="pt-BR" smtClean="0"/>
              <a:pPr/>
              <a:t>10</a:t>
            </a:fld>
            <a:endParaRPr lang="pt-BR"/>
          </a:p>
        </p:txBody>
      </p:sp>
      <p:sp>
        <p:nvSpPr>
          <p:cNvPr id="7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692624" y="6492875"/>
            <a:ext cx="2895600" cy="365125"/>
          </a:xfrm>
        </p:spPr>
        <p:txBody>
          <a:bodyPr/>
          <a:lstStyle/>
          <a:p>
            <a:r>
              <a:rPr lang="pt-BR" dirty="0" smtClean="0"/>
              <a:t>Prof. Dr. Luiz Cesar Ribeiro Carpinetti</a:t>
            </a:r>
            <a:endParaRPr lang="pt-BR" dirty="0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92" y="3178352"/>
            <a:ext cx="9024658" cy="2194864"/>
          </a:xfrm>
          <a:prstGeom prst="rect">
            <a:avLst/>
          </a:prstGeom>
        </p:spPr>
      </p:pic>
      <p:sp>
        <p:nvSpPr>
          <p:cNvPr id="9" name="Espaço Reservado para Conteúdo 2"/>
          <p:cNvSpPr txBox="1">
            <a:spLocks/>
          </p:cNvSpPr>
          <p:nvPr/>
        </p:nvSpPr>
        <p:spPr>
          <a:xfrm>
            <a:off x="456456" y="2636912"/>
            <a:ext cx="822960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900"/>
              </a:spcAft>
              <a:buSzPct val="75000"/>
              <a:buNone/>
            </a:pPr>
            <a:r>
              <a:rPr lang="pt-BR" sz="2800" b="1" dirty="0" smtClean="0"/>
              <a:t>Sistemática de desenvolvimento das aulas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5135836" y="5918557"/>
            <a:ext cx="3923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Fonte: </a:t>
            </a:r>
            <a:r>
              <a:rPr lang="pt-BR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Bollela</a:t>
            </a:r>
            <a:r>
              <a:rPr lang="pt-BR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V.; </a:t>
            </a:r>
            <a:r>
              <a:rPr lang="pt-BR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Senger</a:t>
            </a:r>
            <a:r>
              <a:rPr lang="pt-BR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M.; Tourinho, F.; Amaral, E. Aprendizagem baseada em equipes: da teoria à prática. Medicina (RP) 2014; 47 (3): 293-300</a:t>
            </a:r>
            <a:endParaRPr lang="pt-BR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845884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Conector reto 36"/>
          <p:cNvCxnSpPr/>
          <p:nvPr/>
        </p:nvCxnSpPr>
        <p:spPr>
          <a:xfrm>
            <a:off x="6804248" y="2275131"/>
            <a:ext cx="0" cy="396044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to 34"/>
          <p:cNvCxnSpPr/>
          <p:nvPr/>
        </p:nvCxnSpPr>
        <p:spPr>
          <a:xfrm>
            <a:off x="3856944" y="2275131"/>
            <a:ext cx="0" cy="396044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to 33"/>
          <p:cNvCxnSpPr/>
          <p:nvPr/>
        </p:nvCxnSpPr>
        <p:spPr>
          <a:xfrm>
            <a:off x="2344776" y="2275131"/>
            <a:ext cx="0" cy="396044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-18256"/>
            <a:ext cx="9036496" cy="732612"/>
          </a:xfrm>
        </p:spPr>
        <p:txBody>
          <a:bodyPr>
            <a:normAutofit fontScale="90000"/>
          </a:bodyPr>
          <a:lstStyle/>
          <a:p>
            <a:r>
              <a:rPr lang="pt-BR" i="1" dirty="0" smtClean="0"/>
              <a:t>Adaptação do Team-</a:t>
            </a:r>
            <a:r>
              <a:rPr lang="pt-BR" i="1" dirty="0" err="1" smtClean="0"/>
              <a:t>Based</a:t>
            </a:r>
            <a:r>
              <a:rPr lang="pt-BR" i="1" dirty="0" smtClean="0"/>
              <a:t> Learning</a:t>
            </a:r>
            <a:r>
              <a:rPr lang="pt-BR" dirty="0" smtClean="0"/>
              <a:t> (TBL)</a:t>
            </a:r>
            <a:endParaRPr lang="pt-BR" i="1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5B324-E3D1-4267-84FC-1B3F9D043FDA}" type="slidenum">
              <a:rPr lang="pt-BR" smtClean="0"/>
              <a:pPr/>
              <a:t>11</a:t>
            </a:fld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-36512" y="6309320"/>
            <a:ext cx="4067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Fonte: adaptado de </a:t>
            </a:r>
            <a:r>
              <a:rPr lang="pt-BR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Michaelsen</a:t>
            </a:r>
            <a:r>
              <a:rPr lang="pt-BR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L. K.; </a:t>
            </a:r>
            <a:r>
              <a:rPr lang="pt-BR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Sweet</a:t>
            </a:r>
            <a:r>
              <a:rPr lang="pt-BR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M. The </a:t>
            </a:r>
            <a:r>
              <a:rPr lang="pt-BR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Essential</a:t>
            </a:r>
            <a:r>
              <a:rPr lang="pt-BR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pt-BR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Elements</a:t>
            </a:r>
            <a:r>
              <a:rPr lang="pt-BR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pt-BR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of</a:t>
            </a:r>
            <a:r>
              <a:rPr lang="pt-BR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Team-</a:t>
            </a:r>
            <a:r>
              <a:rPr lang="pt-BR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Based</a:t>
            </a:r>
            <a:r>
              <a:rPr lang="pt-BR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Learning, </a:t>
            </a:r>
            <a:r>
              <a:rPr lang="pt-BR" sz="9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New </a:t>
            </a:r>
            <a:r>
              <a:rPr lang="pt-BR" sz="9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Diretctions</a:t>
            </a:r>
            <a:r>
              <a:rPr lang="pt-BR" sz="9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for </a:t>
            </a:r>
            <a:r>
              <a:rPr lang="pt-BR" sz="9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Teaching</a:t>
            </a:r>
            <a:r>
              <a:rPr lang="pt-BR" sz="9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pt-BR" sz="9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and</a:t>
            </a:r>
            <a:r>
              <a:rPr lang="pt-BR" sz="9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Learning</a:t>
            </a:r>
            <a:r>
              <a:rPr lang="pt-BR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n. 116, </a:t>
            </a:r>
            <a:r>
              <a:rPr lang="pt-BR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Winter</a:t>
            </a:r>
            <a:r>
              <a:rPr lang="pt-BR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2008.</a:t>
            </a:r>
            <a:endParaRPr lang="pt-BR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" name="Divisa 7"/>
          <p:cNvSpPr/>
          <p:nvPr/>
        </p:nvSpPr>
        <p:spPr>
          <a:xfrm>
            <a:off x="976624" y="2563163"/>
            <a:ext cx="1368152" cy="864096"/>
          </a:xfrm>
          <a:prstGeom prst="chevron">
            <a:avLst>
              <a:gd name="adj" fmla="val 17493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sz="1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Knowledge Acquisition (KA</a:t>
            </a:r>
            <a:r>
              <a:rPr lang="en-US" sz="1600" b="1" i="1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1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16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Divisa 8"/>
          <p:cNvSpPr/>
          <p:nvPr/>
        </p:nvSpPr>
        <p:spPr>
          <a:xfrm>
            <a:off x="2416784" y="2563163"/>
            <a:ext cx="1422158" cy="864096"/>
          </a:xfrm>
          <a:prstGeom prst="chevron">
            <a:avLst>
              <a:gd name="adj" fmla="val 17493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sz="1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Knowledge Assurance (KA</a:t>
            </a:r>
            <a:r>
              <a:rPr lang="en-US" sz="1600" b="1" i="1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1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16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Divisa 10"/>
          <p:cNvSpPr/>
          <p:nvPr/>
        </p:nvSpPr>
        <p:spPr>
          <a:xfrm>
            <a:off x="5310082" y="2563163"/>
            <a:ext cx="1494166" cy="864096"/>
          </a:xfrm>
          <a:prstGeom prst="chevron">
            <a:avLst>
              <a:gd name="adj" fmla="val 17493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sz="1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Knowledge Application (KA</a:t>
            </a:r>
            <a:r>
              <a:rPr lang="en-US" sz="1600" b="1" i="1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en-US" sz="1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16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Divisa 11"/>
          <p:cNvSpPr/>
          <p:nvPr/>
        </p:nvSpPr>
        <p:spPr>
          <a:xfrm>
            <a:off x="6804248" y="2563163"/>
            <a:ext cx="1440160" cy="864096"/>
          </a:xfrm>
          <a:prstGeom prst="chevron">
            <a:avLst>
              <a:gd name="adj" fmla="val 17493"/>
            </a:avLst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sz="1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Knowledge Analysis (KA</a:t>
            </a:r>
            <a:r>
              <a:rPr lang="en-US" sz="1600" b="1" i="1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en-US" sz="1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16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Estrela de 5 pontas 12"/>
          <p:cNvSpPr/>
          <p:nvPr/>
        </p:nvSpPr>
        <p:spPr>
          <a:xfrm>
            <a:off x="832608" y="2923203"/>
            <a:ext cx="144016" cy="144016"/>
          </a:xfrm>
          <a:prstGeom prst="star5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Estrela de 5 pontas 13"/>
          <p:cNvSpPr/>
          <p:nvPr/>
        </p:nvSpPr>
        <p:spPr>
          <a:xfrm>
            <a:off x="8244408" y="2923203"/>
            <a:ext cx="144016" cy="144016"/>
          </a:xfrm>
          <a:prstGeom prst="star5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aixaDeTexto 14"/>
          <p:cNvSpPr txBox="1"/>
          <p:nvPr/>
        </p:nvSpPr>
        <p:spPr>
          <a:xfrm>
            <a:off x="976625" y="1700808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>
                <a:solidFill>
                  <a:schemeClr val="accent6">
                    <a:lumMod val="75000"/>
                  </a:schemeClr>
                </a:solidFill>
              </a:rPr>
              <a:t>Aula anterior</a:t>
            </a:r>
            <a:endParaRPr lang="pt-BR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8" name="Conector angulado 17"/>
          <p:cNvCxnSpPr>
            <a:stCxn id="15" idx="1"/>
            <a:endCxn id="13" idx="0"/>
          </p:cNvCxnSpPr>
          <p:nvPr/>
        </p:nvCxnSpPr>
        <p:spPr>
          <a:xfrm rot="10800000" flipV="1">
            <a:off x="904617" y="1839307"/>
            <a:ext cx="72009" cy="1083895"/>
          </a:xfrm>
          <a:prstGeom prst="bentConnector2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ixaDeTexto 19"/>
          <p:cNvSpPr txBox="1"/>
          <p:nvPr/>
        </p:nvSpPr>
        <p:spPr>
          <a:xfrm>
            <a:off x="7217899" y="1710100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>
                <a:solidFill>
                  <a:schemeClr val="accent6">
                    <a:lumMod val="75000"/>
                  </a:schemeClr>
                </a:solidFill>
              </a:rPr>
              <a:t>Próxima aula</a:t>
            </a:r>
            <a:endParaRPr lang="pt-BR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21" name="Conector angulado 20"/>
          <p:cNvCxnSpPr>
            <a:stCxn id="20" idx="3"/>
            <a:endCxn id="14" idx="0"/>
          </p:cNvCxnSpPr>
          <p:nvPr/>
        </p:nvCxnSpPr>
        <p:spPr>
          <a:xfrm>
            <a:off x="8226011" y="1848600"/>
            <a:ext cx="90405" cy="1074603"/>
          </a:xfrm>
          <a:prstGeom prst="bentConnector2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ixaDeTexto 23"/>
          <p:cNvSpPr txBox="1"/>
          <p:nvPr/>
        </p:nvSpPr>
        <p:spPr>
          <a:xfrm>
            <a:off x="976624" y="3787299"/>
            <a:ext cx="10246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b="1" dirty="0" smtClean="0"/>
              <a:t>Individual</a:t>
            </a:r>
            <a:endParaRPr lang="pt-BR" sz="1600" b="1" dirty="0"/>
          </a:p>
        </p:txBody>
      </p:sp>
      <p:sp>
        <p:nvSpPr>
          <p:cNvPr id="25" name="CaixaDeTexto 24"/>
          <p:cNvSpPr txBox="1"/>
          <p:nvPr/>
        </p:nvSpPr>
        <p:spPr>
          <a:xfrm>
            <a:off x="976624" y="4456857"/>
            <a:ext cx="13058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/>
              <a:t>Antes da aula</a:t>
            </a:r>
            <a:endParaRPr lang="pt-BR" sz="1600" dirty="0"/>
          </a:p>
        </p:txBody>
      </p:sp>
      <p:sp>
        <p:nvSpPr>
          <p:cNvPr id="26" name="CaixaDeTexto 25"/>
          <p:cNvSpPr txBox="1"/>
          <p:nvPr/>
        </p:nvSpPr>
        <p:spPr>
          <a:xfrm>
            <a:off x="976624" y="4960913"/>
            <a:ext cx="9643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/>
              <a:t>2-4 horas</a:t>
            </a:r>
            <a:endParaRPr lang="pt-BR" sz="1600" dirty="0"/>
          </a:p>
        </p:txBody>
      </p:sp>
      <p:sp>
        <p:nvSpPr>
          <p:cNvPr id="30" name="CaixaDeTexto 29"/>
          <p:cNvSpPr txBox="1"/>
          <p:nvPr/>
        </p:nvSpPr>
        <p:spPr>
          <a:xfrm>
            <a:off x="2475779" y="3787299"/>
            <a:ext cx="9909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/>
              <a:t>individual</a:t>
            </a:r>
            <a:endParaRPr lang="pt-BR" sz="1600" dirty="0"/>
          </a:p>
        </p:txBody>
      </p:sp>
      <p:sp>
        <p:nvSpPr>
          <p:cNvPr id="31" name="CaixaDeTexto 30"/>
          <p:cNvSpPr txBox="1"/>
          <p:nvPr/>
        </p:nvSpPr>
        <p:spPr>
          <a:xfrm>
            <a:off x="2475780" y="4456857"/>
            <a:ext cx="12795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/>
              <a:t>Início da aula</a:t>
            </a:r>
            <a:endParaRPr lang="pt-BR" sz="1600" dirty="0"/>
          </a:p>
        </p:txBody>
      </p:sp>
      <p:sp>
        <p:nvSpPr>
          <p:cNvPr id="32" name="CaixaDeTexto 31"/>
          <p:cNvSpPr txBox="1"/>
          <p:nvPr/>
        </p:nvSpPr>
        <p:spPr>
          <a:xfrm>
            <a:off x="2475780" y="4960913"/>
            <a:ext cx="11204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/>
              <a:t>10 minutos</a:t>
            </a:r>
            <a:endParaRPr lang="pt-BR" sz="1600" dirty="0"/>
          </a:p>
        </p:txBody>
      </p:sp>
      <p:sp>
        <p:nvSpPr>
          <p:cNvPr id="41" name="CaixaDeTexto 40"/>
          <p:cNvSpPr txBox="1"/>
          <p:nvPr/>
        </p:nvSpPr>
        <p:spPr>
          <a:xfrm>
            <a:off x="5375776" y="3787299"/>
            <a:ext cx="12124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err="1" smtClean="0"/>
              <a:t>Intra-equipe</a:t>
            </a:r>
            <a:endParaRPr lang="pt-BR" sz="1600" dirty="0"/>
          </a:p>
        </p:txBody>
      </p:sp>
      <p:sp>
        <p:nvSpPr>
          <p:cNvPr id="42" name="CaixaDeTexto 41"/>
          <p:cNvSpPr txBox="1"/>
          <p:nvPr/>
        </p:nvSpPr>
        <p:spPr>
          <a:xfrm>
            <a:off x="5375777" y="4456857"/>
            <a:ext cx="5341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/>
              <a:t>aula</a:t>
            </a:r>
            <a:endParaRPr lang="pt-BR" sz="1600" dirty="0"/>
          </a:p>
        </p:txBody>
      </p:sp>
      <p:sp>
        <p:nvSpPr>
          <p:cNvPr id="43" name="CaixaDeTexto 42"/>
          <p:cNvSpPr txBox="1"/>
          <p:nvPr/>
        </p:nvSpPr>
        <p:spPr>
          <a:xfrm>
            <a:off x="5375777" y="4960913"/>
            <a:ext cx="11204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/>
              <a:t>55 </a:t>
            </a:r>
            <a:r>
              <a:rPr lang="pt-BR" sz="1600" dirty="0" smtClean="0"/>
              <a:t>minutos</a:t>
            </a:r>
            <a:endParaRPr lang="pt-BR" sz="1600" dirty="0"/>
          </a:p>
        </p:txBody>
      </p:sp>
      <p:sp>
        <p:nvSpPr>
          <p:cNvPr id="44" name="CaixaDeTexto 43"/>
          <p:cNvSpPr txBox="1"/>
          <p:nvPr/>
        </p:nvSpPr>
        <p:spPr>
          <a:xfrm>
            <a:off x="6873811" y="3710354"/>
            <a:ext cx="14401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err="1" smtClean="0"/>
              <a:t>Inter-equipes</a:t>
            </a:r>
            <a:r>
              <a:rPr lang="pt-BR" sz="1600" dirty="0" smtClean="0"/>
              <a:t> /</a:t>
            </a:r>
          </a:p>
          <a:p>
            <a:r>
              <a:rPr lang="pt-BR" sz="1600" dirty="0" smtClean="0"/>
              <a:t>Professor / Monitor</a:t>
            </a:r>
            <a:endParaRPr lang="pt-BR" sz="1600" dirty="0"/>
          </a:p>
        </p:txBody>
      </p:sp>
      <p:sp>
        <p:nvSpPr>
          <p:cNvPr id="45" name="CaixaDeTexto 44"/>
          <p:cNvSpPr txBox="1"/>
          <p:nvPr/>
        </p:nvSpPr>
        <p:spPr>
          <a:xfrm>
            <a:off x="6873811" y="4497154"/>
            <a:ext cx="12250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/>
              <a:t>Final da aula</a:t>
            </a:r>
            <a:endParaRPr lang="pt-BR" sz="1600" dirty="0"/>
          </a:p>
        </p:txBody>
      </p:sp>
      <p:sp>
        <p:nvSpPr>
          <p:cNvPr id="46" name="CaixaDeTexto 45"/>
          <p:cNvSpPr txBox="1"/>
          <p:nvPr/>
        </p:nvSpPr>
        <p:spPr>
          <a:xfrm>
            <a:off x="6977298" y="4937393"/>
            <a:ext cx="11204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/>
              <a:t>25 minutos</a:t>
            </a:r>
            <a:endParaRPr lang="pt-BR" sz="1600" dirty="0"/>
          </a:p>
        </p:txBody>
      </p:sp>
      <p:sp>
        <p:nvSpPr>
          <p:cNvPr id="47" name="CaixaDeTexto 46"/>
          <p:cNvSpPr txBox="1"/>
          <p:nvPr/>
        </p:nvSpPr>
        <p:spPr>
          <a:xfrm>
            <a:off x="870077" y="2276872"/>
            <a:ext cx="14746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Estudo Individual</a:t>
            </a:r>
            <a:endParaRPr lang="pt-BR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8" name="CaixaDeTexto 47"/>
          <p:cNvSpPr txBox="1"/>
          <p:nvPr/>
        </p:nvSpPr>
        <p:spPr>
          <a:xfrm>
            <a:off x="2436939" y="2276872"/>
            <a:ext cx="13479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Teste Individual</a:t>
            </a:r>
            <a:endParaRPr lang="pt-BR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0" name="CaixaDeTexto 49"/>
          <p:cNvSpPr txBox="1"/>
          <p:nvPr/>
        </p:nvSpPr>
        <p:spPr>
          <a:xfrm>
            <a:off x="5218238" y="2276872"/>
            <a:ext cx="16580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Trabalho em Equipe</a:t>
            </a:r>
            <a:endParaRPr lang="pt-BR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" name="CaixaDeTexto 50"/>
          <p:cNvSpPr txBox="1"/>
          <p:nvPr/>
        </p:nvSpPr>
        <p:spPr>
          <a:xfrm>
            <a:off x="6758617" y="2276872"/>
            <a:ext cx="15577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Discussão Coletiva</a:t>
            </a:r>
            <a:endParaRPr lang="pt-BR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" name="CaixaDeTexto 51"/>
          <p:cNvSpPr txBox="1"/>
          <p:nvPr/>
        </p:nvSpPr>
        <p:spPr>
          <a:xfrm>
            <a:off x="5413275" y="1916832"/>
            <a:ext cx="27065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Aplicação dos </a:t>
            </a:r>
            <a:r>
              <a:rPr lang="pt-B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Conceitos no PI</a:t>
            </a:r>
            <a:endParaRPr lang="pt-BR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3" name="CaixaDeTexto 52"/>
          <p:cNvSpPr txBox="1"/>
          <p:nvPr/>
        </p:nvSpPr>
        <p:spPr>
          <a:xfrm>
            <a:off x="286481" y="1043444"/>
            <a:ext cx="8659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Para as aulas nas quais a metodologia TBL seja aplicável, segue-se uma estrutura básica:</a:t>
            </a:r>
            <a:endParaRPr lang="pt-BR" dirty="0"/>
          </a:p>
        </p:txBody>
      </p:sp>
      <p:sp>
        <p:nvSpPr>
          <p:cNvPr id="54" name="CaixaDeTexto 53"/>
          <p:cNvSpPr txBox="1"/>
          <p:nvPr/>
        </p:nvSpPr>
        <p:spPr>
          <a:xfrm>
            <a:off x="2462138" y="5466710"/>
            <a:ext cx="11144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/>
              <a:t>8:10 – 8:20</a:t>
            </a:r>
            <a:endParaRPr lang="pt-BR" sz="1600" dirty="0"/>
          </a:p>
        </p:txBody>
      </p:sp>
      <p:sp>
        <p:nvSpPr>
          <p:cNvPr id="56" name="CaixaDeTexto 55"/>
          <p:cNvSpPr txBox="1"/>
          <p:nvPr/>
        </p:nvSpPr>
        <p:spPr>
          <a:xfrm>
            <a:off x="5337434" y="5466710"/>
            <a:ext cx="11144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/>
              <a:t>8:30 </a:t>
            </a:r>
            <a:r>
              <a:rPr lang="pt-BR" sz="1600" dirty="0" smtClean="0"/>
              <a:t>– 9:25</a:t>
            </a:r>
            <a:endParaRPr lang="pt-BR" sz="1600" dirty="0"/>
          </a:p>
        </p:txBody>
      </p:sp>
      <p:sp>
        <p:nvSpPr>
          <p:cNvPr id="57" name="CaixaDeTexto 56"/>
          <p:cNvSpPr txBox="1"/>
          <p:nvPr/>
        </p:nvSpPr>
        <p:spPr>
          <a:xfrm>
            <a:off x="6824919" y="5469515"/>
            <a:ext cx="11144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/>
              <a:t>9:25 – 9:50</a:t>
            </a:r>
            <a:endParaRPr lang="pt-BR" sz="1600" dirty="0"/>
          </a:p>
        </p:txBody>
      </p:sp>
      <p:cxnSp>
        <p:nvCxnSpPr>
          <p:cNvPr id="58" name="Conector reto 57"/>
          <p:cNvCxnSpPr/>
          <p:nvPr/>
        </p:nvCxnSpPr>
        <p:spPr>
          <a:xfrm>
            <a:off x="5292080" y="2276872"/>
            <a:ext cx="0" cy="396044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Divisa 58"/>
          <p:cNvSpPr/>
          <p:nvPr/>
        </p:nvSpPr>
        <p:spPr>
          <a:xfrm>
            <a:off x="3887924" y="2564904"/>
            <a:ext cx="1404156" cy="864096"/>
          </a:xfrm>
          <a:prstGeom prst="chevron">
            <a:avLst>
              <a:gd name="adj" fmla="val 17493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sz="1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Knowledge Alignment (KA</a:t>
            </a:r>
            <a:r>
              <a:rPr lang="en-US" sz="1600" b="1" i="1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1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16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0" name="CaixaDeTexto 59"/>
          <p:cNvSpPr txBox="1"/>
          <p:nvPr/>
        </p:nvSpPr>
        <p:spPr>
          <a:xfrm>
            <a:off x="3856944" y="2276872"/>
            <a:ext cx="15071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Feedback do Prof.</a:t>
            </a:r>
            <a:endParaRPr lang="pt-BR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5" name="CaixaDeTexto 64"/>
          <p:cNvSpPr txBox="1"/>
          <p:nvPr/>
        </p:nvSpPr>
        <p:spPr>
          <a:xfrm>
            <a:off x="3866800" y="3652185"/>
            <a:ext cx="14401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Equipes /</a:t>
            </a:r>
          </a:p>
          <a:p>
            <a:r>
              <a:rPr lang="pt-BR" sz="1600" dirty="0" smtClean="0"/>
              <a:t>Professor / Monitor</a:t>
            </a:r>
            <a:endParaRPr lang="pt-BR" sz="1600" dirty="0"/>
          </a:p>
        </p:txBody>
      </p:sp>
      <p:sp>
        <p:nvSpPr>
          <p:cNvPr id="66" name="CaixaDeTexto 65"/>
          <p:cNvSpPr txBox="1"/>
          <p:nvPr/>
        </p:nvSpPr>
        <p:spPr>
          <a:xfrm>
            <a:off x="4055881" y="4486426"/>
            <a:ext cx="5341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/>
              <a:t>aula</a:t>
            </a:r>
            <a:endParaRPr lang="pt-BR" sz="1600" dirty="0"/>
          </a:p>
        </p:txBody>
      </p:sp>
      <p:sp>
        <p:nvSpPr>
          <p:cNvPr id="67" name="CaixaDeTexto 66"/>
          <p:cNvSpPr txBox="1"/>
          <p:nvPr/>
        </p:nvSpPr>
        <p:spPr>
          <a:xfrm>
            <a:off x="3872005" y="4965459"/>
            <a:ext cx="11204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/>
              <a:t>10 minutos</a:t>
            </a:r>
            <a:endParaRPr lang="pt-BR" sz="1600" dirty="0"/>
          </a:p>
        </p:txBody>
      </p:sp>
      <p:sp>
        <p:nvSpPr>
          <p:cNvPr id="68" name="CaixaDeTexto 67"/>
          <p:cNvSpPr txBox="1"/>
          <p:nvPr/>
        </p:nvSpPr>
        <p:spPr>
          <a:xfrm>
            <a:off x="3872004" y="5469515"/>
            <a:ext cx="11144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/>
              <a:t>8:20 </a:t>
            </a:r>
            <a:r>
              <a:rPr lang="pt-BR" sz="1600" dirty="0" smtClean="0"/>
              <a:t>– </a:t>
            </a:r>
            <a:r>
              <a:rPr lang="pt-BR" sz="1600" dirty="0" smtClean="0"/>
              <a:t>8:30</a:t>
            </a:r>
            <a:endParaRPr lang="pt-BR" sz="1600" dirty="0"/>
          </a:p>
        </p:txBody>
      </p:sp>
      <p:sp>
        <p:nvSpPr>
          <p:cNvPr id="61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707904" y="6492875"/>
            <a:ext cx="2895600" cy="365125"/>
          </a:xfrm>
        </p:spPr>
        <p:txBody>
          <a:bodyPr/>
          <a:lstStyle/>
          <a:p>
            <a:r>
              <a:rPr lang="pt-BR" dirty="0" smtClean="0"/>
              <a:t>Prof. Dr. Luiz Cesar Ribeiro Carpinetti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1272117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i="1" dirty="0" smtClean="0"/>
              <a:t>Team-</a:t>
            </a:r>
            <a:r>
              <a:rPr lang="pt-BR" i="1" dirty="0" err="1" smtClean="0"/>
              <a:t>Based</a:t>
            </a:r>
            <a:r>
              <a:rPr lang="pt-BR" i="1" dirty="0" smtClean="0"/>
              <a:t> Learning</a:t>
            </a:r>
            <a:r>
              <a:rPr lang="pt-BR" dirty="0" smtClean="0"/>
              <a:t> (TBL) - Equipes</a:t>
            </a:r>
            <a:endParaRPr lang="pt-BR" i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pt-BR" dirty="0" smtClean="0"/>
              <a:t>Formação das Equipes até aula: </a:t>
            </a:r>
          </a:p>
          <a:p>
            <a:pPr lvl="1"/>
            <a:r>
              <a:rPr lang="pt-BR" dirty="0" smtClean="0">
                <a:solidFill>
                  <a:srgbClr val="FF0000"/>
                </a:solidFill>
              </a:rPr>
              <a:t>Na disciplina de Projeto Integrado</a:t>
            </a:r>
            <a:endParaRPr lang="pt-BR" dirty="0" smtClean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5B324-E3D1-4267-84FC-1B3F9D043FDA}" type="slidenum">
              <a:rPr lang="pt-BR" smtClean="0"/>
              <a:pPr/>
              <a:t>12</a:t>
            </a:fld>
            <a:endParaRPr lang="pt-BR"/>
          </a:p>
        </p:txBody>
      </p:sp>
      <p:sp>
        <p:nvSpPr>
          <p:cNvPr id="6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707904" y="6492875"/>
            <a:ext cx="2895600" cy="365125"/>
          </a:xfrm>
        </p:spPr>
        <p:txBody>
          <a:bodyPr/>
          <a:lstStyle/>
          <a:p>
            <a:r>
              <a:rPr lang="pt-BR" dirty="0" smtClean="0"/>
              <a:t>Prof. Dr. Luiz Cesar Ribeiro Carpinetti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7629569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Avaliações e Critérios Importantes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90872" y="476672"/>
            <a:ext cx="8229600" cy="5073427"/>
          </a:xfrm>
        </p:spPr>
        <p:txBody>
          <a:bodyPr>
            <a:normAutofit/>
          </a:bodyPr>
          <a:lstStyle/>
          <a:p>
            <a:endParaRPr lang="pt-BR" sz="2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pt-BR" sz="2400" b="1" dirty="0" smtClean="0"/>
              <a:t>Desempenho Individual  - </a:t>
            </a:r>
            <a:r>
              <a:rPr lang="pt-BR" sz="2400" dirty="0" smtClean="0"/>
              <a:t>DI (</a:t>
            </a:r>
            <a:r>
              <a:rPr lang="pt-BR" sz="2400" u="sng" dirty="0" smtClean="0"/>
              <a:t>peso 40%</a:t>
            </a:r>
            <a:r>
              <a:rPr lang="pt-BR" sz="2400" dirty="0" smtClean="0"/>
              <a:t>)</a:t>
            </a:r>
            <a:r>
              <a:rPr lang="pt-BR" sz="2400" b="1" dirty="0" smtClean="0"/>
              <a:t>:</a:t>
            </a:r>
            <a:endParaRPr lang="pt-BR" sz="2400" b="1" dirty="0"/>
          </a:p>
          <a:p>
            <a:pPr lvl="1"/>
            <a:r>
              <a:rPr lang="pt-BR" sz="2000" dirty="0" smtClean="0"/>
              <a:t>Preparação </a:t>
            </a:r>
            <a:r>
              <a:rPr lang="pt-BR" sz="2000" dirty="0" err="1" smtClean="0"/>
              <a:t>pré</a:t>
            </a:r>
            <a:r>
              <a:rPr lang="pt-BR" sz="2000" dirty="0" smtClean="0"/>
              <a:t>-aula </a:t>
            </a:r>
            <a:r>
              <a:rPr lang="pt-BR" sz="2000" dirty="0" smtClean="0">
                <a:sym typeface="Wingdings" panose="05000000000000000000" pitchFamily="2" charset="2"/>
              </a:rPr>
              <a:t></a:t>
            </a:r>
            <a:r>
              <a:rPr lang="pt-BR" sz="2000" dirty="0" smtClean="0"/>
              <a:t> teste individual (nota objetiva)</a:t>
            </a:r>
            <a:endParaRPr lang="pt-BR" sz="2000" dirty="0" smtClean="0">
              <a:sym typeface="Wingdings" pitchFamily="2" charset="2"/>
            </a:endParaRPr>
          </a:p>
          <a:p>
            <a:pPr>
              <a:buFont typeface="Wingdings" panose="05000000000000000000" pitchFamily="2" charset="2"/>
              <a:buChar char="§"/>
            </a:pPr>
            <a:endParaRPr lang="pt-BR" sz="2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pt-BR" sz="2400" b="1" dirty="0" smtClean="0"/>
              <a:t>Desempenho do Time  - </a:t>
            </a:r>
            <a:r>
              <a:rPr lang="pt-BR" sz="2400" dirty="0" smtClean="0"/>
              <a:t>DT (</a:t>
            </a:r>
            <a:r>
              <a:rPr lang="pt-BR" sz="2400" u="sng" dirty="0" smtClean="0"/>
              <a:t>peso 40%</a:t>
            </a:r>
            <a:r>
              <a:rPr lang="pt-BR" sz="2400" dirty="0" smtClean="0"/>
              <a:t>)</a:t>
            </a:r>
            <a:r>
              <a:rPr lang="pt-BR" sz="2400" b="1" dirty="0" smtClean="0"/>
              <a:t>:</a:t>
            </a:r>
            <a:endParaRPr lang="pt-BR" sz="2400" b="1" dirty="0"/>
          </a:p>
          <a:p>
            <a:pPr lvl="1"/>
            <a:r>
              <a:rPr lang="pt-BR" sz="2000" dirty="0" smtClean="0">
                <a:sym typeface="Wingdings" pitchFamily="2" charset="2"/>
              </a:rPr>
              <a:t>Avaliação </a:t>
            </a:r>
            <a:r>
              <a:rPr lang="pt-BR" sz="2000" dirty="0" smtClean="0">
                <a:sym typeface="Wingdings" pitchFamily="2" charset="2"/>
              </a:rPr>
              <a:t>da equipe sobre o trabalho em aula </a:t>
            </a:r>
            <a:r>
              <a:rPr lang="pt-BR" sz="2000" dirty="0" smtClean="0">
                <a:sym typeface="Wingdings" pitchFamily="2" charset="2"/>
              </a:rPr>
              <a:t>(nota </a:t>
            </a:r>
            <a:r>
              <a:rPr lang="pt-BR" sz="2000" dirty="0" smtClean="0">
                <a:sym typeface="Wingdings" pitchFamily="2" charset="2"/>
              </a:rPr>
              <a:t>subjetiva)</a:t>
            </a:r>
          </a:p>
          <a:p>
            <a:pPr lvl="1"/>
            <a:endParaRPr lang="pt-BR" sz="2000" dirty="0" smtClean="0">
              <a:sym typeface="Wingdings" pitchFamily="2" charset="2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pt-BR" sz="2400" b="1" dirty="0" smtClean="0">
                <a:sym typeface="Wingdings" pitchFamily="2" charset="2"/>
              </a:rPr>
              <a:t>Contribuição da equipe para a turma -</a:t>
            </a:r>
            <a:r>
              <a:rPr lang="pt-BR" sz="2400" dirty="0" smtClean="0">
                <a:sym typeface="Wingdings" pitchFamily="2" charset="2"/>
              </a:rPr>
              <a:t> CE (</a:t>
            </a:r>
            <a:r>
              <a:rPr lang="pt-BR" sz="2400" u="sng" dirty="0" smtClean="0">
                <a:sym typeface="Wingdings" pitchFamily="2" charset="2"/>
              </a:rPr>
              <a:t>peso 20%</a:t>
            </a:r>
            <a:r>
              <a:rPr lang="pt-BR" sz="2400" dirty="0" smtClean="0">
                <a:sym typeface="Wingdings" pitchFamily="2" charset="2"/>
              </a:rPr>
              <a:t>)</a:t>
            </a:r>
          </a:p>
          <a:p>
            <a:pPr lvl="1"/>
            <a:r>
              <a:rPr lang="pt-BR" sz="2000" dirty="0">
                <a:sym typeface="Wingdings" pitchFamily="2" charset="2"/>
              </a:rPr>
              <a:t>Avaliação da equipe sobre </a:t>
            </a:r>
            <a:r>
              <a:rPr lang="pt-BR" sz="2000" dirty="0" smtClean="0">
                <a:sym typeface="Wingdings" pitchFamily="2" charset="2"/>
              </a:rPr>
              <a:t>a contribuição </a:t>
            </a:r>
            <a:r>
              <a:rPr lang="pt-BR" sz="2000" dirty="0">
                <a:sym typeface="Wingdings" pitchFamily="2" charset="2"/>
              </a:rPr>
              <a:t>em aula (nota subjetiva)</a:t>
            </a:r>
          </a:p>
          <a:p>
            <a:pPr>
              <a:buFont typeface="Wingdings" panose="05000000000000000000" pitchFamily="2" charset="2"/>
              <a:buChar char="§"/>
            </a:pPr>
            <a:endParaRPr lang="pt-BR" sz="2000" dirty="0" smtClean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5B324-E3D1-4267-84FC-1B3F9D043FDA}" type="slidenum">
              <a:rPr lang="pt-BR" smtClean="0"/>
              <a:pPr/>
              <a:t>13</a:t>
            </a:fld>
            <a:endParaRPr lang="pt-BR"/>
          </a:p>
        </p:txBody>
      </p:sp>
      <p:sp>
        <p:nvSpPr>
          <p:cNvPr id="6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692624" y="6492875"/>
            <a:ext cx="2895600" cy="365125"/>
          </a:xfrm>
        </p:spPr>
        <p:txBody>
          <a:bodyPr/>
          <a:lstStyle/>
          <a:p>
            <a:r>
              <a:rPr lang="pt-BR" dirty="0" smtClean="0"/>
              <a:t>Prof. Dr. Luiz Cesar Ribeiro Carpinetti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35496" y="5157192"/>
            <a:ext cx="9078960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900" b="1" dirty="0" smtClean="0">
                <a:solidFill>
                  <a:srgbClr val="C00000"/>
                </a:solidFill>
              </a:rPr>
              <a:t>Nota Final =0,5 *[ 0,4 * Média DI + 0,4 * Média DT + 0,2 * Média CE] + 0,5 * Nota Projeto</a:t>
            </a:r>
            <a:endParaRPr lang="pt-BR" sz="19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50548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err="1" smtClean="0"/>
              <a:t>Moodle</a:t>
            </a:r>
            <a:r>
              <a:rPr lang="pt-BR" dirty="0" smtClean="0"/>
              <a:t> da disciplina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pt-BR" sz="33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pt-BR" dirty="0" smtClean="0"/>
              <a:t>E-disciplinas USP</a:t>
            </a:r>
            <a:endParaRPr lang="pt-BR" dirty="0" smtClean="0"/>
          </a:p>
          <a:p>
            <a:pPr>
              <a:buFont typeface="Wingdings" panose="05000000000000000000" pitchFamily="2" charset="2"/>
              <a:buChar char="§"/>
            </a:pPr>
            <a:endParaRPr lang="pt-BR" dirty="0"/>
          </a:p>
          <a:p>
            <a:pPr lvl="2"/>
            <a:r>
              <a:rPr lang="pt-BR" dirty="0" smtClean="0"/>
              <a:t>SEP0701 – Gestão da qualidade (2019)</a:t>
            </a:r>
            <a:endParaRPr lang="pt-BR" sz="2800" dirty="0" smtClean="0"/>
          </a:p>
          <a:p>
            <a:pPr>
              <a:buFont typeface="Wingdings" panose="05000000000000000000" pitchFamily="2" charset="2"/>
              <a:buChar char="§"/>
            </a:pPr>
            <a:endParaRPr lang="pt-BR" sz="3300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5B324-E3D1-4267-84FC-1B3F9D043FDA}" type="slidenum">
              <a:rPr lang="pt-BR" smtClean="0"/>
              <a:pPr/>
              <a:t>14</a:t>
            </a:fld>
            <a:endParaRPr lang="pt-BR" dirty="0"/>
          </a:p>
        </p:txBody>
      </p:sp>
      <p:sp>
        <p:nvSpPr>
          <p:cNvPr id="7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707904" y="6492875"/>
            <a:ext cx="2895600" cy="365125"/>
          </a:xfrm>
        </p:spPr>
        <p:txBody>
          <a:bodyPr/>
          <a:lstStyle/>
          <a:p>
            <a:r>
              <a:rPr lang="pt-BR" dirty="0" smtClean="0"/>
              <a:t>Prof. Dr. Luiz Cesar Ribeiro Carpinetti</a:t>
            </a:r>
            <a:endParaRPr lang="pt-B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Objetivos da Disciplina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pt-BR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pt-BR" dirty="0"/>
              <a:t>Introduzir e discutir conceitos, métodos, técnicas e boas práticas de gestão da qualidade e da melhoria da produção</a:t>
            </a:r>
            <a:r>
              <a:rPr lang="pt-BR" dirty="0" smtClean="0"/>
              <a:t>;</a:t>
            </a:r>
          </a:p>
          <a:p>
            <a:pPr>
              <a:buFont typeface="Wingdings" panose="05000000000000000000" pitchFamily="2" charset="2"/>
              <a:buChar char="§"/>
            </a:pPr>
            <a:endParaRPr lang="pt-BR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pt-BR" dirty="0" smtClean="0"/>
              <a:t>Fornecer </a:t>
            </a:r>
            <a:r>
              <a:rPr lang="pt-BR" dirty="0"/>
              <a:t>subsídios para que o aluno tenha condições de utilizar esses conceitos, métodos e técnicas na sua vida profissional futura.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5B324-E3D1-4267-84FC-1B3F9D043FDA}" type="slidenum">
              <a:rPr lang="pt-BR" smtClean="0"/>
              <a:pPr/>
              <a:t>2</a:t>
            </a:fld>
            <a:endParaRPr lang="pt-BR"/>
          </a:p>
        </p:txBody>
      </p:sp>
      <p:sp>
        <p:nvSpPr>
          <p:cNvPr id="6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692624" y="6492875"/>
            <a:ext cx="2895600" cy="365125"/>
          </a:xfrm>
        </p:spPr>
        <p:txBody>
          <a:bodyPr/>
          <a:lstStyle/>
          <a:p>
            <a:r>
              <a:rPr lang="pt-BR" dirty="0" smtClean="0"/>
              <a:t>Prof. Dr. Luiz Cesar Ribeiro Carpinetti</a:t>
            </a:r>
            <a:endParaRPr lang="pt-B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-18256"/>
            <a:ext cx="8568952" cy="73261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Programa Macro da Disciplina </a:t>
            </a:r>
            <a:r>
              <a:rPr lang="pt-BR" sz="22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pt-BR" sz="2200" u="sng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currículo novo</a:t>
            </a:r>
            <a:r>
              <a:rPr lang="pt-BR" sz="22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pt-BR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5B324-E3D1-4267-84FC-1B3F9D043FDA}" type="slidenum">
              <a:rPr lang="pt-BR" smtClean="0"/>
              <a:pPr/>
              <a:t>3</a:t>
            </a:fld>
            <a:endParaRPr lang="pt-BR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SzPct val="75000"/>
              <a:buFont typeface="Wingdings" panose="05000000000000000000" pitchFamily="2" charset="2"/>
              <a:buChar char=""/>
            </a:pPr>
            <a:endParaRPr lang="pt-BR" b="1" dirty="0" smtClean="0"/>
          </a:p>
          <a:p>
            <a:pPr>
              <a:buSzPct val="75000"/>
              <a:buFont typeface="Wingdings" panose="05000000000000000000" pitchFamily="2" charset="2"/>
              <a:buChar char=""/>
            </a:pPr>
            <a:r>
              <a:rPr lang="pt-BR" b="1" dirty="0" smtClean="0"/>
              <a:t>Conceitos </a:t>
            </a:r>
            <a:r>
              <a:rPr lang="pt-BR" b="1" dirty="0"/>
              <a:t>e Dimensões da </a:t>
            </a:r>
            <a:r>
              <a:rPr lang="pt-BR" b="1" dirty="0" smtClean="0"/>
              <a:t>Qualidade</a:t>
            </a:r>
          </a:p>
          <a:p>
            <a:pPr>
              <a:buSzPct val="75000"/>
              <a:buFont typeface="Wingdings" panose="05000000000000000000" pitchFamily="2" charset="2"/>
              <a:buChar char=""/>
            </a:pPr>
            <a:endParaRPr lang="pt-BR" b="1" dirty="0" smtClean="0"/>
          </a:p>
          <a:p>
            <a:pPr>
              <a:buSzPct val="75000"/>
              <a:buFont typeface="Wingdings" panose="05000000000000000000" pitchFamily="2" charset="2"/>
              <a:buChar char=""/>
            </a:pPr>
            <a:r>
              <a:rPr lang="pt-BR" b="1" dirty="0" smtClean="0"/>
              <a:t>Evolução </a:t>
            </a:r>
            <a:r>
              <a:rPr lang="pt-BR" b="1" dirty="0"/>
              <a:t>da Gestão da Qualidade para a Gestão da Melhoria e Mudança das Operações de </a:t>
            </a:r>
            <a:r>
              <a:rPr lang="pt-BR" b="1" dirty="0" smtClean="0"/>
              <a:t>Produção</a:t>
            </a:r>
          </a:p>
          <a:p>
            <a:pPr>
              <a:buSzPct val="75000"/>
              <a:buFont typeface="Wingdings" panose="05000000000000000000" pitchFamily="2" charset="2"/>
              <a:buChar char=""/>
            </a:pPr>
            <a:endParaRPr lang="pt-BR" b="1" dirty="0" smtClean="0"/>
          </a:p>
          <a:p>
            <a:pPr>
              <a:buSzPct val="75000"/>
              <a:buFont typeface="Wingdings" panose="05000000000000000000" pitchFamily="2" charset="2"/>
              <a:buChar char=""/>
            </a:pPr>
            <a:r>
              <a:rPr lang="pt-BR" b="1" dirty="0" smtClean="0"/>
              <a:t>Gerenciamento </a:t>
            </a:r>
            <a:r>
              <a:rPr lang="pt-BR" b="1" dirty="0"/>
              <a:t>da Melhoria e </a:t>
            </a:r>
            <a:r>
              <a:rPr lang="pt-BR" b="1" dirty="0" smtClean="0"/>
              <a:t>Mudança: melhoria </a:t>
            </a:r>
            <a:r>
              <a:rPr lang="pt-BR" b="1" dirty="0"/>
              <a:t>contínua versus melhoria </a:t>
            </a:r>
            <a:r>
              <a:rPr lang="pt-BR" b="1" dirty="0" smtClean="0"/>
              <a:t>radical</a:t>
            </a:r>
          </a:p>
          <a:p>
            <a:pPr>
              <a:buSzPct val="75000"/>
              <a:buFont typeface="Wingdings" panose="05000000000000000000" pitchFamily="2" charset="2"/>
              <a:buChar char=""/>
            </a:pPr>
            <a:endParaRPr lang="pt-BR" b="1" dirty="0" smtClean="0"/>
          </a:p>
          <a:p>
            <a:pPr>
              <a:buSzPct val="75000"/>
              <a:buFont typeface="Wingdings" panose="05000000000000000000" pitchFamily="2" charset="2"/>
              <a:buChar char=""/>
            </a:pPr>
            <a:r>
              <a:rPr lang="pt-BR" b="1" dirty="0" smtClean="0"/>
              <a:t>Gestão </a:t>
            </a:r>
            <a:r>
              <a:rPr lang="pt-BR" b="1" dirty="0"/>
              <a:t>da qualidade nas operações de </a:t>
            </a:r>
            <a:r>
              <a:rPr lang="pt-BR" b="1" dirty="0" smtClean="0"/>
              <a:t>produção</a:t>
            </a:r>
          </a:p>
          <a:p>
            <a:pPr>
              <a:buSzPct val="75000"/>
              <a:buFont typeface="Wingdings" panose="05000000000000000000" pitchFamily="2" charset="2"/>
              <a:buChar char=""/>
            </a:pPr>
            <a:endParaRPr lang="pt-BR" b="1" dirty="0" smtClean="0"/>
          </a:p>
          <a:p>
            <a:pPr>
              <a:buSzPct val="75000"/>
              <a:buFont typeface="Wingdings" panose="05000000000000000000" pitchFamily="2" charset="2"/>
              <a:buChar char=""/>
            </a:pPr>
            <a:r>
              <a:rPr lang="pt-BR" b="1" dirty="0" smtClean="0"/>
              <a:t>Gestão </a:t>
            </a:r>
            <a:r>
              <a:rPr lang="pt-BR" b="1" dirty="0"/>
              <a:t>estratégica da </a:t>
            </a:r>
            <a:r>
              <a:rPr lang="pt-BR" b="1" dirty="0" smtClean="0"/>
              <a:t>qualidade</a:t>
            </a:r>
          </a:p>
          <a:p>
            <a:pPr>
              <a:buSzPct val="75000"/>
              <a:buFont typeface="Wingdings" panose="05000000000000000000" pitchFamily="2" charset="2"/>
              <a:buChar char=""/>
            </a:pPr>
            <a:endParaRPr lang="pt-BR" b="1" dirty="0" smtClean="0"/>
          </a:p>
          <a:p>
            <a:pPr>
              <a:buSzPct val="75000"/>
              <a:buFont typeface="Wingdings" panose="05000000000000000000" pitchFamily="2" charset="2"/>
              <a:buChar char=""/>
            </a:pPr>
            <a:r>
              <a:rPr lang="pt-BR" b="1" dirty="0" smtClean="0"/>
              <a:t>Princípios</a:t>
            </a:r>
            <a:r>
              <a:rPr lang="pt-BR" b="1" dirty="0"/>
              <a:t>, Práticas e Técnicas </a:t>
            </a:r>
            <a:r>
              <a:rPr lang="pt-BR" b="1" dirty="0" smtClean="0"/>
              <a:t>em </a:t>
            </a:r>
            <a:r>
              <a:rPr lang="pt-BR" b="1" dirty="0"/>
              <a:t>Gestão da Qualidade</a:t>
            </a:r>
            <a:r>
              <a:rPr lang="pt-BR" b="1" dirty="0" smtClean="0"/>
              <a:t>.</a:t>
            </a:r>
          </a:p>
          <a:p>
            <a:pPr marL="0" indent="0" algn="r">
              <a:buSzPct val="75000"/>
              <a:buNone/>
            </a:pPr>
            <a:endParaRPr lang="pt-BR" b="1" dirty="0" smtClean="0"/>
          </a:p>
          <a:p>
            <a:pPr marL="0" indent="0" algn="r">
              <a:buSzPct val="75000"/>
              <a:buNone/>
            </a:pPr>
            <a:endParaRPr lang="pt-BR" b="1" dirty="0" smtClean="0"/>
          </a:p>
        </p:txBody>
      </p:sp>
      <p:sp>
        <p:nvSpPr>
          <p:cNvPr id="7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692624" y="6492875"/>
            <a:ext cx="2895600" cy="365125"/>
          </a:xfrm>
        </p:spPr>
        <p:txBody>
          <a:bodyPr/>
          <a:lstStyle/>
          <a:p>
            <a:r>
              <a:rPr lang="pt-BR" dirty="0" smtClean="0"/>
              <a:t>Prof. Dr. Luiz Cesar Ribeiro Carpinetti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7817765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800" dirty="0" smtClean="0"/>
              <a:t>Programa da Disciplina: mapa conceitual</a:t>
            </a:r>
            <a:endParaRPr lang="pt-BR" sz="380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Luiz C. R. Carpinetti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5B324-E3D1-4267-84FC-1B3F9D043FDA}" type="slidenum">
              <a:rPr lang="pt-BR" smtClean="0"/>
              <a:pPr/>
              <a:t>4</a:t>
            </a:fld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3941684" y="836979"/>
            <a:ext cx="1440160" cy="46386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rgbClr val="0070C0"/>
                </a:solidFill>
              </a:rPr>
              <a:t>Conceito GQ</a:t>
            </a:r>
            <a:endParaRPr lang="pt-BR" dirty="0">
              <a:solidFill>
                <a:srgbClr val="0070C0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3005580" y="1773083"/>
            <a:ext cx="1440160" cy="46386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rgbClr val="0070C0"/>
                </a:solidFill>
              </a:rPr>
              <a:t>Princípios</a:t>
            </a:r>
            <a:endParaRPr lang="pt-BR" dirty="0">
              <a:solidFill>
                <a:srgbClr val="0070C0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5112060" y="1762450"/>
            <a:ext cx="1440160" cy="46386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rgbClr val="0070C0"/>
                </a:solidFill>
              </a:rPr>
              <a:t>Técnicas</a:t>
            </a:r>
            <a:endParaRPr lang="pt-BR" dirty="0">
              <a:solidFill>
                <a:srgbClr val="0070C0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1133372" y="1773083"/>
            <a:ext cx="1440160" cy="46386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rgbClr val="0070C0"/>
                </a:solidFill>
              </a:rPr>
              <a:t>Barreiras</a:t>
            </a:r>
            <a:endParaRPr lang="pt-BR" dirty="0">
              <a:solidFill>
                <a:srgbClr val="0070C0"/>
              </a:solidFill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7285378" y="4306702"/>
            <a:ext cx="1440160" cy="46386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rgbClr val="0070C0"/>
                </a:solidFill>
              </a:rPr>
              <a:t>Gestão da rotina</a:t>
            </a:r>
            <a:endParaRPr lang="pt-BR" dirty="0">
              <a:solidFill>
                <a:srgbClr val="0070C0"/>
              </a:solidFill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3911556" y="4313280"/>
            <a:ext cx="1440160" cy="46386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rgbClr val="0070C0"/>
                </a:solidFill>
              </a:rPr>
              <a:t>Priorização</a:t>
            </a:r>
            <a:endParaRPr lang="pt-BR" dirty="0">
              <a:solidFill>
                <a:srgbClr val="0070C0"/>
              </a:solidFill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5511479" y="4313280"/>
            <a:ext cx="1656184" cy="46386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rgbClr val="0070C0"/>
                </a:solidFill>
              </a:rPr>
              <a:t>Causa-e-efeito</a:t>
            </a:r>
            <a:endParaRPr lang="pt-BR" dirty="0">
              <a:solidFill>
                <a:srgbClr val="0070C0"/>
              </a:solidFill>
            </a:endParaRPr>
          </a:p>
        </p:txBody>
      </p:sp>
      <p:sp>
        <p:nvSpPr>
          <p:cNvPr id="16" name="Retângulo 15"/>
          <p:cNvSpPr/>
          <p:nvPr/>
        </p:nvSpPr>
        <p:spPr>
          <a:xfrm>
            <a:off x="1853452" y="3217711"/>
            <a:ext cx="1684986" cy="46386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rgbClr val="0070C0"/>
                </a:solidFill>
              </a:rPr>
              <a:t>SGI (ISO)</a:t>
            </a:r>
            <a:endParaRPr lang="pt-BR" dirty="0">
              <a:solidFill>
                <a:srgbClr val="0070C0"/>
              </a:solidFill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3801178" y="3234331"/>
            <a:ext cx="1656184" cy="46386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rgbClr val="0070C0"/>
                </a:solidFill>
              </a:rPr>
              <a:t>Benchmarking</a:t>
            </a:r>
            <a:endParaRPr lang="pt-BR" dirty="0">
              <a:solidFill>
                <a:srgbClr val="0070C0"/>
              </a:solidFill>
            </a:endParaRPr>
          </a:p>
        </p:txBody>
      </p:sp>
      <p:sp>
        <p:nvSpPr>
          <p:cNvPr id="19" name="Retângulo 18"/>
          <p:cNvSpPr/>
          <p:nvPr/>
        </p:nvSpPr>
        <p:spPr>
          <a:xfrm>
            <a:off x="35496" y="3212976"/>
            <a:ext cx="1601932" cy="46386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rgbClr val="0070C0"/>
                </a:solidFill>
              </a:rPr>
              <a:t>Medição de desempenho</a:t>
            </a:r>
            <a:endParaRPr lang="pt-BR" sz="1600" dirty="0">
              <a:solidFill>
                <a:srgbClr val="0070C0"/>
              </a:solidFill>
            </a:endParaRPr>
          </a:p>
        </p:txBody>
      </p:sp>
      <p:cxnSp>
        <p:nvCxnSpPr>
          <p:cNvPr id="54" name="Conector angulado 53"/>
          <p:cNvCxnSpPr>
            <a:stCxn id="9" idx="2"/>
            <a:endCxn id="59" idx="0"/>
          </p:cNvCxnSpPr>
          <p:nvPr/>
        </p:nvCxnSpPr>
        <p:spPr>
          <a:xfrm rot="16200000" flipH="1">
            <a:off x="5688174" y="2370284"/>
            <a:ext cx="1008013" cy="720080"/>
          </a:xfrm>
          <a:prstGeom prst="bentConnector3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tângulo 55"/>
          <p:cNvSpPr/>
          <p:nvPr/>
        </p:nvSpPr>
        <p:spPr>
          <a:xfrm>
            <a:off x="6203179" y="5349231"/>
            <a:ext cx="734622" cy="4017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err="1" smtClean="0">
                <a:solidFill>
                  <a:srgbClr val="0070C0"/>
                </a:solidFill>
              </a:rPr>
              <a:t>POPs</a:t>
            </a:r>
            <a:endParaRPr lang="pt-BR" dirty="0">
              <a:solidFill>
                <a:srgbClr val="0070C0"/>
              </a:solidFill>
            </a:endParaRPr>
          </a:p>
        </p:txBody>
      </p:sp>
      <p:sp>
        <p:nvSpPr>
          <p:cNvPr id="57" name="Retângulo 56"/>
          <p:cNvSpPr/>
          <p:nvPr/>
        </p:nvSpPr>
        <p:spPr>
          <a:xfrm>
            <a:off x="7159632" y="5345693"/>
            <a:ext cx="662614" cy="4053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rgbClr val="0070C0"/>
                </a:solidFill>
              </a:rPr>
              <a:t>5S</a:t>
            </a:r>
            <a:endParaRPr lang="pt-BR" dirty="0">
              <a:solidFill>
                <a:srgbClr val="0070C0"/>
              </a:solidFill>
            </a:endParaRPr>
          </a:p>
        </p:txBody>
      </p:sp>
      <p:sp>
        <p:nvSpPr>
          <p:cNvPr id="58" name="Retângulo 57"/>
          <p:cNvSpPr/>
          <p:nvPr/>
        </p:nvSpPr>
        <p:spPr>
          <a:xfrm>
            <a:off x="8017921" y="5282106"/>
            <a:ext cx="1022654" cy="5743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rgbClr val="0070C0"/>
                </a:solidFill>
              </a:rPr>
              <a:t>Gestão Visual</a:t>
            </a:r>
            <a:endParaRPr lang="pt-BR" dirty="0">
              <a:solidFill>
                <a:srgbClr val="0070C0"/>
              </a:solidFill>
            </a:endParaRPr>
          </a:p>
        </p:txBody>
      </p:sp>
      <p:sp>
        <p:nvSpPr>
          <p:cNvPr id="59" name="Retângulo 58"/>
          <p:cNvSpPr/>
          <p:nvPr/>
        </p:nvSpPr>
        <p:spPr>
          <a:xfrm>
            <a:off x="5724128" y="3234331"/>
            <a:ext cx="1656184" cy="4472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rgbClr val="0070C0"/>
                </a:solidFill>
              </a:rPr>
              <a:t>PDCA/MASP</a:t>
            </a:r>
            <a:endParaRPr lang="pt-BR" dirty="0">
              <a:solidFill>
                <a:srgbClr val="0070C0"/>
              </a:solidFill>
            </a:endParaRPr>
          </a:p>
        </p:txBody>
      </p:sp>
      <p:cxnSp>
        <p:nvCxnSpPr>
          <p:cNvPr id="64" name="Conector angulado 63"/>
          <p:cNvCxnSpPr>
            <a:stCxn id="6" idx="2"/>
            <a:endCxn id="7" idx="0"/>
          </p:cNvCxnSpPr>
          <p:nvPr/>
        </p:nvCxnSpPr>
        <p:spPr>
          <a:xfrm rot="5400000">
            <a:off x="3957594" y="1068913"/>
            <a:ext cx="472236" cy="936104"/>
          </a:xfrm>
          <a:prstGeom prst="bentConnector3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ector angulado 65"/>
          <p:cNvCxnSpPr>
            <a:stCxn id="6" idx="2"/>
            <a:endCxn id="9" idx="0"/>
          </p:cNvCxnSpPr>
          <p:nvPr/>
        </p:nvCxnSpPr>
        <p:spPr>
          <a:xfrm rot="16200000" flipH="1">
            <a:off x="5016151" y="946460"/>
            <a:ext cx="461603" cy="1170376"/>
          </a:xfrm>
          <a:prstGeom prst="bentConnector3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ector de seta reta 69"/>
          <p:cNvCxnSpPr>
            <a:stCxn id="10" idx="3"/>
            <a:endCxn id="7" idx="1"/>
          </p:cNvCxnSpPr>
          <p:nvPr/>
        </p:nvCxnSpPr>
        <p:spPr>
          <a:xfrm>
            <a:off x="2573532" y="2005017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ector de seta reta 71"/>
          <p:cNvCxnSpPr>
            <a:stCxn id="7" idx="3"/>
            <a:endCxn id="9" idx="1"/>
          </p:cNvCxnSpPr>
          <p:nvPr/>
        </p:nvCxnSpPr>
        <p:spPr>
          <a:xfrm flipV="1">
            <a:off x="4445740" y="1994384"/>
            <a:ext cx="666320" cy="106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tângulo 72"/>
          <p:cNvSpPr/>
          <p:nvPr/>
        </p:nvSpPr>
        <p:spPr>
          <a:xfrm>
            <a:off x="7588126" y="3217710"/>
            <a:ext cx="1201210" cy="4591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rgbClr val="0070C0"/>
                </a:solidFill>
              </a:rPr>
              <a:t>QFD</a:t>
            </a:r>
            <a:endParaRPr lang="pt-BR" dirty="0">
              <a:solidFill>
                <a:srgbClr val="0070C0"/>
              </a:solidFill>
            </a:endParaRPr>
          </a:p>
        </p:txBody>
      </p:sp>
      <p:cxnSp>
        <p:nvCxnSpPr>
          <p:cNvPr id="76" name="Conector angulado 75"/>
          <p:cNvCxnSpPr>
            <a:stCxn id="9" idx="2"/>
            <a:endCxn id="17" idx="0"/>
          </p:cNvCxnSpPr>
          <p:nvPr/>
        </p:nvCxnSpPr>
        <p:spPr>
          <a:xfrm rot="5400000">
            <a:off x="4726699" y="2128889"/>
            <a:ext cx="1008013" cy="1202870"/>
          </a:xfrm>
          <a:prstGeom prst="bentConnector3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ector angulado 77"/>
          <p:cNvCxnSpPr>
            <a:stCxn id="9" idx="2"/>
            <a:endCxn id="16" idx="0"/>
          </p:cNvCxnSpPr>
          <p:nvPr/>
        </p:nvCxnSpPr>
        <p:spPr>
          <a:xfrm rot="5400000">
            <a:off x="3768347" y="1153917"/>
            <a:ext cx="991393" cy="3136195"/>
          </a:xfrm>
          <a:prstGeom prst="bentConnector3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ector angulado 79"/>
          <p:cNvCxnSpPr>
            <a:stCxn id="9" idx="2"/>
            <a:endCxn id="73" idx="0"/>
          </p:cNvCxnSpPr>
          <p:nvPr/>
        </p:nvCxnSpPr>
        <p:spPr>
          <a:xfrm rot="16200000" flipH="1">
            <a:off x="6514739" y="1543718"/>
            <a:ext cx="991392" cy="2356591"/>
          </a:xfrm>
          <a:prstGeom prst="bentConnector3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ector angulado 81"/>
          <p:cNvCxnSpPr>
            <a:stCxn id="9" idx="2"/>
            <a:endCxn id="19" idx="0"/>
          </p:cNvCxnSpPr>
          <p:nvPr/>
        </p:nvCxnSpPr>
        <p:spPr>
          <a:xfrm rot="5400000">
            <a:off x="2840972" y="221808"/>
            <a:ext cx="986658" cy="4995678"/>
          </a:xfrm>
          <a:prstGeom prst="bentConnector3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ector angulado 83"/>
          <p:cNvCxnSpPr>
            <a:stCxn id="59" idx="2"/>
            <a:endCxn id="14" idx="0"/>
          </p:cNvCxnSpPr>
          <p:nvPr/>
        </p:nvCxnSpPr>
        <p:spPr>
          <a:xfrm rot="5400000">
            <a:off x="5276078" y="3037138"/>
            <a:ext cx="631700" cy="1920584"/>
          </a:xfrm>
          <a:prstGeom prst="bentConnector3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ector angulado 85"/>
          <p:cNvCxnSpPr>
            <a:stCxn id="59" idx="2"/>
            <a:endCxn id="15" idx="0"/>
          </p:cNvCxnSpPr>
          <p:nvPr/>
        </p:nvCxnSpPr>
        <p:spPr>
          <a:xfrm rot="5400000">
            <a:off x="6130046" y="3891106"/>
            <a:ext cx="631700" cy="212649"/>
          </a:xfrm>
          <a:prstGeom prst="bentConnector3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ector angulado 87"/>
          <p:cNvCxnSpPr>
            <a:stCxn id="59" idx="2"/>
            <a:endCxn id="12" idx="0"/>
          </p:cNvCxnSpPr>
          <p:nvPr/>
        </p:nvCxnSpPr>
        <p:spPr>
          <a:xfrm rot="16200000" flipH="1">
            <a:off x="6966278" y="3267522"/>
            <a:ext cx="625122" cy="1453238"/>
          </a:xfrm>
          <a:prstGeom prst="bentConnector3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ector angulado 89"/>
          <p:cNvCxnSpPr>
            <a:stCxn id="12" idx="2"/>
            <a:endCxn id="56" idx="0"/>
          </p:cNvCxnSpPr>
          <p:nvPr/>
        </p:nvCxnSpPr>
        <p:spPr>
          <a:xfrm rot="5400000">
            <a:off x="6998644" y="4342416"/>
            <a:ext cx="578661" cy="1434968"/>
          </a:xfrm>
          <a:prstGeom prst="bentConnector3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ector angulado 91"/>
          <p:cNvCxnSpPr>
            <a:stCxn id="12" idx="2"/>
            <a:endCxn id="57" idx="0"/>
          </p:cNvCxnSpPr>
          <p:nvPr/>
        </p:nvCxnSpPr>
        <p:spPr>
          <a:xfrm rot="5400000">
            <a:off x="7460638" y="4800872"/>
            <a:ext cx="575123" cy="514519"/>
          </a:xfrm>
          <a:prstGeom prst="bentConnector3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ector angulado 93"/>
          <p:cNvCxnSpPr>
            <a:stCxn id="12" idx="2"/>
            <a:endCxn id="58" idx="0"/>
          </p:cNvCxnSpPr>
          <p:nvPr/>
        </p:nvCxnSpPr>
        <p:spPr>
          <a:xfrm rot="16200000" flipH="1">
            <a:off x="8011585" y="4764443"/>
            <a:ext cx="511536" cy="523790"/>
          </a:xfrm>
          <a:prstGeom prst="bentConnector3">
            <a:avLst>
              <a:gd name="adj1" fmla="val 58314"/>
            </a:avLst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200" dirty="0" smtClean="0"/>
              <a:t>Integração entre a disciplina e o Projeto Integrado</a:t>
            </a:r>
            <a:endParaRPr lang="pt-BR" sz="320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Luiz C. R. Carpinetti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5B324-E3D1-4267-84FC-1B3F9D043FDA}" type="slidenum">
              <a:rPr lang="pt-BR" smtClean="0"/>
              <a:pPr/>
              <a:t>5</a:t>
            </a:fld>
            <a:endParaRPr lang="pt-BR"/>
          </a:p>
        </p:txBody>
      </p:sp>
      <p:sp>
        <p:nvSpPr>
          <p:cNvPr id="6" name="Elipse 5"/>
          <p:cNvSpPr/>
          <p:nvPr/>
        </p:nvSpPr>
        <p:spPr>
          <a:xfrm>
            <a:off x="6372200" y="2636912"/>
            <a:ext cx="2520280" cy="158417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rgbClr val="0070C0"/>
                </a:solidFill>
              </a:rPr>
              <a:t>PROJETO INTEGRADO</a:t>
            </a:r>
            <a:endParaRPr lang="pt-BR" dirty="0">
              <a:solidFill>
                <a:srgbClr val="0070C0"/>
              </a:solidFill>
            </a:endParaRPr>
          </a:p>
        </p:txBody>
      </p:sp>
      <p:sp>
        <p:nvSpPr>
          <p:cNvPr id="7" name="Retângulo de cantos arredondados 6"/>
          <p:cNvSpPr/>
          <p:nvPr/>
        </p:nvSpPr>
        <p:spPr>
          <a:xfrm>
            <a:off x="3059832" y="1412776"/>
            <a:ext cx="2376264" cy="72008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rgbClr val="0070C0"/>
                </a:solidFill>
              </a:rPr>
              <a:t>CONCEITO</a:t>
            </a:r>
            <a:endParaRPr lang="pt-BR" dirty="0">
              <a:solidFill>
                <a:srgbClr val="0070C0"/>
              </a:solidFill>
            </a:endParaRPr>
          </a:p>
        </p:txBody>
      </p:sp>
      <p:sp>
        <p:nvSpPr>
          <p:cNvPr id="10" name="Retângulo de cantos arredondados 9"/>
          <p:cNvSpPr/>
          <p:nvPr/>
        </p:nvSpPr>
        <p:spPr>
          <a:xfrm>
            <a:off x="3059832" y="3068960"/>
            <a:ext cx="2376264" cy="72008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rgbClr val="0070C0"/>
                </a:solidFill>
              </a:rPr>
              <a:t>PRINCÍPIOS</a:t>
            </a:r>
            <a:endParaRPr lang="pt-BR" dirty="0">
              <a:solidFill>
                <a:srgbClr val="0070C0"/>
              </a:solidFill>
            </a:endParaRPr>
          </a:p>
        </p:txBody>
      </p:sp>
      <p:sp>
        <p:nvSpPr>
          <p:cNvPr id="11" name="Retângulo de cantos arredondados 10"/>
          <p:cNvSpPr/>
          <p:nvPr/>
        </p:nvSpPr>
        <p:spPr>
          <a:xfrm>
            <a:off x="3059832" y="4653136"/>
            <a:ext cx="2376264" cy="72008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rgbClr val="0070C0"/>
                </a:solidFill>
              </a:rPr>
              <a:t>TÉCNICAS</a:t>
            </a:r>
          </a:p>
        </p:txBody>
      </p:sp>
      <p:sp>
        <p:nvSpPr>
          <p:cNvPr id="21" name="Retângulo 20"/>
          <p:cNvSpPr/>
          <p:nvPr/>
        </p:nvSpPr>
        <p:spPr>
          <a:xfrm>
            <a:off x="251520" y="3861048"/>
            <a:ext cx="2016224" cy="6480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rgbClr val="0070C0"/>
                </a:solidFill>
              </a:rPr>
              <a:t>BARREIRAS</a:t>
            </a:r>
            <a:endParaRPr lang="pt-BR" dirty="0">
              <a:solidFill>
                <a:srgbClr val="0070C0"/>
              </a:solidFill>
            </a:endParaRPr>
          </a:p>
        </p:txBody>
      </p:sp>
      <p:cxnSp>
        <p:nvCxnSpPr>
          <p:cNvPr id="26" name="Conector de seta reta 25"/>
          <p:cNvCxnSpPr>
            <a:endCxn id="10" idx="1"/>
          </p:cNvCxnSpPr>
          <p:nvPr/>
        </p:nvCxnSpPr>
        <p:spPr>
          <a:xfrm flipV="1">
            <a:off x="2267744" y="3429000"/>
            <a:ext cx="792088" cy="648072"/>
          </a:xfrm>
          <a:prstGeom prst="straightConnector1">
            <a:avLst/>
          </a:prstGeom>
          <a:ln w="28575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Conector de seta reta 27"/>
          <p:cNvCxnSpPr>
            <a:endCxn id="11" idx="1"/>
          </p:cNvCxnSpPr>
          <p:nvPr/>
        </p:nvCxnSpPr>
        <p:spPr>
          <a:xfrm>
            <a:off x="2267744" y="4365104"/>
            <a:ext cx="792088" cy="648072"/>
          </a:xfrm>
          <a:prstGeom prst="straightConnector1">
            <a:avLst/>
          </a:prstGeom>
          <a:ln w="28575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Conector de seta reta 39"/>
          <p:cNvCxnSpPr>
            <a:stCxn id="7" idx="2"/>
            <a:endCxn id="10" idx="0"/>
          </p:cNvCxnSpPr>
          <p:nvPr/>
        </p:nvCxnSpPr>
        <p:spPr>
          <a:xfrm>
            <a:off x="4247964" y="2132856"/>
            <a:ext cx="0" cy="936104"/>
          </a:xfrm>
          <a:prstGeom prst="straightConnector1">
            <a:avLst/>
          </a:prstGeom>
          <a:ln w="28575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Conector de seta reta 41"/>
          <p:cNvCxnSpPr>
            <a:stCxn id="10" idx="2"/>
            <a:endCxn id="11" idx="0"/>
          </p:cNvCxnSpPr>
          <p:nvPr/>
        </p:nvCxnSpPr>
        <p:spPr>
          <a:xfrm>
            <a:off x="4247964" y="3789040"/>
            <a:ext cx="0" cy="864096"/>
          </a:xfrm>
          <a:prstGeom prst="straightConnector1">
            <a:avLst/>
          </a:prstGeom>
          <a:ln w="28575">
            <a:headEnd type="non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Conector de seta reta 21"/>
          <p:cNvCxnSpPr>
            <a:stCxn id="7" idx="3"/>
            <a:endCxn id="6" idx="1"/>
          </p:cNvCxnSpPr>
          <p:nvPr/>
        </p:nvCxnSpPr>
        <p:spPr>
          <a:xfrm>
            <a:off x="5436096" y="1772816"/>
            <a:ext cx="1305190" cy="1096093"/>
          </a:xfrm>
          <a:prstGeom prst="straightConnector1">
            <a:avLst/>
          </a:prstGeom>
          <a:ln w="28575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de seta reta 23"/>
          <p:cNvCxnSpPr>
            <a:stCxn id="10" idx="3"/>
            <a:endCxn id="6" idx="2"/>
          </p:cNvCxnSpPr>
          <p:nvPr/>
        </p:nvCxnSpPr>
        <p:spPr>
          <a:xfrm>
            <a:off x="5436096" y="3429000"/>
            <a:ext cx="936104" cy="0"/>
          </a:xfrm>
          <a:prstGeom prst="straightConnector1">
            <a:avLst/>
          </a:prstGeom>
          <a:ln w="28575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de seta reta 26"/>
          <p:cNvCxnSpPr>
            <a:stCxn id="11" idx="3"/>
            <a:endCxn id="6" idx="3"/>
          </p:cNvCxnSpPr>
          <p:nvPr/>
        </p:nvCxnSpPr>
        <p:spPr>
          <a:xfrm flipV="1">
            <a:off x="5436096" y="3989091"/>
            <a:ext cx="1305190" cy="1024085"/>
          </a:xfrm>
          <a:prstGeom prst="straightConnector1">
            <a:avLst/>
          </a:prstGeom>
          <a:ln w="28575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-18256"/>
            <a:ext cx="8568952" cy="73261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Programa Detalhado da Disciplina</a:t>
            </a:r>
            <a:endParaRPr lang="pt-BR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5B324-E3D1-4267-84FC-1B3F9D043FDA}" type="slidenum">
              <a:rPr lang="pt-BR" smtClean="0"/>
              <a:pPr/>
              <a:t>6</a:t>
            </a:fld>
            <a:endParaRPr lang="pt-BR"/>
          </a:p>
        </p:txBody>
      </p:sp>
      <p:sp>
        <p:nvSpPr>
          <p:cNvPr id="7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692624" y="6492875"/>
            <a:ext cx="2895600" cy="365125"/>
          </a:xfrm>
        </p:spPr>
        <p:txBody>
          <a:bodyPr/>
          <a:lstStyle/>
          <a:p>
            <a:r>
              <a:rPr lang="pt-BR" dirty="0" smtClean="0"/>
              <a:t>Prof. Dr. Luiz Cesar Ribeiro Carpinetti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8145726"/>
              </p:ext>
            </p:extLst>
          </p:nvPr>
        </p:nvGraphicFramePr>
        <p:xfrm>
          <a:off x="683567" y="1124755"/>
          <a:ext cx="7416824" cy="5232931"/>
        </p:xfrm>
        <a:graphic>
          <a:graphicData uri="http://schemas.openxmlformats.org/drawingml/2006/table">
            <a:tbl>
              <a:tblPr firstRow="1" firstCol="1" bandRow="1"/>
              <a:tblGrid>
                <a:gridCol w="742533"/>
                <a:gridCol w="882024"/>
                <a:gridCol w="4013760"/>
                <a:gridCol w="1778507"/>
              </a:tblGrid>
              <a:tr h="2577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Aula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Data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Atividade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Calendário PI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7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21/02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Apresentação: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6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28/02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Introdução:  visão geral 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7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07/03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noProof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Prêmios da qualidade</a:t>
                      </a:r>
                      <a:endParaRPr lang="pt-BR" sz="14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7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14/3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Abordagens para melhoria: PDCA/MASP/DMAIC </a:t>
                      </a:r>
                      <a:r>
                        <a:rPr lang="pt-BR" sz="140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etc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13/3 – definição do problema e escopo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21/03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Causa-e-efeito / ARA</a:t>
                      </a:r>
                      <a:endParaRPr lang="pt-BR" sz="14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14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6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28/03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/>
                        <a:t>Causa-e-efeito / ARA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14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7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04/04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Técnicas de priorização</a:t>
                      </a:r>
                      <a:endParaRPr lang="pt-BR" sz="14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14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7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11/04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Diagnóstico da situação atual (ARA)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2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25/04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POPs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24/4- Apresentação Situação atual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2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02/05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5S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2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09/05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Gestão visual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14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7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16/05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ISO9001 – requisito 7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14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7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23/05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Benchmarking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7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30/05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Medição de desempenho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7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06/06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Apresentação da situação futura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pt-BR" sz="1400" dirty="0" smtClean="0"/>
                        <a:t>05/05 – Apresentação da situação</a:t>
                      </a:r>
                      <a:r>
                        <a:rPr lang="pt-BR" sz="1400" baseline="0" dirty="0" smtClean="0"/>
                        <a:t> futura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7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13/06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Por que gestão da melhoria falha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380848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Bibliografia Principal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sz="half" idx="2"/>
          </p:nvPr>
        </p:nvSpPr>
        <p:spPr>
          <a:xfrm>
            <a:off x="251520" y="1196752"/>
            <a:ext cx="4038600" cy="4525963"/>
          </a:xfrm>
        </p:spPr>
        <p:txBody>
          <a:bodyPr>
            <a:normAutofit/>
          </a:bodyPr>
          <a:lstStyle/>
          <a:p>
            <a:pPr marL="0" indent="531813">
              <a:buSzPct val="75000"/>
              <a:buFont typeface="Wingdings" panose="05000000000000000000" pitchFamily="2" charset="2"/>
              <a:buChar char=""/>
            </a:pPr>
            <a:r>
              <a:rPr lang="pt-BR" sz="3200" dirty="0"/>
              <a:t>Carpinetti, L.C.R. </a:t>
            </a:r>
            <a:r>
              <a:rPr lang="pt-BR" sz="3200" b="1" dirty="0"/>
              <a:t>Gestão da </a:t>
            </a:r>
            <a:r>
              <a:rPr lang="pt-BR" sz="3200" b="1" dirty="0" smtClean="0"/>
              <a:t>Qualidade: </a:t>
            </a:r>
            <a:r>
              <a:rPr lang="pt-BR" sz="3200" b="1" dirty="0"/>
              <a:t>conceitos e </a:t>
            </a:r>
            <a:r>
              <a:rPr lang="pt-BR" sz="3200" b="1" dirty="0" smtClean="0"/>
              <a:t>técnicas</a:t>
            </a:r>
            <a:r>
              <a:rPr lang="pt-BR" sz="3200" dirty="0" smtClean="0"/>
              <a:t>,  3. </a:t>
            </a:r>
            <a:r>
              <a:rPr lang="pt-BR" sz="3200" dirty="0"/>
              <a:t>Ed. São Paulo: Editora </a:t>
            </a:r>
            <a:r>
              <a:rPr lang="pt-BR" sz="3200" dirty="0" smtClean="0"/>
              <a:t>GEN-Atlas</a:t>
            </a:r>
            <a:r>
              <a:rPr lang="pt-BR" sz="3200" dirty="0"/>
              <a:t>, </a:t>
            </a:r>
            <a:r>
              <a:rPr lang="pt-BR" sz="3200" dirty="0" smtClean="0"/>
              <a:t>2016.</a:t>
            </a:r>
            <a:endParaRPr lang="pt-BR" sz="3200" dirty="0"/>
          </a:p>
          <a:p>
            <a:pPr>
              <a:buSzPct val="90000"/>
              <a:buFont typeface="Wingdings" panose="05000000000000000000" pitchFamily="2" charset="2"/>
              <a:buChar char=""/>
            </a:pPr>
            <a:endParaRPr lang="pt-BR" sz="3200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5B324-E3D1-4267-84FC-1B3F9D043FDA}" type="slidenum">
              <a:rPr lang="pt-BR" smtClean="0"/>
              <a:pPr/>
              <a:t>7</a:t>
            </a:fld>
            <a:endParaRPr lang="pt-B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052734"/>
            <a:ext cx="3678495" cy="5099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692624" y="6492875"/>
            <a:ext cx="2895600" cy="365125"/>
          </a:xfrm>
        </p:spPr>
        <p:txBody>
          <a:bodyPr/>
          <a:lstStyle/>
          <a:p>
            <a:r>
              <a:rPr lang="pt-BR" dirty="0" smtClean="0"/>
              <a:t>Prof. Dr. Luiz Cesar Ribeiro Carpinetti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469947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900"/>
              </a:spcAft>
              <a:buSzPct val="75000"/>
              <a:buFont typeface="Wingdings" panose="05000000000000000000" pitchFamily="2" charset="2"/>
              <a:buChar char=""/>
            </a:pPr>
            <a:r>
              <a:rPr lang="pt-BR" sz="1600" dirty="0">
                <a:solidFill>
                  <a:srgbClr val="0000CC"/>
                </a:solidFill>
              </a:rPr>
              <a:t>Carpinetti, L.C.R. Gestão da </a:t>
            </a:r>
            <a:r>
              <a:rPr lang="pt-BR" sz="1600" dirty="0" smtClean="0">
                <a:solidFill>
                  <a:srgbClr val="0000CC"/>
                </a:solidFill>
              </a:rPr>
              <a:t>Qualidade: conceitos </a:t>
            </a:r>
            <a:r>
              <a:rPr lang="pt-BR" sz="1600" dirty="0">
                <a:solidFill>
                  <a:srgbClr val="0000CC"/>
                </a:solidFill>
              </a:rPr>
              <a:t>e técnicas</a:t>
            </a:r>
            <a:r>
              <a:rPr lang="pt-BR" sz="1600" dirty="0" smtClean="0">
                <a:solidFill>
                  <a:srgbClr val="0000CC"/>
                </a:solidFill>
              </a:rPr>
              <a:t>., 3. Ed. São Paulo: Editora GEN-Atlas</a:t>
            </a:r>
            <a:r>
              <a:rPr lang="pt-BR" sz="1600" dirty="0">
                <a:solidFill>
                  <a:srgbClr val="0000CC"/>
                </a:solidFill>
              </a:rPr>
              <a:t>, </a:t>
            </a:r>
            <a:r>
              <a:rPr lang="pt-BR" sz="1600" dirty="0" smtClean="0">
                <a:solidFill>
                  <a:srgbClr val="0000CC"/>
                </a:solidFill>
              </a:rPr>
              <a:t>2016.</a:t>
            </a:r>
            <a:endParaRPr lang="pt-BR" sz="1600" dirty="0">
              <a:solidFill>
                <a:srgbClr val="0000CC"/>
              </a:solidFill>
            </a:endParaRPr>
          </a:p>
          <a:p>
            <a:pPr>
              <a:spcBef>
                <a:spcPts val="0"/>
              </a:spcBef>
              <a:spcAft>
                <a:spcPts val="900"/>
              </a:spcAft>
              <a:buSzPct val="75000"/>
              <a:buFont typeface="Wingdings" panose="05000000000000000000" pitchFamily="2" charset="2"/>
              <a:buChar char=""/>
            </a:pPr>
            <a:r>
              <a:rPr lang="pt-BR" sz="1600" dirty="0" err="1" smtClean="0"/>
              <a:t>Juran</a:t>
            </a:r>
            <a:r>
              <a:rPr lang="pt-BR" sz="1600" dirty="0"/>
              <a:t>, J.M. e </a:t>
            </a:r>
            <a:r>
              <a:rPr lang="pt-BR" sz="1600" dirty="0" err="1"/>
              <a:t>Gryna</a:t>
            </a:r>
            <a:r>
              <a:rPr lang="pt-BR" sz="1600" dirty="0"/>
              <a:t>, F. </a:t>
            </a:r>
            <a:r>
              <a:rPr lang="pt-BR" sz="1600" dirty="0" err="1" smtClean="0"/>
              <a:t>Quality</a:t>
            </a:r>
            <a:r>
              <a:rPr lang="pt-BR" sz="1600" dirty="0" smtClean="0"/>
              <a:t> </a:t>
            </a:r>
            <a:r>
              <a:rPr lang="pt-BR" sz="1600" dirty="0" err="1"/>
              <a:t>analysis</a:t>
            </a:r>
            <a:r>
              <a:rPr lang="pt-BR" sz="1600" dirty="0"/>
              <a:t> </a:t>
            </a:r>
            <a:r>
              <a:rPr lang="pt-BR" sz="1600" dirty="0" err="1"/>
              <a:t>and</a:t>
            </a:r>
            <a:r>
              <a:rPr lang="pt-BR" sz="1600" dirty="0"/>
              <a:t> </a:t>
            </a:r>
            <a:r>
              <a:rPr lang="pt-BR" sz="1600" dirty="0" err="1"/>
              <a:t>planning.New</a:t>
            </a:r>
            <a:r>
              <a:rPr lang="pt-BR" sz="1600" dirty="0"/>
              <a:t> York: </a:t>
            </a:r>
            <a:r>
              <a:rPr lang="pt-BR" sz="1600" dirty="0" err="1"/>
              <a:t>MacGraw</a:t>
            </a:r>
            <a:r>
              <a:rPr lang="pt-BR" sz="1600" dirty="0"/>
              <a:t> Hill, 1993.</a:t>
            </a:r>
          </a:p>
          <a:p>
            <a:pPr>
              <a:spcBef>
                <a:spcPts val="0"/>
              </a:spcBef>
              <a:spcAft>
                <a:spcPts val="900"/>
              </a:spcAft>
              <a:buSzPct val="75000"/>
              <a:buFont typeface="Wingdings" panose="05000000000000000000" pitchFamily="2" charset="2"/>
              <a:buChar char=""/>
            </a:pPr>
            <a:r>
              <a:rPr lang="pt-BR" sz="1600" dirty="0" err="1" smtClean="0"/>
              <a:t>Brocka</a:t>
            </a:r>
            <a:r>
              <a:rPr lang="pt-BR" sz="1600" dirty="0"/>
              <a:t>, B. e </a:t>
            </a:r>
            <a:r>
              <a:rPr lang="pt-BR" sz="1600" dirty="0" err="1"/>
              <a:t>Brocka</a:t>
            </a:r>
            <a:r>
              <a:rPr lang="pt-BR" sz="1600" dirty="0"/>
              <a:t>, M.S. Gerenciamento de Qualidade. São Paulo: Makron Books, 1995.</a:t>
            </a:r>
          </a:p>
          <a:p>
            <a:pPr>
              <a:spcBef>
                <a:spcPts val="0"/>
              </a:spcBef>
              <a:spcAft>
                <a:spcPts val="900"/>
              </a:spcAft>
              <a:buSzPct val="75000"/>
              <a:buFont typeface="Wingdings" panose="05000000000000000000" pitchFamily="2" charset="2"/>
              <a:buChar char=""/>
            </a:pPr>
            <a:r>
              <a:rPr lang="pt-BR" sz="1600" dirty="0" smtClean="0"/>
              <a:t>Campos</a:t>
            </a:r>
            <a:r>
              <a:rPr lang="pt-BR" sz="1600" dirty="0"/>
              <a:t>, V.F. TQC - controle de qualidade total (no estilo Japonês). Belo Horizonte: FCO, 1992.</a:t>
            </a:r>
          </a:p>
          <a:p>
            <a:pPr>
              <a:spcBef>
                <a:spcPts val="0"/>
              </a:spcBef>
              <a:spcAft>
                <a:spcPts val="900"/>
              </a:spcAft>
              <a:buSzPct val="75000"/>
              <a:buFont typeface="Wingdings" panose="05000000000000000000" pitchFamily="2" charset="2"/>
              <a:buChar char=""/>
            </a:pPr>
            <a:r>
              <a:rPr lang="pt-BR" sz="1600" dirty="0" err="1" smtClean="0"/>
              <a:t>Cheng</a:t>
            </a:r>
            <a:r>
              <a:rPr lang="pt-BR" sz="1600" dirty="0"/>
              <a:t>, L. et al QFD: planejamento da qualidade, Belo Horizonte, UFMG, Escola de Engenharia, </a:t>
            </a:r>
            <a:r>
              <a:rPr lang="pt-BR" sz="1600" dirty="0" smtClean="0"/>
              <a:t>Fundação </a:t>
            </a:r>
            <a:r>
              <a:rPr lang="pt-BR" sz="1600" dirty="0"/>
              <a:t>Cristiano Ottoni, 1995.</a:t>
            </a:r>
          </a:p>
          <a:p>
            <a:pPr>
              <a:spcBef>
                <a:spcPts val="0"/>
              </a:spcBef>
              <a:spcAft>
                <a:spcPts val="900"/>
              </a:spcAft>
              <a:buSzPct val="75000"/>
              <a:buFont typeface="Wingdings" panose="05000000000000000000" pitchFamily="2" charset="2"/>
              <a:buChar char=""/>
            </a:pPr>
            <a:r>
              <a:rPr lang="pt-BR" sz="1600" dirty="0" smtClean="0"/>
              <a:t>Kaplan</a:t>
            </a:r>
            <a:r>
              <a:rPr lang="pt-BR" sz="1600" dirty="0"/>
              <a:t>, R. </a:t>
            </a:r>
            <a:r>
              <a:rPr lang="pt-BR" sz="1600" dirty="0" err="1"/>
              <a:t>and</a:t>
            </a:r>
            <a:r>
              <a:rPr lang="pt-BR" sz="1600" dirty="0"/>
              <a:t> Norton, D.P. A estratégia em ação. Rio de </a:t>
            </a:r>
            <a:r>
              <a:rPr lang="pt-BR" sz="1600" dirty="0" err="1"/>
              <a:t>Janeito</a:t>
            </a:r>
            <a:r>
              <a:rPr lang="pt-BR" sz="1600" dirty="0"/>
              <a:t>: Editora Campus, 1996.</a:t>
            </a:r>
          </a:p>
          <a:p>
            <a:pPr>
              <a:spcBef>
                <a:spcPts val="0"/>
              </a:spcBef>
              <a:spcAft>
                <a:spcPts val="900"/>
              </a:spcAft>
              <a:buSzPct val="75000"/>
              <a:buFont typeface="Wingdings" panose="05000000000000000000" pitchFamily="2" charset="2"/>
              <a:buChar char=""/>
            </a:pPr>
            <a:r>
              <a:rPr lang="pt-BR" sz="1600" dirty="0" err="1" smtClean="0"/>
              <a:t>Rotondaro</a:t>
            </a:r>
            <a:r>
              <a:rPr lang="pt-BR" sz="1600" dirty="0"/>
              <a:t>, Roberto G. Seis Sigma Gerencial para a Melhoria de </a:t>
            </a:r>
            <a:r>
              <a:rPr lang="pt-BR" sz="1600" dirty="0" smtClean="0"/>
              <a:t>Processos</a:t>
            </a:r>
            <a:r>
              <a:rPr lang="pt-BR" sz="1600" dirty="0"/>
              <a:t>. Editora Atlas, 2003.</a:t>
            </a:r>
          </a:p>
          <a:p>
            <a:pPr>
              <a:spcBef>
                <a:spcPts val="0"/>
              </a:spcBef>
              <a:spcAft>
                <a:spcPts val="900"/>
              </a:spcAft>
              <a:buSzPct val="75000"/>
              <a:buFont typeface="Wingdings" panose="05000000000000000000" pitchFamily="2" charset="2"/>
              <a:buChar char=""/>
            </a:pPr>
            <a:r>
              <a:rPr lang="pt-BR" sz="1600" dirty="0" smtClean="0"/>
              <a:t>Carpinetti, </a:t>
            </a:r>
            <a:r>
              <a:rPr lang="pt-BR" sz="1600" dirty="0"/>
              <a:t>L.C.R. (2000). Uma proposta para o processo de identificação e desdobramento e melhorias de manufatura: uma abordagem estratégica. Tese (Livre-Docência) - EESC/USP. (TEM NA BIBLIOTECA DA EESC/USP</a:t>
            </a:r>
            <a:r>
              <a:rPr lang="pt-BR" sz="1600" dirty="0" smtClean="0"/>
              <a:t>).</a:t>
            </a:r>
            <a:endParaRPr lang="pt-BR" sz="1600" dirty="0"/>
          </a:p>
          <a:p>
            <a:pPr>
              <a:spcBef>
                <a:spcPts val="0"/>
              </a:spcBef>
              <a:spcAft>
                <a:spcPts val="900"/>
              </a:spcAft>
              <a:buSzPct val="75000"/>
              <a:buFont typeface="Wingdings" panose="05000000000000000000" pitchFamily="2" charset="2"/>
              <a:buChar char=""/>
            </a:pPr>
            <a:r>
              <a:rPr lang="pt-BR" sz="1600" dirty="0" err="1" smtClean="0"/>
              <a:t>Falconi</a:t>
            </a:r>
            <a:r>
              <a:rPr lang="pt-BR" sz="1600" dirty="0"/>
              <a:t>, V. (2009). O Verdadeiro Poder: práticas de gestão que conduzem a resultados revolucionários. Nova Lima: INDG Tecnologia e Serviços </a:t>
            </a:r>
            <a:r>
              <a:rPr lang="pt-BR" sz="1600" dirty="0" err="1"/>
              <a:t>Ltda</a:t>
            </a:r>
            <a:r>
              <a:rPr lang="pt-BR" sz="1600" dirty="0"/>
              <a:t>, 2009.</a:t>
            </a:r>
          </a:p>
          <a:p>
            <a:pPr>
              <a:spcBef>
                <a:spcPts val="0"/>
              </a:spcBef>
              <a:spcAft>
                <a:spcPts val="900"/>
              </a:spcAft>
              <a:buSzPct val="75000"/>
              <a:buFont typeface="Wingdings" panose="05000000000000000000" pitchFamily="2" charset="2"/>
              <a:buChar char=""/>
            </a:pPr>
            <a:endParaRPr lang="pt-BR" sz="1600" dirty="0" smtClean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Bibliografia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5B324-E3D1-4267-84FC-1B3F9D043FDA}" type="slidenum">
              <a:rPr lang="pt-BR" smtClean="0"/>
              <a:pPr/>
              <a:t>8</a:t>
            </a:fld>
            <a:endParaRPr lang="pt-BR"/>
          </a:p>
        </p:txBody>
      </p:sp>
      <p:sp>
        <p:nvSpPr>
          <p:cNvPr id="6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692624" y="6492875"/>
            <a:ext cx="2895600" cy="365125"/>
          </a:xfrm>
        </p:spPr>
        <p:txBody>
          <a:bodyPr/>
          <a:lstStyle/>
          <a:p>
            <a:r>
              <a:rPr lang="pt-BR" dirty="0" smtClean="0"/>
              <a:t>Prof. Dr. Luiz Cesar Ribeiro Carpinetti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909296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Bibliografia Complementar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5B324-E3D1-4267-84FC-1B3F9D043FDA}" type="slidenum">
              <a:rPr lang="pt-BR" smtClean="0"/>
              <a:pPr/>
              <a:t>9</a:t>
            </a:fld>
            <a:endParaRPr lang="pt-BR"/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457200" y="1052736"/>
            <a:ext cx="8229600" cy="5073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900"/>
              </a:spcAft>
              <a:buSzPct val="75000"/>
              <a:buFont typeface="Wingdings" panose="05000000000000000000" pitchFamily="2" charset="2"/>
              <a:buChar char=""/>
            </a:pPr>
            <a:r>
              <a:rPr lang="pt-BR" sz="1600" dirty="0" smtClean="0"/>
              <a:t>Carpinetti</a:t>
            </a:r>
            <a:r>
              <a:rPr lang="pt-BR" sz="1600" dirty="0"/>
              <a:t>, L. C. R.; </a:t>
            </a:r>
            <a:r>
              <a:rPr lang="pt-BR" sz="1600" dirty="0" smtClean="0"/>
              <a:t>Gerolamo</a:t>
            </a:r>
            <a:r>
              <a:rPr lang="pt-BR" sz="1600" dirty="0"/>
              <a:t>, M. C. (</a:t>
            </a:r>
            <a:r>
              <a:rPr lang="pt-BR" sz="1600" dirty="0" smtClean="0"/>
              <a:t>2016) </a:t>
            </a:r>
            <a:r>
              <a:rPr lang="pt-BR" sz="1600" dirty="0"/>
              <a:t>Gestão da Qualidade </a:t>
            </a:r>
            <a:r>
              <a:rPr lang="pt-BR" sz="1600" dirty="0" smtClean="0"/>
              <a:t>ISO9001:2015 – Requisitos e Integração com a ISO14001:2015. </a:t>
            </a:r>
            <a:r>
              <a:rPr lang="pt-BR" sz="1600" dirty="0"/>
              <a:t>São Paulo: Editora </a:t>
            </a:r>
            <a:r>
              <a:rPr lang="pt-BR" sz="1600" dirty="0" smtClean="0"/>
              <a:t>GEN-Atlas.</a:t>
            </a:r>
            <a:endParaRPr lang="pt-BR" sz="1600" dirty="0"/>
          </a:p>
          <a:p>
            <a:pPr>
              <a:spcBef>
                <a:spcPts val="0"/>
              </a:spcBef>
              <a:spcAft>
                <a:spcPts val="900"/>
              </a:spcAft>
              <a:buSzPct val="75000"/>
              <a:buFont typeface="Wingdings" panose="05000000000000000000" pitchFamily="2" charset="2"/>
              <a:buChar char=""/>
            </a:pPr>
            <a:r>
              <a:rPr lang="pt-BR" sz="1600" dirty="0" err="1"/>
              <a:t>Garvin</a:t>
            </a:r>
            <a:r>
              <a:rPr lang="pt-BR" sz="1600" dirty="0"/>
              <a:t>, D. A. (2002). Gerenciando a Qualidade: a visão estratégica e competitiva. Rio de Janeiro: </a:t>
            </a:r>
            <a:r>
              <a:rPr lang="pt-BR" sz="1600" dirty="0" err="1"/>
              <a:t>Quality</a:t>
            </a:r>
            <a:r>
              <a:rPr lang="pt-BR" sz="1600" dirty="0"/>
              <a:t> Mark Ed., 2002.</a:t>
            </a:r>
          </a:p>
          <a:p>
            <a:pPr>
              <a:spcBef>
                <a:spcPts val="0"/>
              </a:spcBef>
              <a:spcAft>
                <a:spcPts val="900"/>
              </a:spcAft>
              <a:buSzPct val="75000"/>
              <a:buFont typeface="Wingdings" panose="05000000000000000000" pitchFamily="2" charset="2"/>
              <a:buChar char=""/>
            </a:pPr>
            <a:r>
              <a:rPr lang="pt-BR" sz="1600" dirty="0"/>
              <a:t>NBR ISO </a:t>
            </a:r>
            <a:r>
              <a:rPr lang="pt-BR" sz="1600" dirty="0" smtClean="0"/>
              <a:t>9001:2015 </a:t>
            </a:r>
            <a:r>
              <a:rPr lang="pt-BR" sz="1600" dirty="0"/>
              <a:t>- Sistema de Gestão da Qualidade – </a:t>
            </a:r>
            <a:r>
              <a:rPr lang="pt-BR" sz="1600" dirty="0" smtClean="0"/>
              <a:t>requisitos.</a:t>
            </a:r>
            <a:endParaRPr lang="pt-BR" sz="1600" dirty="0"/>
          </a:p>
          <a:p>
            <a:pPr>
              <a:spcBef>
                <a:spcPts val="0"/>
              </a:spcBef>
              <a:spcAft>
                <a:spcPts val="900"/>
              </a:spcAft>
              <a:buSzPct val="75000"/>
              <a:buFont typeface="Wingdings" panose="05000000000000000000" pitchFamily="2" charset="2"/>
              <a:buChar char=""/>
            </a:pPr>
            <a:r>
              <a:rPr lang="pt-BR" sz="1600" dirty="0"/>
              <a:t>NBR ISO 9004:2000 - Sistema de Gestão da Qualidade - diretrizes para melhorias de </a:t>
            </a:r>
            <a:r>
              <a:rPr lang="pt-BR" sz="1600" dirty="0" smtClean="0"/>
              <a:t>desempenho.</a:t>
            </a:r>
            <a:endParaRPr lang="pt-BR" sz="1600" dirty="0"/>
          </a:p>
          <a:p>
            <a:pPr>
              <a:spcBef>
                <a:spcPts val="0"/>
              </a:spcBef>
              <a:spcAft>
                <a:spcPts val="900"/>
              </a:spcAft>
              <a:buSzPct val="75000"/>
              <a:buFont typeface="Wingdings" panose="05000000000000000000" pitchFamily="2" charset="2"/>
              <a:buChar char=""/>
            </a:pPr>
            <a:r>
              <a:rPr lang="pt-BR" sz="1600" dirty="0" err="1"/>
              <a:t>Juran</a:t>
            </a:r>
            <a:r>
              <a:rPr lang="pt-BR" sz="1600" dirty="0"/>
              <a:t>, J.M. e </a:t>
            </a:r>
            <a:r>
              <a:rPr lang="pt-BR" sz="1600" dirty="0" err="1"/>
              <a:t>Gryna</a:t>
            </a:r>
            <a:r>
              <a:rPr lang="pt-BR" sz="1600" dirty="0"/>
              <a:t>, F. (1993) </a:t>
            </a:r>
            <a:r>
              <a:rPr lang="pt-BR" sz="1600" dirty="0" err="1"/>
              <a:t>Quality</a:t>
            </a:r>
            <a:r>
              <a:rPr lang="pt-BR" sz="1600" dirty="0"/>
              <a:t> </a:t>
            </a:r>
            <a:r>
              <a:rPr lang="pt-BR" sz="1600" dirty="0" err="1"/>
              <a:t>and</a:t>
            </a:r>
            <a:r>
              <a:rPr lang="pt-BR" sz="1600" dirty="0"/>
              <a:t> </a:t>
            </a:r>
            <a:r>
              <a:rPr lang="pt-BR" sz="1600" dirty="0" err="1"/>
              <a:t>analysis</a:t>
            </a:r>
            <a:r>
              <a:rPr lang="pt-BR" sz="1600" dirty="0"/>
              <a:t> </a:t>
            </a:r>
            <a:r>
              <a:rPr lang="pt-BR" sz="1600" dirty="0" err="1"/>
              <a:t>and</a:t>
            </a:r>
            <a:r>
              <a:rPr lang="pt-BR" sz="1600" dirty="0"/>
              <a:t> </a:t>
            </a:r>
            <a:r>
              <a:rPr lang="pt-BR" sz="1600" dirty="0" err="1"/>
              <a:t>planning</a:t>
            </a:r>
            <a:r>
              <a:rPr lang="pt-BR" sz="1600" dirty="0"/>
              <a:t>. New York: McGraw-Hill.</a:t>
            </a:r>
          </a:p>
          <a:p>
            <a:pPr>
              <a:spcBef>
                <a:spcPts val="0"/>
              </a:spcBef>
              <a:spcAft>
                <a:spcPts val="900"/>
              </a:spcAft>
              <a:buSzPct val="75000"/>
              <a:buFont typeface="Wingdings" panose="05000000000000000000" pitchFamily="2" charset="2"/>
              <a:buChar char=""/>
            </a:pPr>
            <a:r>
              <a:rPr lang="pt-BR" sz="1600" dirty="0"/>
              <a:t>Oakland, J. (1994). Gerenciamento da Qualidade Total. São Paulo: Nobel, 1994.</a:t>
            </a:r>
          </a:p>
          <a:p>
            <a:pPr>
              <a:spcBef>
                <a:spcPts val="0"/>
              </a:spcBef>
              <a:spcAft>
                <a:spcPts val="900"/>
              </a:spcAft>
              <a:buSzPct val="75000"/>
              <a:buFont typeface="Wingdings" panose="05000000000000000000" pitchFamily="2" charset="2"/>
              <a:buChar char=""/>
            </a:pPr>
            <a:r>
              <a:rPr lang="pt-BR" sz="1600" dirty="0"/>
              <a:t>Oliveira, O. J. (Org.). (2004). Gestão da Qualidade – Tópicos Avançados. São Paulo: Pioneira Thomson Learning.</a:t>
            </a:r>
          </a:p>
          <a:p>
            <a:pPr>
              <a:spcBef>
                <a:spcPts val="0"/>
              </a:spcBef>
              <a:spcAft>
                <a:spcPts val="900"/>
              </a:spcAft>
              <a:buSzPct val="75000"/>
              <a:buFont typeface="Wingdings" panose="05000000000000000000" pitchFamily="2" charset="2"/>
              <a:buChar char=""/>
            </a:pPr>
            <a:r>
              <a:rPr lang="pt-BR" sz="1600" dirty="0"/>
              <a:t>Montgomery, D. C. Introdução ao Controle Estatístico da Qualidade. LTC – Livros Técnicos e Científicos Editora S.A. Rio de Janeiro, RJ. 2004.</a:t>
            </a:r>
            <a:endParaRPr lang="pt-BR" sz="1600" dirty="0" smtClean="0"/>
          </a:p>
        </p:txBody>
      </p:sp>
      <p:sp>
        <p:nvSpPr>
          <p:cNvPr id="7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692624" y="6492875"/>
            <a:ext cx="2895600" cy="365125"/>
          </a:xfrm>
        </p:spPr>
        <p:txBody>
          <a:bodyPr/>
          <a:lstStyle/>
          <a:p>
            <a:r>
              <a:rPr lang="pt-BR" dirty="0" smtClean="0"/>
              <a:t>Prof. Dr. Luiz Cesar Ribeiro Carpinetti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361217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12896</TotalTime>
  <Words>1185</Words>
  <Application>Microsoft Office PowerPoint</Application>
  <PresentationFormat>Apresentação na tela (4:3)</PresentationFormat>
  <Paragraphs>212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Tema do Office</vt:lpstr>
      <vt:lpstr>Apresentação e Programa </vt:lpstr>
      <vt:lpstr>Objetivos da Disciplina</vt:lpstr>
      <vt:lpstr>Programa Macro da Disciplina (currículo novo)</vt:lpstr>
      <vt:lpstr>Programa da Disciplina: mapa conceitual</vt:lpstr>
      <vt:lpstr>Integração entre a disciplina e o Projeto Integrado</vt:lpstr>
      <vt:lpstr>Programa Detalhado da Disciplina</vt:lpstr>
      <vt:lpstr>Bibliografia Principal</vt:lpstr>
      <vt:lpstr>Bibliografia</vt:lpstr>
      <vt:lpstr>Bibliografia Complementar</vt:lpstr>
      <vt:lpstr>Método de Aprendizagem</vt:lpstr>
      <vt:lpstr>Adaptação do Team-Based Learning (TBL)</vt:lpstr>
      <vt:lpstr>Team-Based Learning (TBL) - Equipes</vt:lpstr>
      <vt:lpstr>Avaliações e Critérios Importantes</vt:lpstr>
      <vt:lpstr>Moodle da disciplina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Aulas Concurso Qualidade SEP 2010</dc:title>
  <dc:creator>mateus</dc:creator>
  <cp:lastModifiedBy>Luiz Cesar Ribeiro Carpinetti</cp:lastModifiedBy>
  <cp:revision>248</cp:revision>
  <cp:lastPrinted>2016-08-29T10:57:33Z</cp:lastPrinted>
  <dcterms:created xsi:type="dcterms:W3CDTF">2009-12-21T13:59:16Z</dcterms:created>
  <dcterms:modified xsi:type="dcterms:W3CDTF">2019-02-18T13:24:43Z</dcterms:modified>
</cp:coreProperties>
</file>