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32" r:id="rId2"/>
    <p:sldId id="831" r:id="rId3"/>
    <p:sldId id="83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AB7E9-FF66-4C15-9BA5-49C0EB54DC5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AE921-4B17-44A5-8091-CC0317648A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29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EAE921-4B17-44A5-8091-CC0317648AE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57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B7CD4-21E7-2353-6577-A1ADB2D07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FD49E5-6436-61AC-FE5E-FEA5C7062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1B8EE8-9A25-5A24-A1BA-01480EF9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7B0D4E-ED00-DA6D-B2D9-5FFE5355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C664F3-6586-BB48-CD11-B8F43675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99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77F7E-3E82-F916-7844-A6117621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054A8CF-02AF-4744-4966-15CA9E1A93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170F5B-FDBB-3885-2BB8-3FF8873DF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F66972-C539-2C92-E8EE-EB9629B3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AC8326-6001-9C2F-E6CA-14C4DEF4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02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A052C0-6514-D195-7E19-2C8B3251B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B40202E-39C8-2B7A-B0C8-079E2114A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0C362C-D1AF-0A14-EA1B-1546CF8A2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489DC4-213C-A304-40F3-ED09AAB1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80F250-40F1-3B3A-11F7-4EFF370A4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805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8C828-026A-7BBF-2A9D-60FF09957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29200F-BC43-6A32-05EC-DFC5C5503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50BA2F-68B9-9702-6C10-B493800B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D41B21-4C2D-D7C4-B224-8E4706ACD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46FA46-23D4-105A-3075-AD0E3999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80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BB92B-55EF-FD3D-DAF9-9A4EB4F3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B6A96B-E335-3A7C-9F7D-063772B7B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0687FC-BCDB-F79F-696C-F2A99DAD9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FF0041-A23D-85FC-D827-4E60B102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795A60-3216-7815-F9F8-38A332DEB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57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C8AB52-1EE6-7D4E-238E-C23D2AD2F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58CEA9-B6E2-9350-DF09-9F7D2D247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26661A-6554-FC4E-3A17-BCF0DC534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381709F-2A4D-4A8D-90CA-C3E4361D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E85405-5002-4FBF-F2AD-0FB101CB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FAD6D31-19E8-D3A2-658F-07AEDB3E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00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62DE8-C820-8932-C366-4C67D7C0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5EF280-AC13-7C86-68D8-0015B2A88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AC351C-51CC-D206-6F0A-B98C7DAB3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BF20388-A776-6407-15AA-C61581B5F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BFC4ABB-8A67-8AB5-5658-D2489B347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BCEC436-9A77-4D4D-6BE0-6FC4E712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A38FDF7-0BE8-6101-4113-7905A3AA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0A37A46-415F-94B6-9444-18C7309A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65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86EF0-F0AE-BAA6-36FD-96C23B4D7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211FEB6-177D-E728-C1BF-8AEB3AE1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D53C4A4-6BE1-2328-B432-FCBDDD5CD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6AD9527-3A3E-623E-BFF0-0CA42A41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49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FD0368C-2625-CF41-54EF-A84BB7D5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335AAF6-A085-0483-87F3-0766486D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9EF7CE2-AFF1-6F25-4697-078C02497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1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34C86-477C-F4F7-44C5-E2E669D4B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BFBDC7-4C8F-10D8-20C6-73FEB4587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B3B04AA-D23D-11C4-4697-95EEAD432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567B14-8F32-7F79-BA48-3E7A24C1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9C5B51-7FBC-283C-286B-9341AEBE2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B4C251-00A7-4DCA-31A0-ED04BBCC0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72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B9D00-AC3E-2DA2-6127-64DDAFAA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C7BF04E-C8FD-818E-1E6D-29CA05B92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918416-B7E6-B811-5AE4-DC28C9E57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078B33-1BEE-3D36-2BA8-44F90E3A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4E3925-38D8-C464-B8D8-DDCB36E8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1C93CA-58ED-0875-6CA2-815192B47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85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5EDA430-74AA-5C77-6D0A-B829B5D4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1ACE4F9-FBF4-D93E-2180-91655139B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8030C5-16E5-FA82-3B9E-CBADD23A9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16341-FA53-4277-8366-D0EDDB2D8320}" type="datetimeFigureOut">
              <a:rPr lang="pt-BR" smtClean="0"/>
              <a:t>21/03/2025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4FD7BA-BBD2-E530-8399-B7934AF5F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F5383C-C415-E283-7AE8-B36C3515B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85FAAB-11CF-4A98-A3B0-E73BAE461F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4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AC8A516-3784-A4C1-0928-CBCC543A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2" y="-200933"/>
            <a:ext cx="10994571" cy="1325563"/>
          </a:xfrm>
        </p:spPr>
        <p:txBody>
          <a:bodyPr/>
          <a:lstStyle/>
          <a:p>
            <a:r>
              <a:rPr lang="pt-BR" dirty="0"/>
              <a:t>Eixo feminino e eixo masculino → Testosterona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0544F10A-50FF-B034-7622-BCA979629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886388"/>
            <a:ext cx="10515600" cy="4351338"/>
          </a:xfrm>
        </p:spPr>
        <p:txBody>
          <a:bodyPr>
            <a:noAutofit/>
          </a:bodyPr>
          <a:lstStyle/>
          <a:p>
            <a:r>
              <a:rPr lang="pt-BR" sz="1600" dirty="0">
                <a:solidFill>
                  <a:srgbClr val="FF0000"/>
                </a:solidFill>
              </a:rPr>
              <a:t>Hipotálamo</a:t>
            </a:r>
          </a:p>
          <a:p>
            <a:r>
              <a:rPr lang="pt-BR" sz="1600" dirty="0"/>
              <a:t>Hipófise anterior</a:t>
            </a:r>
          </a:p>
          <a:p>
            <a:r>
              <a:rPr lang="pt-BR" sz="1600" dirty="0"/>
              <a:t>Testículos</a:t>
            </a:r>
          </a:p>
          <a:p>
            <a:r>
              <a:rPr lang="pt-BR" sz="1600" dirty="0"/>
              <a:t>Ovários</a:t>
            </a:r>
          </a:p>
          <a:p>
            <a:r>
              <a:rPr lang="pt-BR" sz="1600" dirty="0"/>
              <a:t>LH</a:t>
            </a:r>
          </a:p>
          <a:p>
            <a:r>
              <a:rPr lang="pt-BR" sz="1600" dirty="0"/>
              <a:t>FSH</a:t>
            </a:r>
          </a:p>
          <a:p>
            <a:r>
              <a:rPr lang="pt-BR" sz="1600" dirty="0"/>
              <a:t>Cortisol</a:t>
            </a:r>
          </a:p>
          <a:p>
            <a:r>
              <a:rPr lang="pt-BR" sz="1600" dirty="0"/>
              <a:t>Testosterona</a:t>
            </a:r>
          </a:p>
          <a:p>
            <a:r>
              <a:rPr lang="pt-BR" sz="1600" dirty="0"/>
              <a:t>Estradiol</a:t>
            </a:r>
          </a:p>
          <a:p>
            <a:r>
              <a:rPr lang="pt-BR" sz="1600" dirty="0"/>
              <a:t>ACTH</a:t>
            </a:r>
          </a:p>
          <a:p>
            <a:r>
              <a:rPr lang="pt-BR" sz="1600" dirty="0"/>
              <a:t>Espermatogênese</a:t>
            </a:r>
          </a:p>
          <a:p>
            <a:r>
              <a:rPr lang="pt-BR" sz="1600" dirty="0">
                <a:solidFill>
                  <a:srgbClr val="FF0000"/>
                </a:solidFill>
              </a:rPr>
              <a:t>Esteroides androgênicos anabólicos</a:t>
            </a:r>
          </a:p>
          <a:p>
            <a:r>
              <a:rPr lang="pt-BR" sz="1600" dirty="0"/>
              <a:t>Glândulas adrenais</a:t>
            </a:r>
          </a:p>
          <a:p>
            <a:r>
              <a:rPr lang="pt-BR" sz="1600" dirty="0"/>
              <a:t>Células de </a:t>
            </a:r>
            <a:r>
              <a:rPr lang="pt-BR" sz="1600" dirty="0" err="1"/>
              <a:t>Leydig</a:t>
            </a:r>
            <a:endParaRPr lang="pt-BR" sz="1600" dirty="0"/>
          </a:p>
          <a:p>
            <a:r>
              <a:rPr lang="pt-BR" sz="1600" dirty="0"/>
              <a:t>Células de </a:t>
            </a:r>
            <a:r>
              <a:rPr lang="pt-BR" sz="1600" dirty="0" err="1"/>
              <a:t>Sertoli</a:t>
            </a:r>
            <a:endParaRPr lang="pt-BR" sz="1600" dirty="0"/>
          </a:p>
          <a:p>
            <a:r>
              <a:rPr lang="pt-BR" sz="1600" dirty="0"/>
              <a:t>DHEA</a:t>
            </a:r>
          </a:p>
          <a:p>
            <a:r>
              <a:rPr lang="pt-BR" sz="1600" dirty="0"/>
              <a:t>DHT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07782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BC656-161B-A93E-FBDE-4FCF3706F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>
            <a:extLst>
              <a:ext uri="{FF2B5EF4-FFF2-40B4-BE49-F238E27FC236}">
                <a16:creationId xmlns:a16="http://schemas.microsoft.com/office/drawing/2014/main" id="{61A9D87E-1BAB-6125-909B-C70AB4B19151}"/>
              </a:ext>
            </a:extLst>
          </p:cNvPr>
          <p:cNvSpPr txBox="1"/>
          <p:nvPr/>
        </p:nvSpPr>
        <p:spPr>
          <a:xfrm>
            <a:off x="1732571" y="1792009"/>
            <a:ext cx="189333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Testosterona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4EB82F9-2D9D-390B-5CBF-438CE262A1E3}"/>
              </a:ext>
            </a:extLst>
          </p:cNvPr>
          <p:cNvSpPr txBox="1"/>
          <p:nvPr/>
        </p:nvSpPr>
        <p:spPr>
          <a:xfrm>
            <a:off x="1332672" y="334019"/>
            <a:ext cx="15224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Testículos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8574C6B-9DF6-BFDC-E02C-E2DAFB168D9A}"/>
              </a:ext>
            </a:extLst>
          </p:cNvPr>
          <p:cNvSpPr txBox="1"/>
          <p:nvPr/>
        </p:nvSpPr>
        <p:spPr>
          <a:xfrm>
            <a:off x="3759201" y="3449320"/>
            <a:ext cx="501468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Esteroides androgênicos anabólicos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378F38E-FF17-A17E-6328-6C1353FC1259}"/>
              </a:ext>
            </a:extLst>
          </p:cNvPr>
          <p:cNvSpPr txBox="1"/>
          <p:nvPr/>
        </p:nvSpPr>
        <p:spPr>
          <a:xfrm>
            <a:off x="258686" y="5083856"/>
            <a:ext cx="96693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DHEA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BE4F7203-EDA6-FE96-6460-F7D34888B10B}"/>
              </a:ext>
            </a:extLst>
          </p:cNvPr>
          <p:cNvSpPr txBox="1"/>
          <p:nvPr/>
        </p:nvSpPr>
        <p:spPr>
          <a:xfrm>
            <a:off x="10558494" y="5529887"/>
            <a:ext cx="12426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Cortisol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6A4CB244-74A2-4586-AF6F-1286131137BA}"/>
              </a:ext>
            </a:extLst>
          </p:cNvPr>
          <p:cNvSpPr txBox="1"/>
          <p:nvPr/>
        </p:nvSpPr>
        <p:spPr>
          <a:xfrm>
            <a:off x="6480406" y="897842"/>
            <a:ext cx="24017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Hipófise anterior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859BBDB1-D66A-501F-414C-56377D98BC45}"/>
              </a:ext>
            </a:extLst>
          </p:cNvPr>
          <p:cNvSpPr txBox="1"/>
          <p:nvPr/>
        </p:nvSpPr>
        <p:spPr>
          <a:xfrm>
            <a:off x="8461340" y="4885076"/>
            <a:ext cx="256199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Espermatogênese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71712C90-27D0-1378-2A25-FA5CB6228646}"/>
              </a:ext>
            </a:extLst>
          </p:cNvPr>
          <p:cNvSpPr txBox="1"/>
          <p:nvPr/>
        </p:nvSpPr>
        <p:spPr>
          <a:xfrm>
            <a:off x="5913259" y="4887279"/>
            <a:ext cx="120795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Ovários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CE6E3737-3319-C1C3-AE72-415565266347}"/>
              </a:ext>
            </a:extLst>
          </p:cNvPr>
          <p:cNvSpPr txBox="1"/>
          <p:nvPr/>
        </p:nvSpPr>
        <p:spPr>
          <a:xfrm>
            <a:off x="10430584" y="1222110"/>
            <a:ext cx="65479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FSH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4C9E6B2-D6D8-FA00-0C2C-63385A5630CD}"/>
              </a:ext>
            </a:extLst>
          </p:cNvPr>
          <p:cNvSpPr txBox="1"/>
          <p:nvPr/>
        </p:nvSpPr>
        <p:spPr>
          <a:xfrm>
            <a:off x="7382054" y="2254518"/>
            <a:ext cx="25251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Células de </a:t>
            </a:r>
            <a:r>
              <a:rPr lang="pt-BR" sz="2400" dirty="0" err="1"/>
              <a:t>Sertoli</a:t>
            </a:r>
            <a:endParaRPr lang="pt-BR" sz="24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9A37B329-2F5B-5967-D971-C5226E53E80C}"/>
              </a:ext>
            </a:extLst>
          </p:cNvPr>
          <p:cNvSpPr txBox="1"/>
          <p:nvPr/>
        </p:nvSpPr>
        <p:spPr>
          <a:xfrm>
            <a:off x="2357120" y="5760720"/>
            <a:ext cx="7617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DHT</a:t>
            </a:r>
          </a:p>
        </p:txBody>
      </p:sp>
      <p:cxnSp>
        <p:nvCxnSpPr>
          <p:cNvPr id="43" name="Conector: Curvo 42">
            <a:extLst>
              <a:ext uri="{FF2B5EF4-FFF2-40B4-BE49-F238E27FC236}">
                <a16:creationId xmlns:a16="http://schemas.microsoft.com/office/drawing/2014/main" id="{2E158AC6-A0C2-BA75-024C-D2495A94F52A}"/>
              </a:ext>
            </a:extLst>
          </p:cNvPr>
          <p:cNvCxnSpPr>
            <a:cxnSpLocks/>
            <a:stCxn id="25" idx="2"/>
            <a:endCxn id="32" idx="1"/>
          </p:cNvCxnSpPr>
          <p:nvPr/>
        </p:nvCxnSpPr>
        <p:spPr>
          <a:xfrm rot="16200000" flipH="1">
            <a:off x="6761480" y="3416049"/>
            <a:ext cx="1204924" cy="2194796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: Curvo 5">
            <a:extLst>
              <a:ext uri="{FF2B5EF4-FFF2-40B4-BE49-F238E27FC236}">
                <a16:creationId xmlns:a16="http://schemas.microsoft.com/office/drawing/2014/main" id="{637F81FC-F2DD-A80B-2501-E5AEAA553696}"/>
              </a:ext>
            </a:extLst>
          </p:cNvPr>
          <p:cNvCxnSpPr>
            <a:cxnSpLocks/>
            <a:stCxn id="34" idx="1"/>
            <a:endCxn id="35" idx="0"/>
          </p:cNvCxnSpPr>
          <p:nvPr/>
        </p:nvCxnSpPr>
        <p:spPr>
          <a:xfrm rot="10800000" flipV="1">
            <a:off x="8644644" y="1452942"/>
            <a:ext cx="1785941" cy="801575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: Curvo 7">
            <a:extLst>
              <a:ext uri="{FF2B5EF4-FFF2-40B4-BE49-F238E27FC236}">
                <a16:creationId xmlns:a16="http://schemas.microsoft.com/office/drawing/2014/main" id="{27DABC95-AF18-C654-1BB2-D0ACA0B88FE3}"/>
              </a:ext>
            </a:extLst>
          </p:cNvPr>
          <p:cNvCxnSpPr>
            <a:cxnSpLocks/>
            <a:stCxn id="35" idx="2"/>
          </p:cNvCxnSpPr>
          <p:nvPr/>
        </p:nvCxnSpPr>
        <p:spPr>
          <a:xfrm rot="16200000" flipH="1">
            <a:off x="8471254" y="2889571"/>
            <a:ext cx="2132721" cy="1785943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: Curvo 9">
            <a:extLst>
              <a:ext uri="{FF2B5EF4-FFF2-40B4-BE49-F238E27FC236}">
                <a16:creationId xmlns:a16="http://schemas.microsoft.com/office/drawing/2014/main" id="{CFF52158-D78F-0B47-D204-DFA770DAA1F5}"/>
              </a:ext>
            </a:extLst>
          </p:cNvPr>
          <p:cNvCxnSpPr>
            <a:cxnSpLocks/>
          </p:cNvCxnSpPr>
          <p:nvPr/>
        </p:nvCxnSpPr>
        <p:spPr>
          <a:xfrm>
            <a:off x="8882154" y="1085131"/>
            <a:ext cx="1875828" cy="93435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Curvo 38">
            <a:extLst>
              <a:ext uri="{FF2B5EF4-FFF2-40B4-BE49-F238E27FC236}">
                <a16:creationId xmlns:a16="http://schemas.microsoft.com/office/drawing/2014/main" id="{90C6B6D6-D682-980C-1ABE-ECE98DDB406E}"/>
              </a:ext>
            </a:extLst>
          </p:cNvPr>
          <p:cNvCxnSpPr>
            <a:stCxn id="23" idx="0"/>
            <a:endCxn id="28" idx="0"/>
          </p:cNvCxnSpPr>
          <p:nvPr/>
        </p:nvCxnSpPr>
        <p:spPr>
          <a:xfrm rot="5400000" flipH="1" flipV="1">
            <a:off x="4733177" y="-1156093"/>
            <a:ext cx="894167" cy="5002039"/>
          </a:xfrm>
          <a:prstGeom prst="curvedConnector3">
            <a:avLst>
              <a:gd name="adj1" fmla="val 125566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>
            <a:extLst>
              <a:ext uri="{FF2B5EF4-FFF2-40B4-BE49-F238E27FC236}">
                <a16:creationId xmlns:a16="http://schemas.microsoft.com/office/drawing/2014/main" id="{CACC68EB-3262-D909-3CF3-9F07EC7AEDAF}"/>
              </a:ext>
            </a:extLst>
          </p:cNvPr>
          <p:cNvCxnSpPr>
            <a:cxnSpLocks/>
          </p:cNvCxnSpPr>
          <p:nvPr/>
        </p:nvCxnSpPr>
        <p:spPr>
          <a:xfrm flipH="1">
            <a:off x="8251371" y="424543"/>
            <a:ext cx="1200943" cy="4732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ector: Curvo 61">
            <a:extLst>
              <a:ext uri="{FF2B5EF4-FFF2-40B4-BE49-F238E27FC236}">
                <a16:creationId xmlns:a16="http://schemas.microsoft.com/office/drawing/2014/main" id="{35A99DF7-63D4-FE9D-7B06-C96B6EFD5CBA}"/>
              </a:ext>
            </a:extLst>
          </p:cNvPr>
          <p:cNvCxnSpPr>
            <a:stCxn id="25" idx="0"/>
          </p:cNvCxnSpPr>
          <p:nvPr/>
        </p:nvCxnSpPr>
        <p:spPr>
          <a:xfrm rot="16200000" flipV="1">
            <a:off x="4300760" y="1483535"/>
            <a:ext cx="1290935" cy="2640635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Curvo 65">
            <a:extLst>
              <a:ext uri="{FF2B5EF4-FFF2-40B4-BE49-F238E27FC236}">
                <a16:creationId xmlns:a16="http://schemas.microsoft.com/office/drawing/2014/main" id="{61AF5172-B574-9CD8-F28A-922F5C7126F5}"/>
              </a:ext>
            </a:extLst>
          </p:cNvPr>
          <p:cNvCxnSpPr>
            <a:cxnSpLocks/>
            <a:endCxn id="23" idx="1"/>
          </p:cNvCxnSpPr>
          <p:nvPr/>
        </p:nvCxnSpPr>
        <p:spPr>
          <a:xfrm rot="5400000" flipH="1" flipV="1">
            <a:off x="921761" y="2033856"/>
            <a:ext cx="821823" cy="799797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Curvo 70">
            <a:extLst>
              <a:ext uri="{FF2B5EF4-FFF2-40B4-BE49-F238E27FC236}">
                <a16:creationId xmlns:a16="http://schemas.microsoft.com/office/drawing/2014/main" id="{416A1E26-B54C-4BA9-5053-6EA8F31687C9}"/>
              </a:ext>
            </a:extLst>
          </p:cNvPr>
          <p:cNvCxnSpPr>
            <a:cxnSpLocks/>
            <a:stCxn id="28" idx="1"/>
          </p:cNvCxnSpPr>
          <p:nvPr/>
        </p:nvCxnSpPr>
        <p:spPr>
          <a:xfrm rot="10800000" flipV="1">
            <a:off x="1647662" y="1128674"/>
            <a:ext cx="4832744" cy="2131489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: Curvo 78">
            <a:extLst>
              <a:ext uri="{FF2B5EF4-FFF2-40B4-BE49-F238E27FC236}">
                <a16:creationId xmlns:a16="http://schemas.microsoft.com/office/drawing/2014/main" id="{CE1C0565-FCC0-9362-7B24-F94B596FF7BD}"/>
              </a:ext>
            </a:extLst>
          </p:cNvPr>
          <p:cNvCxnSpPr>
            <a:cxnSpLocks/>
            <a:endCxn id="26" idx="0"/>
          </p:cNvCxnSpPr>
          <p:nvPr/>
        </p:nvCxnSpPr>
        <p:spPr>
          <a:xfrm rot="5400000">
            <a:off x="133366" y="4284448"/>
            <a:ext cx="1408194" cy="190622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ector: Curvo 80">
            <a:extLst>
              <a:ext uri="{FF2B5EF4-FFF2-40B4-BE49-F238E27FC236}">
                <a16:creationId xmlns:a16="http://schemas.microsoft.com/office/drawing/2014/main" id="{8732BDC5-867D-38EB-87E4-E10309DAE0D9}"/>
              </a:ext>
            </a:extLst>
          </p:cNvPr>
          <p:cNvCxnSpPr>
            <a:cxnSpLocks/>
            <a:stCxn id="26" idx="3"/>
          </p:cNvCxnSpPr>
          <p:nvPr/>
        </p:nvCxnSpPr>
        <p:spPr>
          <a:xfrm flipV="1">
            <a:off x="1225617" y="2285069"/>
            <a:ext cx="1131503" cy="3029620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ector: Curvo 82">
            <a:extLst>
              <a:ext uri="{FF2B5EF4-FFF2-40B4-BE49-F238E27FC236}">
                <a16:creationId xmlns:a16="http://schemas.microsoft.com/office/drawing/2014/main" id="{678A39EC-A5AA-D733-8998-23AE3AC8D1B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15431" y="3675660"/>
            <a:ext cx="2310480" cy="1704167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Curvo 85">
            <a:extLst>
              <a:ext uri="{FF2B5EF4-FFF2-40B4-BE49-F238E27FC236}">
                <a16:creationId xmlns:a16="http://schemas.microsoft.com/office/drawing/2014/main" id="{48AC329D-C5A7-A229-9715-917DB05044C7}"/>
              </a:ext>
            </a:extLst>
          </p:cNvPr>
          <p:cNvCxnSpPr>
            <a:stCxn id="26" idx="2"/>
            <a:endCxn id="36" idx="1"/>
          </p:cNvCxnSpPr>
          <p:nvPr/>
        </p:nvCxnSpPr>
        <p:spPr>
          <a:xfrm rot="16200000" flipH="1">
            <a:off x="1326620" y="4961053"/>
            <a:ext cx="446032" cy="1614968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Curvo 92">
            <a:extLst>
              <a:ext uri="{FF2B5EF4-FFF2-40B4-BE49-F238E27FC236}">
                <a16:creationId xmlns:a16="http://schemas.microsoft.com/office/drawing/2014/main" id="{0234A213-333D-DB48-5A3A-4B3894F304C9}"/>
              </a:ext>
            </a:extLst>
          </p:cNvPr>
          <p:cNvCxnSpPr>
            <a:cxnSpLocks/>
            <a:stCxn id="33" idx="2"/>
            <a:endCxn id="36" idx="3"/>
          </p:cNvCxnSpPr>
          <p:nvPr/>
        </p:nvCxnSpPr>
        <p:spPr>
          <a:xfrm rot="5400000">
            <a:off x="4496749" y="3971062"/>
            <a:ext cx="642609" cy="3398372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Curvo 94">
            <a:extLst>
              <a:ext uri="{FF2B5EF4-FFF2-40B4-BE49-F238E27FC236}">
                <a16:creationId xmlns:a16="http://schemas.microsoft.com/office/drawing/2014/main" id="{E5245BD7-DA3D-ADD8-D65A-2FA6DC8C5AD6}"/>
              </a:ext>
            </a:extLst>
          </p:cNvPr>
          <p:cNvCxnSpPr>
            <a:stCxn id="25" idx="2"/>
          </p:cNvCxnSpPr>
          <p:nvPr/>
        </p:nvCxnSpPr>
        <p:spPr>
          <a:xfrm rot="5400000">
            <a:off x="3571177" y="3485376"/>
            <a:ext cx="2269759" cy="3120977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ector: Curvo 96">
            <a:extLst>
              <a:ext uri="{FF2B5EF4-FFF2-40B4-BE49-F238E27FC236}">
                <a16:creationId xmlns:a16="http://schemas.microsoft.com/office/drawing/2014/main" id="{BB4F799F-9F11-34BD-A4A3-9D065D05E8EF}"/>
              </a:ext>
            </a:extLst>
          </p:cNvPr>
          <p:cNvCxnSpPr>
            <a:cxnSpLocks/>
            <a:stCxn id="27" idx="0"/>
            <a:endCxn id="28" idx="3"/>
          </p:cNvCxnSpPr>
          <p:nvPr/>
        </p:nvCxnSpPr>
        <p:spPr>
          <a:xfrm rot="16200000" flipV="1">
            <a:off x="7830380" y="2180449"/>
            <a:ext cx="4401212" cy="2297664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ector: Curvo 110">
            <a:extLst>
              <a:ext uri="{FF2B5EF4-FFF2-40B4-BE49-F238E27FC236}">
                <a16:creationId xmlns:a16="http://schemas.microsoft.com/office/drawing/2014/main" id="{E77EEAE6-856A-183B-66F3-38A70B067CD2}"/>
              </a:ext>
            </a:extLst>
          </p:cNvPr>
          <p:cNvCxnSpPr>
            <a:cxnSpLocks/>
          </p:cNvCxnSpPr>
          <p:nvPr/>
        </p:nvCxnSpPr>
        <p:spPr>
          <a:xfrm rot="16200000" flipH="1">
            <a:off x="4669499" y="-61063"/>
            <a:ext cx="2053663" cy="9527112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9E328BAA-6840-339E-DE8A-A9D43213282D}"/>
              </a:ext>
            </a:extLst>
          </p:cNvPr>
          <p:cNvSpPr txBox="1"/>
          <p:nvPr/>
        </p:nvSpPr>
        <p:spPr>
          <a:xfrm>
            <a:off x="10818683" y="2856051"/>
            <a:ext cx="13567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Estradiol</a:t>
            </a:r>
          </a:p>
        </p:txBody>
      </p:sp>
      <p:cxnSp>
        <p:nvCxnSpPr>
          <p:cNvPr id="134" name="Conector de Seta Reta 133">
            <a:extLst>
              <a:ext uri="{FF2B5EF4-FFF2-40B4-BE49-F238E27FC236}">
                <a16:creationId xmlns:a16="http://schemas.microsoft.com/office/drawing/2014/main" id="{2AB50689-4A9F-B6EC-0C19-5F492EF6DD07}"/>
              </a:ext>
            </a:extLst>
          </p:cNvPr>
          <p:cNvCxnSpPr>
            <a:cxnSpLocks/>
          </p:cNvCxnSpPr>
          <p:nvPr/>
        </p:nvCxnSpPr>
        <p:spPr>
          <a:xfrm flipV="1">
            <a:off x="7259248" y="3426576"/>
            <a:ext cx="4161592" cy="182046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Curvo 48">
            <a:extLst>
              <a:ext uri="{FF2B5EF4-FFF2-40B4-BE49-F238E27FC236}">
                <a16:creationId xmlns:a16="http://schemas.microsoft.com/office/drawing/2014/main" id="{01F2DDCE-1D10-AE0A-CD3A-FE95792A3894}"/>
              </a:ext>
            </a:extLst>
          </p:cNvPr>
          <p:cNvCxnSpPr>
            <a:stCxn id="28" idx="1"/>
            <a:endCxn id="24" idx="3"/>
          </p:cNvCxnSpPr>
          <p:nvPr/>
        </p:nvCxnSpPr>
        <p:spPr>
          <a:xfrm rot="10800000">
            <a:off x="2855076" y="564853"/>
            <a:ext cx="3625330" cy="563823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39BF9A-FCE1-1242-AE94-ADED4FCCED7D}"/>
              </a:ext>
            </a:extLst>
          </p:cNvPr>
          <p:cNvSpPr txBox="1"/>
          <p:nvPr/>
        </p:nvSpPr>
        <p:spPr>
          <a:xfrm>
            <a:off x="1332673" y="334019"/>
            <a:ext cx="152240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Testículos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1A0C7A-9C01-136D-5189-8046BDCA5FFD}"/>
              </a:ext>
            </a:extLst>
          </p:cNvPr>
          <p:cNvSpPr txBox="1"/>
          <p:nvPr/>
        </p:nvSpPr>
        <p:spPr>
          <a:xfrm>
            <a:off x="6480408" y="908727"/>
            <a:ext cx="240174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Hipófise anterior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263F13C-EA6A-79BE-866E-E5BF0EA416EA}"/>
              </a:ext>
            </a:extLst>
          </p:cNvPr>
          <p:cNvSpPr txBox="1"/>
          <p:nvPr/>
        </p:nvSpPr>
        <p:spPr>
          <a:xfrm>
            <a:off x="1743455" y="1792008"/>
            <a:ext cx="189333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Testosterona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55DEE2A-7D40-0070-1398-6BEB6546A8C5}"/>
              </a:ext>
            </a:extLst>
          </p:cNvPr>
          <p:cNvSpPr txBox="1"/>
          <p:nvPr/>
        </p:nvSpPr>
        <p:spPr>
          <a:xfrm>
            <a:off x="247801" y="5083856"/>
            <a:ext cx="96693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DHEA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376C57E-AC10-1F9A-7FEE-F95C5B5CC7F7}"/>
              </a:ext>
            </a:extLst>
          </p:cNvPr>
          <p:cNvSpPr txBox="1"/>
          <p:nvPr/>
        </p:nvSpPr>
        <p:spPr>
          <a:xfrm>
            <a:off x="10406684" y="1224979"/>
            <a:ext cx="73930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FSH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D925EA1-BAFE-ACBC-E3CE-2468ACD93A08}"/>
              </a:ext>
            </a:extLst>
          </p:cNvPr>
          <p:cNvSpPr txBox="1"/>
          <p:nvPr/>
        </p:nvSpPr>
        <p:spPr>
          <a:xfrm>
            <a:off x="10807799" y="2866936"/>
            <a:ext cx="135671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Estradiol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61843D5-5EAC-8A58-43D7-F2A21EE06AA4}"/>
              </a:ext>
            </a:extLst>
          </p:cNvPr>
          <p:cNvSpPr txBox="1"/>
          <p:nvPr/>
        </p:nvSpPr>
        <p:spPr>
          <a:xfrm>
            <a:off x="7370887" y="2254517"/>
            <a:ext cx="255072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Células d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234CACE5-6B50-7013-1A82-389F06B707E7}"/>
              </a:ext>
            </a:extLst>
          </p:cNvPr>
          <p:cNvSpPr txBox="1"/>
          <p:nvPr/>
        </p:nvSpPr>
        <p:spPr>
          <a:xfrm>
            <a:off x="2357119" y="5771605"/>
            <a:ext cx="76174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DHT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191E75B-4862-54CE-6217-A3562B76EF1D}"/>
              </a:ext>
            </a:extLst>
          </p:cNvPr>
          <p:cNvSpPr txBox="1"/>
          <p:nvPr/>
        </p:nvSpPr>
        <p:spPr>
          <a:xfrm>
            <a:off x="5922551" y="4887853"/>
            <a:ext cx="12079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Ovários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A0768EE3-31F1-B464-F8E7-9BB1F8CE5453}"/>
              </a:ext>
            </a:extLst>
          </p:cNvPr>
          <p:cNvSpPr txBox="1"/>
          <p:nvPr/>
        </p:nvSpPr>
        <p:spPr>
          <a:xfrm>
            <a:off x="8476125" y="4873785"/>
            <a:ext cx="256199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Espermatogênese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71C0770C-114F-5088-F71E-91C628DCB90D}"/>
              </a:ext>
            </a:extLst>
          </p:cNvPr>
          <p:cNvSpPr txBox="1"/>
          <p:nvPr/>
        </p:nvSpPr>
        <p:spPr>
          <a:xfrm>
            <a:off x="10558492" y="5529885"/>
            <a:ext cx="124264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Cortisol</a:t>
            </a:r>
          </a:p>
        </p:txBody>
      </p:sp>
      <p:cxnSp>
        <p:nvCxnSpPr>
          <p:cNvPr id="45" name="Conector: Curvo 44">
            <a:extLst>
              <a:ext uri="{FF2B5EF4-FFF2-40B4-BE49-F238E27FC236}">
                <a16:creationId xmlns:a16="http://schemas.microsoft.com/office/drawing/2014/main" id="{D775EFE1-1B8D-7255-13BA-8266B9AD0E96}"/>
              </a:ext>
            </a:extLst>
          </p:cNvPr>
          <p:cNvCxnSpPr>
            <a:cxnSpLocks/>
          </p:cNvCxnSpPr>
          <p:nvPr/>
        </p:nvCxnSpPr>
        <p:spPr>
          <a:xfrm rot="5400000" flipH="1">
            <a:off x="5310962" y="-73244"/>
            <a:ext cx="3737878" cy="8500577"/>
          </a:xfrm>
          <a:prstGeom prst="curvedConnector3">
            <a:avLst>
              <a:gd name="adj1" fmla="val -6116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464A7725-4CFD-BF8B-529B-625ACC0543DF}"/>
              </a:ext>
            </a:extLst>
          </p:cNvPr>
          <p:cNvCxnSpPr>
            <a:cxnSpLocks/>
          </p:cNvCxnSpPr>
          <p:nvPr/>
        </p:nvCxnSpPr>
        <p:spPr>
          <a:xfrm flipV="1">
            <a:off x="5834743" y="2264561"/>
            <a:ext cx="0" cy="11603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5F26BD17-60AD-C4BF-CF78-953D2339DBC8}"/>
              </a:ext>
            </a:extLst>
          </p:cNvPr>
          <p:cNvSpPr txBox="1"/>
          <p:nvPr/>
        </p:nvSpPr>
        <p:spPr>
          <a:xfrm>
            <a:off x="4707276" y="1689294"/>
            <a:ext cx="251286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Células de </a:t>
            </a:r>
            <a:r>
              <a:rPr lang="pt-BR" sz="2400" dirty="0" err="1"/>
              <a:t>Leydig</a:t>
            </a:r>
            <a:endParaRPr lang="pt-BR" sz="24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2568408-7ADE-8323-4B56-0D6F36CCFEE4}"/>
              </a:ext>
            </a:extLst>
          </p:cNvPr>
          <p:cNvSpPr txBox="1"/>
          <p:nvPr/>
        </p:nvSpPr>
        <p:spPr>
          <a:xfrm>
            <a:off x="4680021" y="1689504"/>
            <a:ext cx="2592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Células de</a:t>
            </a:r>
          </a:p>
        </p:txBody>
      </p:sp>
      <p:cxnSp>
        <p:nvCxnSpPr>
          <p:cNvPr id="58" name="Conector: Curvo 57">
            <a:extLst>
              <a:ext uri="{FF2B5EF4-FFF2-40B4-BE49-F238E27FC236}">
                <a16:creationId xmlns:a16="http://schemas.microsoft.com/office/drawing/2014/main" id="{9503072C-9F32-920D-AFFA-1BCB96A6B876}"/>
              </a:ext>
            </a:extLst>
          </p:cNvPr>
          <p:cNvCxnSpPr>
            <a:cxnSpLocks/>
          </p:cNvCxnSpPr>
          <p:nvPr/>
        </p:nvCxnSpPr>
        <p:spPr>
          <a:xfrm flipV="1">
            <a:off x="8806545" y="3393914"/>
            <a:ext cx="3178627" cy="362437"/>
          </a:xfrm>
          <a:prstGeom prst="curvedConnector3">
            <a:avLst>
              <a:gd name="adj1" fmla="val 101370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E9E8CE72-D0BA-6CB4-879A-ADEF566173BE}"/>
              </a:ext>
            </a:extLst>
          </p:cNvPr>
          <p:cNvSpPr txBox="1"/>
          <p:nvPr/>
        </p:nvSpPr>
        <p:spPr>
          <a:xfrm>
            <a:off x="2335009" y="3338214"/>
            <a:ext cx="55656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LH</a:t>
            </a:r>
          </a:p>
        </p:txBody>
      </p:sp>
      <p:cxnSp>
        <p:nvCxnSpPr>
          <p:cNvPr id="64" name="Conector: Curvo 63">
            <a:extLst>
              <a:ext uri="{FF2B5EF4-FFF2-40B4-BE49-F238E27FC236}">
                <a16:creationId xmlns:a16="http://schemas.microsoft.com/office/drawing/2014/main" id="{9E2CE919-BE44-95E2-B45E-D1EC1A38E7AD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88634" y="2850692"/>
            <a:ext cx="1260000" cy="3276000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: Curvo 64">
            <a:extLst>
              <a:ext uri="{FF2B5EF4-FFF2-40B4-BE49-F238E27FC236}">
                <a16:creationId xmlns:a16="http://schemas.microsoft.com/office/drawing/2014/main" id="{0687C990-1A73-0898-B5B0-51466DEFE510}"/>
              </a:ext>
            </a:extLst>
          </p:cNvPr>
          <p:cNvCxnSpPr>
            <a:cxnSpLocks/>
          </p:cNvCxnSpPr>
          <p:nvPr/>
        </p:nvCxnSpPr>
        <p:spPr>
          <a:xfrm rot="5400000">
            <a:off x="4265124" y="1155"/>
            <a:ext cx="2057805" cy="4774508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>
            <a:extLst>
              <a:ext uri="{FF2B5EF4-FFF2-40B4-BE49-F238E27FC236}">
                <a16:creationId xmlns:a16="http://schemas.microsoft.com/office/drawing/2014/main" id="{DD7728C6-FCEC-672B-5B6A-30610FA72BB6}"/>
              </a:ext>
            </a:extLst>
          </p:cNvPr>
          <p:cNvCxnSpPr/>
          <p:nvPr/>
        </p:nvCxnSpPr>
        <p:spPr>
          <a:xfrm flipV="1">
            <a:off x="6480406" y="1383214"/>
            <a:ext cx="1520594" cy="20107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196ECB4-72A5-3900-BD2D-D481E898EE24}"/>
              </a:ext>
            </a:extLst>
          </p:cNvPr>
          <p:cNvSpPr txBox="1"/>
          <p:nvPr/>
        </p:nvSpPr>
        <p:spPr>
          <a:xfrm>
            <a:off x="2342698" y="3327938"/>
            <a:ext cx="5565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LH</a:t>
            </a:r>
          </a:p>
        </p:txBody>
      </p:sp>
      <p:cxnSp>
        <p:nvCxnSpPr>
          <p:cNvPr id="68" name="Conector de Seta Reta 67">
            <a:extLst>
              <a:ext uri="{FF2B5EF4-FFF2-40B4-BE49-F238E27FC236}">
                <a16:creationId xmlns:a16="http://schemas.microsoft.com/office/drawing/2014/main" id="{58DEB96B-A025-5629-6742-DDCE69802CF8}"/>
              </a:ext>
            </a:extLst>
          </p:cNvPr>
          <p:cNvCxnSpPr/>
          <p:nvPr/>
        </p:nvCxnSpPr>
        <p:spPr>
          <a:xfrm flipH="1">
            <a:off x="2960914" y="3581401"/>
            <a:ext cx="73297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de Seta Reta 72">
            <a:extLst>
              <a:ext uri="{FF2B5EF4-FFF2-40B4-BE49-F238E27FC236}">
                <a16:creationId xmlns:a16="http://schemas.microsoft.com/office/drawing/2014/main" id="{9B5804C1-1EEA-0BC9-82CF-A635DBDBEFFC}"/>
              </a:ext>
            </a:extLst>
          </p:cNvPr>
          <p:cNvCxnSpPr/>
          <p:nvPr/>
        </p:nvCxnSpPr>
        <p:spPr>
          <a:xfrm flipV="1">
            <a:off x="2613291" y="2253674"/>
            <a:ext cx="2753366" cy="108454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>
            <a:extLst>
              <a:ext uri="{FF2B5EF4-FFF2-40B4-BE49-F238E27FC236}">
                <a16:creationId xmlns:a16="http://schemas.microsoft.com/office/drawing/2014/main" id="{F36BA8BC-CF16-906E-0D0A-28AAE2571E91}"/>
              </a:ext>
            </a:extLst>
          </p:cNvPr>
          <p:cNvCxnSpPr/>
          <p:nvPr/>
        </p:nvCxnSpPr>
        <p:spPr>
          <a:xfrm flipH="1">
            <a:off x="3660433" y="1836612"/>
            <a:ext cx="1013390" cy="7657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ector: Curvo 74">
            <a:extLst>
              <a:ext uri="{FF2B5EF4-FFF2-40B4-BE49-F238E27FC236}">
                <a16:creationId xmlns:a16="http://schemas.microsoft.com/office/drawing/2014/main" id="{9FB5755F-4127-AEB6-1F26-D258023CB1A9}"/>
              </a:ext>
            </a:extLst>
          </p:cNvPr>
          <p:cNvCxnSpPr/>
          <p:nvPr/>
        </p:nvCxnSpPr>
        <p:spPr>
          <a:xfrm rot="5400000" flipH="1" flipV="1">
            <a:off x="5281957" y="-2437405"/>
            <a:ext cx="1626698" cy="6832130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27D89262-5BDC-2E45-BA01-6C1D2F8AEA17}"/>
              </a:ext>
            </a:extLst>
          </p:cNvPr>
          <p:cNvSpPr txBox="1"/>
          <p:nvPr/>
        </p:nvSpPr>
        <p:spPr>
          <a:xfrm>
            <a:off x="-27343" y="2844665"/>
            <a:ext cx="167500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Glândulas adrenais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6F8F4D5E-3DEB-DDDC-6376-F1CC10D9894A}"/>
              </a:ext>
            </a:extLst>
          </p:cNvPr>
          <p:cNvSpPr txBox="1"/>
          <p:nvPr/>
        </p:nvSpPr>
        <p:spPr>
          <a:xfrm>
            <a:off x="-27341" y="2833779"/>
            <a:ext cx="167500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Glândulas adrenais</a:t>
            </a:r>
          </a:p>
        </p:txBody>
      </p:sp>
      <p:cxnSp>
        <p:nvCxnSpPr>
          <p:cNvPr id="85" name="Conector: Curvo 84">
            <a:extLst>
              <a:ext uri="{FF2B5EF4-FFF2-40B4-BE49-F238E27FC236}">
                <a16:creationId xmlns:a16="http://schemas.microsoft.com/office/drawing/2014/main" id="{719A4803-D15B-639A-1DCF-F0A8E06670CA}"/>
              </a:ext>
            </a:extLst>
          </p:cNvPr>
          <p:cNvCxnSpPr>
            <a:cxnSpLocks/>
          </p:cNvCxnSpPr>
          <p:nvPr/>
        </p:nvCxnSpPr>
        <p:spPr>
          <a:xfrm flipV="1">
            <a:off x="8773887" y="145766"/>
            <a:ext cx="2528765" cy="3360211"/>
          </a:xfrm>
          <a:prstGeom prst="curvedConnector3">
            <a:avLst>
              <a:gd name="adj1" fmla="val 10904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CaixaDeTexto 86">
            <a:extLst>
              <a:ext uri="{FF2B5EF4-FFF2-40B4-BE49-F238E27FC236}">
                <a16:creationId xmlns:a16="http://schemas.microsoft.com/office/drawing/2014/main" id="{127ADAAC-8805-9284-9A9E-14D7A00348F1}"/>
              </a:ext>
            </a:extLst>
          </p:cNvPr>
          <p:cNvSpPr txBox="1"/>
          <p:nvPr/>
        </p:nvSpPr>
        <p:spPr>
          <a:xfrm>
            <a:off x="9534169" y="78223"/>
            <a:ext cx="17575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Hipotálamo</a:t>
            </a:r>
          </a:p>
        </p:txBody>
      </p:sp>
      <p:cxnSp>
        <p:nvCxnSpPr>
          <p:cNvPr id="89" name="Conector: Curvo 88">
            <a:extLst>
              <a:ext uri="{FF2B5EF4-FFF2-40B4-BE49-F238E27FC236}">
                <a16:creationId xmlns:a16="http://schemas.microsoft.com/office/drawing/2014/main" id="{BA473B9E-3AF5-9A0E-D68B-082F3B491F83}"/>
              </a:ext>
            </a:extLst>
          </p:cNvPr>
          <p:cNvCxnSpPr/>
          <p:nvPr/>
        </p:nvCxnSpPr>
        <p:spPr>
          <a:xfrm>
            <a:off x="3341916" y="2395193"/>
            <a:ext cx="7292780" cy="794324"/>
          </a:xfrm>
          <a:prstGeom prst="curvedConnector3">
            <a:avLst>
              <a:gd name="adj1" fmla="val -452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ector de Seta Reta 1">
            <a:extLst>
              <a:ext uri="{FF2B5EF4-FFF2-40B4-BE49-F238E27FC236}">
                <a16:creationId xmlns:a16="http://schemas.microsoft.com/office/drawing/2014/main" id="{E37AAA5A-0F21-3EB8-531C-058D16F865F1}"/>
              </a:ext>
            </a:extLst>
          </p:cNvPr>
          <p:cNvCxnSpPr/>
          <p:nvPr/>
        </p:nvCxnSpPr>
        <p:spPr>
          <a:xfrm>
            <a:off x="1571461" y="806570"/>
            <a:ext cx="3370651" cy="85935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: Curvo 4">
            <a:extLst>
              <a:ext uri="{FF2B5EF4-FFF2-40B4-BE49-F238E27FC236}">
                <a16:creationId xmlns:a16="http://schemas.microsoft.com/office/drawing/2014/main" id="{FC7FE765-3ABA-4AD9-E5DD-D48D138C25A4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27671" y="-1750284"/>
            <a:ext cx="1458834" cy="6550769"/>
          </a:xfrm>
          <a:prstGeom prst="curvedConnector3">
            <a:avLst>
              <a:gd name="adj1" fmla="val 50000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: Curvo 8">
            <a:extLst>
              <a:ext uri="{FF2B5EF4-FFF2-40B4-BE49-F238E27FC236}">
                <a16:creationId xmlns:a16="http://schemas.microsoft.com/office/drawing/2014/main" id="{077ABFB1-FEAF-B0AB-DA05-18738771E222}"/>
              </a:ext>
            </a:extLst>
          </p:cNvPr>
          <p:cNvCxnSpPr>
            <a:cxnSpLocks/>
          </p:cNvCxnSpPr>
          <p:nvPr/>
        </p:nvCxnSpPr>
        <p:spPr>
          <a:xfrm rot="5400000">
            <a:off x="7279987" y="1563339"/>
            <a:ext cx="3358751" cy="3629626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Curvo 28">
            <a:extLst>
              <a:ext uri="{FF2B5EF4-FFF2-40B4-BE49-F238E27FC236}">
                <a16:creationId xmlns:a16="http://schemas.microsoft.com/office/drawing/2014/main" id="{C1619333-BA08-1FFA-823D-068D5241CE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599999" y="3622725"/>
            <a:ext cx="3475652" cy="800338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9C6C696B-2626-D7C5-81EA-BB182007FCBC}"/>
              </a:ext>
            </a:extLst>
          </p:cNvPr>
          <p:cNvCxnSpPr/>
          <p:nvPr/>
        </p:nvCxnSpPr>
        <p:spPr>
          <a:xfrm flipH="1" flipV="1">
            <a:off x="8644642" y="1393370"/>
            <a:ext cx="2535176" cy="13424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761DB3C-EB0C-70D0-AA44-789E2677DDE1}"/>
              </a:ext>
            </a:extLst>
          </p:cNvPr>
          <p:cNvSpPr txBox="1"/>
          <p:nvPr/>
        </p:nvSpPr>
        <p:spPr>
          <a:xfrm>
            <a:off x="266722" y="1193728"/>
            <a:ext cx="93249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ACTH</a:t>
            </a:r>
          </a:p>
        </p:txBody>
      </p:sp>
      <p:cxnSp>
        <p:nvCxnSpPr>
          <p:cNvPr id="38" name="Conector: Curvo 37">
            <a:extLst>
              <a:ext uri="{FF2B5EF4-FFF2-40B4-BE49-F238E27FC236}">
                <a16:creationId xmlns:a16="http://schemas.microsoft.com/office/drawing/2014/main" id="{203BB6F8-9F97-492D-C8F9-C1AB90395528}"/>
              </a:ext>
            </a:extLst>
          </p:cNvPr>
          <p:cNvCxnSpPr>
            <a:stCxn id="31" idx="2"/>
          </p:cNvCxnSpPr>
          <p:nvPr/>
        </p:nvCxnSpPr>
        <p:spPr>
          <a:xfrm rot="5400000">
            <a:off x="-98807" y="2012886"/>
            <a:ext cx="1189272" cy="474286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>
            <a:extLst>
              <a:ext uri="{FF2B5EF4-FFF2-40B4-BE49-F238E27FC236}">
                <a16:creationId xmlns:a16="http://schemas.microsoft.com/office/drawing/2014/main" id="{B61C9933-DBFA-3FF7-72D4-29F9ED5870D5}"/>
              </a:ext>
            </a:extLst>
          </p:cNvPr>
          <p:cNvCxnSpPr/>
          <p:nvPr/>
        </p:nvCxnSpPr>
        <p:spPr>
          <a:xfrm flipH="1">
            <a:off x="1267354" y="1258692"/>
            <a:ext cx="5184000" cy="23083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B1BE38B1-E01F-7361-5911-DFDA6B7BAB5C}"/>
              </a:ext>
            </a:extLst>
          </p:cNvPr>
          <p:cNvSpPr txBox="1"/>
          <p:nvPr/>
        </p:nvSpPr>
        <p:spPr>
          <a:xfrm>
            <a:off x="266930" y="1193727"/>
            <a:ext cx="93249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ACTH</a:t>
            </a:r>
          </a:p>
        </p:txBody>
      </p:sp>
      <p:pic>
        <p:nvPicPr>
          <p:cNvPr id="48" name="Imagem 47">
            <a:extLst>
              <a:ext uri="{FF2B5EF4-FFF2-40B4-BE49-F238E27FC236}">
                <a16:creationId xmlns:a16="http://schemas.microsoft.com/office/drawing/2014/main" id="{1BBE7793-F183-8B66-D9FD-17B718E26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68737" y="22302"/>
            <a:ext cx="2733706" cy="5201376"/>
          </a:xfrm>
          <a:prstGeom prst="rect">
            <a:avLst/>
          </a:prstGeom>
        </p:spPr>
      </p:pic>
      <p:sp>
        <p:nvSpPr>
          <p:cNvPr id="51" name="CaixaDeTexto 50">
            <a:extLst>
              <a:ext uri="{FF2B5EF4-FFF2-40B4-BE49-F238E27FC236}">
                <a16:creationId xmlns:a16="http://schemas.microsoft.com/office/drawing/2014/main" id="{2B9AF486-26C2-148F-E3DE-195DF0D7CF98}"/>
              </a:ext>
            </a:extLst>
          </p:cNvPr>
          <p:cNvSpPr txBox="1"/>
          <p:nvPr/>
        </p:nvSpPr>
        <p:spPr>
          <a:xfrm>
            <a:off x="9541605" y="74506"/>
            <a:ext cx="175759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Hipotálamo</a:t>
            </a:r>
          </a:p>
        </p:txBody>
      </p:sp>
    </p:spTree>
    <p:extLst>
      <p:ext uri="{BB962C8B-B14F-4D97-AF65-F5344CB8AC3E}">
        <p14:creationId xmlns:p14="http://schemas.microsoft.com/office/powerpoint/2010/main" val="371005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>
            <a:extLst>
              <a:ext uri="{FF2B5EF4-FFF2-40B4-BE49-F238E27FC236}">
                <a16:creationId xmlns:a16="http://schemas.microsoft.com/office/drawing/2014/main" id="{BFEE8F6B-E06B-99AE-BF91-3B104898CCFF}"/>
              </a:ext>
            </a:extLst>
          </p:cNvPr>
          <p:cNvSpPr txBox="1"/>
          <p:nvPr/>
        </p:nvSpPr>
        <p:spPr>
          <a:xfrm>
            <a:off x="1732571" y="1792009"/>
            <a:ext cx="189333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Testosterona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4388E50-D75C-D333-7AB5-E642EE610723}"/>
              </a:ext>
            </a:extLst>
          </p:cNvPr>
          <p:cNvSpPr txBox="1"/>
          <p:nvPr/>
        </p:nvSpPr>
        <p:spPr>
          <a:xfrm>
            <a:off x="1332672" y="334019"/>
            <a:ext cx="15224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Testículos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816DD16-F64C-8F10-8212-DFC6A5809F8C}"/>
              </a:ext>
            </a:extLst>
          </p:cNvPr>
          <p:cNvSpPr txBox="1"/>
          <p:nvPr/>
        </p:nvSpPr>
        <p:spPr>
          <a:xfrm>
            <a:off x="3759201" y="3449320"/>
            <a:ext cx="501468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Esteroides androgênicos anabólicos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A483F24D-815B-F5C8-A2CF-7D68891BD43A}"/>
              </a:ext>
            </a:extLst>
          </p:cNvPr>
          <p:cNvSpPr txBox="1"/>
          <p:nvPr/>
        </p:nvSpPr>
        <p:spPr>
          <a:xfrm>
            <a:off x="258686" y="5083856"/>
            <a:ext cx="96693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DHEA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50AEB682-0237-7C3D-3E7B-A66514C1A432}"/>
              </a:ext>
            </a:extLst>
          </p:cNvPr>
          <p:cNvSpPr txBox="1"/>
          <p:nvPr/>
        </p:nvSpPr>
        <p:spPr>
          <a:xfrm>
            <a:off x="10558494" y="5529887"/>
            <a:ext cx="12426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Cortisol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CC11EBD-9466-037C-E86C-66657B2872FA}"/>
              </a:ext>
            </a:extLst>
          </p:cNvPr>
          <p:cNvSpPr txBox="1"/>
          <p:nvPr/>
        </p:nvSpPr>
        <p:spPr>
          <a:xfrm>
            <a:off x="6480406" y="897842"/>
            <a:ext cx="24017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Hipófise anterior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CE49B23B-9473-DDB8-4DC0-89703CF1705E}"/>
              </a:ext>
            </a:extLst>
          </p:cNvPr>
          <p:cNvSpPr txBox="1"/>
          <p:nvPr/>
        </p:nvSpPr>
        <p:spPr>
          <a:xfrm>
            <a:off x="4707276" y="1689294"/>
            <a:ext cx="251286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Células de </a:t>
            </a:r>
            <a:r>
              <a:rPr lang="pt-BR" sz="2400" dirty="0" err="1"/>
              <a:t>Leydig</a:t>
            </a:r>
            <a:endParaRPr lang="pt-BR" sz="2400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20DF6258-3507-95BB-6FB6-6F41FD66A5D1}"/>
              </a:ext>
            </a:extLst>
          </p:cNvPr>
          <p:cNvSpPr txBox="1"/>
          <p:nvPr/>
        </p:nvSpPr>
        <p:spPr>
          <a:xfrm>
            <a:off x="2335009" y="3338214"/>
            <a:ext cx="55656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LH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DC41F31-4E5E-D418-1B94-06D6CD575E28}"/>
              </a:ext>
            </a:extLst>
          </p:cNvPr>
          <p:cNvSpPr txBox="1"/>
          <p:nvPr/>
        </p:nvSpPr>
        <p:spPr>
          <a:xfrm>
            <a:off x="-27343" y="2844665"/>
            <a:ext cx="167500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Glândulas adrenais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F148D46F-26BF-1CBB-0B08-371F0BBF4745}"/>
              </a:ext>
            </a:extLst>
          </p:cNvPr>
          <p:cNvSpPr txBox="1"/>
          <p:nvPr/>
        </p:nvSpPr>
        <p:spPr>
          <a:xfrm>
            <a:off x="8528143" y="4962750"/>
            <a:ext cx="256199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/>
              <a:t>Espermatogênese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272AD71-9862-A021-E243-15B184571AEF}"/>
              </a:ext>
            </a:extLst>
          </p:cNvPr>
          <p:cNvSpPr txBox="1"/>
          <p:nvPr/>
        </p:nvSpPr>
        <p:spPr>
          <a:xfrm>
            <a:off x="5909320" y="4934854"/>
            <a:ext cx="120795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Ovários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0ED4F308-F2EF-85B9-D1F4-F4BD06E0A07A}"/>
              </a:ext>
            </a:extLst>
          </p:cNvPr>
          <p:cNvSpPr txBox="1"/>
          <p:nvPr/>
        </p:nvSpPr>
        <p:spPr>
          <a:xfrm>
            <a:off x="10501773" y="1193376"/>
            <a:ext cx="65479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FSH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5B07C4A-41DF-739C-FDDC-355988444B35}"/>
              </a:ext>
            </a:extLst>
          </p:cNvPr>
          <p:cNvSpPr txBox="1"/>
          <p:nvPr/>
        </p:nvSpPr>
        <p:spPr>
          <a:xfrm>
            <a:off x="7382054" y="2254518"/>
            <a:ext cx="25251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Células de </a:t>
            </a:r>
            <a:r>
              <a:rPr lang="pt-BR" sz="2400" dirty="0" err="1"/>
              <a:t>Sertoli</a:t>
            </a:r>
            <a:endParaRPr lang="pt-BR" sz="2400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A963C516-93F8-19C5-871F-8E320C51D24A}"/>
              </a:ext>
            </a:extLst>
          </p:cNvPr>
          <p:cNvSpPr txBox="1"/>
          <p:nvPr/>
        </p:nvSpPr>
        <p:spPr>
          <a:xfrm>
            <a:off x="2357120" y="5760720"/>
            <a:ext cx="76174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DHT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183B46F0-EF04-D452-9E97-1D66C0FC93C5}"/>
              </a:ext>
            </a:extLst>
          </p:cNvPr>
          <p:cNvSpPr txBox="1"/>
          <p:nvPr/>
        </p:nvSpPr>
        <p:spPr>
          <a:xfrm>
            <a:off x="9545055" y="89109"/>
            <a:ext cx="17575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Hipotálamo</a:t>
            </a:r>
          </a:p>
        </p:txBody>
      </p:sp>
      <p:cxnSp>
        <p:nvCxnSpPr>
          <p:cNvPr id="43" name="Conector: Curvo 42">
            <a:extLst>
              <a:ext uri="{FF2B5EF4-FFF2-40B4-BE49-F238E27FC236}">
                <a16:creationId xmlns:a16="http://schemas.microsoft.com/office/drawing/2014/main" id="{E2EF4510-247E-57EA-5A85-0543AC143D43}"/>
              </a:ext>
            </a:extLst>
          </p:cNvPr>
          <p:cNvCxnSpPr>
            <a:cxnSpLocks/>
            <a:stCxn id="25" idx="2"/>
            <a:endCxn id="32" idx="1"/>
          </p:cNvCxnSpPr>
          <p:nvPr/>
        </p:nvCxnSpPr>
        <p:spPr>
          <a:xfrm rot="16200000" flipH="1">
            <a:off x="6756044" y="3421484"/>
            <a:ext cx="1282598" cy="2261599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: Curvo 5">
            <a:extLst>
              <a:ext uri="{FF2B5EF4-FFF2-40B4-BE49-F238E27FC236}">
                <a16:creationId xmlns:a16="http://schemas.microsoft.com/office/drawing/2014/main" id="{22221CDE-76D9-5A6F-D652-D98D60742EC5}"/>
              </a:ext>
            </a:extLst>
          </p:cNvPr>
          <p:cNvCxnSpPr>
            <a:cxnSpLocks/>
            <a:stCxn id="34" idx="1"/>
            <a:endCxn id="35" idx="0"/>
          </p:cNvCxnSpPr>
          <p:nvPr/>
        </p:nvCxnSpPr>
        <p:spPr>
          <a:xfrm rot="10800000" flipV="1">
            <a:off x="8644643" y="1424208"/>
            <a:ext cx="1857130" cy="830309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: Curvo 7">
            <a:extLst>
              <a:ext uri="{FF2B5EF4-FFF2-40B4-BE49-F238E27FC236}">
                <a16:creationId xmlns:a16="http://schemas.microsoft.com/office/drawing/2014/main" id="{86FB81F2-7BE9-9B52-B3F4-0019A7CC7D71}"/>
              </a:ext>
            </a:extLst>
          </p:cNvPr>
          <p:cNvCxnSpPr>
            <a:cxnSpLocks/>
            <a:stCxn id="35" idx="2"/>
          </p:cNvCxnSpPr>
          <p:nvPr/>
        </p:nvCxnSpPr>
        <p:spPr>
          <a:xfrm rot="16200000" flipH="1">
            <a:off x="8472846" y="2887979"/>
            <a:ext cx="2180757" cy="1837163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: Curvo 9">
            <a:extLst>
              <a:ext uri="{FF2B5EF4-FFF2-40B4-BE49-F238E27FC236}">
                <a16:creationId xmlns:a16="http://schemas.microsoft.com/office/drawing/2014/main" id="{77F219AE-6686-7651-DEA0-BC942F1526B3}"/>
              </a:ext>
            </a:extLst>
          </p:cNvPr>
          <p:cNvCxnSpPr>
            <a:cxnSpLocks/>
          </p:cNvCxnSpPr>
          <p:nvPr/>
        </p:nvCxnSpPr>
        <p:spPr>
          <a:xfrm>
            <a:off x="8882154" y="1052473"/>
            <a:ext cx="1947017" cy="64701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Curvo 38">
            <a:extLst>
              <a:ext uri="{FF2B5EF4-FFF2-40B4-BE49-F238E27FC236}">
                <a16:creationId xmlns:a16="http://schemas.microsoft.com/office/drawing/2014/main" id="{D7145F3B-4046-9F1A-B217-119C4C6B5302}"/>
              </a:ext>
            </a:extLst>
          </p:cNvPr>
          <p:cNvCxnSpPr>
            <a:stCxn id="23" idx="0"/>
            <a:endCxn id="28" idx="0"/>
          </p:cNvCxnSpPr>
          <p:nvPr/>
        </p:nvCxnSpPr>
        <p:spPr>
          <a:xfrm rot="5400000" flipH="1" flipV="1">
            <a:off x="4733177" y="-1156093"/>
            <a:ext cx="894167" cy="5002039"/>
          </a:xfrm>
          <a:prstGeom prst="curvedConnector3">
            <a:avLst>
              <a:gd name="adj1" fmla="val 125566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>
            <a:extLst>
              <a:ext uri="{FF2B5EF4-FFF2-40B4-BE49-F238E27FC236}">
                <a16:creationId xmlns:a16="http://schemas.microsoft.com/office/drawing/2014/main" id="{5BAF922A-9355-7471-3809-A946564C6307}"/>
              </a:ext>
            </a:extLst>
          </p:cNvPr>
          <p:cNvCxnSpPr/>
          <p:nvPr/>
        </p:nvCxnSpPr>
        <p:spPr>
          <a:xfrm flipH="1">
            <a:off x="8251371" y="424543"/>
            <a:ext cx="1260000" cy="4732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ector: Curvo 61">
            <a:extLst>
              <a:ext uri="{FF2B5EF4-FFF2-40B4-BE49-F238E27FC236}">
                <a16:creationId xmlns:a16="http://schemas.microsoft.com/office/drawing/2014/main" id="{FD1B9D23-477B-8A32-DFBF-53CA7C21D11C}"/>
              </a:ext>
            </a:extLst>
          </p:cNvPr>
          <p:cNvCxnSpPr>
            <a:stCxn id="25" idx="0"/>
          </p:cNvCxnSpPr>
          <p:nvPr/>
        </p:nvCxnSpPr>
        <p:spPr>
          <a:xfrm rot="16200000" flipV="1">
            <a:off x="4300760" y="1483535"/>
            <a:ext cx="1290935" cy="2640635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Curvo 65">
            <a:extLst>
              <a:ext uri="{FF2B5EF4-FFF2-40B4-BE49-F238E27FC236}">
                <a16:creationId xmlns:a16="http://schemas.microsoft.com/office/drawing/2014/main" id="{348888B8-427C-0C57-34F3-2BBE684B934A}"/>
              </a:ext>
            </a:extLst>
          </p:cNvPr>
          <p:cNvCxnSpPr>
            <a:cxnSpLocks/>
            <a:stCxn id="31" idx="0"/>
            <a:endCxn id="23" idx="1"/>
          </p:cNvCxnSpPr>
          <p:nvPr/>
        </p:nvCxnSpPr>
        <p:spPr>
          <a:xfrm rot="5400000" flipH="1" flipV="1">
            <a:off x="860454" y="1972549"/>
            <a:ext cx="821823" cy="922411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Curvo 70">
            <a:extLst>
              <a:ext uri="{FF2B5EF4-FFF2-40B4-BE49-F238E27FC236}">
                <a16:creationId xmlns:a16="http://schemas.microsoft.com/office/drawing/2014/main" id="{CD1FFF87-452A-8ACE-D331-2D0CC7988E7C}"/>
              </a:ext>
            </a:extLst>
          </p:cNvPr>
          <p:cNvCxnSpPr>
            <a:cxnSpLocks/>
            <a:stCxn id="28" idx="1"/>
            <a:endCxn id="31" idx="3"/>
          </p:cNvCxnSpPr>
          <p:nvPr/>
        </p:nvCxnSpPr>
        <p:spPr>
          <a:xfrm rot="10800000" flipV="1">
            <a:off x="1647664" y="1128674"/>
            <a:ext cx="4832743" cy="2131489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: Curvo 78">
            <a:extLst>
              <a:ext uri="{FF2B5EF4-FFF2-40B4-BE49-F238E27FC236}">
                <a16:creationId xmlns:a16="http://schemas.microsoft.com/office/drawing/2014/main" id="{6421FDDA-0B42-81C7-828F-9E3B5F8E5E35}"/>
              </a:ext>
            </a:extLst>
          </p:cNvPr>
          <p:cNvCxnSpPr>
            <a:cxnSpLocks/>
            <a:stCxn id="31" idx="2"/>
            <a:endCxn id="26" idx="0"/>
          </p:cNvCxnSpPr>
          <p:nvPr/>
        </p:nvCxnSpPr>
        <p:spPr>
          <a:xfrm rot="5400000">
            <a:off x="72059" y="4345755"/>
            <a:ext cx="1408194" cy="68008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ector: Curvo 80">
            <a:extLst>
              <a:ext uri="{FF2B5EF4-FFF2-40B4-BE49-F238E27FC236}">
                <a16:creationId xmlns:a16="http://schemas.microsoft.com/office/drawing/2014/main" id="{860DB6C8-0888-FFB6-0AF9-4F55F4248925}"/>
              </a:ext>
            </a:extLst>
          </p:cNvPr>
          <p:cNvCxnSpPr>
            <a:cxnSpLocks/>
            <a:stCxn id="26" idx="3"/>
          </p:cNvCxnSpPr>
          <p:nvPr/>
        </p:nvCxnSpPr>
        <p:spPr>
          <a:xfrm flipV="1">
            <a:off x="1225617" y="2285069"/>
            <a:ext cx="1131503" cy="3029620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ector: Curvo 82">
            <a:extLst>
              <a:ext uri="{FF2B5EF4-FFF2-40B4-BE49-F238E27FC236}">
                <a16:creationId xmlns:a16="http://schemas.microsoft.com/office/drawing/2014/main" id="{AF5EC0A8-5B91-C774-1793-46D361437B67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15431" y="3675660"/>
            <a:ext cx="2310480" cy="1704167"/>
          </a:xfrm>
          <a:prstGeom prst="curved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Curvo 85">
            <a:extLst>
              <a:ext uri="{FF2B5EF4-FFF2-40B4-BE49-F238E27FC236}">
                <a16:creationId xmlns:a16="http://schemas.microsoft.com/office/drawing/2014/main" id="{DE095A6B-6E10-7925-9249-5A459F2F2F4D}"/>
              </a:ext>
            </a:extLst>
          </p:cNvPr>
          <p:cNvCxnSpPr>
            <a:stCxn id="26" idx="2"/>
            <a:endCxn id="36" idx="1"/>
          </p:cNvCxnSpPr>
          <p:nvPr/>
        </p:nvCxnSpPr>
        <p:spPr>
          <a:xfrm rot="16200000" flipH="1">
            <a:off x="1326620" y="4961053"/>
            <a:ext cx="446032" cy="1614968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Curvo 92">
            <a:extLst>
              <a:ext uri="{FF2B5EF4-FFF2-40B4-BE49-F238E27FC236}">
                <a16:creationId xmlns:a16="http://schemas.microsoft.com/office/drawing/2014/main" id="{C894FABF-874A-B12D-2887-A3DC6B2D4EFC}"/>
              </a:ext>
            </a:extLst>
          </p:cNvPr>
          <p:cNvCxnSpPr>
            <a:stCxn id="33" idx="2"/>
            <a:endCxn id="36" idx="3"/>
          </p:cNvCxnSpPr>
          <p:nvPr/>
        </p:nvCxnSpPr>
        <p:spPr>
          <a:xfrm rot="5400000">
            <a:off x="4518567" y="3996820"/>
            <a:ext cx="595034" cy="3394433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Curvo 94">
            <a:extLst>
              <a:ext uri="{FF2B5EF4-FFF2-40B4-BE49-F238E27FC236}">
                <a16:creationId xmlns:a16="http://schemas.microsoft.com/office/drawing/2014/main" id="{D412FA7D-3FF1-1EFF-083D-60172A56FC6B}"/>
              </a:ext>
            </a:extLst>
          </p:cNvPr>
          <p:cNvCxnSpPr>
            <a:stCxn id="25" idx="2"/>
          </p:cNvCxnSpPr>
          <p:nvPr/>
        </p:nvCxnSpPr>
        <p:spPr>
          <a:xfrm rot="5400000">
            <a:off x="3571177" y="3485376"/>
            <a:ext cx="2269759" cy="3120977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ector: Curvo 96">
            <a:extLst>
              <a:ext uri="{FF2B5EF4-FFF2-40B4-BE49-F238E27FC236}">
                <a16:creationId xmlns:a16="http://schemas.microsoft.com/office/drawing/2014/main" id="{70D3EED9-CD70-B56F-E603-7B31A7A67AC2}"/>
              </a:ext>
            </a:extLst>
          </p:cNvPr>
          <p:cNvCxnSpPr>
            <a:cxnSpLocks/>
            <a:stCxn id="27" idx="0"/>
            <a:endCxn id="28" idx="3"/>
          </p:cNvCxnSpPr>
          <p:nvPr/>
        </p:nvCxnSpPr>
        <p:spPr>
          <a:xfrm rot="16200000" flipV="1">
            <a:off x="7830380" y="2180449"/>
            <a:ext cx="4401212" cy="2297664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ector: Curvo 110">
            <a:extLst>
              <a:ext uri="{FF2B5EF4-FFF2-40B4-BE49-F238E27FC236}">
                <a16:creationId xmlns:a16="http://schemas.microsoft.com/office/drawing/2014/main" id="{823C4C83-1063-37C6-06DA-681F072CE6E3}"/>
              </a:ext>
            </a:extLst>
          </p:cNvPr>
          <p:cNvCxnSpPr>
            <a:cxnSpLocks/>
            <a:stCxn id="31" idx="2"/>
          </p:cNvCxnSpPr>
          <p:nvPr/>
        </p:nvCxnSpPr>
        <p:spPr>
          <a:xfrm rot="16200000" flipH="1">
            <a:off x="4608191" y="-122369"/>
            <a:ext cx="2053662" cy="9649724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C38507BF-9E1D-4D0A-1BED-FF623C481005}"/>
              </a:ext>
            </a:extLst>
          </p:cNvPr>
          <p:cNvSpPr txBox="1"/>
          <p:nvPr/>
        </p:nvSpPr>
        <p:spPr>
          <a:xfrm>
            <a:off x="10818683" y="2856051"/>
            <a:ext cx="13567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Estradiol</a:t>
            </a:r>
          </a:p>
        </p:txBody>
      </p:sp>
      <p:cxnSp>
        <p:nvCxnSpPr>
          <p:cNvPr id="134" name="Conector de Seta Reta 133">
            <a:extLst>
              <a:ext uri="{FF2B5EF4-FFF2-40B4-BE49-F238E27FC236}">
                <a16:creationId xmlns:a16="http://schemas.microsoft.com/office/drawing/2014/main" id="{F72EDB19-2F6D-D904-E708-9AB80DE97CBA}"/>
              </a:ext>
            </a:extLst>
          </p:cNvPr>
          <p:cNvCxnSpPr>
            <a:cxnSpLocks/>
          </p:cNvCxnSpPr>
          <p:nvPr/>
        </p:nvCxnSpPr>
        <p:spPr>
          <a:xfrm flipV="1">
            <a:off x="7181592" y="3392611"/>
            <a:ext cx="4161592" cy="182046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de Seta Reta 137">
            <a:extLst>
              <a:ext uri="{FF2B5EF4-FFF2-40B4-BE49-F238E27FC236}">
                <a16:creationId xmlns:a16="http://schemas.microsoft.com/office/drawing/2014/main" id="{2FD6CAF9-E7CA-F2C5-4C8A-3B852406DF93}"/>
              </a:ext>
            </a:extLst>
          </p:cNvPr>
          <p:cNvCxnSpPr/>
          <p:nvPr/>
        </p:nvCxnSpPr>
        <p:spPr>
          <a:xfrm flipH="1" flipV="1">
            <a:off x="8644642" y="1393370"/>
            <a:ext cx="2535176" cy="13424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Curvo 48">
            <a:extLst>
              <a:ext uri="{FF2B5EF4-FFF2-40B4-BE49-F238E27FC236}">
                <a16:creationId xmlns:a16="http://schemas.microsoft.com/office/drawing/2014/main" id="{53165AB1-6C17-4CFF-9093-14CF9C69A5DA}"/>
              </a:ext>
            </a:extLst>
          </p:cNvPr>
          <p:cNvCxnSpPr>
            <a:stCxn id="28" idx="1"/>
            <a:endCxn id="24" idx="3"/>
          </p:cNvCxnSpPr>
          <p:nvPr/>
        </p:nvCxnSpPr>
        <p:spPr>
          <a:xfrm rot="10800000">
            <a:off x="2855076" y="564853"/>
            <a:ext cx="3625330" cy="563823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Conector: Curvo 159">
            <a:extLst>
              <a:ext uri="{FF2B5EF4-FFF2-40B4-BE49-F238E27FC236}">
                <a16:creationId xmlns:a16="http://schemas.microsoft.com/office/drawing/2014/main" id="{52CB435F-A4CF-A55D-CF71-3E075BC9357F}"/>
              </a:ext>
            </a:extLst>
          </p:cNvPr>
          <p:cNvCxnSpPr>
            <a:cxnSpLocks/>
          </p:cNvCxnSpPr>
          <p:nvPr/>
        </p:nvCxnSpPr>
        <p:spPr>
          <a:xfrm rot="5400000" flipH="1">
            <a:off x="5310962" y="-73244"/>
            <a:ext cx="3737878" cy="8500577"/>
          </a:xfrm>
          <a:prstGeom prst="curvedConnector3">
            <a:avLst>
              <a:gd name="adj1" fmla="val -6116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Conector: Curvo 162">
            <a:extLst>
              <a:ext uri="{FF2B5EF4-FFF2-40B4-BE49-F238E27FC236}">
                <a16:creationId xmlns:a16="http://schemas.microsoft.com/office/drawing/2014/main" id="{4FE610BD-734B-F29F-E976-14087D92077F}"/>
              </a:ext>
            </a:extLst>
          </p:cNvPr>
          <p:cNvCxnSpPr/>
          <p:nvPr/>
        </p:nvCxnSpPr>
        <p:spPr>
          <a:xfrm>
            <a:off x="3341916" y="2395193"/>
            <a:ext cx="7292780" cy="794324"/>
          </a:xfrm>
          <a:prstGeom prst="curvedConnector3">
            <a:avLst>
              <a:gd name="adj1" fmla="val -452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de Seta Reta 167">
            <a:extLst>
              <a:ext uri="{FF2B5EF4-FFF2-40B4-BE49-F238E27FC236}">
                <a16:creationId xmlns:a16="http://schemas.microsoft.com/office/drawing/2014/main" id="{4A504962-ADE2-C2C6-C8F2-AAD9E3389F6C}"/>
              </a:ext>
            </a:extLst>
          </p:cNvPr>
          <p:cNvCxnSpPr>
            <a:cxnSpLocks/>
          </p:cNvCxnSpPr>
          <p:nvPr/>
        </p:nvCxnSpPr>
        <p:spPr>
          <a:xfrm flipV="1">
            <a:off x="5834743" y="2264561"/>
            <a:ext cx="0" cy="11603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ector: Curvo 172">
            <a:extLst>
              <a:ext uri="{FF2B5EF4-FFF2-40B4-BE49-F238E27FC236}">
                <a16:creationId xmlns:a16="http://schemas.microsoft.com/office/drawing/2014/main" id="{A1D9262F-28A2-7D3C-009E-E47F3BBD5A2E}"/>
              </a:ext>
            </a:extLst>
          </p:cNvPr>
          <p:cNvCxnSpPr>
            <a:cxnSpLocks/>
          </p:cNvCxnSpPr>
          <p:nvPr/>
        </p:nvCxnSpPr>
        <p:spPr>
          <a:xfrm flipV="1">
            <a:off x="8806545" y="3393914"/>
            <a:ext cx="3178627" cy="362437"/>
          </a:xfrm>
          <a:prstGeom prst="curvedConnector3">
            <a:avLst>
              <a:gd name="adj1" fmla="val 101370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Conector: Curvo 180">
            <a:extLst>
              <a:ext uri="{FF2B5EF4-FFF2-40B4-BE49-F238E27FC236}">
                <a16:creationId xmlns:a16="http://schemas.microsoft.com/office/drawing/2014/main" id="{44FDA928-9864-F366-6FB8-2F2A99259D02}"/>
              </a:ext>
            </a:extLst>
          </p:cNvPr>
          <p:cNvCxnSpPr>
            <a:stCxn id="30" idx="2"/>
            <a:endCxn id="33" idx="1"/>
          </p:cNvCxnSpPr>
          <p:nvPr/>
        </p:nvCxnSpPr>
        <p:spPr>
          <a:xfrm rot="16200000" flipH="1">
            <a:off x="3578401" y="2834768"/>
            <a:ext cx="1365808" cy="3296029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Conector: Curvo 188">
            <a:extLst>
              <a:ext uri="{FF2B5EF4-FFF2-40B4-BE49-F238E27FC236}">
                <a16:creationId xmlns:a16="http://schemas.microsoft.com/office/drawing/2014/main" id="{0F5DA773-DF07-75FB-459D-EF944E624AF3}"/>
              </a:ext>
            </a:extLst>
          </p:cNvPr>
          <p:cNvCxnSpPr>
            <a:cxnSpLocks/>
            <a:stCxn id="28" idx="2"/>
          </p:cNvCxnSpPr>
          <p:nvPr/>
        </p:nvCxnSpPr>
        <p:spPr>
          <a:xfrm rot="5400000">
            <a:off x="4265124" y="1155"/>
            <a:ext cx="2057805" cy="4774508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Conector de Seta Reta 192">
            <a:extLst>
              <a:ext uri="{FF2B5EF4-FFF2-40B4-BE49-F238E27FC236}">
                <a16:creationId xmlns:a16="http://schemas.microsoft.com/office/drawing/2014/main" id="{87686086-FDD9-08CD-0FE8-1F4D8A8A0730}"/>
              </a:ext>
            </a:extLst>
          </p:cNvPr>
          <p:cNvCxnSpPr/>
          <p:nvPr/>
        </p:nvCxnSpPr>
        <p:spPr>
          <a:xfrm flipV="1">
            <a:off x="6480406" y="1383214"/>
            <a:ext cx="1520594" cy="20107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de Seta Reta 195">
            <a:extLst>
              <a:ext uri="{FF2B5EF4-FFF2-40B4-BE49-F238E27FC236}">
                <a16:creationId xmlns:a16="http://schemas.microsoft.com/office/drawing/2014/main" id="{C8CB1425-A345-8344-DBA8-34C66582CE92}"/>
              </a:ext>
            </a:extLst>
          </p:cNvPr>
          <p:cNvCxnSpPr/>
          <p:nvPr/>
        </p:nvCxnSpPr>
        <p:spPr>
          <a:xfrm flipH="1">
            <a:off x="2960914" y="3581401"/>
            <a:ext cx="73297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de Seta Reta 199">
            <a:extLst>
              <a:ext uri="{FF2B5EF4-FFF2-40B4-BE49-F238E27FC236}">
                <a16:creationId xmlns:a16="http://schemas.microsoft.com/office/drawing/2014/main" id="{EDD15DFB-157F-934F-7CE2-FB02D79F4CF9}"/>
              </a:ext>
            </a:extLst>
          </p:cNvPr>
          <p:cNvCxnSpPr>
            <a:stCxn id="30" idx="0"/>
          </p:cNvCxnSpPr>
          <p:nvPr/>
        </p:nvCxnSpPr>
        <p:spPr>
          <a:xfrm flipV="1">
            <a:off x="2613291" y="2253674"/>
            <a:ext cx="2753366" cy="108454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Conector de Seta Reta 201">
            <a:extLst>
              <a:ext uri="{FF2B5EF4-FFF2-40B4-BE49-F238E27FC236}">
                <a16:creationId xmlns:a16="http://schemas.microsoft.com/office/drawing/2014/main" id="{A7D71CE2-888D-C293-FA3E-EDC39C50BC63}"/>
              </a:ext>
            </a:extLst>
          </p:cNvPr>
          <p:cNvCxnSpPr/>
          <p:nvPr/>
        </p:nvCxnSpPr>
        <p:spPr>
          <a:xfrm flipH="1">
            <a:off x="3693886" y="1792008"/>
            <a:ext cx="1013390" cy="7657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Conector: Curvo 205">
            <a:extLst>
              <a:ext uri="{FF2B5EF4-FFF2-40B4-BE49-F238E27FC236}">
                <a16:creationId xmlns:a16="http://schemas.microsoft.com/office/drawing/2014/main" id="{89618ADA-CE7D-D240-A734-36E65B05AF34}"/>
              </a:ext>
            </a:extLst>
          </p:cNvPr>
          <p:cNvCxnSpPr>
            <a:stCxn id="23" idx="0"/>
          </p:cNvCxnSpPr>
          <p:nvPr/>
        </p:nvCxnSpPr>
        <p:spPr>
          <a:xfrm rot="5400000" flipH="1" flipV="1">
            <a:off x="5281957" y="-2437405"/>
            <a:ext cx="1626698" cy="6832130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6" name="Conector: Curvo 215">
            <a:extLst>
              <a:ext uri="{FF2B5EF4-FFF2-40B4-BE49-F238E27FC236}">
                <a16:creationId xmlns:a16="http://schemas.microsoft.com/office/drawing/2014/main" id="{F77E537F-249C-0440-6DF4-F20E74DA8B3F}"/>
              </a:ext>
            </a:extLst>
          </p:cNvPr>
          <p:cNvCxnSpPr>
            <a:cxnSpLocks/>
          </p:cNvCxnSpPr>
          <p:nvPr/>
        </p:nvCxnSpPr>
        <p:spPr>
          <a:xfrm flipV="1">
            <a:off x="8773887" y="145766"/>
            <a:ext cx="2528765" cy="3360211"/>
          </a:xfrm>
          <a:prstGeom prst="curvedConnector3">
            <a:avLst>
              <a:gd name="adj1" fmla="val 10904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B750C904-4FE6-6B1E-E736-BEE9B1155761}"/>
              </a:ext>
            </a:extLst>
          </p:cNvPr>
          <p:cNvCxnSpPr/>
          <p:nvPr/>
        </p:nvCxnSpPr>
        <p:spPr>
          <a:xfrm>
            <a:off x="1571461" y="806570"/>
            <a:ext cx="3370651" cy="85935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: Curvo 15">
            <a:extLst>
              <a:ext uri="{FF2B5EF4-FFF2-40B4-BE49-F238E27FC236}">
                <a16:creationId xmlns:a16="http://schemas.microsoft.com/office/drawing/2014/main" id="{16A43C6A-057D-2B7C-F8A1-0DC1037BB2D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27671" y="-1750284"/>
            <a:ext cx="1458834" cy="6550769"/>
          </a:xfrm>
          <a:prstGeom prst="curvedConnector3">
            <a:avLst>
              <a:gd name="adj1" fmla="val 50000"/>
            </a:avLst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: Curvo 55">
            <a:extLst>
              <a:ext uri="{FF2B5EF4-FFF2-40B4-BE49-F238E27FC236}">
                <a16:creationId xmlns:a16="http://schemas.microsoft.com/office/drawing/2014/main" id="{A952BA59-A86C-95E9-96BB-0163D3AEE035}"/>
              </a:ext>
            </a:extLst>
          </p:cNvPr>
          <p:cNvCxnSpPr>
            <a:cxnSpLocks/>
          </p:cNvCxnSpPr>
          <p:nvPr/>
        </p:nvCxnSpPr>
        <p:spPr>
          <a:xfrm rot="5400000">
            <a:off x="7279987" y="1563339"/>
            <a:ext cx="3358751" cy="3629626"/>
          </a:xfrm>
          <a:prstGeom prst="curvedConnector2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: Curvo 60">
            <a:extLst>
              <a:ext uri="{FF2B5EF4-FFF2-40B4-BE49-F238E27FC236}">
                <a16:creationId xmlns:a16="http://schemas.microsoft.com/office/drawing/2014/main" id="{754CE759-9F6D-1B29-D802-88D6E20699DF}"/>
              </a:ext>
            </a:extLst>
          </p:cNvPr>
          <p:cNvCxnSpPr>
            <a:cxnSpLocks/>
            <a:endCxn id="36" idx="0"/>
          </p:cNvCxnSpPr>
          <p:nvPr/>
        </p:nvCxnSpPr>
        <p:spPr>
          <a:xfrm rot="16200000" flipH="1">
            <a:off x="599999" y="3622725"/>
            <a:ext cx="3475652" cy="800338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AC2F5BBB-6142-3768-DA0E-4FB6D25F672D}"/>
              </a:ext>
            </a:extLst>
          </p:cNvPr>
          <p:cNvSpPr txBox="1"/>
          <p:nvPr/>
        </p:nvSpPr>
        <p:spPr>
          <a:xfrm>
            <a:off x="266722" y="1193728"/>
            <a:ext cx="93249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2400" dirty="0"/>
              <a:t>ACTH</a:t>
            </a:r>
          </a:p>
        </p:txBody>
      </p:sp>
      <p:cxnSp>
        <p:nvCxnSpPr>
          <p:cNvPr id="68" name="Conector: Curvo 67">
            <a:extLst>
              <a:ext uri="{FF2B5EF4-FFF2-40B4-BE49-F238E27FC236}">
                <a16:creationId xmlns:a16="http://schemas.microsoft.com/office/drawing/2014/main" id="{F41809C8-3206-60A0-865F-BB375333A9F9}"/>
              </a:ext>
            </a:extLst>
          </p:cNvPr>
          <p:cNvCxnSpPr>
            <a:stCxn id="65" idx="2"/>
          </p:cNvCxnSpPr>
          <p:nvPr/>
        </p:nvCxnSpPr>
        <p:spPr>
          <a:xfrm rot="5400000">
            <a:off x="-98807" y="2012886"/>
            <a:ext cx="1189272" cy="474286"/>
          </a:xfrm>
          <a:prstGeom prst="curvedConnector3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ector de Seta Reta 69">
            <a:extLst>
              <a:ext uri="{FF2B5EF4-FFF2-40B4-BE49-F238E27FC236}">
                <a16:creationId xmlns:a16="http://schemas.microsoft.com/office/drawing/2014/main" id="{39134BCF-9375-3C6C-5D51-8BFE3856A935}"/>
              </a:ext>
            </a:extLst>
          </p:cNvPr>
          <p:cNvCxnSpPr/>
          <p:nvPr/>
        </p:nvCxnSpPr>
        <p:spPr>
          <a:xfrm flipH="1">
            <a:off x="1267354" y="1258692"/>
            <a:ext cx="5184000" cy="23083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115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103</Words>
  <Application>Microsoft Office PowerPoint</Application>
  <PresentationFormat>Widescreen</PresentationFormat>
  <Paragraphs>69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Eixo feminino e eixo masculino → Testosterona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Guilherme Fonseca</dc:creator>
  <cp:lastModifiedBy>Guilherme Fonseca</cp:lastModifiedBy>
  <cp:revision>23</cp:revision>
  <dcterms:created xsi:type="dcterms:W3CDTF">2025-03-13T23:18:35Z</dcterms:created>
  <dcterms:modified xsi:type="dcterms:W3CDTF">2025-03-21T13:37:18Z</dcterms:modified>
</cp:coreProperties>
</file>