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84" r:id="rId3"/>
    <p:sldId id="286" r:id="rId4"/>
    <p:sldId id="287" r:id="rId5"/>
    <p:sldId id="291" r:id="rId6"/>
    <p:sldId id="278" r:id="rId7"/>
    <p:sldId id="275" r:id="rId8"/>
    <p:sldId id="276" r:id="rId9"/>
    <p:sldId id="279" r:id="rId10"/>
    <p:sldId id="277" r:id="rId11"/>
    <p:sldId id="256" r:id="rId12"/>
    <p:sldId id="260" r:id="rId13"/>
    <p:sldId id="281" r:id="rId14"/>
    <p:sldId id="259" r:id="rId15"/>
    <p:sldId id="262" r:id="rId16"/>
    <p:sldId id="280" r:id="rId17"/>
    <p:sldId id="263" r:id="rId18"/>
    <p:sldId id="264" r:id="rId19"/>
    <p:sldId id="282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88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374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AAF91-C7A4-40D6-94B6-9EBA8C3E1577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A213-0CCE-46E3-B6DA-12472C767C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00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t-BR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7E2B4-512A-417F-BE90-19692EED59A4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20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t-BR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7E2B4-512A-417F-BE90-19692EED59A4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20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A213-0CCE-46E3-B6DA-12472C767C6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23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A213-0CCE-46E3-B6DA-12472C767C6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88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A213-0CCE-46E3-B6DA-12472C767C6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6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A213-0CCE-46E3-B6DA-12472C767C6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53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09067-B6E7-C0C4-3062-4D1162249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F36773-38F7-D3CB-1730-A2D999903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2E9463-BA56-5D38-A579-63013F01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9697AE-7D35-D85A-B64E-4B3EB94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D51AE0-2DB3-B5CB-BB0E-CE1E94FE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01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12CBD-2F65-8E88-76C6-D6A9CD77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2FA140-4E72-B899-4F14-864EB53C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40F662-DF3F-4F9C-2230-4BAC9052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9F3795-AEC0-891D-A6E9-8ECED584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465FF9-8BEC-02D0-CFCB-77657BB68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75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E8C54A-55EB-321E-0028-EF7F52A7A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56B05D-A4EF-7732-0862-47A42671A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A52D4-967C-CA3D-E304-93B18F231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025A0D-5FA5-0673-05BB-F5C5DAB2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347A3A-AB44-18E8-603E-B2658B0E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32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5810B-5E78-B6C3-C038-7A8BF745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FFEE9C-2125-9EC6-AAFC-FB4072E74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7469E5-AFCE-1A7C-7D70-A20C41D1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D8C533-A836-2C05-5E4A-B8CBC84D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EE56F5-A668-4845-BB24-BAC33EDB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26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01A2C-8507-61FC-7C99-AB3C797B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5D1F7A-3E27-715B-6821-2C6068F05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911A86-63A9-B0BC-BB5E-ECDADD30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FD6F9D-47D7-5133-2923-210D2F7C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E3569F-CC3F-C5E1-5BF1-64363FE5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3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87D81-3585-5439-CC83-DCC95177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5F8F23-BBE8-172F-A161-7E19D1012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47348B-6D7B-8BD3-1DC1-FC12085A0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4D4AB9-B9C8-BE02-7701-3F13814E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629C44-580F-2F75-4A67-58FCD3C0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291F10-E5EF-F050-6B5E-1C0A00C7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56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CC2F1-D204-202A-AB14-A80E4DCF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F1E2E1-2547-6D0D-F0BD-9CC6502F6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4480F7-438E-216E-8CAE-E2C2CE042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D515B4-C960-E51F-476E-9FEDC77DC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267F3F-6D3B-D8B6-52EC-E44B85754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CEBBF2-CE0B-01BE-2FC2-EC723820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FA2AF3B-FD81-72B3-7715-EB779574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C929CF-0B98-91E3-855A-73175881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61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6B925-41F0-2418-3AF8-D3EDE185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F2298C-687C-DD95-C7AE-635A4540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122A58A-1EC4-D339-92DB-D6185A6C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9302CDE-500B-7333-F370-8EC5BEE9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077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067C61D-0475-B5F0-0CAB-C3C16FBF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DE862B-BFB9-D1F0-B929-B6256F6F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C63BE3-C6B2-F1D0-5D75-DD0DECC5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26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9A8FF-0828-8671-43A8-4920C236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2D9DB-9988-A7BE-8725-C1E81AA1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50BDEEA-4A6E-4DD7-3467-63B99FEE6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3E9847-6462-16A2-72C6-FE3E82B7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D89FEA-18BA-FBA0-9995-580DEA36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5D94C8-1D0D-C4BF-9656-26939ABE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86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BF870-AF99-3A22-928D-E247E421E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AB7CEAA-0A79-AF4A-B1A5-3E5D0873A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985C57-8974-AC29-1AD7-9F74C0A29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A141E9-8262-5552-2286-C91CA094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37A835-521E-6D24-A878-EA5289B6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E8436E-1D3E-5CBF-A521-BE989581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19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2B2B76D-11C1-B4F4-0F67-1D4394CF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B437BC-3B0F-F04F-B92D-E205DB183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BDF055-F92F-EE3B-E073-90ABE4E01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1E9A8-425C-41F0-9066-86F3147C0BDC}" type="datetimeFigureOut">
              <a:rPr lang="pt-BR" smtClean="0"/>
              <a:t>13/04/2023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C7A2AD-D8D3-6E57-23C8-79330147D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49B307-A4CF-F7F3-87F8-617777DF8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99B05-7650-460C-B104-145F4265AB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58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a.argotevargas@usp.br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32931" y="281408"/>
            <a:ext cx="7980529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en-US" sz="4400" b="1" dirty="0">
                <a:solidFill>
                  <a:srgbClr val="C00000"/>
                </a:solidFill>
                <a:latin typeface="Calibri" pitchFamily="32" charset="0"/>
              </a:rPr>
              <a:t>MODELOS CELULARES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en-US" sz="3200" b="1" dirty="0">
              <a:solidFill>
                <a:srgbClr val="C00000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en-US" sz="3200" b="1" dirty="0">
              <a:solidFill>
                <a:srgbClr val="C00000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en-US" sz="2800" b="1" dirty="0">
                <a:solidFill>
                  <a:srgbClr val="C00000"/>
                </a:solidFill>
                <a:latin typeface="Calibri" pitchFamily="32" charset="0"/>
              </a:rPr>
              <a:t>Aula 3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26889" y="2779129"/>
            <a:ext cx="439261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en-US" sz="2000" b="1" dirty="0">
                <a:solidFill>
                  <a:srgbClr val="000000"/>
                </a:solidFill>
                <a:latin typeface="Calibri" pitchFamily="32" charset="0"/>
              </a:rPr>
              <a:t>LGN0114 –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</a:rPr>
              <a:t>Biologia</a:t>
            </a:r>
            <a:r>
              <a:rPr lang="en-US" sz="2000" b="1" dirty="0">
                <a:solidFill>
                  <a:srgbClr val="000000"/>
                </a:solidFill>
                <a:latin typeface="Calibri" pitchFamily="3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</a:rPr>
              <a:t>Celular</a:t>
            </a:r>
            <a:endParaRPr lang="en-US" sz="20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09677" y="5248775"/>
            <a:ext cx="384333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Noto Sans CJK SC" charset="0"/>
                <a:cs typeface="Noto Sans CJK S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200" dirty="0">
                <a:solidFill>
                  <a:srgbClr val="000000"/>
                </a:solidFill>
                <a:latin typeface="Calibri" pitchFamily="32" charset="0"/>
              </a:rPr>
              <a:t>Maria Carolina </a:t>
            </a:r>
            <a:r>
              <a:rPr lang="en-US" sz="2200" dirty="0" err="1">
                <a:solidFill>
                  <a:srgbClr val="000000"/>
                </a:solidFill>
                <a:latin typeface="Calibri" pitchFamily="32" charset="0"/>
              </a:rPr>
              <a:t>Quecine</a:t>
            </a:r>
            <a:endParaRPr lang="en-US" sz="2200" dirty="0">
              <a:solidFill>
                <a:srgbClr val="000000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 sz="2200" dirty="0" err="1">
                <a:solidFill>
                  <a:srgbClr val="000000"/>
                </a:solidFill>
                <a:latin typeface="Calibri" pitchFamily="32" charset="0"/>
              </a:rPr>
              <a:t>Departamento</a:t>
            </a:r>
            <a:r>
              <a:rPr lang="en-US" sz="2200" dirty="0">
                <a:solidFill>
                  <a:srgbClr val="000000"/>
                </a:solidFill>
                <a:latin typeface="Calibri" pitchFamily="32" charset="0"/>
              </a:rPr>
              <a:t> de </a:t>
            </a:r>
            <a:r>
              <a:rPr lang="en-US" sz="2200" dirty="0" err="1">
                <a:solidFill>
                  <a:srgbClr val="000000"/>
                </a:solidFill>
                <a:latin typeface="Calibri" pitchFamily="32" charset="0"/>
              </a:rPr>
              <a:t>Genética</a:t>
            </a:r>
            <a:endParaRPr lang="en-US" sz="2200" dirty="0">
              <a:solidFill>
                <a:srgbClr val="000000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 sz="2200" dirty="0">
                <a:solidFill>
                  <a:srgbClr val="000000"/>
                </a:solidFill>
                <a:latin typeface="Calibri" pitchFamily="32" charset="0"/>
              </a:rPr>
              <a:t>mquecine@usp.br</a:t>
            </a:r>
          </a:p>
        </p:txBody>
      </p:sp>
      <p:pic>
        <p:nvPicPr>
          <p:cNvPr id="8" name="Google Shape;239;p31">
            <a:extLst>
              <a:ext uri="{FF2B5EF4-FFF2-40B4-BE49-F238E27FC236}">
                <a16:creationId xmlns:a16="http://schemas.microsoft.com/office/drawing/2014/main" id="{F958E934-B2A3-4F96-B4BB-7F7D18988B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1473" y="3579008"/>
            <a:ext cx="4828673" cy="2869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59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A0DCC-94D7-9410-2A1A-1E6A6A71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44" y="267261"/>
            <a:ext cx="10515600" cy="1325563"/>
          </a:xfrm>
        </p:spPr>
        <p:txBody>
          <a:bodyPr>
            <a:normAutofit/>
          </a:bodyPr>
          <a:lstStyle/>
          <a:p>
            <a:r>
              <a:rPr lang="es-CO" sz="3200" b="1" i="1" dirty="0">
                <a:latin typeface="+mn-lt"/>
              </a:rPr>
              <a:t>Virus da batata PVY</a:t>
            </a:r>
          </a:p>
        </p:txBody>
      </p:sp>
      <p:pic>
        <p:nvPicPr>
          <p:cNvPr id="3074" name="Picture 2" descr="Virus Y de la Papa: Virus Y de la Papa (PVY); Potato virus Y: PlantwisePlus  Knowledge Bank: Vol Pest Management Decision Guides, No null">
            <a:extLst>
              <a:ext uri="{FF2B5EF4-FFF2-40B4-BE49-F238E27FC236}">
                <a16:creationId xmlns:a16="http://schemas.microsoft.com/office/drawing/2014/main" id="{C3076C3A-3B61-080C-2D1A-2F8C1D7D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85" y="31432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 Vírus do Vira-cabeça Causando Necrose do Tubérculo em Batateira - ABBA -  Associação brasileira da batata">
            <a:extLst>
              <a:ext uri="{FF2B5EF4-FFF2-40B4-BE49-F238E27FC236}">
                <a16:creationId xmlns:a16="http://schemas.microsoft.com/office/drawing/2014/main" id="{6ABFF094-4FA3-B311-A610-0B3D9627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91" y="225718"/>
            <a:ext cx="3411359" cy="25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1901" y="1642755"/>
            <a:ext cx="54816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Controle por variedade resistente</a:t>
            </a:r>
          </a:p>
          <a:p>
            <a:endParaRPr lang="pt-BR" dirty="0"/>
          </a:p>
          <a:p>
            <a:r>
              <a:rPr lang="pt-BR" dirty="0"/>
              <a:t>Transmitido por pulgões</a:t>
            </a:r>
          </a:p>
          <a:p>
            <a:endParaRPr lang="pt-BR" dirty="0"/>
          </a:p>
          <a:p>
            <a:r>
              <a:rPr lang="pt-BR" dirty="0"/>
              <a:t>Sintoma: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branqueamento das nervuras das folhas novas.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nervuras podem se tornar necróticas em plantas infectadas com as raças mais severas do PVY.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caule na forma longitudinal, área com descoloração escura será encontrada se estendendo do topo até a base da planta.</a:t>
            </a:r>
          </a:p>
        </p:txBody>
      </p:sp>
    </p:spTree>
    <p:extLst>
      <p:ext uri="{BB962C8B-B14F-4D97-AF65-F5344CB8AC3E}">
        <p14:creationId xmlns:p14="http://schemas.microsoft.com/office/powerpoint/2010/main" val="1267612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8;p15">
            <a:extLst>
              <a:ext uri="{FF2B5EF4-FFF2-40B4-BE49-F238E27FC236}">
                <a16:creationId xmlns:a16="http://schemas.microsoft.com/office/drawing/2014/main" id="{551ED19B-7E2C-455D-777D-0E09F628B267}"/>
              </a:ext>
            </a:extLst>
          </p:cNvPr>
          <p:cNvPicPr preferRelativeResize="0"/>
          <p:nvPr/>
        </p:nvPicPr>
        <p:blipFill rotWithShape="1">
          <a:blip r:embed="rId3"/>
          <a:srcRect t="40535" r="-1" b="1095"/>
          <a:stretch/>
        </p:blipFill>
        <p:spPr>
          <a:xfrm>
            <a:off x="7162800" y="1104900"/>
            <a:ext cx="4435432" cy="512445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60374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3 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s-CO" sz="3200" b="1" i="1" dirty="0" err="1">
                <a:solidFill>
                  <a:srgbClr val="C00000"/>
                </a:solidFill>
              </a:rPr>
              <a:t>Sporisorium</a:t>
            </a:r>
            <a:r>
              <a:rPr lang="es-CO" sz="3200" b="1" i="1" dirty="0">
                <a:solidFill>
                  <a:srgbClr val="C00000"/>
                </a:solidFill>
              </a:rPr>
              <a:t> </a:t>
            </a:r>
            <a:r>
              <a:rPr lang="es-CO" sz="3200" b="1" i="1" dirty="0" err="1">
                <a:solidFill>
                  <a:srgbClr val="C00000"/>
                </a:solidFill>
              </a:rPr>
              <a:t>scitamineum</a:t>
            </a:r>
            <a:r>
              <a:rPr lang="es-CO" sz="3200" b="1" i="1" dirty="0">
                <a:solidFill>
                  <a:srgbClr val="C00000"/>
                </a:solidFill>
              </a:rPr>
              <a:t> x cana-de-</a:t>
            </a:r>
            <a:r>
              <a:rPr lang="es-CO" sz="3200" b="1" i="1" dirty="0" err="1">
                <a:solidFill>
                  <a:srgbClr val="C00000"/>
                </a:solidFill>
              </a:rPr>
              <a:t>açúcar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0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0B19327-D694-A5BE-C038-92EAB62B5223}"/>
              </a:ext>
            </a:extLst>
          </p:cNvPr>
          <p:cNvPicPr/>
          <p:nvPr/>
        </p:nvPicPr>
        <p:blipFill>
          <a:blip r:embed="rId3"/>
          <a:srcRect l="3427"/>
          <a:stretch>
            <a:fillRect/>
          </a:stretch>
        </p:blipFill>
        <p:spPr>
          <a:xfrm>
            <a:off x="515284" y="657239"/>
            <a:ext cx="3517119" cy="34416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7400D2-4F52-6E3C-2971-FFD388C76EC0}"/>
              </a:ext>
            </a:extLst>
          </p:cNvPr>
          <p:cNvSpPr txBox="1"/>
          <p:nvPr/>
        </p:nvSpPr>
        <p:spPr>
          <a:xfrm>
            <a:off x="347222" y="4919756"/>
            <a:ext cx="4623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200" dirty="0">
                <a:cs typeface="Times New Roman" panose="02020603050405020304" pitchFamily="18" charset="0"/>
              </a:rPr>
              <a:t>Células haploides leveduriformes</a:t>
            </a:r>
          </a:p>
          <a:p>
            <a:pPr marL="342900" indent="-342900">
              <a:buAutoNum type="arabicPeriod"/>
            </a:pPr>
            <a:r>
              <a:rPr lang="pt-BR" sz="2200" dirty="0">
                <a:cs typeface="Times New Roman" panose="02020603050405020304" pitchFamily="18" charset="0"/>
              </a:rPr>
              <a:t>Micélio dicariótico</a:t>
            </a:r>
          </a:p>
          <a:p>
            <a:pPr marL="342900" indent="-342900">
              <a:buAutoNum type="arabicPeriod"/>
            </a:pPr>
            <a:r>
              <a:rPr lang="pt-BR" sz="2200" dirty="0" err="1">
                <a:cs typeface="Times New Roman" panose="02020603050405020304" pitchFamily="18" charset="0"/>
              </a:rPr>
              <a:t>Teliósporos</a:t>
            </a:r>
            <a:r>
              <a:rPr lang="pt-BR" sz="2200" dirty="0">
                <a:cs typeface="Times New Roman" panose="02020603050405020304" pitchFamily="18" charset="0"/>
              </a:rPr>
              <a:t> diploides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3C99D4-9C6D-C593-072C-0EF1A1D7F05C}"/>
              </a:ext>
            </a:extLst>
          </p:cNvPr>
          <p:cNvSpPr txBox="1"/>
          <p:nvPr/>
        </p:nvSpPr>
        <p:spPr>
          <a:xfrm>
            <a:off x="4003428" y="280035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6EB371-56F9-54CB-F74C-671CB79C4921}"/>
              </a:ext>
            </a:extLst>
          </p:cNvPr>
          <p:cNvSpPr txBox="1"/>
          <p:nvPr/>
        </p:nvSpPr>
        <p:spPr>
          <a:xfrm>
            <a:off x="2838058" y="3997435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D046EA-A6CD-3BC9-C43A-00106CCC1A91}"/>
              </a:ext>
            </a:extLst>
          </p:cNvPr>
          <p:cNvSpPr txBox="1"/>
          <p:nvPr/>
        </p:nvSpPr>
        <p:spPr>
          <a:xfrm>
            <a:off x="1928877" y="315492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Google Shape;129;p20" descr="Diagrama&#10;&#10;Descrição gerada automaticamente">
            <a:extLst>
              <a:ext uri="{FF2B5EF4-FFF2-40B4-BE49-F238E27FC236}">
                <a16:creationId xmlns:a16="http://schemas.microsoft.com/office/drawing/2014/main" id="{7BEE1ED6-71DE-5BDD-7CA7-410B86554ECE}"/>
              </a:ext>
            </a:extLst>
          </p:cNvPr>
          <p:cNvPicPr preferRelativeResize="0"/>
          <p:nvPr/>
        </p:nvPicPr>
        <p:blipFill rotWithShape="1">
          <a:blip r:embed="rId4"/>
          <a:srcRect l="33230" t="20537" r="19900" b="52379"/>
          <a:stretch/>
        </p:blipFill>
        <p:spPr>
          <a:xfrm>
            <a:off x="5748161" y="246098"/>
            <a:ext cx="5422470" cy="2026849"/>
          </a:xfrm>
          <a:prstGeom prst="rect">
            <a:avLst/>
          </a:prstGeom>
          <a:noFill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6C7764F-9AEB-F868-8D90-C4C76FFBED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2" t="26798" r="14298" b="16456"/>
          <a:stretch/>
        </p:blipFill>
        <p:spPr>
          <a:xfrm>
            <a:off x="5241502" y="2272947"/>
            <a:ext cx="6742812" cy="32008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5EBD151-A42F-DFE6-1255-020543383645}"/>
              </a:ext>
            </a:extLst>
          </p:cNvPr>
          <p:cNvSpPr txBox="1"/>
          <p:nvPr/>
        </p:nvSpPr>
        <p:spPr>
          <a:xfrm>
            <a:off x="5379272" y="5663268"/>
            <a:ext cx="2043716" cy="11079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cs typeface="Times New Roman" panose="02020603050405020304" pitchFamily="18" charset="0"/>
              </a:rPr>
              <a:t>12 </a:t>
            </a:r>
            <a:r>
              <a:rPr lang="pt-BR" sz="2200" b="1" dirty="0" err="1">
                <a:cs typeface="Times New Roman" panose="02020603050405020304" pitchFamily="18" charset="0"/>
              </a:rPr>
              <a:t>hai</a:t>
            </a:r>
            <a:r>
              <a:rPr lang="pt-BR" sz="2200" b="1" dirty="0">
                <a:cs typeface="Times New Roman" panose="02020603050405020304" pitchFamily="18" charset="0"/>
              </a:rPr>
              <a:t>: </a:t>
            </a:r>
            <a:r>
              <a:rPr lang="pt-BR" sz="2200" dirty="0">
                <a:cs typeface="Times New Roman" panose="02020603050405020304" pitchFamily="18" charset="0"/>
              </a:rPr>
              <a:t>germinação dos </a:t>
            </a:r>
            <a:r>
              <a:rPr lang="pt-BR" sz="2200" dirty="0" err="1">
                <a:cs typeface="Times New Roman" panose="02020603050405020304" pitchFamily="18" charset="0"/>
              </a:rPr>
              <a:t>teliósporos</a:t>
            </a:r>
            <a:endParaRPr lang="pt-BR" sz="2200" dirty="0"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228D59-B014-5F0B-6A01-00518BE844D4}"/>
              </a:ext>
            </a:extLst>
          </p:cNvPr>
          <p:cNvSpPr txBox="1"/>
          <p:nvPr/>
        </p:nvSpPr>
        <p:spPr>
          <a:xfrm>
            <a:off x="7494309" y="5663268"/>
            <a:ext cx="4490005" cy="11079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cs typeface="Times New Roman" panose="02020603050405020304" pitchFamily="18" charset="0"/>
              </a:rPr>
              <a:t>12 e 24 </a:t>
            </a:r>
            <a:r>
              <a:rPr lang="pt-BR" sz="2200" b="1" dirty="0" err="1">
                <a:cs typeface="Times New Roman" panose="02020603050405020304" pitchFamily="18" charset="0"/>
              </a:rPr>
              <a:t>hai</a:t>
            </a:r>
            <a:r>
              <a:rPr lang="pt-BR" sz="2200" b="1" dirty="0">
                <a:cs typeface="Times New Roman" panose="02020603050405020304" pitchFamily="18" charset="0"/>
              </a:rPr>
              <a:t>: </a:t>
            </a:r>
            <a:r>
              <a:rPr lang="pt-BR" sz="2200" dirty="0">
                <a:cs typeface="Times New Roman" panose="02020603050405020304" pitchFamily="18" charset="0"/>
              </a:rPr>
              <a:t>fusão das hifas, crescimento das mesmas, formação de </a:t>
            </a:r>
            <a:r>
              <a:rPr lang="pt-BR" sz="2200" dirty="0" err="1">
                <a:cs typeface="Times New Roman" panose="02020603050405020304" pitchFamily="18" charset="0"/>
              </a:rPr>
              <a:t>apressórios</a:t>
            </a:r>
            <a:r>
              <a:rPr lang="pt-BR" sz="2200" dirty="0">
                <a:cs typeface="Times New Roman" panose="02020603050405020304" pitchFamily="18" charset="0"/>
              </a:rPr>
              <a:t> e penetração nas </a:t>
            </a:r>
            <a:r>
              <a:rPr lang="pt-BR" sz="2200" dirty="0" err="1">
                <a:cs typeface="Times New Roman" panose="02020603050405020304" pitchFamily="18" charset="0"/>
              </a:rPr>
              <a:t>céls</a:t>
            </a:r>
            <a:endParaRPr lang="pt-BR" sz="2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03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orose Variegada dos Citros (Xylella fastidiosa)">
            <a:extLst>
              <a:ext uri="{FF2B5EF4-FFF2-40B4-BE49-F238E27FC236}">
                <a16:creationId xmlns:a16="http://schemas.microsoft.com/office/drawing/2014/main" id="{91A30A10-33DE-1798-1411-C083E6F6F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" r="3" b="15572"/>
          <a:stretch/>
        </p:blipFill>
        <p:spPr bwMode="auto">
          <a:xfrm>
            <a:off x="6707168" y="806015"/>
            <a:ext cx="4855862" cy="263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EC41344F-A532-F529-7F61-820EBD932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96" r="4" b="16110"/>
          <a:stretch/>
        </p:blipFill>
        <p:spPr>
          <a:xfrm>
            <a:off x="6713563" y="3828569"/>
            <a:ext cx="4855862" cy="182174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2A3732-9820-3A5A-994E-723F55058512}"/>
              </a:ext>
            </a:extLst>
          </p:cNvPr>
          <p:cNvSpPr txBox="1"/>
          <p:nvPr/>
        </p:nvSpPr>
        <p:spPr>
          <a:xfrm>
            <a:off x="6696348" y="5714015"/>
            <a:ext cx="33516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chemeClr val="bg2">
                    <a:lumMod val="25000"/>
                  </a:schemeClr>
                </a:solidFill>
              </a:rPr>
              <a:t>Foto por Alessandra Alves de Souza (IAC)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43690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4 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s-CO" sz="3200" b="1" i="1" dirty="0" err="1">
                <a:solidFill>
                  <a:srgbClr val="C00000"/>
                </a:solidFill>
              </a:rPr>
              <a:t>Xylella</a:t>
            </a:r>
            <a:r>
              <a:rPr lang="es-CO" sz="3200" b="1" i="1" dirty="0">
                <a:solidFill>
                  <a:srgbClr val="C00000"/>
                </a:solidFill>
              </a:rPr>
              <a:t> fastidiosa x citrus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O Brasil na vitrine : Revista Pesquisa Fapesp">
            <a:extLst>
              <a:ext uri="{FF2B5EF4-FFF2-40B4-BE49-F238E27FC236}">
                <a16:creationId xmlns:a16="http://schemas.microsoft.com/office/drawing/2014/main" id="{F2802138-EFD3-9A2E-8ADB-85E149B9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17" y="2515007"/>
            <a:ext cx="6210062" cy="42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D8F8504-604D-0498-5550-78083E238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83" t="26655" r="6266" b="16095"/>
          <a:stretch/>
        </p:blipFill>
        <p:spPr>
          <a:xfrm>
            <a:off x="226100" y="223577"/>
            <a:ext cx="5989534" cy="585065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3E36C01-3C7D-3619-3EA9-1E440C175BB1}"/>
              </a:ext>
            </a:extLst>
          </p:cNvPr>
          <p:cNvSpPr txBox="1"/>
          <p:nvPr/>
        </p:nvSpPr>
        <p:spPr>
          <a:xfrm>
            <a:off x="6368035" y="1379188"/>
            <a:ext cx="54103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cs typeface="Times New Roman" panose="02020603050405020304" pitchFamily="18" charset="0"/>
              </a:rPr>
              <a:t>Clorose variegada do citrus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8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cs typeface="Times New Roman" panose="02020603050405020304" pitchFamily="18" charset="0"/>
              </a:rPr>
              <a:t>Limitada ao xilema</a:t>
            </a:r>
          </a:p>
          <a:p>
            <a:pPr algn="just"/>
            <a:endParaRPr lang="pt-BR" sz="28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cs typeface="Times New Roman" panose="02020603050405020304" pitchFamily="18" charset="0"/>
              </a:rPr>
              <a:t>Células aderem às paredes dos vasos e se multiplicam, formando colônias e obstruindo os vasos do xilema</a:t>
            </a:r>
          </a:p>
          <a:p>
            <a:pPr algn="just"/>
            <a:endParaRPr lang="pt-BR" sz="28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cs typeface="Times New Roman" panose="02020603050405020304" pitchFamily="18" charset="0"/>
              </a:rPr>
              <a:t>Bloqueio do transporte de água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0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2762C35-1895-64C4-AB7D-CFD1768AD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3" t="21891" r="32714" b="34087"/>
          <a:stretch/>
        </p:blipFill>
        <p:spPr>
          <a:xfrm>
            <a:off x="208003" y="3131688"/>
            <a:ext cx="5608209" cy="3503082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179BBB9-9AF6-0187-5BFB-151B3A172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14" t="31229" r="2072" b="40186"/>
          <a:stretch/>
        </p:blipFill>
        <p:spPr>
          <a:xfrm>
            <a:off x="316861" y="404591"/>
            <a:ext cx="11461481" cy="24502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4D0C002-E4CC-B07B-FE6E-F4EC73D9D7B0}"/>
              </a:ext>
            </a:extLst>
          </p:cNvPr>
          <p:cNvSpPr txBox="1"/>
          <p:nvPr/>
        </p:nvSpPr>
        <p:spPr>
          <a:xfrm>
            <a:off x="6047601" y="3077259"/>
            <a:ext cx="56082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i="1" dirty="0" err="1">
                <a:cs typeface="Times New Roman" panose="02020603050405020304" pitchFamily="18" charset="0"/>
              </a:rPr>
              <a:t>Xilella</a:t>
            </a:r>
            <a:r>
              <a:rPr lang="pt-BR" sz="2400" i="1" dirty="0">
                <a:cs typeface="Times New Roman" panose="02020603050405020304" pitchFamily="18" charset="0"/>
              </a:rPr>
              <a:t> fastidiosa </a:t>
            </a:r>
            <a:r>
              <a:rPr lang="pt-BR" sz="2400" dirty="0">
                <a:cs typeface="Times New Roman" panose="02020603050405020304" pitchFamily="18" charset="0"/>
              </a:rPr>
              <a:t>marcada com GFP </a:t>
            </a:r>
          </a:p>
          <a:p>
            <a:pPr algn="just"/>
            <a:endParaRPr lang="pt-BR" sz="24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>
                <a:cs typeface="Times New Roman" panose="02020603050405020304" pitchFamily="18" charset="0"/>
              </a:rPr>
              <a:t>Vasos 2 e 3: </a:t>
            </a:r>
            <a:r>
              <a:rPr lang="pt-BR" sz="2400" i="1" dirty="0">
                <a:cs typeface="Times New Roman" panose="02020603050405020304" pitchFamily="18" charset="0"/>
              </a:rPr>
              <a:t>X. fastidiosa </a:t>
            </a:r>
            <a:r>
              <a:rPr lang="pt-BR" sz="2400" dirty="0">
                <a:cs typeface="Times New Roman" panose="02020603050405020304" pitchFamily="18" charset="0"/>
              </a:rPr>
              <a:t>atinge concentrações muito altas e bloqueia os vasos, então a maioria das células se encontram mortas</a:t>
            </a:r>
          </a:p>
          <a:p>
            <a:pPr algn="just"/>
            <a:endParaRPr lang="pt-BR" sz="24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>
                <a:cs typeface="Times New Roman" panose="02020603050405020304" pitchFamily="18" charset="0"/>
              </a:rPr>
              <a:t>Vaso 1: </a:t>
            </a:r>
            <a:r>
              <a:rPr lang="pt-BR" sz="2400" dirty="0">
                <a:cs typeface="Times New Roman" panose="02020603050405020304" pitchFamily="18" charset="0"/>
              </a:rPr>
              <a:t>maioria das células se permanecem vivas</a:t>
            </a:r>
          </a:p>
        </p:txBody>
      </p:sp>
    </p:spTree>
    <p:extLst>
      <p:ext uri="{BB962C8B-B14F-4D97-AF65-F5344CB8AC3E}">
        <p14:creationId xmlns:p14="http://schemas.microsoft.com/office/powerpoint/2010/main" val="2614127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odridão-radicular (Rhizoctonia solani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 b="4678"/>
          <a:stretch/>
        </p:blipFill>
        <p:spPr bwMode="auto">
          <a:xfrm>
            <a:off x="5997780" y="778868"/>
            <a:ext cx="5251356" cy="513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43690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5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pt-BR" sz="32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Rhizoctonia</a:t>
            </a:r>
            <a:r>
              <a:rPr lang="pt-BR" sz="32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pt-BR" sz="32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solani</a:t>
            </a:r>
            <a:r>
              <a:rPr lang="pt-BR" sz="32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X plantas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2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1" y="457200"/>
            <a:ext cx="547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cs typeface="Times New Roman" panose="02020603050405020304" pitchFamily="18" charset="0"/>
              </a:rPr>
              <a:t>Rhizoctonia solani </a:t>
            </a:r>
            <a:r>
              <a:rPr lang="pt-BR" sz="3200" b="1" dirty="0">
                <a:cs typeface="Times New Roman" panose="02020603050405020304" pitchFamily="18" charset="0"/>
              </a:rPr>
              <a:t>X Plantas</a:t>
            </a:r>
          </a:p>
        </p:txBody>
      </p:sp>
      <p:pic>
        <p:nvPicPr>
          <p:cNvPr id="1026" name="Picture 2" descr="Rhizoctonia solani | WikiGardener | Fand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" b="3428"/>
          <a:stretch/>
        </p:blipFill>
        <p:spPr bwMode="auto">
          <a:xfrm>
            <a:off x="8158164" y="3000375"/>
            <a:ext cx="3857622" cy="37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cleródios-pretos-de-Rhizoctonia-solani – Gowan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99" y="4354776"/>
            <a:ext cx="3565628" cy="22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ença da Alface - Queima-da-saia - Maneje Bem - Fito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0"/>
          <a:stretch/>
        </p:blipFill>
        <p:spPr bwMode="auto">
          <a:xfrm>
            <a:off x="8158164" y="457200"/>
            <a:ext cx="3808545" cy="24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t="1631" r="22396" b="4798"/>
          <a:stretch/>
        </p:blipFill>
        <p:spPr>
          <a:xfrm>
            <a:off x="4873830" y="1143923"/>
            <a:ext cx="3068230" cy="250966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71477" y="1300672"/>
            <a:ext cx="41147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>
                <a:cs typeface="Times New Roman" panose="02020603050405020304" pitchFamily="18" charset="0"/>
              </a:rPr>
              <a:t>Rhizoctonia solani</a:t>
            </a:r>
            <a:r>
              <a:rPr lang="en-US" sz="2000" dirty="0">
                <a:cs typeface="Times New Roman" panose="02020603050405020304" pitchFamily="18" charset="0"/>
              </a:rPr>
              <a:t>, teleomorfo </a:t>
            </a:r>
            <a:r>
              <a:rPr lang="en-US" sz="2000" i="1" dirty="0">
                <a:cs typeface="Times New Roman" panose="02020603050405020304" pitchFamily="18" charset="0"/>
              </a:rPr>
              <a:t>Thanatephorus cucumeris.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cs typeface="Times New Roman" panose="02020603050405020304" pitchFamily="18" charset="0"/>
              </a:rPr>
              <a:t>Fungo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saprófita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Sobrevive por meio de escleródios ou de micélio </a:t>
            </a:r>
            <a:r>
              <a:rPr lang="pt-BR" sz="2000" dirty="0" err="1">
                <a:cs typeface="Times New Roman" panose="02020603050405020304" pitchFamily="18" charset="0"/>
              </a:rPr>
              <a:t>melanizado</a:t>
            </a:r>
            <a:r>
              <a:rPr lang="pt-BR" sz="2000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sz="20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Diversos hospedeiros.</a:t>
            </a:r>
          </a:p>
        </p:txBody>
      </p:sp>
    </p:spTree>
    <p:extLst>
      <p:ext uri="{BB962C8B-B14F-4D97-AF65-F5344CB8AC3E}">
        <p14:creationId xmlns:p14="http://schemas.microsoft.com/office/powerpoint/2010/main" val="287975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1" y="457200"/>
            <a:ext cx="547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cs typeface="Times New Roman" panose="02020603050405020304" pitchFamily="18" charset="0"/>
              </a:rPr>
              <a:t>Rhizoctonia solani </a:t>
            </a:r>
            <a:r>
              <a:rPr lang="pt-BR" sz="3200" b="1" dirty="0">
                <a:cs typeface="Times New Roman" panose="02020603050405020304" pitchFamily="18" charset="0"/>
              </a:rPr>
              <a:t>X Plantas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38" y="169544"/>
            <a:ext cx="5169407" cy="65985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8" y="3110481"/>
            <a:ext cx="5454828" cy="361473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25362" y="1435940"/>
            <a:ext cx="5775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Hifas do mesmo grupo de anastomose (AG) são capazes de se fundir, elas são geneticamente diferentes, apesar de serem morfologicamente semelhantes. </a:t>
            </a:r>
          </a:p>
        </p:txBody>
      </p:sp>
    </p:spTree>
    <p:extLst>
      <p:ext uri="{BB962C8B-B14F-4D97-AF65-F5344CB8AC3E}">
        <p14:creationId xmlns:p14="http://schemas.microsoft.com/office/powerpoint/2010/main" val="309260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43690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/>
              <a:t>Modelo</a:t>
            </a:r>
            <a:r>
              <a:rPr lang="en-US" sz="2800" b="1" kern="0" dirty="0"/>
              <a:t> </a:t>
            </a:r>
            <a:r>
              <a:rPr lang="en-US" sz="2800" b="1" kern="0" dirty="0" err="1"/>
              <a:t>celular</a:t>
            </a:r>
            <a:r>
              <a:rPr lang="en-US" sz="2800" b="1" kern="0" dirty="0"/>
              <a:t> 6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r>
              <a:rPr lang="pt-BR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Cianobactérias  </a:t>
            </a:r>
            <a:r>
              <a:rPr lang="pt-BR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X fagos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s://www.caracteristicass.de/wp-content/uploads/2020/03/caracteristicas-de-las-cianobac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01" y="681331"/>
            <a:ext cx="7299890" cy="547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2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celula animal">
            <a:extLst>
              <a:ext uri="{FF2B5EF4-FFF2-40B4-BE49-F238E27FC236}">
                <a16:creationId xmlns:a16="http://schemas.microsoft.com/office/drawing/2014/main" id="{A326FD31-85A3-4E27-9567-418A53F7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86" y="2190817"/>
            <a:ext cx="360440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1">
            <a:extLst>
              <a:ext uri="{FF2B5EF4-FFF2-40B4-BE49-F238E27FC236}">
                <a16:creationId xmlns:a16="http://schemas.microsoft.com/office/drawing/2014/main" id="{9501D2B1-915E-4593-BB23-3473684AB1A5}"/>
              </a:ext>
            </a:extLst>
          </p:cNvPr>
          <p:cNvSpPr/>
          <p:nvPr/>
        </p:nvSpPr>
        <p:spPr>
          <a:xfrm>
            <a:off x="4129086" y="5709037"/>
            <a:ext cx="3577985" cy="766124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FB2EE764-59B8-4D06-97DC-4DB3F9E453CD}"/>
              </a:ext>
            </a:extLst>
          </p:cNvPr>
          <p:cNvSpPr txBox="1">
            <a:spLocks/>
          </p:cNvSpPr>
          <p:nvPr/>
        </p:nvSpPr>
        <p:spPr>
          <a:xfrm>
            <a:off x="1862952" y="5609265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Trabalho prático:</a:t>
            </a:r>
          </a:p>
          <a:p>
            <a:pPr algn="ctr"/>
            <a:r>
              <a:rPr lang="pt-BR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modelo de interação celular</a:t>
            </a:r>
          </a:p>
        </p:txBody>
      </p:sp>
      <p:pic>
        <p:nvPicPr>
          <p:cNvPr id="7" name="Picture 2" descr="Resultado de imagem para celula vegetal">
            <a:extLst>
              <a:ext uri="{FF2B5EF4-FFF2-40B4-BE49-F238E27FC236}">
                <a16:creationId xmlns:a16="http://schemas.microsoft.com/office/drawing/2014/main" id="{050DAE2B-2CC6-4516-BDD7-CC8CD225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0" y="1962242"/>
            <a:ext cx="435912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m relacionada">
            <a:extLst>
              <a:ext uri="{FF2B5EF4-FFF2-40B4-BE49-F238E27FC236}">
                <a16:creationId xmlns:a16="http://schemas.microsoft.com/office/drawing/2014/main" id="{E714ED1D-9917-45F4-A387-804E000FD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/>
          <a:stretch/>
        </p:blipFill>
        <p:spPr bwMode="auto">
          <a:xfrm>
            <a:off x="3889900" y="3232014"/>
            <a:ext cx="386003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>
            <a:extLst>
              <a:ext uri="{FF2B5EF4-FFF2-40B4-BE49-F238E27FC236}">
                <a16:creationId xmlns:a16="http://schemas.microsoft.com/office/drawing/2014/main" id="{6E397BCF-83CE-4E57-8661-0A22D7ADDCC8}"/>
              </a:ext>
            </a:extLst>
          </p:cNvPr>
          <p:cNvSpPr txBox="1">
            <a:spLocks/>
          </p:cNvSpPr>
          <p:nvPr/>
        </p:nvSpPr>
        <p:spPr>
          <a:xfrm>
            <a:off x="2159673" y="1760440"/>
            <a:ext cx="8153400" cy="132556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Aula anterior:</a:t>
            </a:r>
          </a:p>
          <a:p>
            <a:pPr algn="ctr"/>
            <a:r>
              <a:rPr lang="pt-BR" sz="2200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arquitetura celular</a:t>
            </a:r>
            <a:endParaRPr lang="pt-BR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10" name="Picture 4" descr="Resultado de imagem para balaozinho de pensamento">
            <a:extLst>
              <a:ext uri="{FF2B5EF4-FFF2-40B4-BE49-F238E27FC236}">
                <a16:creationId xmlns:a16="http://schemas.microsoft.com/office/drawing/2014/main" id="{F9664287-C239-4E9F-8B13-534913702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79" y="1191126"/>
            <a:ext cx="2991515" cy="9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41457D9-6928-4C19-889E-4B84E58D3901}"/>
              </a:ext>
            </a:extLst>
          </p:cNvPr>
          <p:cNvSpPr txBox="1">
            <a:spLocks/>
          </p:cNvSpPr>
          <p:nvPr/>
        </p:nvSpPr>
        <p:spPr>
          <a:xfrm>
            <a:off x="934304" y="-137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C00000"/>
                </a:solidFill>
                <a:latin typeface="+mn-lt"/>
              </a:rPr>
              <a:t>Modelos celulares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749355" y="1391108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Para que serve?</a:t>
            </a:r>
          </a:p>
        </p:txBody>
      </p:sp>
    </p:spTree>
    <p:extLst>
      <p:ext uri="{BB962C8B-B14F-4D97-AF65-F5344CB8AC3E}">
        <p14:creationId xmlns:p14="http://schemas.microsoft.com/office/powerpoint/2010/main" val="2628858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1" y="457200"/>
            <a:ext cx="498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cs typeface="Times New Roman" panose="02020603050405020304" pitchFamily="18" charset="0"/>
              </a:rPr>
              <a:t>Cianobactérias X Fagos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>
          <a:xfrm>
            <a:off x="10194455" y="1567122"/>
            <a:ext cx="1906519" cy="13474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85" y="185729"/>
            <a:ext cx="1891489" cy="136846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91" y="185729"/>
            <a:ext cx="2075864" cy="138139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t="9997" b="4977"/>
          <a:stretch/>
        </p:blipFill>
        <p:spPr>
          <a:xfrm>
            <a:off x="8127969" y="1567122"/>
            <a:ext cx="2074001" cy="134748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910" r="14655" b="12068"/>
          <a:stretch/>
        </p:blipFill>
        <p:spPr>
          <a:xfrm>
            <a:off x="2664487" y="2994975"/>
            <a:ext cx="5927907" cy="3634872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333375" y="139709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74638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Gram-negativas;</a:t>
            </a:r>
          </a:p>
          <a:p>
            <a:pPr marL="457200" indent="-274638">
              <a:buFont typeface="Wingdings" panose="05000000000000000000" pitchFamily="2" charset="2"/>
              <a:buChar char="§"/>
            </a:pPr>
            <a:endParaRPr lang="pt-BR" sz="2000" dirty="0">
              <a:cs typeface="Times New Roman" panose="02020603050405020304" pitchFamily="18" charset="0"/>
            </a:endParaRPr>
          </a:p>
          <a:p>
            <a:pPr marL="457200" indent="-274638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Fotossíntese oxigênica;</a:t>
            </a:r>
          </a:p>
          <a:p>
            <a:pPr marL="457200" indent="-274638">
              <a:buFont typeface="Wingdings" panose="05000000000000000000" pitchFamily="2" charset="2"/>
              <a:buChar char="§"/>
            </a:pPr>
            <a:endParaRPr lang="pt-BR" sz="2000" dirty="0">
              <a:cs typeface="Times New Roman" panose="02020603050405020304" pitchFamily="18" charset="0"/>
            </a:endParaRPr>
          </a:p>
          <a:p>
            <a:pPr marL="457200" indent="-274638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Heterotrofia facultativa;</a:t>
            </a:r>
          </a:p>
          <a:p>
            <a:pPr marL="457200" indent="-274638">
              <a:buFont typeface="Wingdings" panose="05000000000000000000" pitchFamily="2" charset="2"/>
              <a:buChar char="§"/>
            </a:pPr>
            <a:endParaRPr lang="pt-BR" sz="2000" dirty="0">
              <a:cs typeface="Times New Roman" panose="02020603050405020304" pitchFamily="18" charset="0"/>
            </a:endParaRPr>
          </a:p>
          <a:p>
            <a:pPr marL="457200" indent="-274638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Plasticidade morfológica.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28" y="2948515"/>
            <a:ext cx="2739673" cy="2052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3" t="8551" r="30847" b="49456"/>
          <a:stretch/>
        </p:blipFill>
        <p:spPr>
          <a:xfrm>
            <a:off x="8739631" y="4262584"/>
            <a:ext cx="2183875" cy="2594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5554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1" y="457200"/>
            <a:ext cx="498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cs typeface="Times New Roman" panose="02020603050405020304" pitchFamily="18" charset="0"/>
              </a:rPr>
              <a:t>Cianobactérias X Fagos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4" y="2125434"/>
            <a:ext cx="7029410" cy="47325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24" y="200025"/>
            <a:ext cx="4849994" cy="217688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57201" y="1363801"/>
            <a:ext cx="4438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4638">
              <a:buFont typeface="Wingdings" panose="05000000000000000000" pitchFamily="2" charset="2"/>
              <a:buChar char="§"/>
            </a:pPr>
            <a:r>
              <a:rPr lang="pt-BR" sz="2000" dirty="0">
                <a:cs typeface="Times New Roman" panose="02020603050405020304" pitchFamily="18" charset="0"/>
              </a:rPr>
              <a:t>Controle de florações tóxicas;</a:t>
            </a:r>
          </a:p>
          <a:p>
            <a:pPr marL="182562"/>
            <a:endParaRPr lang="pt-BR" sz="2000" dirty="0"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1725" r="52509" b="11977"/>
          <a:stretch/>
        </p:blipFill>
        <p:spPr>
          <a:xfrm>
            <a:off x="7901852" y="2827699"/>
            <a:ext cx="3973005" cy="3579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7929557" y="6459018"/>
            <a:ext cx="27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Represa Guarapiranga - SP</a:t>
            </a:r>
          </a:p>
        </p:txBody>
      </p:sp>
    </p:spTree>
    <p:extLst>
      <p:ext uri="{BB962C8B-B14F-4D97-AF65-F5344CB8AC3E}">
        <p14:creationId xmlns:p14="http://schemas.microsoft.com/office/powerpoint/2010/main" val="998817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382115" y="635029"/>
            <a:ext cx="42560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7 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pt-BR" sz="3200" b="1" kern="0" dirty="0">
                <a:solidFill>
                  <a:srgbClr val="C00000"/>
                </a:solidFill>
                <a:effectLst/>
              </a:rPr>
              <a:t>Fungos </a:t>
            </a:r>
            <a:r>
              <a:rPr lang="pt-BR" sz="3200" b="1" kern="0" dirty="0" err="1">
                <a:solidFill>
                  <a:srgbClr val="C00000"/>
                </a:solidFill>
                <a:effectLst/>
              </a:rPr>
              <a:t>micorrízicos</a:t>
            </a:r>
            <a:r>
              <a:rPr lang="pt-BR" sz="3200" b="1" kern="0" dirty="0">
                <a:solidFill>
                  <a:srgbClr val="C00000"/>
                </a:solidFill>
                <a:effectLst/>
              </a:rPr>
              <a:t> x espécies florestais</a:t>
            </a:r>
            <a:endParaRPr lang="en-US" sz="3200" b="1" kern="0" dirty="0">
              <a:solidFill>
                <a:srgbClr val="C00000"/>
              </a:solidFill>
              <a:effectLst/>
            </a:endParaRPr>
          </a:p>
          <a:p>
            <a:endParaRPr lang="en-US" sz="3200" dirty="0"/>
          </a:p>
        </p:txBody>
      </p:sp>
      <p:pic>
        <p:nvPicPr>
          <p:cNvPr id="4098" name="Picture 2" descr="wood wide web © Tidy Designs">
            <a:extLst>
              <a:ext uri="{FF2B5EF4-FFF2-40B4-BE49-F238E27FC236}">
                <a16:creationId xmlns:a16="http://schemas.microsoft.com/office/drawing/2014/main" id="{85DCEEE5-C75A-A6C9-2817-A3D249EC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06" y="0"/>
            <a:ext cx="7383694" cy="55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27FBFB2-1B16-4762-60FA-4E124728E1C9}"/>
              </a:ext>
            </a:extLst>
          </p:cNvPr>
          <p:cNvSpPr txBox="1"/>
          <p:nvPr/>
        </p:nvSpPr>
        <p:spPr>
          <a:xfrm>
            <a:off x="4808305" y="5692151"/>
            <a:ext cx="738369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i="1" dirty="0"/>
              <a:t>Can the wood-wide web really help trees talk to each other?</a:t>
            </a:r>
          </a:p>
        </p:txBody>
      </p:sp>
    </p:spTree>
    <p:extLst>
      <p:ext uri="{BB962C8B-B14F-4D97-AF65-F5344CB8AC3E}">
        <p14:creationId xmlns:p14="http://schemas.microsoft.com/office/powerpoint/2010/main" val="14519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2B01CE2-91B2-AAF6-DCB5-655387A0B811}"/>
              </a:ext>
            </a:extLst>
          </p:cNvPr>
          <p:cNvSpPr/>
          <p:nvPr/>
        </p:nvSpPr>
        <p:spPr>
          <a:xfrm>
            <a:off x="13702" y="367134"/>
            <a:ext cx="6037779" cy="5735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4A97104-AF76-17FD-482E-057BB94A6A29}"/>
              </a:ext>
            </a:extLst>
          </p:cNvPr>
          <p:cNvSpPr/>
          <p:nvPr/>
        </p:nvSpPr>
        <p:spPr>
          <a:xfrm>
            <a:off x="147264" y="367134"/>
            <a:ext cx="55678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2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Associação simbiótica: fungos + raízes das plantas</a:t>
            </a:r>
          </a:p>
          <a:p>
            <a:pPr marL="525462" indent="-342900">
              <a:buFont typeface="Arial" panose="020B0604020202020204" pitchFamily="34" charset="0"/>
              <a:buChar char="•"/>
            </a:pPr>
            <a:endParaRPr lang="pt-BR" sz="2000" dirty="0">
              <a:cs typeface="Times New Roman" panose="02020603050405020304" pitchFamily="18" charset="0"/>
            </a:endParaRPr>
          </a:p>
          <a:p>
            <a:pPr marL="525462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As micorrizas estão entre as interações biológicas mais importantes, pois envolvem ~340.000 plantas terrestres e ~50.000 taxa de fungos do solo.</a:t>
            </a:r>
          </a:p>
          <a:p>
            <a:pPr marL="525462" indent="-342900">
              <a:buFont typeface="Arial" panose="020B0604020202020204" pitchFamily="34" charset="0"/>
              <a:buChar char="•"/>
            </a:pPr>
            <a:endParaRPr lang="pt-BR" sz="2000" dirty="0">
              <a:cs typeface="Times New Roman" panose="02020603050405020304" pitchFamily="18" charset="0"/>
            </a:endParaRPr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C632BE36-2156-1630-42C5-04BD917F6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2413" r="1012" b="32734"/>
          <a:stretch/>
        </p:blipFill>
        <p:spPr bwMode="auto">
          <a:xfrm>
            <a:off x="218812" y="2771458"/>
            <a:ext cx="5629906" cy="30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g. 1">
            <a:extLst>
              <a:ext uri="{FF2B5EF4-FFF2-40B4-BE49-F238E27FC236}">
                <a16:creationId xmlns:a16="http://schemas.microsoft.com/office/drawing/2014/main" id="{234AA03D-1D40-B92F-D286-EB0E2F6E3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5" t="69693" r="26933"/>
          <a:stretch/>
        </p:blipFill>
        <p:spPr bwMode="auto">
          <a:xfrm>
            <a:off x="9978237" y="372564"/>
            <a:ext cx="2066768" cy="20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gure 1">
            <a:extLst>
              <a:ext uri="{FF2B5EF4-FFF2-40B4-BE49-F238E27FC236}">
                <a16:creationId xmlns:a16="http://schemas.microsoft.com/office/drawing/2014/main" id="{80C56C57-6F47-385B-485C-072994A4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47" y="915603"/>
            <a:ext cx="2780170" cy="35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A1135046-5BC5-BA6C-2436-89F347C3319A}"/>
              </a:ext>
            </a:extLst>
          </p:cNvPr>
          <p:cNvCxnSpPr>
            <a:cxnSpLocks/>
          </p:cNvCxnSpPr>
          <p:nvPr/>
        </p:nvCxnSpPr>
        <p:spPr>
          <a:xfrm rot="10800000">
            <a:off x="9134000" y="1184224"/>
            <a:ext cx="1006865" cy="503432"/>
          </a:xfrm>
          <a:prstGeom prst="bentConnector3">
            <a:avLst>
              <a:gd name="adj1" fmla="val 1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eta: Curva para Baixo 32">
            <a:extLst>
              <a:ext uri="{FF2B5EF4-FFF2-40B4-BE49-F238E27FC236}">
                <a16:creationId xmlns:a16="http://schemas.microsoft.com/office/drawing/2014/main" id="{9FED397D-25D5-E422-C678-77B830FB9B84}"/>
              </a:ext>
            </a:extLst>
          </p:cNvPr>
          <p:cNvSpPr/>
          <p:nvPr/>
        </p:nvSpPr>
        <p:spPr>
          <a:xfrm flipH="1">
            <a:off x="7000833" y="535716"/>
            <a:ext cx="3890041" cy="372507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EBAC3EE-3BE2-2314-CE68-8A71D6D61E65}"/>
              </a:ext>
            </a:extLst>
          </p:cNvPr>
          <p:cNvSpPr txBox="1"/>
          <p:nvPr/>
        </p:nvSpPr>
        <p:spPr>
          <a:xfrm>
            <a:off x="6185043" y="4658466"/>
            <a:ext cx="5859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cs typeface="Times New Roman" panose="02020603050405020304" pitchFamily="18" charset="0"/>
              </a:rPr>
              <a:t>Algumas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especies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florestais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podem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desenvolver</a:t>
            </a:r>
            <a:r>
              <a:rPr lang="en-US" dirty="0">
                <a:cs typeface="Times New Roman" panose="02020603050405020304" pitchFamily="18" charset="0"/>
              </a:rPr>
              <a:t> tanto </a:t>
            </a:r>
            <a:r>
              <a:rPr lang="en-US" dirty="0" err="1">
                <a:cs typeface="Times New Roman" panose="02020603050405020304" pitchFamily="18" charset="0"/>
              </a:rPr>
              <a:t>fungos</a:t>
            </a:r>
            <a:r>
              <a:rPr lang="en-US" dirty="0">
                <a:cs typeface="Times New Roman" panose="02020603050405020304" pitchFamily="18" charset="0"/>
              </a:rPr>
              <a:t> micorrízicos arbusculares (FMA) </a:t>
            </a:r>
            <a:r>
              <a:rPr lang="en-US" dirty="0" err="1">
                <a:cs typeface="Times New Roman" panose="02020603050405020304" pitchFamily="18" charset="0"/>
              </a:rPr>
              <a:t>como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Ectomicorrizas</a:t>
            </a:r>
            <a:r>
              <a:rPr lang="en-US" dirty="0">
                <a:cs typeface="Times New Roman" panose="02020603050405020304" pitchFamily="18" charset="0"/>
              </a:rPr>
              <a:t> (ECM). Por </a:t>
            </a:r>
            <a:r>
              <a:rPr lang="en-US" dirty="0" err="1">
                <a:cs typeface="Times New Roman" panose="02020603050405020304" pitchFamily="18" charset="0"/>
              </a:rPr>
              <a:t>exemplo</a:t>
            </a:r>
            <a:r>
              <a:rPr lang="en-US" dirty="0">
                <a:cs typeface="Times New Roman" panose="02020603050405020304" pitchFamily="18" charset="0"/>
              </a:rPr>
              <a:t>: </a:t>
            </a:r>
            <a:r>
              <a:rPr lang="en-US" dirty="0" err="1">
                <a:cs typeface="Times New Roman" panose="02020603050405020304" pitchFamily="18" charset="0"/>
              </a:rPr>
              <a:t>Eucalipto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dirty="0" err="1">
                <a:cs typeface="Times New Roman" panose="02020603050405020304" pitchFamily="18" charset="0"/>
              </a:rPr>
              <a:t>Araçá</a:t>
            </a:r>
            <a:r>
              <a:rPr lang="en-US" dirty="0">
                <a:cs typeface="Times New Roman" panose="02020603050405020304" pitchFamily="18" charset="0"/>
              </a:rPr>
              <a:t>-Vermelho, </a:t>
            </a:r>
            <a:r>
              <a:rPr lang="en-US" dirty="0" err="1">
                <a:cs typeface="Times New Roman" panose="02020603050405020304" pitchFamily="18" charset="0"/>
              </a:rPr>
              <a:t>álamo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i="1" dirty="0" err="1">
                <a:cs typeface="Times New Roman" panose="02020603050405020304" pitchFamily="18" charset="0"/>
              </a:rPr>
              <a:t>Calothamnus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i="1" dirty="0">
                <a:cs typeface="Times New Roman" panose="02020603050405020304" pitchFamily="18" charset="0"/>
              </a:rPr>
              <a:t>Melaleuca…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B86F964-98E5-749E-032E-34B5572B5B36}"/>
              </a:ext>
            </a:extLst>
          </p:cNvPr>
          <p:cNvSpPr txBox="1"/>
          <p:nvPr/>
        </p:nvSpPr>
        <p:spPr>
          <a:xfrm>
            <a:off x="147264" y="5825913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https://www.nature.com/articles/s41579-020-0402-3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3622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D767087-6D0B-CF8D-CDB3-B6C1CAA85B58}"/>
              </a:ext>
            </a:extLst>
          </p:cNvPr>
          <p:cNvSpPr/>
          <p:nvPr/>
        </p:nvSpPr>
        <p:spPr>
          <a:xfrm>
            <a:off x="3612856" y="1610306"/>
            <a:ext cx="8579144" cy="4702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igure 3">
            <a:extLst>
              <a:ext uri="{FF2B5EF4-FFF2-40B4-BE49-F238E27FC236}">
                <a16:creationId xmlns:a16="http://schemas.microsoft.com/office/drawing/2014/main" id="{15872939-D781-F7FE-122E-AC4F759D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18" y="2270583"/>
            <a:ext cx="5248014" cy="35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tails are in the caption following the image">
            <a:extLst>
              <a:ext uri="{FF2B5EF4-FFF2-40B4-BE49-F238E27FC236}">
                <a16:creationId xmlns:a16="http://schemas.microsoft.com/office/drawing/2014/main" id="{0FF4F356-37C7-C2C8-B0BC-88AB878BD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8" t="3123"/>
          <a:stretch/>
        </p:blipFill>
        <p:spPr bwMode="auto">
          <a:xfrm>
            <a:off x="149197" y="359216"/>
            <a:ext cx="3295434" cy="542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A4C4584-2A1D-C71F-B91E-FAC4BBC5ABAF}"/>
              </a:ext>
            </a:extLst>
          </p:cNvPr>
          <p:cNvSpPr txBox="1"/>
          <p:nvPr/>
        </p:nvSpPr>
        <p:spPr>
          <a:xfrm>
            <a:off x="149197" y="6439399"/>
            <a:ext cx="4176223" cy="294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https://nph.onlinelibrary.wiley.com/doi/full/10.1111/nph.16190</a:t>
            </a:r>
            <a:endParaRPr lang="en-US" sz="1200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E5DD9E3-C9B0-6F6E-0C7D-DBB2063BBB43}"/>
              </a:ext>
            </a:extLst>
          </p:cNvPr>
          <p:cNvSpPr txBox="1"/>
          <p:nvPr/>
        </p:nvSpPr>
        <p:spPr>
          <a:xfrm>
            <a:off x="3612856" y="271317"/>
            <a:ext cx="786337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err="1">
                <a:cs typeface="Times New Roman" panose="02020603050405020304" pitchFamily="18" charset="0"/>
              </a:rPr>
              <a:t>Fatores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abióticos</a:t>
            </a:r>
            <a:r>
              <a:rPr lang="en-US" sz="1900" dirty="0">
                <a:cs typeface="Times New Roman" panose="02020603050405020304" pitchFamily="18" charset="0"/>
              </a:rPr>
              <a:t> '</a:t>
            </a:r>
            <a:r>
              <a:rPr lang="en-US" sz="1900" dirty="0" err="1">
                <a:cs typeface="Times New Roman" panose="02020603050405020304" pitchFamily="18" charset="0"/>
              </a:rPr>
              <a:t>impulsionam</a:t>
            </a:r>
            <a:r>
              <a:rPr lang="en-US" sz="1900" dirty="0">
                <a:cs typeface="Times New Roman" panose="02020603050405020304" pitchFamily="18" charset="0"/>
              </a:rPr>
              <a:t>' </a:t>
            </a:r>
            <a:r>
              <a:rPr lang="en-US" sz="1900" dirty="0" err="1">
                <a:cs typeface="Times New Roman" panose="02020603050405020304" pitchFamily="18" charset="0"/>
              </a:rPr>
              <a:t>os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níveis</a:t>
            </a:r>
            <a:r>
              <a:rPr lang="en-US" sz="1900" dirty="0">
                <a:cs typeface="Times New Roman" panose="02020603050405020304" pitchFamily="18" charset="0"/>
              </a:rPr>
              <a:t> de </a:t>
            </a:r>
            <a:r>
              <a:rPr lang="en-US" sz="1900" dirty="0" err="1">
                <a:cs typeface="Times New Roman" panose="02020603050405020304" pitchFamily="18" charset="0"/>
              </a:rPr>
              <a:t>colonização</a:t>
            </a:r>
            <a:r>
              <a:rPr lang="en-US" sz="1900" dirty="0">
                <a:cs typeface="Times New Roman" panose="02020603050405020304" pitchFamily="18" charset="0"/>
              </a:rPr>
              <a:t> de FMAs e ECMs </a:t>
            </a:r>
            <a:r>
              <a:rPr lang="en-US" sz="1900" dirty="0" err="1">
                <a:cs typeface="Times New Roman" panose="02020603050405020304" pitchFamily="18" charset="0"/>
              </a:rPr>
              <a:t>dentro</a:t>
            </a:r>
            <a:r>
              <a:rPr lang="en-US" sz="1900" dirty="0">
                <a:cs typeface="Times New Roman" panose="02020603050405020304" pitchFamily="18" charset="0"/>
              </a:rPr>
              <a:t> da </a:t>
            </a:r>
            <a:r>
              <a:rPr lang="en-US" sz="1900" dirty="0" err="1">
                <a:cs typeface="Times New Roman" panose="02020603050405020304" pitchFamily="18" charset="0"/>
              </a:rPr>
              <a:t>mesma</a:t>
            </a:r>
            <a:r>
              <a:rPr lang="en-US" sz="1900" dirty="0">
                <a:cs typeface="Times New Roman" panose="02020603050405020304" pitchFamily="18" charset="0"/>
              </a:rPr>
              <a:t> planta </a:t>
            </a:r>
            <a:r>
              <a:rPr lang="en-US" sz="1900" dirty="0" err="1">
                <a:cs typeface="Times New Roman" panose="02020603050405020304" pitchFamily="18" charset="0"/>
              </a:rPr>
              <a:t>hospedeira</a:t>
            </a:r>
            <a:r>
              <a:rPr lang="en-US" sz="1900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err="1">
                <a:cs typeface="Times New Roman" panose="02020603050405020304" pitchFamily="18" charset="0"/>
              </a:rPr>
              <a:t>Restauração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ecológica</a:t>
            </a:r>
            <a:endParaRPr lang="en-US" sz="1900" dirty="0">
              <a:cs typeface="Times New Roman" panose="02020603050405020304" pitchFamily="18" charset="0"/>
            </a:endParaRPr>
          </a:p>
          <a:p>
            <a:endParaRPr lang="en-US" sz="1900" dirty="0"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36F2988-0BC0-5683-9EDD-219416FA7C0F}"/>
              </a:ext>
            </a:extLst>
          </p:cNvPr>
          <p:cNvSpPr txBox="1"/>
          <p:nvPr/>
        </p:nvSpPr>
        <p:spPr>
          <a:xfrm>
            <a:off x="3612856" y="1701796"/>
            <a:ext cx="349044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cs typeface="Times New Roman" panose="02020603050405020304" pitchFamily="18" charset="0"/>
              </a:rPr>
              <a:t>Como </a:t>
            </a:r>
            <a:r>
              <a:rPr lang="en-US" sz="1900" b="1" dirty="0" err="1">
                <a:cs typeface="Times New Roman" panose="02020603050405020304" pitchFamily="18" charset="0"/>
              </a:rPr>
              <a:t>funciona</a:t>
            </a:r>
            <a:r>
              <a:rPr lang="en-US" sz="1900" b="1" dirty="0"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cs typeface="Times New Roman" panose="02020603050405020304" pitchFamily="18" charset="0"/>
              </a:rPr>
              <a:t>essa</a:t>
            </a:r>
            <a:r>
              <a:rPr lang="en-US" sz="1900" b="1" dirty="0"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cs typeface="Times New Roman" panose="02020603050405020304" pitchFamily="18" charset="0"/>
              </a:rPr>
              <a:t>interação</a:t>
            </a:r>
            <a:r>
              <a:rPr lang="en-US" sz="1900" b="1" dirty="0">
                <a:cs typeface="Times New Roman" panose="02020603050405020304" pitchFamily="18" charset="0"/>
              </a:rPr>
              <a:t>?</a:t>
            </a:r>
          </a:p>
          <a:p>
            <a:endParaRPr lang="en-US" sz="19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cs typeface="Times New Roman" panose="02020603050405020304" pitchFamily="18" charset="0"/>
              </a:rPr>
              <a:t>Transferência mutualista de carbono (C) de planta para fungo, e nutrientes minerais do fungo para planta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9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cs typeface="Times New Roman" panose="02020603050405020304" pitchFamily="18" charset="0"/>
              </a:rPr>
              <a:t>No entanto, algumas associações têm efeitos neutros a negativos no crescimento das plantas, apesar da troca de nutrientes, especialmente em solos de maior fertilidade</a:t>
            </a:r>
            <a:endParaRPr lang="en-US" sz="19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09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43690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8 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pt-BR" sz="3200" b="1" kern="0" dirty="0" err="1">
                <a:solidFill>
                  <a:srgbClr val="C00000"/>
                </a:solidFill>
                <a:effectLst/>
              </a:rPr>
              <a:t>Rizóbio</a:t>
            </a:r>
            <a:r>
              <a:rPr lang="pt-BR" sz="3200" b="1" kern="0" dirty="0">
                <a:solidFill>
                  <a:srgbClr val="C00000"/>
                </a:solidFill>
                <a:effectLst/>
              </a:rPr>
              <a:t> -Leguminosas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Bradyrhizobium e Azospirillum: o que são, sinergia e importância.">
            <a:extLst>
              <a:ext uri="{FF2B5EF4-FFF2-40B4-BE49-F238E27FC236}">
                <a16:creationId xmlns:a16="http://schemas.microsoft.com/office/drawing/2014/main" id="{DEE13695-4633-C44A-3253-FEB56CA2F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50" y="163089"/>
            <a:ext cx="4570908" cy="60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hizobium – Wikipédia, a enciclopédia livre">
            <a:extLst>
              <a:ext uri="{FF2B5EF4-FFF2-40B4-BE49-F238E27FC236}">
                <a16:creationId xmlns:a16="http://schemas.microsoft.com/office/drawing/2014/main" id="{71775A66-A9BB-8216-F1F8-845EAB000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6" r="20094"/>
          <a:stretch/>
        </p:blipFill>
        <p:spPr bwMode="auto">
          <a:xfrm>
            <a:off x="9508258" y="590429"/>
            <a:ext cx="2596777" cy="28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&lt;em&gt;Bradyrhizobium&lt;/em&gt;">
            <a:extLst>
              <a:ext uri="{FF2B5EF4-FFF2-40B4-BE49-F238E27FC236}">
                <a16:creationId xmlns:a16="http://schemas.microsoft.com/office/drawing/2014/main" id="{A4FE5C0C-C769-45D7-5261-45888B1A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259" y="3429000"/>
            <a:ext cx="2607972" cy="28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0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7F93480-512E-AF56-43D9-6C32BC69BE29}"/>
              </a:ext>
            </a:extLst>
          </p:cNvPr>
          <p:cNvSpPr txBox="1"/>
          <p:nvPr/>
        </p:nvSpPr>
        <p:spPr>
          <a:xfrm>
            <a:off x="294954" y="395611"/>
            <a:ext cx="101709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As </a:t>
            </a:r>
            <a:r>
              <a:rPr lang="en-US" sz="2000" dirty="0" err="1">
                <a:cs typeface="Times New Roman" panose="02020603050405020304" pitchFamily="18" charset="0"/>
              </a:rPr>
              <a:t>leguminosas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são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capazes</a:t>
            </a:r>
            <a:r>
              <a:rPr lang="en-US" sz="2000" dirty="0"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cs typeface="Times New Roman" panose="02020603050405020304" pitchFamily="18" charset="0"/>
              </a:rPr>
              <a:t>formar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uma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relação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simbiótica</a:t>
            </a:r>
            <a:r>
              <a:rPr lang="en-US" sz="2000" dirty="0">
                <a:cs typeface="Times New Roman" panose="02020603050405020304" pitchFamily="18" charset="0"/>
              </a:rPr>
              <a:t> com </a:t>
            </a:r>
            <a:r>
              <a:rPr lang="en-US" sz="2000" dirty="0" err="1">
                <a:cs typeface="Times New Roman" panose="02020603050405020304" pitchFamily="18" charset="0"/>
              </a:rPr>
              <a:t>rizóbios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cs typeface="Times New Roman" panose="02020603050405020304" pitchFamily="18" charset="0"/>
              </a:rPr>
              <a:t>denominadas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bactérias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diazotróficas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O resultado desta simbiose é formar nódulos na raiz da planta, dentro dos quais as bactérias podem converter o nitrogênio atmosférico em amônia, que pode ser utilizada pela planta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2" descr="Biosphere - The nitrogen cycle | Britannica">
            <a:extLst>
              <a:ext uri="{FF2B5EF4-FFF2-40B4-BE49-F238E27FC236}">
                <a16:creationId xmlns:a16="http://schemas.microsoft.com/office/drawing/2014/main" id="{EE6684FA-844F-4136-701F-4A24246BD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r="29467" b="7358"/>
          <a:stretch/>
        </p:blipFill>
        <p:spPr bwMode="auto">
          <a:xfrm>
            <a:off x="7364420" y="2572274"/>
            <a:ext cx="4706853" cy="36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ffects of Rhizobium Inoculation on Nitrogen Fixation and Growth of  Leguminous Green Manure Crop Hairy Vetch (Vicia villosa Roth) | IntechOpen">
            <a:extLst>
              <a:ext uri="{FF2B5EF4-FFF2-40B4-BE49-F238E27FC236}">
                <a16:creationId xmlns:a16="http://schemas.microsoft.com/office/drawing/2014/main" id="{DF5C35CE-A29E-04F9-5D13-5D39A925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87" y="2565893"/>
            <a:ext cx="4242896" cy="35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A15FCA3-B8F7-786B-3C13-25D953CFC423}"/>
              </a:ext>
            </a:extLst>
          </p:cNvPr>
          <p:cNvSpPr/>
          <p:nvPr/>
        </p:nvSpPr>
        <p:spPr>
          <a:xfrm>
            <a:off x="5167901" y="4418962"/>
            <a:ext cx="2106203" cy="39041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769E688-192C-8644-0928-5D4A525D5AB5}"/>
              </a:ext>
            </a:extLst>
          </p:cNvPr>
          <p:cNvSpPr txBox="1"/>
          <p:nvPr/>
        </p:nvSpPr>
        <p:spPr>
          <a:xfrm>
            <a:off x="294954" y="3743076"/>
            <a:ext cx="2279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  <a:cs typeface="Times New Roman" panose="02020603050405020304" pitchFamily="18" charset="0"/>
              </a:rPr>
              <a:t>Rhizobium</a:t>
            </a:r>
          </a:p>
          <a:p>
            <a:r>
              <a:rPr lang="en-US" sz="1800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Bradyrhizobium</a:t>
            </a:r>
            <a:endParaRPr lang="en-US" sz="18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81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57E7AF-3164-BC60-48D2-1BF116FF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88" y="364074"/>
            <a:ext cx="6490306" cy="581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B9A87C5-28E2-3030-DD5B-92F6F99140A9}"/>
              </a:ext>
            </a:extLst>
          </p:cNvPr>
          <p:cNvSpPr txBox="1"/>
          <p:nvPr/>
        </p:nvSpPr>
        <p:spPr>
          <a:xfrm>
            <a:off x="254286" y="590105"/>
            <a:ext cx="46954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Sob condições de limitação de nitrogênio, as raízes das leguminosas secretam um coquetel de compostos </a:t>
            </a:r>
            <a:r>
              <a:rPr lang="pt-BR" sz="2000" dirty="0" err="1">
                <a:cs typeface="Times New Roman" panose="02020603050405020304" pitchFamily="18" charset="0"/>
              </a:rPr>
              <a:t>flavonóides</a:t>
            </a:r>
            <a:r>
              <a:rPr lang="pt-BR" sz="2000" dirty="0">
                <a:cs typeface="Times New Roman" panose="02020603050405020304" pitchFamily="18" charset="0"/>
              </a:rPr>
              <a:t> na rizosfera, e eles servem para ativar a expressão de um grupo de genes de nodulação bacteriana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Times New Roman" panose="02020603050405020304" pitchFamily="18" charset="0"/>
              </a:rPr>
              <a:t>Especificidade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nas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interações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leguminosa-rizóbio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Times New Roman" panose="02020603050405020304" pitchFamily="18" charset="0"/>
              </a:rPr>
              <a:t>Sinalização</a:t>
            </a:r>
            <a:r>
              <a:rPr lang="en-US" sz="2000" dirty="0"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cs typeface="Times New Roman" panose="02020603050405020304" pitchFamily="18" charset="0"/>
              </a:rPr>
              <a:t>simbiose</a:t>
            </a:r>
            <a:r>
              <a:rPr lang="en-US" sz="2000" dirty="0"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cs typeface="Times New Roman" panose="02020603050405020304" pitchFamily="18" charset="0"/>
              </a:rPr>
              <a:t>imunidade</a:t>
            </a:r>
            <a:r>
              <a:rPr lang="en-US" sz="2000" dirty="0"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cs typeface="Times New Roman" panose="02020603050405020304" pitchFamily="18" charset="0"/>
              </a:rPr>
              <a:t>plantas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envolvidas</a:t>
            </a:r>
            <a:r>
              <a:rPr lang="en-US" sz="2000" dirty="0">
                <a:cs typeface="Times New Roman" panose="02020603050405020304" pitchFamily="18" charset="0"/>
              </a:rPr>
              <a:t> no </a:t>
            </a:r>
            <a:r>
              <a:rPr lang="en-US" sz="2000" dirty="0" err="1">
                <a:cs typeface="Times New Roman" panose="02020603050405020304" pitchFamily="18" charset="0"/>
              </a:rPr>
              <a:t>reconhecimento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8915D0-FA0D-E130-42D1-5DB9BB74CD7C}"/>
              </a:ext>
            </a:extLst>
          </p:cNvPr>
          <p:cNvSpPr txBox="1"/>
          <p:nvPr/>
        </p:nvSpPr>
        <p:spPr>
          <a:xfrm>
            <a:off x="7862299" y="6411734"/>
            <a:ext cx="4240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https://www.frontiersin.org/articles/10.3389/fpls.2018.00313/full</a:t>
            </a:r>
          </a:p>
        </p:txBody>
      </p:sp>
    </p:spTree>
    <p:extLst>
      <p:ext uri="{BB962C8B-B14F-4D97-AF65-F5344CB8AC3E}">
        <p14:creationId xmlns:p14="http://schemas.microsoft.com/office/powerpoint/2010/main" val="3645437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26EF9BC-9A34-A3F3-3758-95B231023448}"/>
              </a:ext>
            </a:extLst>
          </p:cNvPr>
          <p:cNvSpPr txBox="1"/>
          <p:nvPr/>
        </p:nvSpPr>
        <p:spPr>
          <a:xfrm>
            <a:off x="892404" y="1342082"/>
            <a:ext cx="1040719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cs typeface="Arial" panose="020B0604020202020204" pitchFamily="34" charset="0"/>
              </a:rPr>
              <a:t>Modelo 1: </a:t>
            </a:r>
            <a:r>
              <a:rPr lang="es-CO" sz="2000" b="1" i="1" dirty="0" err="1"/>
              <a:t>Phythophthora</a:t>
            </a:r>
            <a:r>
              <a:rPr lang="es-CO" sz="2000" b="1" i="1" dirty="0"/>
              <a:t> </a:t>
            </a:r>
            <a:r>
              <a:rPr lang="es-CO" sz="2000" b="1" i="1" dirty="0" err="1"/>
              <a:t>infestans</a:t>
            </a:r>
            <a:r>
              <a:rPr lang="es-CO" sz="2000" b="1" i="1" dirty="0"/>
              <a:t> X batata</a:t>
            </a:r>
          </a:p>
          <a:p>
            <a:r>
              <a:rPr lang="pt-BR" sz="2000" b="1" dirty="0"/>
              <a:t>Modelo 2: </a:t>
            </a:r>
            <a:r>
              <a:rPr lang="es-CO" sz="2000" b="1" i="1" dirty="0"/>
              <a:t>Virus da batata PVY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cs typeface="Times New Roman" panose="02020603050405020304" pitchFamily="18" charset="0"/>
              </a:rPr>
              <a:t>Angélica M. </a:t>
            </a:r>
            <a:r>
              <a:rPr lang="pt-BR" sz="2000" dirty="0" err="1">
                <a:cs typeface="Times New Roman" panose="02020603050405020304" pitchFamily="18" charset="0"/>
              </a:rPr>
              <a:t>Argote</a:t>
            </a:r>
            <a:r>
              <a:rPr lang="pt-BR" sz="2000" dirty="0">
                <a:cs typeface="Times New Roman" panose="02020603050405020304" pitchFamily="18" charset="0"/>
              </a:rPr>
              <a:t> Vargas(</a:t>
            </a:r>
            <a:r>
              <a:rPr lang="pt-BR" sz="2000" dirty="0">
                <a:hlinkClick r:id="rId2"/>
              </a:rPr>
              <a:t>a.argotevargas@usp.br</a:t>
            </a:r>
            <a:r>
              <a:rPr lang="pt-BR" sz="2000" dirty="0"/>
              <a:t>)</a:t>
            </a:r>
            <a:endParaRPr lang="pt-BR" sz="2000" dirty="0">
              <a:cs typeface="Arial" panose="020B0604020202020204" pitchFamily="34" charset="0"/>
            </a:endParaRPr>
          </a:p>
          <a:p>
            <a:endParaRPr lang="en-US" sz="2000" b="1" dirty="0"/>
          </a:p>
          <a:p>
            <a:r>
              <a:rPr lang="pt-BR" sz="2000" b="1" dirty="0">
                <a:cs typeface="Arial" panose="020B0604020202020204" pitchFamily="34" charset="0"/>
              </a:rPr>
              <a:t>Modelo 3: </a:t>
            </a:r>
            <a:r>
              <a:rPr lang="es-CO" sz="2000" b="1" i="1" dirty="0" err="1"/>
              <a:t>Sporisorium</a:t>
            </a:r>
            <a:r>
              <a:rPr lang="es-CO" sz="2000" b="1" i="1" dirty="0"/>
              <a:t> </a:t>
            </a:r>
            <a:r>
              <a:rPr lang="es-CO" sz="2000" b="1" i="1" dirty="0" err="1"/>
              <a:t>scitamineum</a:t>
            </a:r>
            <a:r>
              <a:rPr lang="es-CO" sz="2000" b="1" i="1" dirty="0"/>
              <a:t> x cana-de-</a:t>
            </a:r>
            <a:r>
              <a:rPr lang="es-CO" sz="2000" b="1" i="1" dirty="0" err="1"/>
              <a:t>açúcar</a:t>
            </a:r>
            <a:endParaRPr lang="es-CO" sz="2000" b="1" i="1" dirty="0"/>
          </a:p>
          <a:p>
            <a:r>
              <a:rPr lang="pt-BR" sz="2000" b="1" dirty="0"/>
              <a:t>Modelo 4: </a:t>
            </a:r>
            <a:r>
              <a:rPr lang="es-CO" sz="2000" b="1" i="1" dirty="0" err="1"/>
              <a:t>Xylella</a:t>
            </a:r>
            <a:r>
              <a:rPr lang="es-CO" sz="2000" b="1" i="1" dirty="0"/>
              <a:t> fastidiosa x citrus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cs typeface="Times New Roman" panose="02020603050405020304" pitchFamily="18" charset="0"/>
              </a:rPr>
              <a:t>Jessica Fernanda Mendes (</a:t>
            </a:r>
            <a:r>
              <a:rPr lang="pt-BR" sz="2000" dirty="0"/>
              <a:t>jessica.mendes95@usp.br)</a:t>
            </a:r>
            <a:endParaRPr lang="pt-BR" sz="2000" dirty="0">
              <a:cs typeface="Arial" panose="020B0604020202020204" pitchFamily="34" charset="0"/>
            </a:endParaRPr>
          </a:p>
          <a:p>
            <a:endParaRPr lang="es-CO" sz="2000" b="1" i="1" dirty="0"/>
          </a:p>
          <a:p>
            <a:r>
              <a:rPr lang="en-US" sz="2000" b="1" dirty="0" err="1"/>
              <a:t>Modelo</a:t>
            </a:r>
            <a:r>
              <a:rPr lang="en-US" sz="2000" b="1" dirty="0"/>
              <a:t> 5: </a:t>
            </a:r>
            <a:r>
              <a:rPr lang="pt-BR" sz="2000" b="1" i="1" dirty="0" err="1">
                <a:cs typeface="Times New Roman" panose="02020603050405020304" pitchFamily="18" charset="0"/>
              </a:rPr>
              <a:t>Rhizoctonia</a:t>
            </a:r>
            <a:r>
              <a:rPr lang="pt-BR" sz="2000" b="1" i="1" dirty="0">
                <a:cs typeface="Times New Roman" panose="02020603050405020304" pitchFamily="18" charset="0"/>
              </a:rPr>
              <a:t> </a:t>
            </a:r>
            <a:r>
              <a:rPr lang="pt-BR" sz="2000" b="1" i="1" dirty="0" err="1">
                <a:cs typeface="Times New Roman" panose="02020603050405020304" pitchFamily="18" charset="0"/>
              </a:rPr>
              <a:t>solani</a:t>
            </a:r>
            <a:r>
              <a:rPr lang="pt-BR" sz="2000" b="1" i="1" dirty="0">
                <a:cs typeface="Times New Roman" panose="02020603050405020304" pitchFamily="18" charset="0"/>
              </a:rPr>
              <a:t> </a:t>
            </a:r>
            <a:r>
              <a:rPr lang="pt-BR" sz="2000" b="1" dirty="0">
                <a:cs typeface="Times New Roman" panose="02020603050405020304" pitchFamily="18" charset="0"/>
              </a:rPr>
              <a:t>X plantas</a:t>
            </a:r>
          </a:p>
          <a:p>
            <a:r>
              <a:rPr lang="en-US" sz="2000" b="1" dirty="0" err="1"/>
              <a:t>Modelo</a:t>
            </a:r>
            <a:r>
              <a:rPr lang="en-US" sz="2000" b="1" dirty="0"/>
              <a:t> 6: </a:t>
            </a:r>
            <a:r>
              <a:rPr lang="pt-BR" sz="2000" b="1" i="1" dirty="0">
                <a:cs typeface="Times New Roman" panose="02020603050405020304" pitchFamily="18" charset="0"/>
              </a:rPr>
              <a:t>Cianobactérias  </a:t>
            </a:r>
            <a:r>
              <a:rPr lang="pt-BR" sz="2000" b="1" dirty="0">
                <a:cs typeface="Times New Roman" panose="02020603050405020304" pitchFamily="18" charset="0"/>
              </a:rPr>
              <a:t>X fagos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cs typeface="Times New Roman" panose="02020603050405020304" pitchFamily="18" charset="0"/>
              </a:rPr>
              <a:t>Mauricio Junior Machado (</a:t>
            </a:r>
            <a:r>
              <a:rPr lang="pt-BR" sz="2000" dirty="0"/>
              <a:t>mauriciomachado@usp.br)</a:t>
            </a:r>
            <a:endParaRPr lang="pt-BR" sz="2000" b="1" dirty="0">
              <a:cs typeface="Times New Roman" panose="02020603050405020304" pitchFamily="18" charset="0"/>
            </a:endParaRPr>
          </a:p>
          <a:p>
            <a:endParaRPr lang="en-US" sz="2000" b="1" dirty="0"/>
          </a:p>
          <a:p>
            <a:r>
              <a:rPr lang="en-US" sz="2000" b="1" dirty="0" err="1"/>
              <a:t>Modelo</a:t>
            </a:r>
            <a:r>
              <a:rPr lang="en-US" sz="2000" b="1" dirty="0"/>
              <a:t> 7: </a:t>
            </a:r>
            <a:r>
              <a:rPr lang="pt-BR" sz="2000" b="1" kern="0" dirty="0"/>
              <a:t>Fungos micorrízicos x espécies florestais</a:t>
            </a:r>
            <a:endParaRPr lang="en-US" sz="2000" b="1" dirty="0"/>
          </a:p>
          <a:p>
            <a:r>
              <a:rPr lang="en-US" sz="2000" b="1" dirty="0" err="1"/>
              <a:t>Modelo</a:t>
            </a:r>
            <a:r>
              <a:rPr lang="en-US" sz="2000" b="1" dirty="0"/>
              <a:t> 8: </a:t>
            </a:r>
            <a:r>
              <a:rPr lang="pt-BR" sz="2000" b="1" kern="0" dirty="0" err="1"/>
              <a:t>Rizóbio</a:t>
            </a:r>
            <a:r>
              <a:rPr lang="pt-BR" sz="2000" b="1" kern="0" dirty="0"/>
              <a:t> –Leguminosas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cs typeface="Times New Roman" panose="02020603050405020304" pitchFamily="18" charset="0"/>
              </a:rPr>
              <a:t>Gladys A. </a:t>
            </a:r>
            <a:r>
              <a:rPr lang="pt-BR" sz="2000" dirty="0" err="1">
                <a:cs typeface="Times New Roman" panose="02020603050405020304" pitchFamily="18" charset="0"/>
              </a:rPr>
              <a:t>Apaza</a:t>
            </a:r>
            <a:r>
              <a:rPr lang="pt-BR" sz="2000" dirty="0">
                <a:cs typeface="Times New Roman" panose="02020603050405020304" pitchFamily="18" charset="0"/>
              </a:rPr>
              <a:t> Castillo (gacastillo@usp.br)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9241C13D-6466-36DE-D298-F417B1C90D78}"/>
              </a:ext>
            </a:extLst>
          </p:cNvPr>
          <p:cNvSpPr txBox="1"/>
          <p:nvPr/>
        </p:nvSpPr>
        <p:spPr>
          <a:xfrm>
            <a:off x="479116" y="186738"/>
            <a:ext cx="11322000" cy="8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</a:rPr>
              <a:t>Temas e monitores responsáveis</a:t>
            </a:r>
            <a:endParaRPr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8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B84AAE-DD7E-43F0-ADF6-FED95A1C08F4}"/>
              </a:ext>
            </a:extLst>
          </p:cNvPr>
          <p:cNvSpPr/>
          <p:nvPr/>
        </p:nvSpPr>
        <p:spPr>
          <a:xfrm>
            <a:off x="446567" y="149389"/>
            <a:ext cx="111105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/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Modelo celular: 0,4 da nota do conteúdo prático </a:t>
            </a:r>
          </a:p>
          <a:p>
            <a:pPr marL="571500" indent="-457200" algn="just"/>
            <a:endParaRPr lang="pt-BR" sz="2800" dirty="0">
              <a:cs typeface="Arial" panose="020B0604020202020204" pitchFamily="34" charset="0"/>
            </a:endParaRPr>
          </a:p>
          <a:p>
            <a:pPr marL="571500" indent="-457200" algn="just"/>
            <a:r>
              <a:rPr lang="pt-BR" sz="2800" b="1" dirty="0">
                <a:cs typeface="Arial" panose="020B0604020202020204" pitchFamily="34" charset="0"/>
              </a:rPr>
              <a:t>Semana: 22 a 26 de Maio</a:t>
            </a:r>
          </a:p>
          <a:p>
            <a:pPr marL="571500" indent="-457200" algn="just"/>
            <a:r>
              <a:rPr lang="pt-BR" sz="2800" dirty="0">
                <a:cs typeface="Arial" panose="020B0604020202020204" pitchFamily="34" charset="0"/>
              </a:rPr>
              <a:t>Apresentação final do modelo celular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2BF27FC-D17A-464D-B6D0-3A7D777BE752}"/>
              </a:ext>
            </a:extLst>
          </p:cNvPr>
          <p:cNvSpPr/>
          <p:nvPr/>
        </p:nvSpPr>
        <p:spPr>
          <a:xfrm>
            <a:off x="191394" y="2345628"/>
            <a:ext cx="1184467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dirty="0">
                <a:solidFill>
                  <a:srgbClr val="C00000"/>
                </a:solidFill>
                <a:cs typeface="Arial" panose="020B0604020202020204" pitchFamily="34" charset="0"/>
              </a:rPr>
              <a:t>Construção de um modelo de interação celular de </a:t>
            </a:r>
            <a:r>
              <a:rPr lang="pt-BR" sz="2800" b="1" dirty="0">
                <a:solidFill>
                  <a:srgbClr val="C00000"/>
                </a:solidFill>
                <a:cs typeface="Arial" panose="020B0604020202020204" pitchFamily="34" charset="0"/>
              </a:rPr>
              <a:t>interesse agronômico: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57200" indent="-457200" algn="ctr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i="1" dirty="0">
                <a:solidFill>
                  <a:srgbClr val="C00000"/>
                </a:solidFill>
                <a:cs typeface="Arial" panose="020B0604020202020204" pitchFamily="34" charset="0"/>
              </a:rPr>
              <a:t>Diferenciar os componentes celulares, reconhecendo suas dimensões e formas;</a:t>
            </a:r>
          </a:p>
          <a:p>
            <a:pPr marL="457200" indent="-457200" algn="ctr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i="1" dirty="0">
                <a:solidFill>
                  <a:srgbClr val="C00000"/>
                </a:solidFill>
                <a:cs typeface="Arial" panose="020B0604020202020204" pitchFamily="34" charset="0"/>
              </a:rPr>
              <a:t>Priorizar os elementos da interação, classificando-os.</a:t>
            </a:r>
          </a:p>
        </p:txBody>
      </p:sp>
    </p:spTree>
    <p:extLst>
      <p:ext uri="{BB962C8B-B14F-4D97-AF65-F5344CB8AC3E}">
        <p14:creationId xmlns:p14="http://schemas.microsoft.com/office/powerpoint/2010/main" val="211076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A27C96F-8DAB-4670-8CB7-7FB60D482D26}"/>
              </a:ext>
            </a:extLst>
          </p:cNvPr>
          <p:cNvSpPr txBox="1">
            <a:spLocks/>
          </p:cNvSpPr>
          <p:nvPr/>
        </p:nvSpPr>
        <p:spPr>
          <a:xfrm>
            <a:off x="1428164" y="559804"/>
            <a:ext cx="9144000" cy="151216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6600" b="1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Dividam-se em grupos!</a:t>
            </a:r>
          </a:p>
        </p:txBody>
      </p:sp>
      <p:pic>
        <p:nvPicPr>
          <p:cNvPr id="1026" name="Picture 2" descr="http://infocletico.com.br/wp-content/uploads/2013/07/Min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90" y="1870910"/>
            <a:ext cx="7450425" cy="38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88088" y="5945287"/>
            <a:ext cx="462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4 a 5 alunos por tema!!</a:t>
            </a:r>
          </a:p>
        </p:txBody>
      </p:sp>
    </p:spTree>
    <p:extLst>
      <p:ext uri="{BB962C8B-B14F-4D97-AF65-F5344CB8AC3E}">
        <p14:creationId xmlns:p14="http://schemas.microsoft.com/office/powerpoint/2010/main" val="3035597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FB32C8-DDA0-4D17-92C4-2FD92F1E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87" y="232778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C00000"/>
                </a:solidFill>
                <a:latin typeface="+mn-lt"/>
              </a:rPr>
              <a:t>Entregas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84211" y="1558341"/>
            <a:ext cx="65376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pt-BR" sz="3600" dirty="0"/>
              <a:t>Questionário respondido;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3600" dirty="0"/>
              <a:t>Apresentação do modelo </a:t>
            </a:r>
            <a:r>
              <a:rPr lang="pt-BR" sz="3600" dirty="0" err="1"/>
              <a:t>físíco</a:t>
            </a:r>
            <a:r>
              <a:rPr lang="pt-BR" sz="3600" dirty="0"/>
              <a:t>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3600" dirty="0"/>
              <a:t>Mini vídeo de até 3:00 minutos</a:t>
            </a:r>
          </a:p>
        </p:txBody>
      </p:sp>
      <p:pic>
        <p:nvPicPr>
          <p:cNvPr id="1026" name="Picture 2" descr="VÍDEOS - Sinduema">
            <a:extLst>
              <a:ext uri="{FF2B5EF4-FFF2-40B4-BE49-F238E27FC236}">
                <a16:creationId xmlns:a16="http://schemas.microsoft.com/office/drawing/2014/main" id="{6A1337DD-9EEE-CC52-E686-5F15D0AF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00" y="3651198"/>
            <a:ext cx="4160411" cy="25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élula Eucarionte Vegetal de Biscuit - YouTube">
            <a:extLst>
              <a:ext uri="{FF2B5EF4-FFF2-40B4-BE49-F238E27FC236}">
                <a16:creationId xmlns:a16="http://schemas.microsoft.com/office/drawing/2014/main" id="{4857CE4E-D94D-39A8-06B5-22133163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18" y="3649198"/>
            <a:ext cx="4476579" cy="25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6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43690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1 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s-CO" sz="3200" b="1" i="1" dirty="0" err="1">
                <a:solidFill>
                  <a:srgbClr val="C00000"/>
                </a:solidFill>
              </a:rPr>
              <a:t>Phythophthora</a:t>
            </a:r>
            <a:r>
              <a:rPr lang="es-CO" sz="3200" b="1" i="1" dirty="0">
                <a:solidFill>
                  <a:srgbClr val="C00000"/>
                </a:solidFill>
              </a:rPr>
              <a:t> </a:t>
            </a:r>
            <a:r>
              <a:rPr lang="es-CO" sz="3200" b="1" i="1" dirty="0" err="1">
                <a:solidFill>
                  <a:srgbClr val="C00000"/>
                </a:solidFill>
              </a:rPr>
              <a:t>infestans</a:t>
            </a:r>
            <a:r>
              <a:rPr lang="es-CO" sz="3200" b="1" i="1" dirty="0">
                <a:solidFill>
                  <a:srgbClr val="C00000"/>
                </a:solidFill>
              </a:rPr>
              <a:t> X batata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32" y="1295400"/>
            <a:ext cx="694583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37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98DF4-7D2B-84A8-AF43-1D3F4FF8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58" y="-30721"/>
            <a:ext cx="10515600" cy="1325563"/>
          </a:xfrm>
        </p:spPr>
        <p:txBody>
          <a:bodyPr>
            <a:normAutofit/>
          </a:bodyPr>
          <a:lstStyle/>
          <a:p>
            <a:r>
              <a:rPr lang="es-CO" sz="3600" b="1" i="1" dirty="0" err="1">
                <a:latin typeface="+mn-lt"/>
              </a:rPr>
              <a:t>Phythophthora</a:t>
            </a:r>
            <a:r>
              <a:rPr lang="es-CO" sz="3600" b="1" i="1" dirty="0">
                <a:latin typeface="+mn-lt"/>
              </a:rPr>
              <a:t> infestans</a:t>
            </a:r>
          </a:p>
        </p:txBody>
      </p:sp>
      <p:pic>
        <p:nvPicPr>
          <p:cNvPr id="1026" name="Picture 2" descr="Phytophthora infestans em batata">
            <a:extLst>
              <a:ext uri="{FF2B5EF4-FFF2-40B4-BE49-F238E27FC236}">
                <a16:creationId xmlns:a16="http://schemas.microsoft.com/office/drawing/2014/main" id="{3D7E4E74-6E43-FA0F-D550-FE732A7F4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58" y="882241"/>
            <a:ext cx="8265242" cy="59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4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97E75-9B9D-03B2-EC52-0A38541B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atin typeface="+mn-lt"/>
              </a:rPr>
              <a:t>Culturas afetadas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7EF868-7D83-9E1B-A112-0F8B7853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529"/>
            <a:ext cx="10515600" cy="4351338"/>
          </a:xfrm>
        </p:spPr>
        <p:txBody>
          <a:bodyPr/>
          <a:lstStyle/>
          <a:p>
            <a:r>
              <a:rPr lang="pt-BR" b="0" i="0" dirty="0">
                <a:effectLst/>
              </a:rPr>
              <a:t>Batata </a:t>
            </a:r>
          </a:p>
          <a:p>
            <a:r>
              <a:rPr lang="pt-BR" b="0" i="0" dirty="0">
                <a:effectLst/>
              </a:rPr>
              <a:t>Cacau</a:t>
            </a:r>
          </a:p>
          <a:p>
            <a:r>
              <a:rPr lang="pt-BR" b="0" i="0" dirty="0">
                <a:effectLst/>
              </a:rPr>
              <a:t>Tomate </a:t>
            </a:r>
          </a:p>
          <a:p>
            <a:r>
              <a:rPr lang="pt-BR" b="0" i="0" dirty="0">
                <a:effectLst/>
              </a:rPr>
              <a:t>Tomate envarado, </a:t>
            </a:r>
          </a:p>
          <a:p>
            <a:r>
              <a:rPr lang="pt-BR" b="0" i="0" dirty="0">
                <a:effectLst/>
              </a:rPr>
              <a:t>Tomate rasteiro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1E8E5A-7E29-1542-BA8A-4F8C0CB2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24" y="1121831"/>
            <a:ext cx="3156155" cy="2367116"/>
          </a:xfrm>
          <a:prstGeom prst="rect">
            <a:avLst/>
          </a:prstGeom>
        </p:spPr>
      </p:pic>
      <p:pic>
        <p:nvPicPr>
          <p:cNvPr id="2050" name="Picture 2" descr="ESPÉCIES FITOPATOGÊNICAS DE Phytophthora">
            <a:extLst>
              <a:ext uri="{FF2B5EF4-FFF2-40B4-BE49-F238E27FC236}">
                <a16:creationId xmlns:a16="http://schemas.microsoft.com/office/drawing/2014/main" id="{B2026937-AC07-A3C0-88ED-B0513133E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31" y="3660802"/>
            <a:ext cx="3222338" cy="22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queima (Phytophthora infestans)">
            <a:extLst>
              <a:ext uri="{FF2B5EF4-FFF2-40B4-BE49-F238E27FC236}">
                <a16:creationId xmlns:a16="http://schemas.microsoft.com/office/drawing/2014/main" id="{CF1E2CC9-6BF2-71C0-7349-28C8E51F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796" y="3660802"/>
            <a:ext cx="2367116" cy="22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89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0998F93-EE1F-DD93-C989-13DA844F18FF}"/>
              </a:ext>
            </a:extLst>
          </p:cNvPr>
          <p:cNvSpPr txBox="1"/>
          <p:nvPr/>
        </p:nvSpPr>
        <p:spPr>
          <a:xfrm>
            <a:off x="480296" y="778868"/>
            <a:ext cx="43690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/>
              <a:t>Modelo</a:t>
            </a:r>
            <a:r>
              <a:rPr lang="en-US" sz="3200" b="1" kern="0" dirty="0"/>
              <a:t> </a:t>
            </a:r>
            <a:r>
              <a:rPr lang="en-US" sz="3200" b="1" kern="0" dirty="0" err="1"/>
              <a:t>celular</a:t>
            </a:r>
            <a:r>
              <a:rPr lang="en-US" sz="3200" b="1" kern="0" dirty="0"/>
              <a:t> 2 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s-CO" sz="3200" b="1" i="1" dirty="0">
                <a:solidFill>
                  <a:srgbClr val="C00000"/>
                </a:solidFill>
              </a:rPr>
              <a:t>Virus da batata PVY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" name="Picture 8" descr="Potato Y virus, TEM - Stock Image - M080/0073 - Science Photo Library">
            <a:extLst>
              <a:ext uri="{FF2B5EF4-FFF2-40B4-BE49-F238E27FC236}">
                <a16:creationId xmlns:a16="http://schemas.microsoft.com/office/drawing/2014/main" id="{2BC0872C-6F13-46CD-711E-31265E862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74" y="375049"/>
            <a:ext cx="4888476" cy="62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014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848</Words>
  <Application>Microsoft Office PowerPoint</Application>
  <PresentationFormat>Panorámica</PresentationFormat>
  <Paragraphs>157</Paragraphs>
  <Slides>28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Entregas</vt:lpstr>
      <vt:lpstr>Presentación de PowerPoint</vt:lpstr>
      <vt:lpstr>Phythophthora infestans</vt:lpstr>
      <vt:lpstr>Culturas afetadas </vt:lpstr>
      <vt:lpstr>Presentación de PowerPoint</vt:lpstr>
      <vt:lpstr>Virus da batata PVY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jessica mendes</dc:creator>
  <cp:lastModifiedBy>Gladys A. A. Castillo</cp:lastModifiedBy>
  <cp:revision>28</cp:revision>
  <dcterms:created xsi:type="dcterms:W3CDTF">2023-03-28T14:44:57Z</dcterms:created>
  <dcterms:modified xsi:type="dcterms:W3CDTF">2023-04-13T23:14:54Z</dcterms:modified>
</cp:coreProperties>
</file>