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3639133-F638-41BD-957A-8D9EA994CAB8}" type="doc">
      <dgm:prSet loTypeId="urn:microsoft.com/office/officeart/2005/8/layout/arrow6" loCatId="relationship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pt-BR"/>
        </a:p>
      </dgm:t>
    </dgm:pt>
    <dgm:pt modelId="{32558313-45C2-448D-80DE-8EC7E8DF7CFB}">
      <dgm:prSet phldrT="[Texto]"/>
      <dgm:spPr/>
      <dgm:t>
        <a:bodyPr/>
        <a:lstStyle/>
        <a:p>
          <a:r>
            <a:rPr lang="pt-BR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EUA</a:t>
          </a:r>
          <a:endParaRPr lang="pt-BR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B46F137-9884-4699-BD90-BD52B47BB4B2}" type="parTrans" cxnId="{6487C840-EA72-40F4-A503-9E714114C045}">
      <dgm:prSet/>
      <dgm:spPr/>
      <dgm:t>
        <a:bodyPr/>
        <a:lstStyle/>
        <a:p>
          <a:endParaRPr lang="pt-B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8C6AA3F-B10B-4574-8B07-8DA8BFDE9374}" type="sibTrans" cxnId="{6487C840-EA72-40F4-A503-9E714114C045}">
      <dgm:prSet/>
      <dgm:spPr/>
      <dgm:t>
        <a:bodyPr/>
        <a:lstStyle/>
        <a:p>
          <a:endParaRPr lang="pt-B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F8B6158-9F09-4027-BE18-01BFC78858AF}">
      <dgm:prSet phldrT="[Texto]"/>
      <dgm:spPr/>
      <dgm:t>
        <a:bodyPr/>
        <a:lstStyle/>
        <a:p>
          <a:r>
            <a:rPr lang="pt-BR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Modernização</a:t>
          </a:r>
          <a:endParaRPr lang="pt-BR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FFF0AF9-146A-4FF6-B936-FA5E08F1539F}" type="parTrans" cxnId="{4EB2206E-D028-4230-BDCA-8DBD4A6DBCC4}">
      <dgm:prSet/>
      <dgm:spPr/>
      <dgm:t>
        <a:bodyPr/>
        <a:lstStyle/>
        <a:p>
          <a:endParaRPr lang="pt-B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A271D7F-A150-4DD2-AAE8-3B2B371E5A9D}" type="sibTrans" cxnId="{4EB2206E-D028-4230-BDCA-8DBD4A6DBCC4}">
      <dgm:prSet/>
      <dgm:spPr/>
      <dgm:t>
        <a:bodyPr/>
        <a:lstStyle/>
        <a:p>
          <a:endParaRPr lang="pt-B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63E6219-B915-4060-A299-324E790D7C1D}">
      <dgm:prSet phldrT="[Texto]"/>
      <dgm:spPr/>
      <dgm:t>
        <a:bodyPr/>
        <a:lstStyle/>
        <a:p>
          <a:r>
            <a:rPr lang="pt-BR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Financiamento</a:t>
          </a:r>
          <a:endParaRPr lang="pt-BR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06EC532-E88E-4697-A357-6CA23EF62438}" type="parTrans" cxnId="{558464D8-C80A-4468-915A-DF995F4236BE}">
      <dgm:prSet/>
      <dgm:spPr/>
      <dgm:t>
        <a:bodyPr/>
        <a:lstStyle/>
        <a:p>
          <a:endParaRPr lang="pt-B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4D4CE20-54E7-41AD-83EE-8991E71C6DE5}" type="sibTrans" cxnId="{558464D8-C80A-4468-915A-DF995F4236BE}">
      <dgm:prSet/>
      <dgm:spPr/>
      <dgm:t>
        <a:bodyPr/>
        <a:lstStyle/>
        <a:p>
          <a:endParaRPr lang="pt-B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D76AA9E-86B5-4AFE-9DCC-CA4330F8BBB5}">
      <dgm:prSet phldrT="[Texto]"/>
      <dgm:spPr/>
      <dgm:t>
        <a:bodyPr/>
        <a:lstStyle/>
        <a:p>
          <a:r>
            <a:rPr lang="pt-BR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Autonomia</a:t>
          </a:r>
          <a:endParaRPr lang="pt-BR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95B5483-B25A-45FD-9591-C4B8952CFE0F}" type="parTrans" cxnId="{B7B8E304-89C0-42E7-9174-6431AC42F2D0}">
      <dgm:prSet/>
      <dgm:spPr/>
      <dgm:t>
        <a:bodyPr/>
        <a:lstStyle/>
        <a:p>
          <a:endParaRPr lang="pt-B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AC05000-53F2-47AA-BF17-DE2E78A7FCF8}" type="sibTrans" cxnId="{B7B8E304-89C0-42E7-9174-6431AC42F2D0}">
      <dgm:prSet/>
      <dgm:spPr/>
      <dgm:t>
        <a:bodyPr/>
        <a:lstStyle/>
        <a:p>
          <a:endParaRPr lang="pt-B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0185C2F-0E2B-4E02-B174-684F3268C49E}">
      <dgm:prSet phldrT="[Texto]"/>
      <dgm:spPr/>
      <dgm:t>
        <a:bodyPr/>
        <a:lstStyle/>
        <a:p>
          <a:r>
            <a:rPr lang="pt-BR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Interesse Nacional</a:t>
          </a:r>
          <a:endParaRPr lang="pt-BR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BEDA853-69B8-4A15-B8A4-E8BE12E7391B}" type="parTrans" cxnId="{2DFFEF43-2F71-46A5-B2FC-BD011A6613C1}">
      <dgm:prSet/>
      <dgm:spPr/>
      <dgm:t>
        <a:bodyPr/>
        <a:lstStyle/>
        <a:p>
          <a:endParaRPr lang="pt-B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70EBB2F-9D14-450A-BB1C-B87C6E76B69A}" type="sibTrans" cxnId="{2DFFEF43-2F71-46A5-B2FC-BD011A6613C1}">
      <dgm:prSet/>
      <dgm:spPr/>
      <dgm:t>
        <a:bodyPr/>
        <a:lstStyle/>
        <a:p>
          <a:endParaRPr lang="pt-B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74EB2DC-6BF6-4652-ADF5-B078B74B3A67}">
      <dgm:prSet phldrT="[Texto]"/>
      <dgm:spPr/>
      <dgm:t>
        <a:bodyPr/>
        <a:lstStyle/>
        <a:p>
          <a:r>
            <a:rPr lang="pt-BR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Inserção vantajosa</a:t>
          </a:r>
          <a:endParaRPr lang="pt-BR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7B69F90-7413-463B-B040-A363016401E6}" type="parTrans" cxnId="{AD3063D8-1661-4B26-9A47-70AA6B20491F}">
      <dgm:prSet/>
      <dgm:spPr/>
      <dgm:t>
        <a:bodyPr/>
        <a:lstStyle/>
        <a:p>
          <a:endParaRPr lang="pt-B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9A7419E-4AA0-4BD8-9FE5-28CE4FE74633}" type="sibTrans" cxnId="{AD3063D8-1661-4B26-9A47-70AA6B20491F}">
      <dgm:prSet/>
      <dgm:spPr/>
      <dgm:t>
        <a:bodyPr/>
        <a:lstStyle/>
        <a:p>
          <a:endParaRPr lang="pt-B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47A42D1-A2AE-41AE-8B8E-9F1E3F4E83BB}" type="pres">
      <dgm:prSet presAssocID="{83639133-F638-41BD-957A-8D9EA994CAB8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275659CD-E2BF-489C-B674-AB12D4532D2F}" type="pres">
      <dgm:prSet presAssocID="{83639133-F638-41BD-957A-8D9EA994CAB8}" presName="ribbon" presStyleLbl="node1" presStyleIdx="0" presStyleCnt="1"/>
      <dgm:spPr/>
    </dgm:pt>
    <dgm:pt modelId="{1CA3B747-2D1C-4F0C-9905-B3D263CF5834}" type="pres">
      <dgm:prSet presAssocID="{83639133-F638-41BD-957A-8D9EA994CAB8}" presName="leftArrow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C930D58D-2AEC-4DEF-AD77-6DE393B0E263}" type="pres">
      <dgm:prSet presAssocID="{83639133-F638-41BD-957A-8D9EA994CAB8}" presName="rightArrow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EB26A5D2-5A28-47BF-B4F2-4D67CE757746}" type="presOf" srcId="{60185C2F-0E2B-4E02-B174-684F3268C49E}" destId="{C930D58D-2AEC-4DEF-AD77-6DE393B0E263}" srcOrd="0" destOrd="1" presId="urn:microsoft.com/office/officeart/2005/8/layout/arrow6"/>
    <dgm:cxn modelId="{4EB2206E-D028-4230-BDCA-8DBD4A6DBCC4}" srcId="{32558313-45C2-448D-80DE-8EC7E8DF7CFB}" destId="{7F8B6158-9F09-4027-BE18-01BFC78858AF}" srcOrd="0" destOrd="0" parTransId="{AFFF0AF9-146A-4FF6-B936-FA5E08F1539F}" sibTransId="{3A271D7F-A150-4DD2-AAE8-3B2B371E5A9D}"/>
    <dgm:cxn modelId="{6487C840-EA72-40F4-A503-9E714114C045}" srcId="{83639133-F638-41BD-957A-8D9EA994CAB8}" destId="{32558313-45C2-448D-80DE-8EC7E8DF7CFB}" srcOrd="0" destOrd="0" parTransId="{3B46F137-9884-4699-BD90-BD52B47BB4B2}" sibTransId="{08C6AA3F-B10B-4574-8B07-8DA8BFDE9374}"/>
    <dgm:cxn modelId="{F37B1350-4B8D-459C-AFDE-7862B420DBCF}" type="presOf" srcId="{C63E6219-B915-4060-A299-324E790D7C1D}" destId="{1CA3B747-2D1C-4F0C-9905-B3D263CF5834}" srcOrd="0" destOrd="2" presId="urn:microsoft.com/office/officeart/2005/8/layout/arrow6"/>
    <dgm:cxn modelId="{179DC787-2914-40D6-8ECC-BB91676348FD}" type="presOf" srcId="{BD76AA9E-86B5-4AFE-9DCC-CA4330F8BBB5}" destId="{C930D58D-2AEC-4DEF-AD77-6DE393B0E263}" srcOrd="0" destOrd="0" presId="urn:microsoft.com/office/officeart/2005/8/layout/arrow6"/>
    <dgm:cxn modelId="{14121BF3-D9F2-4728-9834-A3178DFD42B3}" type="presOf" srcId="{974EB2DC-6BF6-4652-ADF5-B078B74B3A67}" destId="{C930D58D-2AEC-4DEF-AD77-6DE393B0E263}" srcOrd="0" destOrd="2" presId="urn:microsoft.com/office/officeart/2005/8/layout/arrow6"/>
    <dgm:cxn modelId="{59F38719-741C-4795-A88A-4030064767AF}" type="presOf" srcId="{83639133-F638-41BD-957A-8D9EA994CAB8}" destId="{747A42D1-A2AE-41AE-8B8E-9F1E3F4E83BB}" srcOrd="0" destOrd="0" presId="urn:microsoft.com/office/officeart/2005/8/layout/arrow6"/>
    <dgm:cxn modelId="{B7B8E304-89C0-42E7-9174-6431AC42F2D0}" srcId="{83639133-F638-41BD-957A-8D9EA994CAB8}" destId="{BD76AA9E-86B5-4AFE-9DCC-CA4330F8BBB5}" srcOrd="1" destOrd="0" parTransId="{595B5483-B25A-45FD-9591-C4B8952CFE0F}" sibTransId="{8AC05000-53F2-47AA-BF17-DE2E78A7FCF8}"/>
    <dgm:cxn modelId="{AD3063D8-1661-4B26-9A47-70AA6B20491F}" srcId="{BD76AA9E-86B5-4AFE-9DCC-CA4330F8BBB5}" destId="{974EB2DC-6BF6-4652-ADF5-B078B74B3A67}" srcOrd="1" destOrd="0" parTransId="{57B69F90-7413-463B-B040-A363016401E6}" sibTransId="{79A7419E-4AA0-4BD8-9FE5-28CE4FE74633}"/>
    <dgm:cxn modelId="{61F237A4-B27A-4D1B-97E6-32E7C97C1CFC}" type="presOf" srcId="{7F8B6158-9F09-4027-BE18-01BFC78858AF}" destId="{1CA3B747-2D1C-4F0C-9905-B3D263CF5834}" srcOrd="0" destOrd="1" presId="urn:microsoft.com/office/officeart/2005/8/layout/arrow6"/>
    <dgm:cxn modelId="{2DFFEF43-2F71-46A5-B2FC-BD011A6613C1}" srcId="{BD76AA9E-86B5-4AFE-9DCC-CA4330F8BBB5}" destId="{60185C2F-0E2B-4E02-B174-684F3268C49E}" srcOrd="0" destOrd="0" parTransId="{7BEDA853-69B8-4A15-B8A4-E8BE12E7391B}" sibTransId="{470EBB2F-9D14-450A-BB1C-B87C6E76B69A}"/>
    <dgm:cxn modelId="{558464D8-C80A-4468-915A-DF995F4236BE}" srcId="{32558313-45C2-448D-80DE-8EC7E8DF7CFB}" destId="{C63E6219-B915-4060-A299-324E790D7C1D}" srcOrd="1" destOrd="0" parTransId="{606EC532-E88E-4697-A357-6CA23EF62438}" sibTransId="{04D4CE20-54E7-41AD-83EE-8991E71C6DE5}"/>
    <dgm:cxn modelId="{1C8531DA-2DC1-4AB0-BC81-213E8D43F11E}" type="presOf" srcId="{32558313-45C2-448D-80DE-8EC7E8DF7CFB}" destId="{1CA3B747-2D1C-4F0C-9905-B3D263CF5834}" srcOrd="0" destOrd="0" presId="urn:microsoft.com/office/officeart/2005/8/layout/arrow6"/>
    <dgm:cxn modelId="{DAE83F48-BD11-4004-AFD2-F3C59C68AC84}" type="presParOf" srcId="{747A42D1-A2AE-41AE-8B8E-9F1E3F4E83BB}" destId="{275659CD-E2BF-489C-B674-AB12D4532D2F}" srcOrd="0" destOrd="0" presId="urn:microsoft.com/office/officeart/2005/8/layout/arrow6"/>
    <dgm:cxn modelId="{831E93B6-34AC-4F4D-996E-EFF1CE14AAC7}" type="presParOf" srcId="{747A42D1-A2AE-41AE-8B8E-9F1E3F4E83BB}" destId="{1CA3B747-2D1C-4F0C-9905-B3D263CF5834}" srcOrd="1" destOrd="0" presId="urn:microsoft.com/office/officeart/2005/8/layout/arrow6"/>
    <dgm:cxn modelId="{1C9B0202-F227-44D6-9E99-BF3484E59359}" type="presParOf" srcId="{747A42D1-A2AE-41AE-8B8E-9F1E3F4E83BB}" destId="{C930D58D-2AEC-4DEF-AD77-6DE393B0E263}" srcOrd="2" destOrd="0" presId="urn:microsoft.com/office/officeart/2005/8/layout/arrow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75659CD-E2BF-489C-B674-AB12D4532D2F}">
      <dsp:nvSpPr>
        <dsp:cNvPr id="0" name=""/>
        <dsp:cNvSpPr/>
      </dsp:nvSpPr>
      <dsp:spPr>
        <a:xfrm>
          <a:off x="0" y="124094"/>
          <a:ext cx="7886700" cy="3154680"/>
        </a:xfrm>
        <a:prstGeom prst="leftRightRibbon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CA3B747-2D1C-4F0C-9905-B3D263CF5834}">
      <dsp:nvSpPr>
        <dsp:cNvPr id="0" name=""/>
        <dsp:cNvSpPr/>
      </dsp:nvSpPr>
      <dsp:spPr>
        <a:xfrm>
          <a:off x="946404" y="676162"/>
          <a:ext cx="2602610" cy="1545793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13792" rIns="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EUA</a:t>
          </a:r>
          <a:endParaRPr lang="pt-BR" sz="3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25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Modernização</a:t>
          </a:r>
          <a:endParaRPr lang="pt-BR" sz="25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25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Financiamento</a:t>
          </a:r>
          <a:endParaRPr lang="pt-BR" sz="25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946404" y="676162"/>
        <a:ext cx="2602610" cy="1545793"/>
      </dsp:txXfrm>
    </dsp:sp>
    <dsp:sp modelId="{C930D58D-2AEC-4DEF-AD77-6DE393B0E263}">
      <dsp:nvSpPr>
        <dsp:cNvPr id="0" name=""/>
        <dsp:cNvSpPr/>
      </dsp:nvSpPr>
      <dsp:spPr>
        <a:xfrm>
          <a:off x="3943350" y="1180911"/>
          <a:ext cx="3075813" cy="1545793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13792" rIns="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Autonomia</a:t>
          </a:r>
          <a:endParaRPr lang="pt-BR" sz="3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25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Interesse Nacional</a:t>
          </a:r>
          <a:endParaRPr lang="pt-BR" sz="25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25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Inserção vantajosa</a:t>
          </a:r>
          <a:endParaRPr lang="pt-BR" sz="25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943350" y="1180911"/>
        <a:ext cx="3075813" cy="154579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6">
  <dgm:title val=""/>
  <dgm:desc val=""/>
  <dgm:catLst>
    <dgm:cat type="relationship" pri="4000"/>
    <dgm:cat type="process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ctr"/>
      <dgm:param type="vertAlign" val="mid"/>
      <dgm:param type="ar" val="2.5"/>
    </dgm:alg>
    <dgm:shape xmlns:r="http://schemas.openxmlformats.org/officeDocument/2006/relationships" r:blip="">
      <dgm:adjLst/>
    </dgm:shape>
    <dgm:presOf/>
    <dgm:constrLst>
      <dgm:constr type="primFontSz" for="des" ptType="node" op="equ"/>
      <dgm:constr type="w" for="ch" forName="ribbon" refType="h" refFor="ch" refForName="ribbon" fact="2.5"/>
      <dgm:constr type="h" for="ch" forName="leftArrowText" refType="h" fact="0.49"/>
      <dgm:constr type="ctrY" for="ch" forName="leftArrowText" refType="ctrY" refFor="ch" refForName="ribbon"/>
      <dgm:constr type="ctrYOff" for="ch" forName="leftArrowText" refType="h" refFor="ch" refForName="ribbon" fact="-0.08"/>
      <dgm:constr type="l" for="ch" forName="leftArrowText" refType="w" refFor="ch" refForName="ribbon" fact="0.12"/>
      <dgm:constr type="r" for="ch" forName="leftArrowText" refType="w" refFor="ch" refForName="ribbon" fact="0.45"/>
      <dgm:constr type="h" for="ch" forName="rightArrowText" refType="h" fact="0.49"/>
      <dgm:constr type="ctrY" for="ch" forName="rightArrowText" refType="ctrY" refFor="ch" refForName="ribbon"/>
      <dgm:constr type="ctrYOff" for="ch" forName="rightArrowText" refType="h" refFor="ch" refForName="ribbon" fact="0.08"/>
      <dgm:constr type="l" for="ch" forName="rightArrowText" refType="w" refFor="ch" refForName="ribbon" fact="0.5"/>
      <dgm:constr type="r" for="ch" forName="rightArrowText" refType="w" refFor="ch" refForName="ribbon" fact="0.89"/>
    </dgm:constrLst>
    <dgm:ruleLst/>
    <dgm:choose name="Name0">
      <dgm:if name="Name1" axis="ch" ptType="node" func="cnt" op="gte" val="1">
        <dgm:layoutNode name="ribbon" styleLbl="node1">
          <dgm:alg type="sp"/>
          <dgm:shape xmlns:r="http://schemas.openxmlformats.org/officeDocument/2006/relationships" type="leftRightRibbon" r:blip="">
            <dgm:adjLst/>
          </dgm:shape>
          <dgm:presOf/>
          <dgm:constrLst/>
          <dgm:ruleLst/>
        </dgm:layoutNode>
        <dgm:layoutNode name="lef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2">
            <dgm:if name="Name3" func="var" arg="dir" op="equ" val="norm">
              <dgm:presOf axis="ch desOrSelf" ptType="node node" st="1 1" cnt="1 0"/>
            </dgm:if>
            <dgm:else name="Name4">
              <dgm:presOf axis="ch desOrSelf" ptType="node node" st="2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  <dgm:layoutNode name="righ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5">
            <dgm:if name="Name6" func="var" arg="dir" op="equ" val="norm">
              <dgm:presOf axis="ch desOrSelf" ptType="node node" st="2 1" cnt="1 0"/>
            </dgm:if>
            <dgm:else name="Name7">
              <dgm:presOf axis="ch desOrSelf" ptType="node node" st="1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</dgm:if>
      <dgm:else name="Name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0F71-1FD9-4A45-BD6A-CB5E1EF10B09}" type="datetimeFigureOut">
              <a:rPr lang="en-US" smtClean="0"/>
              <a:t>5/23/2017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ECE44-E311-481C-AC1D-69F2577833E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0754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0F71-1FD9-4A45-BD6A-CB5E1EF10B09}" type="datetimeFigureOut">
              <a:rPr lang="en-US" smtClean="0"/>
              <a:t>5/23/2017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ECE44-E311-481C-AC1D-69F2577833E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3400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0F71-1FD9-4A45-BD6A-CB5E1EF10B09}" type="datetimeFigureOut">
              <a:rPr lang="en-US" smtClean="0"/>
              <a:t>5/23/2017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ECE44-E311-481C-AC1D-69F2577833E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053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0F71-1FD9-4A45-BD6A-CB5E1EF10B09}" type="datetimeFigureOut">
              <a:rPr lang="en-US" smtClean="0"/>
              <a:t>5/23/2017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ECE44-E311-481C-AC1D-69F2577833E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6358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0F71-1FD9-4A45-BD6A-CB5E1EF10B09}" type="datetimeFigureOut">
              <a:rPr lang="en-US" smtClean="0"/>
              <a:t>5/23/2017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ECE44-E311-481C-AC1D-69F2577833E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7400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0F71-1FD9-4A45-BD6A-CB5E1EF10B09}" type="datetimeFigureOut">
              <a:rPr lang="en-US" smtClean="0"/>
              <a:t>5/23/2017</a:t>
            </a:fld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ECE44-E311-481C-AC1D-69F2577833E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3254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0F71-1FD9-4A45-BD6A-CB5E1EF10B09}" type="datetimeFigureOut">
              <a:rPr lang="en-US" smtClean="0"/>
              <a:t>5/23/2017</a:t>
            </a:fld>
            <a:endParaRPr lang="en-US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ECE44-E311-481C-AC1D-69F2577833E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1197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0F71-1FD9-4A45-BD6A-CB5E1EF10B09}" type="datetimeFigureOut">
              <a:rPr lang="en-US" smtClean="0"/>
              <a:t>5/23/2017</a:t>
            </a:fld>
            <a:endParaRPr lang="en-US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ECE44-E311-481C-AC1D-69F2577833E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1887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0F71-1FD9-4A45-BD6A-CB5E1EF10B09}" type="datetimeFigureOut">
              <a:rPr lang="en-US" smtClean="0"/>
              <a:t>5/23/2017</a:t>
            </a:fld>
            <a:endParaRPr lang="en-US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ECE44-E311-481C-AC1D-69F2577833E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1301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0F71-1FD9-4A45-BD6A-CB5E1EF10B09}" type="datetimeFigureOut">
              <a:rPr lang="en-US" smtClean="0"/>
              <a:t>5/23/2017</a:t>
            </a:fld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ECE44-E311-481C-AC1D-69F2577833E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7079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0F71-1FD9-4A45-BD6A-CB5E1EF10B09}" type="datetimeFigureOut">
              <a:rPr lang="en-US" smtClean="0"/>
              <a:t>5/23/2017</a:t>
            </a:fld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ECE44-E311-481C-AC1D-69F2577833E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9450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810F71-1FD9-4A45-BD6A-CB5E1EF10B09}" type="datetimeFigureOut">
              <a:rPr lang="en-US" smtClean="0"/>
              <a:t>5/23/2017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5ECE44-E311-481C-AC1D-69F2577833E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9322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Parte </a:t>
            </a:r>
            <a:r>
              <a:rPr lang="pt-BR" dirty="0" smtClean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endParaRPr lang="pt-BR" dirty="0">
              <a:solidFill>
                <a:srgbClr val="6600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pt-BR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PEB em Collor e Itamar Franco</a:t>
            </a:r>
            <a:endParaRPr lang="pt-BR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5356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55576" y="0"/>
            <a:ext cx="7886700" cy="504056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pt-BR" dirty="0" smtClean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eforma do Estado</a:t>
            </a:r>
            <a:endParaRPr lang="pt-BR" dirty="0">
              <a:solidFill>
                <a:srgbClr val="6600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76628238"/>
              </p:ext>
            </p:extLst>
          </p:nvPr>
        </p:nvGraphicFramePr>
        <p:xfrm>
          <a:off x="107504" y="489632"/>
          <a:ext cx="8928991" cy="6379456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050470"/>
                <a:gridCol w="804599"/>
                <a:gridCol w="3269931"/>
                <a:gridCol w="3803991"/>
              </a:tblGrid>
              <a:tr h="681945">
                <a:tc>
                  <a:txBody>
                    <a:bodyPr/>
                    <a:lstStyle/>
                    <a:p>
                      <a:r>
                        <a:rPr lang="pt-B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Presidente</a:t>
                      </a:r>
                      <a:endParaRPr lang="pt-BR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146" marR="55146" marT="36766" marB="36766"/>
                </a:tc>
                <a:tc>
                  <a:txBody>
                    <a:bodyPr/>
                    <a:lstStyle/>
                    <a:p>
                      <a:r>
                        <a:rPr lang="pt-B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Ano</a:t>
                      </a:r>
                      <a:endParaRPr lang="pt-BR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146" marR="55146" marT="36766" marB="36766"/>
                </a:tc>
                <a:tc>
                  <a:txBody>
                    <a:bodyPr/>
                    <a:lstStyle/>
                    <a:p>
                      <a:r>
                        <a:rPr lang="pt-B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Privatização</a:t>
                      </a:r>
                      <a:endParaRPr lang="pt-BR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146" marR="55146" marT="36766" marB="36766"/>
                </a:tc>
                <a:tc>
                  <a:txBody>
                    <a:bodyPr/>
                    <a:lstStyle/>
                    <a:p>
                      <a:r>
                        <a:rPr lang="pt-B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Característica</a:t>
                      </a:r>
                      <a:endParaRPr lang="pt-BR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146" marR="55146" marT="36766" marB="36766"/>
                </a:tc>
              </a:tr>
              <a:tr h="681945">
                <a:tc>
                  <a:txBody>
                    <a:bodyPr/>
                    <a:lstStyle/>
                    <a:p>
                      <a:r>
                        <a:rPr lang="pt-B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Collor</a:t>
                      </a:r>
                      <a:endParaRPr lang="pt-BR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146" marR="55146" marT="36766" marB="36766"/>
                </a:tc>
                <a:tc>
                  <a:txBody>
                    <a:bodyPr/>
                    <a:lstStyle/>
                    <a:p>
                      <a:r>
                        <a:rPr lang="pt-B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1990</a:t>
                      </a:r>
                      <a:endParaRPr lang="pt-BR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146" marR="55146" marT="36766" marB="36766"/>
                </a:tc>
                <a:tc>
                  <a:txBody>
                    <a:bodyPr/>
                    <a:lstStyle/>
                    <a:p>
                      <a:r>
                        <a:rPr lang="pt-BR" sz="20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PND – Programa Nacional de Desestatização</a:t>
                      </a:r>
                      <a:endParaRPr lang="pt-BR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146" marR="55146" marT="36766" marB="36766"/>
                </a:tc>
                <a:tc>
                  <a:txBody>
                    <a:bodyPr/>
                    <a:lstStyle/>
                    <a:p>
                      <a:r>
                        <a:rPr lang="pt-B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Previa 68 privatizações</a:t>
                      </a:r>
                    </a:p>
                    <a:p>
                      <a:r>
                        <a:rPr lang="pt-B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 concretizadas</a:t>
                      </a:r>
                      <a:endParaRPr lang="pt-BR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146" marR="55146" marT="36766" marB="36766"/>
                </a:tc>
              </a:tr>
              <a:tr h="681945">
                <a:tc>
                  <a:txBody>
                    <a:bodyPr/>
                    <a:lstStyle/>
                    <a:p>
                      <a:r>
                        <a:rPr lang="pt-B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Collor</a:t>
                      </a:r>
                      <a:endParaRPr lang="pt-BR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146" marR="55146" marT="36766" marB="36766"/>
                </a:tc>
                <a:tc>
                  <a:txBody>
                    <a:bodyPr/>
                    <a:lstStyle/>
                    <a:p>
                      <a:r>
                        <a:rPr lang="pt-B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1991</a:t>
                      </a:r>
                      <a:endParaRPr lang="pt-BR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146" marR="55146" marT="36766" marB="36766"/>
                </a:tc>
                <a:tc>
                  <a:txBody>
                    <a:bodyPr/>
                    <a:lstStyle/>
                    <a:p>
                      <a:r>
                        <a:rPr lang="pt-B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USIMINAS</a:t>
                      </a:r>
                      <a:endParaRPr lang="pt-BR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146" marR="55146" marT="36766" marB="36766"/>
                </a:tc>
                <a:tc>
                  <a:txBody>
                    <a:bodyPr/>
                    <a:lstStyle/>
                    <a:p>
                      <a:r>
                        <a:rPr lang="pt-B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Primeira privatização; Empresa Lucrativa</a:t>
                      </a:r>
                      <a:endParaRPr lang="pt-BR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146" marR="55146" marT="36766" marB="36766"/>
                </a:tc>
              </a:tr>
              <a:tr h="986215">
                <a:tc>
                  <a:txBody>
                    <a:bodyPr/>
                    <a:lstStyle/>
                    <a:p>
                      <a:r>
                        <a:rPr lang="pt-B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Itamar</a:t>
                      </a:r>
                      <a:endParaRPr lang="pt-BR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146" marR="55146" marT="36766" marB="36766"/>
                </a:tc>
                <a:tc>
                  <a:txBody>
                    <a:bodyPr/>
                    <a:lstStyle/>
                    <a:p>
                      <a:r>
                        <a:rPr lang="pt-B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1992- 1994</a:t>
                      </a:r>
                      <a:endParaRPr lang="pt-BR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146" marR="55146" marT="36766" marB="36766"/>
                </a:tc>
                <a:tc>
                  <a:txBody>
                    <a:bodyPr/>
                    <a:lstStyle/>
                    <a:p>
                      <a:r>
                        <a:rPr lang="pt-B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CSN, Embraer,</a:t>
                      </a:r>
                      <a:r>
                        <a:rPr lang="pt-BR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Cosipa,  Açominas, subsidiárias da Petrobrás </a:t>
                      </a:r>
                      <a:endParaRPr lang="pt-BR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146" marR="55146" marT="36766" marB="36766"/>
                </a:tc>
                <a:tc>
                  <a:txBody>
                    <a:bodyPr/>
                    <a:lstStyle/>
                    <a:p>
                      <a:r>
                        <a:rPr lang="pt-B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Continuo e</a:t>
                      </a:r>
                      <a:r>
                        <a:rPr lang="pt-BR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aprofundou processo de privatização</a:t>
                      </a:r>
                      <a:endParaRPr lang="pt-BR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146" marR="55146" marT="36766" marB="36766"/>
                </a:tc>
              </a:tr>
              <a:tr h="681945">
                <a:tc>
                  <a:txBody>
                    <a:bodyPr/>
                    <a:lstStyle/>
                    <a:p>
                      <a:r>
                        <a:rPr lang="pt-B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FHC</a:t>
                      </a:r>
                      <a:endParaRPr lang="pt-BR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146" marR="55146" marT="36766" marB="36766"/>
                </a:tc>
                <a:tc>
                  <a:txBody>
                    <a:bodyPr/>
                    <a:lstStyle/>
                    <a:p>
                      <a:r>
                        <a:rPr lang="pt-B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1995</a:t>
                      </a:r>
                      <a:endParaRPr lang="pt-BR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146" marR="55146" marT="36766" marB="36766"/>
                </a:tc>
                <a:tc>
                  <a:txBody>
                    <a:bodyPr/>
                    <a:lstStyle/>
                    <a:p>
                      <a:r>
                        <a:rPr lang="pt-BR" sz="20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Conselho Nacional de Desestatização</a:t>
                      </a:r>
                      <a:endParaRPr lang="pt-BR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146" marR="55146" marT="36766" marB="36766"/>
                </a:tc>
                <a:tc>
                  <a:txBody>
                    <a:bodyPr/>
                    <a:lstStyle/>
                    <a:p>
                      <a:r>
                        <a:rPr lang="pt-B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Implementação de recomendações</a:t>
                      </a:r>
                      <a:r>
                        <a:rPr lang="pt-BR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do FMI</a:t>
                      </a:r>
                      <a:endParaRPr lang="pt-BR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146" marR="55146" marT="36766" marB="36766"/>
                </a:tc>
              </a:tr>
              <a:tr h="681945">
                <a:tc>
                  <a:txBody>
                    <a:bodyPr/>
                    <a:lstStyle/>
                    <a:p>
                      <a:r>
                        <a:rPr lang="pt-B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FHC</a:t>
                      </a:r>
                      <a:endParaRPr lang="pt-BR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146" marR="55146" marT="36766" marB="36766"/>
                </a:tc>
                <a:tc>
                  <a:txBody>
                    <a:bodyPr/>
                    <a:lstStyle/>
                    <a:p>
                      <a:r>
                        <a:rPr lang="pt-B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1995-</a:t>
                      </a:r>
                    </a:p>
                    <a:p>
                      <a:r>
                        <a:rPr lang="pt-B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2002</a:t>
                      </a:r>
                      <a:endParaRPr lang="pt-BR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146" marR="55146" marT="36766" marB="36766"/>
                </a:tc>
                <a:tc>
                  <a:txBody>
                    <a:bodyPr/>
                    <a:lstStyle/>
                    <a:p>
                      <a:r>
                        <a:rPr lang="pt-B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Telebrás,</a:t>
                      </a:r>
                      <a:r>
                        <a:rPr lang="pt-BR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Vale do Rio Doce, Eletropaulo...</a:t>
                      </a:r>
                      <a:endParaRPr lang="pt-BR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146" marR="55146" marT="36766" marB="36766"/>
                </a:tc>
                <a:tc>
                  <a:txBody>
                    <a:bodyPr/>
                    <a:lstStyle/>
                    <a:p>
                      <a:r>
                        <a:rPr lang="pt-B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Incentivo</a:t>
                      </a:r>
                      <a:r>
                        <a:rPr lang="pt-BR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à privatização nos Estados</a:t>
                      </a:r>
                      <a:endParaRPr lang="pt-BR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146" marR="55146" marT="36766" marB="36766"/>
                </a:tc>
              </a:tr>
              <a:tr h="1290485">
                <a:tc>
                  <a:txBody>
                    <a:bodyPr/>
                    <a:lstStyle/>
                    <a:p>
                      <a:r>
                        <a:rPr lang="pt-B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FHC</a:t>
                      </a:r>
                      <a:endParaRPr lang="pt-BR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146" marR="55146" marT="36766" marB="36766"/>
                </a:tc>
                <a:tc>
                  <a:txBody>
                    <a:bodyPr/>
                    <a:lstStyle/>
                    <a:p>
                      <a:r>
                        <a:rPr lang="pt-B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1995-</a:t>
                      </a:r>
                    </a:p>
                    <a:p>
                      <a:r>
                        <a:rPr lang="pt-B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2002</a:t>
                      </a:r>
                      <a:endParaRPr lang="pt-BR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146" marR="55146" marT="36766" marB="36766"/>
                </a:tc>
                <a:tc>
                  <a:txBody>
                    <a:bodyPr/>
                    <a:lstStyle/>
                    <a:p>
                      <a:r>
                        <a:rPr lang="pt-B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US$ 78,6 bi de</a:t>
                      </a:r>
                      <a:r>
                        <a:rPr lang="pt-BR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receita total</a:t>
                      </a:r>
                      <a:endParaRPr lang="pt-BR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146" marR="55146" marT="36766" marB="36766"/>
                </a:tc>
                <a:tc>
                  <a:txBody>
                    <a:bodyPr/>
                    <a:lstStyle/>
                    <a:p>
                      <a:r>
                        <a:rPr lang="pt-B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53% K estrangeiro, participação</a:t>
                      </a:r>
                      <a:r>
                        <a:rPr lang="pt-BR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do BNDES,</a:t>
                      </a:r>
                    </a:p>
                    <a:p>
                      <a:r>
                        <a:rPr lang="pt-BR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 bi setor elétrico, 29 bi telecomunicações </a:t>
                      </a:r>
                      <a:endParaRPr lang="pt-BR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146" marR="55146" marT="36766" marB="36766"/>
                </a:tc>
              </a:tr>
              <a:tr h="681945">
                <a:tc>
                  <a:txBody>
                    <a:bodyPr/>
                    <a:lstStyle/>
                    <a:p>
                      <a:r>
                        <a:rPr lang="pt-B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Lula</a:t>
                      </a:r>
                      <a:endParaRPr lang="pt-BR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146" marR="55146" marT="36766" marB="36766"/>
                </a:tc>
                <a:tc>
                  <a:txBody>
                    <a:bodyPr/>
                    <a:lstStyle/>
                    <a:p>
                      <a:r>
                        <a:rPr lang="pt-B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2003-</a:t>
                      </a:r>
                    </a:p>
                    <a:p>
                      <a:r>
                        <a:rPr lang="pt-B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2010</a:t>
                      </a:r>
                      <a:endParaRPr lang="pt-BR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146" marR="55146" marT="36766" marB="36766"/>
                </a:tc>
                <a:tc>
                  <a:txBody>
                    <a:bodyPr/>
                    <a:lstStyle/>
                    <a:p>
                      <a:r>
                        <a:rPr lang="pt-B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Concessão de Rodovias</a:t>
                      </a:r>
                      <a:r>
                        <a:rPr lang="pt-BR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Federais</a:t>
                      </a:r>
                      <a:endParaRPr lang="pt-BR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146" marR="55146" marT="36766" marB="36766"/>
                </a:tc>
                <a:tc>
                  <a:txBody>
                    <a:bodyPr/>
                    <a:lstStyle/>
                    <a:p>
                      <a:r>
                        <a:rPr lang="pt-BR" sz="20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2,6 mil Km,</a:t>
                      </a:r>
                      <a:r>
                        <a:rPr lang="pt-BR" sz="2000" kern="12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grupo espanhol OHL</a:t>
                      </a:r>
                      <a:endParaRPr lang="pt-BR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146" marR="55146" marT="36766" marB="36766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0809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041644"/>
          </a:xfrm>
        </p:spPr>
        <p:txBody>
          <a:bodyPr/>
          <a:lstStyle/>
          <a:p>
            <a:pPr algn="ctr"/>
            <a:r>
              <a:rPr lang="pt-BR" dirty="0" smtClean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Política Externa de Collor</a:t>
            </a:r>
            <a:endParaRPr lang="pt-BR" dirty="0">
              <a:solidFill>
                <a:srgbClr val="6600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Breve Ruptura em relação à 1974 adiante: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atualizar a agenda internacional do país de acordo com as novas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questões – Mercosul, Rio-92, BR-ARG materiais nucleares, Controle das exportações de armas, Tratado de Tralelolco (controle de armas nucleares na AL).</a:t>
            </a: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construir uma agenda positiva com os Estados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Unidos – apoio da resolução 661 de 1990 (CSONU) – Sanções ao Iraque (Guerra do Golfo). Posição contraditória: apoia a resolução mas mantém relações comerciais com o Iraque.</a:t>
            </a: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Descaracterizar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perfil terceiro-mundista do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Brasil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6283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088537"/>
          </a:xfrm>
        </p:spPr>
        <p:txBody>
          <a:bodyPr/>
          <a:lstStyle/>
          <a:p>
            <a:pPr algn="ctr"/>
            <a:r>
              <a:rPr lang="pt-BR" dirty="0" smtClean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Debate central da PEB em 1992</a:t>
            </a:r>
            <a:endParaRPr lang="pt-BR" dirty="0">
              <a:solidFill>
                <a:srgbClr val="6600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58784959"/>
              </p:ext>
            </p:extLst>
          </p:nvPr>
        </p:nvGraphicFramePr>
        <p:xfrm>
          <a:off x="567104" y="1309809"/>
          <a:ext cx="7886700" cy="34028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CaixaDeTexto 5"/>
          <p:cNvSpPr txBox="1"/>
          <p:nvPr/>
        </p:nvSpPr>
        <p:spPr>
          <a:xfrm>
            <a:off x="211015" y="4876800"/>
            <a:ext cx="8291147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Protagonismo parlamentar: lei de propriedade intelectual  - neo-desenvolvimentismo x neoliberalismo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Redemocratização: mais interesses em disputa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MRE: fim do consenso institucional – disputa pela volta do controle diplomático no MRE: Rezek, Celso Lafer (</a:t>
            </a: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ollor); FHC, Celso Amorim (Itamar).</a:t>
            </a:r>
          </a:p>
          <a:p>
            <a:endParaRPr lang="pt-B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101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018198"/>
          </a:xfrm>
        </p:spPr>
        <p:txBody>
          <a:bodyPr/>
          <a:lstStyle/>
          <a:p>
            <a:pPr algn="ctr"/>
            <a:r>
              <a:rPr lang="pt-BR" dirty="0" smtClean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Política Externa de Itamar</a:t>
            </a:r>
            <a:endParaRPr lang="pt-BR" dirty="0">
              <a:solidFill>
                <a:srgbClr val="6600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28650" y="1664677"/>
            <a:ext cx="7886700" cy="4512286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Continuidades e Rupturas: Modernização Terceiro Mundista</a:t>
            </a:r>
          </a:p>
          <a:p>
            <a:pPr algn="just"/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Amazônia: projeto SIVAM</a:t>
            </a:r>
          </a:p>
          <a:p>
            <a:pPr algn="just"/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Expansão do CSONU – candidatura brasileira</a:t>
            </a:r>
          </a:p>
          <a:p>
            <a:pPr algn="just"/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Rodada Uruguai: continuidade em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relação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Collor; vitórias na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exportação de metais, café, chá, cacau, açúcar e óleos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vegetais. Manutenção dos compromissos de liberalização unilateral – fracasso dos subsídios agrícolas</a:t>
            </a:r>
          </a:p>
          <a:p>
            <a:pPr algn="just"/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Integração Regional: mudança. Prioridade da agenda brasileira: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cooperação com Venezuela (disputa de fronteira), Gasoduto na Bolívia, defesa de Cuba na OEA.</a:t>
            </a:r>
          </a:p>
          <a:p>
            <a:pPr marL="0" indent="0">
              <a:buNone/>
            </a:pP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79122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Relações com EUA</a:t>
            </a:r>
            <a:endParaRPr lang="pt-BR" dirty="0">
              <a:solidFill>
                <a:srgbClr val="6600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MEX, ARG e CHI – convergentes com os EUA</a:t>
            </a:r>
          </a:p>
          <a:p>
            <a:r>
              <a:rPr lang="pt-B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Brasil perdeu ao longo dos anos 70 adiante status de parceiro estratégico.</a:t>
            </a:r>
          </a:p>
          <a:p>
            <a:r>
              <a:rPr lang="pt-B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Diplomacia norte-americana coercitiva (propriedade intelectual)</a:t>
            </a:r>
          </a:p>
          <a:p>
            <a:r>
              <a:rPr lang="pt-B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Estabilização brasileira abre caminho para a cooperação</a:t>
            </a:r>
          </a:p>
          <a:p>
            <a:r>
              <a:rPr lang="pt-BR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Unipolaridade</a:t>
            </a:r>
            <a:r>
              <a:rPr lang="pt-B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x Bipolaridade: espaços mais exíguos ou amplos?</a:t>
            </a:r>
          </a:p>
          <a:p>
            <a:r>
              <a:rPr lang="pt-B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Desestruturação Doméstica: ruína do consenso</a:t>
            </a:r>
          </a:p>
          <a:p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279181703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433</Words>
  <Application>Microsoft Office PowerPoint</Application>
  <PresentationFormat>Apresentação na tela (4:3)</PresentationFormat>
  <Paragraphs>68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7" baseType="lpstr">
      <vt:lpstr>Tema do Office</vt:lpstr>
      <vt:lpstr>Parte I</vt:lpstr>
      <vt:lpstr>Reforma do Estado</vt:lpstr>
      <vt:lpstr>A Política Externa de Collor</vt:lpstr>
      <vt:lpstr>Debate central da PEB em 1992</vt:lpstr>
      <vt:lpstr>Política Externa de Itamar</vt:lpstr>
      <vt:lpstr>Relações com EUA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Parte I</dc:title>
  <dc:creator>Daniela Tiberio</dc:creator>
  <cp:lastModifiedBy>Daniela Tiberio</cp:lastModifiedBy>
  <cp:revision>1</cp:revision>
  <dcterms:created xsi:type="dcterms:W3CDTF">2017-05-23T12:39:26Z</dcterms:created>
  <dcterms:modified xsi:type="dcterms:W3CDTF">2017-05-23T12:47:15Z</dcterms:modified>
</cp:coreProperties>
</file>