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6858000" cy="9906000" type="A4"/>
  <p:notesSz cx="10017125" cy="6888163"/>
  <p:defaultTextStyle>
    <a:defPPr>
      <a:defRPr lang="pt-BR"/>
    </a:defPPr>
    <a:lvl1pPr marL="0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1pPr>
    <a:lvl2pPr marL="499934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2pPr>
    <a:lvl3pPr marL="999870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3pPr>
    <a:lvl4pPr marL="1499804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4pPr>
    <a:lvl5pPr marL="1999739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5pPr>
    <a:lvl6pPr marL="2499673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6pPr>
    <a:lvl7pPr marL="2999610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7pPr>
    <a:lvl8pPr marL="3499544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8pPr>
    <a:lvl9pPr marL="3999480" algn="l" defTabSz="999870" rtl="0" eaLnBrk="1" latinLnBrk="0" hangingPunct="1">
      <a:defRPr sz="19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ina Costa" initials="J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6E7EB"/>
    <a:srgbClr val="006571"/>
    <a:srgbClr val="01A89E"/>
    <a:srgbClr val="C1C6CE"/>
    <a:srgbClr val="3391AA"/>
    <a:srgbClr val="007879"/>
    <a:srgbClr val="347799"/>
    <a:srgbClr val="32A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33" autoAdjust="0"/>
    <p:restoredTop sz="96395" autoAdjust="0"/>
  </p:normalViewPr>
  <p:slideViewPr>
    <p:cSldViewPr snapToGrid="0">
      <p:cViewPr>
        <p:scale>
          <a:sx n="125" d="100"/>
          <a:sy n="125" d="100"/>
        </p:scale>
        <p:origin x="-1686" y="13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0754" cy="345604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74053" y="1"/>
            <a:ext cx="4340754" cy="345604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39048020-9B39-4C47-B315-56C79DCA659E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42562"/>
            <a:ext cx="4340754" cy="345603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74053" y="6542562"/>
            <a:ext cx="4340754" cy="345603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37E62BC2-9F26-428E-B56F-B8B6C1286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26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40754" cy="34600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74632" y="2"/>
            <a:ext cx="4340754" cy="34600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9B501D4F-12EE-4BFC-BC33-BE0859A242C9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3700" y="860425"/>
            <a:ext cx="1609725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1713" y="3314929"/>
            <a:ext cx="8013700" cy="2712214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42161"/>
            <a:ext cx="4340754" cy="346002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74632" y="6542161"/>
            <a:ext cx="4340754" cy="346002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A1DE9425-04C6-4509-BDB1-5FEB3950B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1pPr>
    <a:lvl2pPr marL="499934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2pPr>
    <a:lvl3pPr marL="999870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3pPr>
    <a:lvl4pPr marL="1499804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4pPr>
    <a:lvl5pPr marL="1999739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5pPr>
    <a:lvl6pPr marL="2499673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6pPr>
    <a:lvl7pPr marL="2999610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7pPr>
    <a:lvl8pPr marL="3499544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8pPr>
    <a:lvl9pPr marL="3999480" algn="l" defTabSz="999870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E9425-04C6-4509-BDB1-5FEB3950B87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45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54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_méto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1" b="29740"/>
          <a:stretch/>
        </p:blipFill>
        <p:spPr>
          <a:xfrm>
            <a:off x="20477" y="1"/>
            <a:ext cx="6858000" cy="9906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0" t="25005"/>
          <a:stretch/>
        </p:blipFill>
        <p:spPr>
          <a:xfrm>
            <a:off x="-1" y="0"/>
            <a:ext cx="2552239" cy="255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6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. méto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1" b="29740"/>
          <a:stretch/>
        </p:blipFill>
        <p:spPr>
          <a:xfrm>
            <a:off x="20477" y="1"/>
            <a:ext cx="6858000" cy="9906000"/>
          </a:xfrm>
          <a:prstGeom prst="rect">
            <a:avLst/>
          </a:prstGeom>
        </p:spPr>
      </p:pic>
      <p:sp>
        <p:nvSpPr>
          <p:cNvPr id="7" name="Triângulo isósceles 6"/>
          <p:cNvSpPr/>
          <p:nvPr userDrawn="1"/>
        </p:nvSpPr>
        <p:spPr>
          <a:xfrm rot="16200000">
            <a:off x="6022563" y="9070563"/>
            <a:ext cx="842876" cy="828000"/>
          </a:xfrm>
          <a:prstGeom prst="triangle">
            <a:avLst>
              <a:gd name="adj" fmla="val 0"/>
            </a:avLst>
          </a:prstGeom>
          <a:solidFill>
            <a:srgbClr val="006571"/>
          </a:solidFill>
          <a:ln>
            <a:noFill/>
          </a:ln>
          <a:effectLst>
            <a:innerShdw blurRad="279400" dist="165100" dir="13500000">
              <a:schemeClr val="tx1">
                <a:alpha val="4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14"/>
          </a:p>
        </p:txBody>
      </p:sp>
    </p:spTree>
    <p:extLst>
      <p:ext uri="{BB962C8B-B14F-4D97-AF65-F5344CB8AC3E}">
        <p14:creationId xmlns:p14="http://schemas.microsoft.com/office/powerpoint/2010/main" val="32590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BC36-ECD6-43B3-8E5A-8269971B41DE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1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9" r:id="rId2"/>
    <p:sldLayoutId id="214748370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296414" y="2417806"/>
            <a:ext cx="636785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Consiste em apresentar o conceito do produto ao usuário e obter suas reações, comentários e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sugestões utilizando protótipos.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Os conceitos podem ser apresentados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simbolicamente (por meio de entrevistas)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fisicamente (por meio dos testes guiados ou livres).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Pode ser aplicado com programas de realidade virtual, sketches, desenhos em 3D ou mesmo protótipos simplificados.</a:t>
            </a:r>
          </a:p>
          <a:p>
            <a:pPr algn="just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Aplicação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1. Escreva cada ideia de funções / elementos do conceito a ser testado em post it e insira em uma linha.</a:t>
            </a:r>
          </a:p>
          <a:p>
            <a:pPr algn="just"/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*Ideia de funções/elementos do conceito são os aspectos que diferenciam o conceito em desenvolvimento de produtos já no mercado. Uma ideia/elemento pode ser, por exemplo, uma nova forma do usuário interagir com um produto, um novo material, ou mesmo uma função inovadora. </a:t>
            </a:r>
          </a:p>
          <a:p>
            <a:pPr indent="283673" algn="just">
              <a:buFont typeface="+mj-lt"/>
              <a:buAutoNum type="arabicPeriod"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2. Escolha o tipo de atividade que será aplicado:</a:t>
            </a:r>
          </a:p>
          <a:p>
            <a:pPr lvl="1" algn="just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2.1 – Teste livre: o usuário é livre para interagir com o protótipo da maneira que desejar, sem seguir uma ordem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O campo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“teste livre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deve ser preenchido com post it contendo o que se espera da interação do usuário para cada função definida no item 1 (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por exemplo: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usuário deve identificar o local para inserir o lixo, o usuário deve inserir o material correto,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2.2 – Teste guiado: escreva uma tarefa para cada post it que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 vai pedir para que o usuário faça, 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cole no quadro “tarefa”. Escreva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também o que será observado ou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perguntado específico de cada tarefa no quadro “o que observar”.</a:t>
            </a:r>
          </a:p>
          <a:p>
            <a:pPr lvl="1" algn="just"/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</a:p>
          <a:p>
            <a:pPr lvl="1" algn="just"/>
            <a:r>
              <a:rPr lang="pt-B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*É possível inserir mais de uma observação, tarefa ou informação.</a:t>
            </a:r>
          </a:p>
          <a:p>
            <a:pPr lvl="1" algn="just"/>
            <a:r>
              <a:rPr lang="pt-B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**Cada post it deve conter apenas uma observação, tarefa ou informação.</a:t>
            </a:r>
          </a:p>
          <a:p>
            <a:pPr algn="just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90675" y="900855"/>
            <a:ext cx="50735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para realizar teste: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câmera para gravação,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papel para anotar resultados,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questionário</a:t>
            </a: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caneta,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protótipo e lixo para realizar o teste.</a:t>
            </a: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preencher o </a:t>
            </a:r>
            <a:r>
              <a:rPr lang="pt-B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: caneta e post it.</a:t>
            </a: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179566" y="308651"/>
            <a:ext cx="4326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006571"/>
                </a:solidFill>
                <a:latin typeface="Britannic Bold" panose="020B0903060703020204" pitchFamily="34" charset="0"/>
              </a:rPr>
              <a:t> </a:t>
            </a:r>
            <a:r>
              <a:rPr lang="pt-BR" sz="3200" dirty="0" smtClean="0">
                <a:solidFill>
                  <a:srgbClr val="006571"/>
                </a:solidFill>
                <a:latin typeface="Britannic Bold" panose="020B0903060703020204" pitchFamily="34" charset="0"/>
              </a:rPr>
              <a:t>   TESTE DE CONCEITO</a:t>
            </a:r>
            <a:endParaRPr lang="pt-BR" sz="3200" dirty="0">
              <a:solidFill>
                <a:srgbClr val="006571"/>
              </a:solidFill>
              <a:latin typeface="Britannic Bold" panose="020B0903060703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14100"/>
              </p:ext>
            </p:extLst>
          </p:nvPr>
        </p:nvGraphicFramePr>
        <p:xfrm>
          <a:off x="1644015" y="2064553"/>
          <a:ext cx="4725216" cy="1366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30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8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35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2691">
                <a:tc gridSpan="3">
                  <a:txBody>
                    <a:bodyPr/>
                    <a:lstStyle/>
                    <a:p>
                      <a:r>
                        <a:rPr lang="pt-BR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lang="pt-BR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</a:t>
                      </a:r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91">
                <a:tc>
                  <a:txBody>
                    <a:bodyPr/>
                    <a:lstStyle/>
                    <a:p>
                      <a:pPr algn="ctr"/>
                      <a:endParaRPr lang="pt-BR" sz="11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sz="11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691">
                <a:tc>
                  <a:txBody>
                    <a:bodyPr/>
                    <a:lstStyle/>
                    <a:p>
                      <a:pPr algn="r"/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691">
                <a:tc>
                  <a:txBody>
                    <a:bodyPr/>
                    <a:lstStyle/>
                    <a:p>
                      <a:pPr algn="r"/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 algn="r"/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ela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44929"/>
              </p:ext>
            </p:extLst>
          </p:nvPr>
        </p:nvGraphicFramePr>
        <p:xfrm>
          <a:off x="1139645" y="6773650"/>
          <a:ext cx="5556430" cy="234810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bg1">
                      <a:lumMod val="50000"/>
                      <a:alpha val="40000"/>
                    </a:schemeClr>
                  </a:outerShdw>
                </a:effectLst>
                <a:tableStyleId>{2D5ABB26-0587-4C30-8999-92F81FD0307C}</a:tableStyleId>
              </a:tblPr>
              <a:tblGrid>
                <a:gridCol w="12860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15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3430">
                <a:tc rowSpan="2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Teste livre</a:t>
                      </a: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Teste guiado</a:t>
                      </a: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914" marR="44914" marT="22457" marB="224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Entrevista</a:t>
                      </a:r>
                      <a:endParaRPr lang="pt-BR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914" marR="44914" marT="22457" marB="224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Tarefa</a:t>
                      </a: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que observar</a:t>
                      </a: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55396">
                <a:tc>
                  <a:txBody>
                    <a:bodyPr/>
                    <a:lstStyle/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</a:txBody>
                  <a:tcPr marL="64876" marR="64876" marT="15547" marB="155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/>
                    </a:p>
                  </a:txBody>
                  <a:tcPr marL="64876" marR="64876" marT="15547" marB="15547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/>
                    </a:p>
                  </a:txBody>
                  <a:tcPr marL="64876" marR="64876" marT="15547" marB="1554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/>
                    </a:p>
                  </a:txBody>
                  <a:tcPr marL="64876" marR="64876" marT="15547" marB="15547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2" name="Tabe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07340"/>
              </p:ext>
            </p:extLst>
          </p:nvPr>
        </p:nvGraphicFramePr>
        <p:xfrm>
          <a:off x="149716" y="6786407"/>
          <a:ext cx="905163" cy="232772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bg1">
                      <a:lumMod val="50000"/>
                      <a:alpha val="40000"/>
                    </a:schemeClr>
                  </a:outerShdw>
                </a:effectLst>
                <a:tableStyleId>{2D5ABB26-0587-4C30-8999-92F81FD0307C}</a:tableStyleId>
              </a:tblPr>
              <a:tblGrid>
                <a:gridCol w="905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3553">
                <a:tc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Ideias de funções / elementos</a:t>
                      </a:r>
                      <a:endParaRPr lang="pt-B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76" marR="64876" marT="15547" marB="15547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8156">
                <a:tc>
                  <a:txBody>
                    <a:bodyPr/>
                    <a:lstStyle/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 smtClean="0"/>
                    </a:p>
                    <a:p>
                      <a:endParaRPr lang="pt-BR" sz="900" dirty="0"/>
                    </a:p>
                  </a:txBody>
                  <a:tcPr marL="64876" marR="64876" marT="15547" marB="155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-5008242" y="1060522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7178" indent="-275040" algn="just">
              <a:buFont typeface="Courier New" panose="02070309020205020404" pitchFamily="49" charset="0"/>
              <a:buChar char="o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250039" y="274106"/>
            <a:ext cx="63678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2.3 No campo “entrevista”, escreva em cada post it as perguntas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específicas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cada função do item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que serão direcionadas aos usuários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Dicas de observações / perguntas: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uso do protótipo/função é simples?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É de fácil manipulação?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Você acha que esse produto resolve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preenche 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necessidade identificados?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conceito traz alguma complicação que não foi pensada? (tanto para o usuário quanto para o projeto)</a:t>
            </a:r>
          </a:p>
          <a:p>
            <a:pPr marL="269875" indent="-269875" algn="just">
              <a:buFont typeface="Courier New" panose="02070309020205020404" pitchFamily="49" charset="0"/>
              <a:buChar char="o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Os benefícios estão claros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o usuário e ele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acredita neles? (se os resultados forem ruins, o conceito deve ser aprimorado ou revisado).</a:t>
            </a:r>
          </a:p>
          <a:p>
            <a:pPr marL="269875" indent="-269875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usuários fazem comparações com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outros produtos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similares?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usuário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compraria esse produto?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 algn="just">
              <a:buFont typeface="Courier New" panose="02070309020205020404" pitchFamily="49" charset="0"/>
              <a:buChar char="o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Existe algum uso inesperado do produto? Qual impacto disso para o usuário?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542925" y="4962525"/>
            <a:ext cx="5838825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42924" y="5097848"/>
            <a:ext cx="15215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Passo a passo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704437" y="5998576"/>
            <a:ext cx="1476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27955" y="5476137"/>
            <a:ext cx="17204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Comece definindo o que deseja testar e escreva no post it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96992" y="5983968"/>
            <a:ext cx="0" cy="662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96102" y="9220492"/>
            <a:ext cx="28599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Ex.: Testar um novo sistema de travamento de algemas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50039" y="7465211"/>
            <a:ext cx="691140" cy="422614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 da algema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331799" y="7428948"/>
            <a:ext cx="691140" cy="4844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  <a:lvl1pPr algn="ctr">
              <a:defRPr sz="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Identificar trava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331799" y="8022947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de uso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331799" y="8561431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 de uso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2743200" y="6038052"/>
            <a:ext cx="1476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638138" y="5668720"/>
            <a:ext cx="172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Escolha o tipo de teste:</a:t>
            </a:r>
          </a:p>
          <a:p>
            <a:pPr algn="ctr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Livre ou guiado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>
            <a:off x="3112692" y="6038052"/>
            <a:ext cx="0" cy="642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H="1">
            <a:off x="1819419" y="6038052"/>
            <a:ext cx="923781" cy="623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2596850" y="7454536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 algema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596850" y="8504000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Destrave a algema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804363" y="7436730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ao travar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773057" y="8003828"/>
            <a:ext cx="691140" cy="576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correto dos pinos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596850" y="7979268"/>
            <a:ext cx="691140" cy="4226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 a algema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5070290" y="6036676"/>
            <a:ext cx="1476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975596" y="5552189"/>
            <a:ext cx="17204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Insira perguntas que procure responder os itens “o que observar” e o teste livre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de seta reta 39"/>
          <p:cNvCxnSpPr/>
          <p:nvPr/>
        </p:nvCxnSpPr>
        <p:spPr>
          <a:xfrm>
            <a:off x="5308415" y="6038052"/>
            <a:ext cx="0" cy="608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5180577" y="7403655"/>
            <a:ext cx="691140" cy="576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uso da trava é simples?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5957801" y="7473194"/>
            <a:ext cx="69114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o pino poderia ser para auxiliar a trava?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5115300" y="8099269"/>
            <a:ext cx="69114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Houve dificuldade ao destravar a algema?</a:t>
            </a:r>
            <a:endParaRPr lang="pt-BR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5493</TotalTime>
  <Words>593</Words>
  <Application>Microsoft Office PowerPoint</Application>
  <PresentationFormat>Papel A4 (210 x 297 mm)</PresentationFormat>
  <Paragraphs>82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</dc:creator>
  <cp:lastModifiedBy>Thales Martins Ponciano</cp:lastModifiedBy>
  <cp:revision>340</cp:revision>
  <cp:lastPrinted>2018-08-19T13:59:28Z</cp:lastPrinted>
  <dcterms:created xsi:type="dcterms:W3CDTF">2017-07-16T18:58:05Z</dcterms:created>
  <dcterms:modified xsi:type="dcterms:W3CDTF">2019-11-06T14:13:57Z</dcterms:modified>
</cp:coreProperties>
</file>