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76" r:id="rId5"/>
    <p:sldId id="261" r:id="rId6"/>
    <p:sldId id="267" r:id="rId7"/>
    <p:sldId id="263" r:id="rId8"/>
    <p:sldId id="258" r:id="rId9"/>
    <p:sldId id="262" r:id="rId10"/>
    <p:sldId id="260" r:id="rId11"/>
    <p:sldId id="264" r:id="rId12"/>
    <p:sldId id="268" r:id="rId13"/>
    <p:sldId id="270" r:id="rId14"/>
    <p:sldId id="272" r:id="rId15"/>
    <p:sldId id="269" r:id="rId16"/>
    <p:sldId id="266" r:id="rId17"/>
    <p:sldId id="271" r:id="rId18"/>
    <p:sldId id="273" r:id="rId19"/>
    <p:sldId id="274" r:id="rId20"/>
    <p:sldId id="275" r:id="rId21"/>
    <p:sldId id="265" r:id="rId2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sorterViewPr>
    <p:cViewPr>
      <p:scale>
        <a:sx n="130" d="100"/>
        <a:sy n="130" d="100"/>
      </p:scale>
      <p:origin x="0" y="-33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32B1E80-17F9-40D2-A94F-89A3F7EB4655}" type="datetimeFigureOut">
              <a:rPr lang="pt-BR" smtClean="0"/>
              <a:t>21/03/2018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2940B42-3E04-4A0C-89EA-5EEA193D0CB7}" type="slidenum">
              <a:rPr lang="pt-BR" smtClean="0"/>
              <a:t>‹nº›</a:t>
            </a:fld>
            <a:endParaRPr lang="pt-BR"/>
          </a:p>
        </p:txBody>
      </p:sp>
    </p:spTree>
    <p:extLst>
      <p:ext uri="{BB962C8B-B14F-4D97-AF65-F5344CB8AC3E}">
        <p14:creationId xmlns:p14="http://schemas.microsoft.com/office/powerpoint/2010/main" val="3346395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32B1E80-17F9-40D2-A94F-89A3F7EB4655}" type="datetimeFigureOut">
              <a:rPr lang="pt-BR" smtClean="0"/>
              <a:t>21/03/2018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2940B42-3E04-4A0C-89EA-5EEA193D0CB7}" type="slidenum">
              <a:rPr lang="pt-BR" smtClean="0"/>
              <a:t>‹nº›</a:t>
            </a:fld>
            <a:endParaRPr lang="pt-BR"/>
          </a:p>
        </p:txBody>
      </p:sp>
    </p:spTree>
    <p:extLst>
      <p:ext uri="{BB962C8B-B14F-4D97-AF65-F5344CB8AC3E}">
        <p14:creationId xmlns:p14="http://schemas.microsoft.com/office/powerpoint/2010/main" val="947359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32B1E80-17F9-40D2-A94F-89A3F7EB4655}" type="datetimeFigureOut">
              <a:rPr lang="pt-BR" smtClean="0"/>
              <a:t>21/03/2018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2940B42-3E04-4A0C-89EA-5EEA193D0CB7}" type="slidenum">
              <a:rPr lang="pt-BR" smtClean="0"/>
              <a:t>‹nº›</a:t>
            </a:fld>
            <a:endParaRPr lang="pt-BR"/>
          </a:p>
        </p:txBody>
      </p:sp>
    </p:spTree>
    <p:extLst>
      <p:ext uri="{BB962C8B-B14F-4D97-AF65-F5344CB8AC3E}">
        <p14:creationId xmlns:p14="http://schemas.microsoft.com/office/powerpoint/2010/main" val="535325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32B1E80-17F9-40D2-A94F-89A3F7EB4655}" type="datetimeFigureOut">
              <a:rPr lang="pt-BR" smtClean="0"/>
              <a:t>21/03/2018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2940B42-3E04-4A0C-89EA-5EEA193D0CB7}" type="slidenum">
              <a:rPr lang="pt-BR" smtClean="0"/>
              <a:t>‹nº›</a:t>
            </a:fld>
            <a:endParaRPr lang="pt-BR"/>
          </a:p>
        </p:txBody>
      </p:sp>
    </p:spTree>
    <p:extLst>
      <p:ext uri="{BB962C8B-B14F-4D97-AF65-F5344CB8AC3E}">
        <p14:creationId xmlns:p14="http://schemas.microsoft.com/office/powerpoint/2010/main" val="320739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32B1E80-17F9-40D2-A94F-89A3F7EB4655}" type="datetimeFigureOut">
              <a:rPr lang="pt-BR" smtClean="0"/>
              <a:t>21/03/2018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2940B42-3E04-4A0C-89EA-5EEA193D0CB7}" type="slidenum">
              <a:rPr lang="pt-BR" smtClean="0"/>
              <a:t>‹nº›</a:t>
            </a:fld>
            <a:endParaRPr lang="pt-BR"/>
          </a:p>
        </p:txBody>
      </p:sp>
    </p:spTree>
    <p:extLst>
      <p:ext uri="{BB962C8B-B14F-4D97-AF65-F5344CB8AC3E}">
        <p14:creationId xmlns:p14="http://schemas.microsoft.com/office/powerpoint/2010/main" val="690097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32B1E80-17F9-40D2-A94F-89A3F7EB4655}" type="datetimeFigureOut">
              <a:rPr lang="pt-BR" smtClean="0"/>
              <a:t>21/03/2018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2940B42-3E04-4A0C-89EA-5EEA193D0CB7}" type="slidenum">
              <a:rPr lang="pt-BR" smtClean="0"/>
              <a:t>‹nº›</a:t>
            </a:fld>
            <a:endParaRPr lang="pt-BR"/>
          </a:p>
        </p:txBody>
      </p:sp>
    </p:spTree>
    <p:extLst>
      <p:ext uri="{BB962C8B-B14F-4D97-AF65-F5344CB8AC3E}">
        <p14:creationId xmlns:p14="http://schemas.microsoft.com/office/powerpoint/2010/main" val="372902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32B1E80-17F9-40D2-A94F-89A3F7EB4655}" type="datetimeFigureOut">
              <a:rPr lang="pt-BR" smtClean="0"/>
              <a:t>21/03/2018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2940B42-3E04-4A0C-89EA-5EEA193D0CB7}" type="slidenum">
              <a:rPr lang="pt-BR" smtClean="0"/>
              <a:t>‹nº›</a:t>
            </a:fld>
            <a:endParaRPr lang="pt-BR"/>
          </a:p>
        </p:txBody>
      </p:sp>
    </p:spTree>
    <p:extLst>
      <p:ext uri="{BB962C8B-B14F-4D97-AF65-F5344CB8AC3E}">
        <p14:creationId xmlns:p14="http://schemas.microsoft.com/office/powerpoint/2010/main" val="1446298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32B1E80-17F9-40D2-A94F-89A3F7EB4655}" type="datetimeFigureOut">
              <a:rPr lang="pt-BR" smtClean="0"/>
              <a:t>21/03/2018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2940B42-3E04-4A0C-89EA-5EEA193D0CB7}" type="slidenum">
              <a:rPr lang="pt-BR" smtClean="0"/>
              <a:t>‹nº›</a:t>
            </a:fld>
            <a:endParaRPr lang="pt-BR"/>
          </a:p>
        </p:txBody>
      </p:sp>
    </p:spTree>
    <p:extLst>
      <p:ext uri="{BB962C8B-B14F-4D97-AF65-F5344CB8AC3E}">
        <p14:creationId xmlns:p14="http://schemas.microsoft.com/office/powerpoint/2010/main" val="75460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32B1E80-17F9-40D2-A94F-89A3F7EB4655}" type="datetimeFigureOut">
              <a:rPr lang="pt-BR" smtClean="0"/>
              <a:t>21/03/2018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2940B42-3E04-4A0C-89EA-5EEA193D0CB7}" type="slidenum">
              <a:rPr lang="pt-BR" smtClean="0"/>
              <a:t>‹nº›</a:t>
            </a:fld>
            <a:endParaRPr lang="pt-BR"/>
          </a:p>
        </p:txBody>
      </p:sp>
    </p:spTree>
    <p:extLst>
      <p:ext uri="{BB962C8B-B14F-4D97-AF65-F5344CB8AC3E}">
        <p14:creationId xmlns:p14="http://schemas.microsoft.com/office/powerpoint/2010/main" val="1972054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32B1E80-17F9-40D2-A94F-89A3F7EB4655}" type="datetimeFigureOut">
              <a:rPr lang="pt-BR" smtClean="0"/>
              <a:t>21/03/2018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2940B42-3E04-4A0C-89EA-5EEA193D0CB7}" type="slidenum">
              <a:rPr lang="pt-BR" smtClean="0"/>
              <a:t>‹nº›</a:t>
            </a:fld>
            <a:endParaRPr lang="pt-BR"/>
          </a:p>
        </p:txBody>
      </p:sp>
    </p:spTree>
    <p:extLst>
      <p:ext uri="{BB962C8B-B14F-4D97-AF65-F5344CB8AC3E}">
        <p14:creationId xmlns:p14="http://schemas.microsoft.com/office/powerpoint/2010/main" val="1681815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32B1E80-17F9-40D2-A94F-89A3F7EB4655}" type="datetimeFigureOut">
              <a:rPr lang="pt-BR" smtClean="0"/>
              <a:t>21/03/2018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2940B42-3E04-4A0C-89EA-5EEA193D0CB7}" type="slidenum">
              <a:rPr lang="pt-BR" smtClean="0"/>
              <a:t>‹nº›</a:t>
            </a:fld>
            <a:endParaRPr lang="pt-BR"/>
          </a:p>
        </p:txBody>
      </p:sp>
    </p:spTree>
    <p:extLst>
      <p:ext uri="{BB962C8B-B14F-4D97-AF65-F5344CB8AC3E}">
        <p14:creationId xmlns:p14="http://schemas.microsoft.com/office/powerpoint/2010/main" val="1683335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B1E80-17F9-40D2-A94F-89A3F7EB4655}" type="datetimeFigureOut">
              <a:rPr lang="pt-BR" smtClean="0"/>
              <a:t>21/03/2018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40B42-3E04-4A0C-89EA-5EEA193D0CB7}" type="slidenum">
              <a:rPr lang="pt-BR" smtClean="0"/>
              <a:t>‹nº›</a:t>
            </a:fld>
            <a:endParaRPr lang="pt-BR"/>
          </a:p>
        </p:txBody>
      </p:sp>
    </p:spTree>
    <p:extLst>
      <p:ext uri="{BB962C8B-B14F-4D97-AF65-F5344CB8AC3E}">
        <p14:creationId xmlns:p14="http://schemas.microsoft.com/office/powerpoint/2010/main" val="1104281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mino acids are important organic compounds that  are essentially the building blocks of proteins. #aminoac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500" y="2088374"/>
            <a:ext cx="6021991" cy="4030283"/>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3682314" y="749646"/>
            <a:ext cx="3838833" cy="523220"/>
          </a:xfrm>
          <a:prstGeom prst="rect">
            <a:avLst/>
          </a:prstGeom>
          <a:noFill/>
        </p:spPr>
        <p:txBody>
          <a:bodyPr wrap="square" rtlCol="0">
            <a:spAutoFit/>
          </a:bodyPr>
          <a:lstStyle/>
          <a:p>
            <a:r>
              <a:rPr lang="pt-BR" sz="2800" dirty="0" smtClean="0">
                <a:solidFill>
                  <a:srgbClr val="00B0F0"/>
                </a:solidFill>
              </a:rPr>
              <a:t>Aminoácidos e Proteínas</a:t>
            </a:r>
            <a:endParaRPr lang="pt-BR" sz="2800" dirty="0">
              <a:solidFill>
                <a:srgbClr val="00B0F0"/>
              </a:solidFill>
            </a:endParaRPr>
          </a:p>
        </p:txBody>
      </p:sp>
    </p:spTree>
    <p:extLst>
      <p:ext uri="{BB962C8B-B14F-4D97-AF65-F5344CB8AC3E}">
        <p14:creationId xmlns:p14="http://schemas.microsoft.com/office/powerpoint/2010/main" val="2488406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AMAZING HEMOGLOBIN MOLECULE The argument by hemoglobin Part A 1. The hemoglobin is a protein made of 564 amino acids. 2. The hemoglobin’s three dimens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285" y="1313646"/>
            <a:ext cx="6212868" cy="4435989"/>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5231027" y="2924432"/>
            <a:ext cx="184731" cy="369332"/>
          </a:xfrm>
          <a:prstGeom prst="rect">
            <a:avLst/>
          </a:prstGeom>
          <a:noFill/>
        </p:spPr>
        <p:txBody>
          <a:bodyPr wrap="none" rtlCol="0">
            <a:spAutoFit/>
          </a:bodyPr>
          <a:lstStyle/>
          <a:p>
            <a:endParaRPr lang="pt-BR" dirty="0"/>
          </a:p>
        </p:txBody>
      </p:sp>
      <p:sp>
        <p:nvSpPr>
          <p:cNvPr id="3" name="CaixaDeTexto 2"/>
          <p:cNvSpPr txBox="1"/>
          <p:nvPr/>
        </p:nvSpPr>
        <p:spPr>
          <a:xfrm>
            <a:off x="354227" y="1103866"/>
            <a:ext cx="4674741" cy="707886"/>
          </a:xfrm>
          <a:prstGeom prst="rect">
            <a:avLst/>
          </a:prstGeom>
          <a:noFill/>
        </p:spPr>
        <p:txBody>
          <a:bodyPr wrap="none" rtlCol="0">
            <a:spAutoFit/>
          </a:bodyPr>
          <a:lstStyle/>
          <a:p>
            <a:r>
              <a:rPr lang="pt-BR" sz="2000" dirty="0" smtClean="0">
                <a:solidFill>
                  <a:srgbClr val="00B0F0"/>
                </a:solidFill>
              </a:rPr>
              <a:t>A molécula da hemoglobina como exemplo</a:t>
            </a:r>
          </a:p>
          <a:p>
            <a:r>
              <a:rPr lang="pt-BR" sz="2000" dirty="0" smtClean="0">
                <a:solidFill>
                  <a:srgbClr val="00B0F0"/>
                </a:solidFill>
              </a:rPr>
              <a:t>da estrutura quaternária de uma proteína</a:t>
            </a:r>
            <a:endParaRPr lang="pt-BR" sz="2000" dirty="0">
              <a:solidFill>
                <a:srgbClr val="00B0F0"/>
              </a:solidFill>
            </a:endParaRPr>
          </a:p>
        </p:txBody>
      </p:sp>
    </p:spTree>
    <p:extLst>
      <p:ext uri="{BB962C8B-B14F-4D97-AF65-F5344CB8AC3E}">
        <p14:creationId xmlns:p14="http://schemas.microsoft.com/office/powerpoint/2010/main" val="1118678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look at the diversity of structures in the PDB archive. These images, shown to scale, were created by David S. Goodsell (The Scripps Research Institute), who also writes and illustrates the RCSB PDB's Molecule of the Month feature. An expanded version of this figure is available for download from http://www.pdb.or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778" y="389171"/>
            <a:ext cx="4722718" cy="6271838"/>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7890" y="2364264"/>
            <a:ext cx="3838833" cy="954107"/>
          </a:xfrm>
          <a:prstGeom prst="rect">
            <a:avLst/>
          </a:prstGeom>
          <a:noFill/>
        </p:spPr>
        <p:txBody>
          <a:bodyPr wrap="square" rtlCol="0">
            <a:spAutoFit/>
          </a:bodyPr>
          <a:lstStyle/>
          <a:p>
            <a:r>
              <a:rPr lang="pt-BR" sz="2800" dirty="0" smtClean="0">
                <a:solidFill>
                  <a:srgbClr val="00B0F0"/>
                </a:solidFill>
              </a:rPr>
              <a:t>Diferentes Tipos de Proteínas</a:t>
            </a:r>
            <a:endParaRPr lang="pt-BR" sz="2800" dirty="0">
              <a:solidFill>
                <a:srgbClr val="00B0F0"/>
              </a:solidFill>
            </a:endParaRPr>
          </a:p>
        </p:txBody>
      </p:sp>
    </p:spTree>
    <p:extLst>
      <p:ext uri="{BB962C8B-B14F-4D97-AF65-F5344CB8AC3E}">
        <p14:creationId xmlns:p14="http://schemas.microsoft.com/office/powerpoint/2010/main" val="541078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0916" y="142701"/>
            <a:ext cx="10142838" cy="549275"/>
          </a:xfrm>
        </p:spPr>
        <p:txBody>
          <a:bodyPr>
            <a:normAutofit/>
          </a:bodyPr>
          <a:lstStyle/>
          <a:p>
            <a:pPr algn="ctr"/>
            <a:r>
              <a:rPr lang="pt-BR" sz="2400" b="1" dirty="0" smtClean="0">
                <a:solidFill>
                  <a:schemeClr val="accent2">
                    <a:lumMod val="75000"/>
                  </a:schemeClr>
                </a:solidFill>
              </a:rPr>
              <a:t>Os diferentes tipos de proteínas segundo suas funções</a:t>
            </a:r>
            <a:endParaRPr lang="pt-BR" sz="2400" b="1" dirty="0">
              <a:solidFill>
                <a:schemeClr val="accent2">
                  <a:lumMod val="75000"/>
                </a:schemeClr>
              </a:solidFill>
            </a:endParaRPr>
          </a:p>
        </p:txBody>
      </p:sp>
      <p:sp>
        <p:nvSpPr>
          <p:cNvPr id="3" name="Espaço Reservado para Conteúdo 2"/>
          <p:cNvSpPr>
            <a:spLocks noGrp="1"/>
          </p:cNvSpPr>
          <p:nvPr>
            <p:ph idx="1"/>
          </p:nvPr>
        </p:nvSpPr>
        <p:spPr>
          <a:xfrm>
            <a:off x="494270" y="691976"/>
            <a:ext cx="10859530" cy="5484987"/>
          </a:xfrm>
        </p:spPr>
        <p:txBody>
          <a:bodyPr>
            <a:normAutofit lnSpcReduction="10000"/>
          </a:bodyPr>
          <a:lstStyle/>
          <a:p>
            <a:r>
              <a:rPr lang="pt-BR" sz="2000" dirty="0" smtClean="0">
                <a:solidFill>
                  <a:schemeClr val="accent2">
                    <a:lumMod val="75000"/>
                  </a:schemeClr>
                </a:solidFill>
              </a:rPr>
              <a:t>Proteínas hormonais </a:t>
            </a:r>
            <a:r>
              <a:rPr lang="pt-BR" sz="2000" dirty="0" smtClean="0"/>
              <a:t>(hormônios): Secretadas pelas glândulas endócrinas para atuar em pontos “distantes”. Exemplo: </a:t>
            </a:r>
            <a:r>
              <a:rPr lang="pt-BR" sz="2000" dirty="0" smtClean="0">
                <a:solidFill>
                  <a:schemeClr val="accent2">
                    <a:lumMod val="75000"/>
                  </a:schemeClr>
                </a:solidFill>
              </a:rPr>
              <a:t>Insulina</a:t>
            </a:r>
            <a:r>
              <a:rPr lang="pt-BR" sz="2000" dirty="0" smtClean="0"/>
              <a:t> secretada pelo pâncreas e atua em diferentes partes do corpo.</a:t>
            </a:r>
          </a:p>
          <a:p>
            <a:r>
              <a:rPr lang="pt-BR" sz="2000" dirty="0" smtClean="0">
                <a:solidFill>
                  <a:schemeClr val="accent2">
                    <a:lumMod val="75000"/>
                  </a:schemeClr>
                </a:solidFill>
              </a:rPr>
              <a:t>Enzimas</a:t>
            </a:r>
            <a:r>
              <a:rPr lang="pt-BR" sz="2000" dirty="0" smtClean="0"/>
              <a:t>: São os catalizadores das reações biológicas. Existem mais de 75.000 </a:t>
            </a:r>
            <a:r>
              <a:rPr lang="pt-BR" sz="2000" dirty="0"/>
              <a:t>e</a:t>
            </a:r>
            <a:r>
              <a:rPr lang="pt-BR" sz="2000" dirty="0" smtClean="0"/>
              <a:t>nzimas humanas descritas.</a:t>
            </a:r>
          </a:p>
          <a:p>
            <a:r>
              <a:rPr lang="pt-BR" sz="2000" dirty="0" smtClean="0">
                <a:solidFill>
                  <a:schemeClr val="accent2">
                    <a:lumMod val="75000"/>
                  </a:schemeClr>
                </a:solidFill>
              </a:rPr>
              <a:t>Proteínas estruturais</a:t>
            </a:r>
            <a:r>
              <a:rPr lang="pt-BR" sz="2000" dirty="0" smtClean="0"/>
              <a:t>: São proteínas fibrosas necessárias para o arcabouço e sustentação (</a:t>
            </a:r>
            <a:r>
              <a:rPr lang="pt-BR" sz="2000" dirty="0" smtClean="0">
                <a:solidFill>
                  <a:schemeClr val="accent2">
                    <a:lumMod val="75000"/>
                  </a:schemeClr>
                </a:solidFill>
              </a:rPr>
              <a:t>colágeno, queratina, miosina</a:t>
            </a:r>
            <a:r>
              <a:rPr lang="pt-BR" sz="2000" dirty="0" smtClean="0"/>
              <a:t>...)</a:t>
            </a:r>
          </a:p>
          <a:p>
            <a:r>
              <a:rPr lang="pt-BR" sz="2000" dirty="0" smtClean="0">
                <a:solidFill>
                  <a:schemeClr val="accent2">
                    <a:lumMod val="75000"/>
                  </a:schemeClr>
                </a:solidFill>
              </a:rPr>
              <a:t>Proteínas de defesa</a:t>
            </a:r>
            <a:r>
              <a:rPr lang="pt-BR" sz="2000" dirty="0" smtClean="0"/>
              <a:t>: São as imunoglobulinas ou anticorpos que reagem contra os antígenos não próprios. Também temos a </a:t>
            </a:r>
            <a:r>
              <a:rPr lang="pt-BR" sz="2000" dirty="0" smtClean="0">
                <a:solidFill>
                  <a:schemeClr val="accent2">
                    <a:lumMod val="75000"/>
                  </a:schemeClr>
                </a:solidFill>
              </a:rPr>
              <a:t>fibrina</a:t>
            </a:r>
            <a:r>
              <a:rPr lang="pt-BR" sz="2000" dirty="0" smtClean="0"/>
              <a:t> (coagulação sanguínea) que defende o corpo contra invasores e estanca o sangramento.</a:t>
            </a:r>
          </a:p>
          <a:p>
            <a:r>
              <a:rPr lang="pt-BR" sz="2000" dirty="0" smtClean="0">
                <a:solidFill>
                  <a:schemeClr val="accent2">
                    <a:lumMod val="75000"/>
                  </a:schemeClr>
                </a:solidFill>
              </a:rPr>
              <a:t>Proteínas de armazenamento</a:t>
            </a:r>
            <a:r>
              <a:rPr lang="pt-BR" sz="2000" dirty="0" smtClean="0"/>
              <a:t>: Armazenam íons necessários para as reações (</a:t>
            </a:r>
            <a:r>
              <a:rPr lang="pt-BR" sz="2000" dirty="0" err="1" smtClean="0">
                <a:solidFill>
                  <a:schemeClr val="accent2">
                    <a:lumMod val="75000"/>
                  </a:schemeClr>
                </a:solidFill>
              </a:rPr>
              <a:t>ferritina</a:t>
            </a:r>
            <a:r>
              <a:rPr lang="pt-BR" sz="2000" dirty="0" smtClean="0"/>
              <a:t> </a:t>
            </a:r>
            <a:r>
              <a:rPr lang="pt-BR" sz="2000" dirty="0" err="1" smtClean="0"/>
              <a:t>armazema</a:t>
            </a:r>
            <a:r>
              <a:rPr lang="pt-BR" sz="2000" dirty="0" smtClean="0"/>
              <a:t> o íon Ferro).</a:t>
            </a:r>
          </a:p>
          <a:p>
            <a:r>
              <a:rPr lang="pt-BR" sz="2000" dirty="0" smtClean="0">
                <a:solidFill>
                  <a:schemeClr val="accent2">
                    <a:lumMod val="75000"/>
                  </a:schemeClr>
                </a:solidFill>
              </a:rPr>
              <a:t>Proteínas de transporte</a:t>
            </a:r>
            <a:r>
              <a:rPr lang="pt-BR" sz="2000" dirty="0" smtClean="0"/>
              <a:t>: Transportam elementos químicos ou compostos químicos (</a:t>
            </a:r>
            <a:r>
              <a:rPr lang="pt-BR" sz="2000" dirty="0" smtClean="0">
                <a:solidFill>
                  <a:schemeClr val="accent2">
                    <a:lumMod val="75000"/>
                  </a:schemeClr>
                </a:solidFill>
              </a:rPr>
              <a:t>hemoglobina</a:t>
            </a:r>
            <a:r>
              <a:rPr lang="pt-BR" sz="2000" dirty="0" smtClean="0"/>
              <a:t> transporta oxigênio).</a:t>
            </a:r>
          </a:p>
          <a:p>
            <a:r>
              <a:rPr lang="pt-BR" sz="2000" dirty="0" smtClean="0">
                <a:solidFill>
                  <a:schemeClr val="accent2">
                    <a:lumMod val="75000"/>
                  </a:schemeClr>
                </a:solidFill>
              </a:rPr>
              <a:t>Receptores</a:t>
            </a:r>
            <a:r>
              <a:rPr lang="pt-BR" sz="2000" dirty="0" smtClean="0"/>
              <a:t>: Localizam-se na parte exterior da membrana celular. Controlam substâncias que entram nas células ou que se ligam a esses receptores iniciando a transdução de sinais (</a:t>
            </a:r>
            <a:r>
              <a:rPr lang="pt-BR" sz="2000" dirty="0" smtClean="0">
                <a:solidFill>
                  <a:schemeClr val="accent2">
                    <a:lumMod val="75000"/>
                  </a:schemeClr>
                </a:solidFill>
              </a:rPr>
              <a:t>TCR</a:t>
            </a:r>
            <a:r>
              <a:rPr lang="pt-BR" sz="2000" dirty="0" smtClean="0"/>
              <a:t>s e outros </a:t>
            </a:r>
            <a:r>
              <a:rPr lang="pt-BR" sz="2000" dirty="0" smtClean="0">
                <a:solidFill>
                  <a:schemeClr val="accent2">
                    <a:lumMod val="75000"/>
                  </a:schemeClr>
                </a:solidFill>
              </a:rPr>
              <a:t>receptores de membrana</a:t>
            </a:r>
            <a:r>
              <a:rPr lang="pt-BR" sz="2000" dirty="0" smtClean="0"/>
              <a:t>).</a:t>
            </a:r>
          </a:p>
          <a:p>
            <a:r>
              <a:rPr lang="pt-BR" sz="2000" dirty="0" smtClean="0">
                <a:solidFill>
                  <a:schemeClr val="accent2">
                    <a:lumMod val="75000"/>
                  </a:schemeClr>
                </a:solidFill>
              </a:rPr>
              <a:t>Proteínas contráteis</a:t>
            </a:r>
            <a:r>
              <a:rPr lang="pt-BR" sz="2000" dirty="0" smtClean="0"/>
              <a:t>: Também conhecidas como proteínas motoras que controlam a força e a frequência das contrações musculares (</a:t>
            </a:r>
            <a:r>
              <a:rPr lang="pt-BR" sz="2000" dirty="0" smtClean="0">
                <a:solidFill>
                  <a:schemeClr val="accent2">
                    <a:lumMod val="75000"/>
                  </a:schemeClr>
                </a:solidFill>
              </a:rPr>
              <a:t>miosina, </a:t>
            </a:r>
            <a:r>
              <a:rPr lang="pt-BR" sz="2000" dirty="0" err="1" smtClean="0">
                <a:solidFill>
                  <a:schemeClr val="accent2">
                    <a:lumMod val="75000"/>
                  </a:schemeClr>
                </a:solidFill>
              </a:rPr>
              <a:t>kinesina</a:t>
            </a:r>
            <a:r>
              <a:rPr lang="pt-BR" sz="2000" dirty="0" smtClean="0"/>
              <a:t>).</a:t>
            </a:r>
          </a:p>
          <a:p>
            <a:endParaRPr lang="pt-BR" sz="1600" dirty="0" smtClean="0">
              <a:solidFill>
                <a:schemeClr val="accent2">
                  <a:lumMod val="75000"/>
                </a:schemeClr>
              </a:solidFill>
            </a:endParaRPr>
          </a:p>
        </p:txBody>
      </p:sp>
    </p:spTree>
    <p:extLst>
      <p:ext uri="{BB962C8B-B14F-4D97-AF65-F5344CB8AC3E}">
        <p14:creationId xmlns:p14="http://schemas.microsoft.com/office/powerpoint/2010/main" val="1849839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m para insu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678" y="436478"/>
            <a:ext cx="5421441" cy="5943256"/>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1351004" y="3319850"/>
            <a:ext cx="2052165" cy="369332"/>
          </a:xfrm>
          <a:prstGeom prst="rect">
            <a:avLst/>
          </a:prstGeom>
          <a:noFill/>
        </p:spPr>
        <p:txBody>
          <a:bodyPr wrap="none" rtlCol="0">
            <a:spAutoFit/>
          </a:bodyPr>
          <a:lstStyle/>
          <a:p>
            <a:r>
              <a:rPr lang="pt-BR" dirty="0" smtClean="0">
                <a:solidFill>
                  <a:schemeClr val="accent2">
                    <a:lumMod val="75000"/>
                  </a:schemeClr>
                </a:solidFill>
              </a:rPr>
              <a:t>Hormônio (insulina)</a:t>
            </a:r>
            <a:endParaRPr lang="pt-BR" dirty="0">
              <a:solidFill>
                <a:schemeClr val="accent2">
                  <a:lumMod val="75000"/>
                </a:schemeClr>
              </a:solidFill>
            </a:endParaRPr>
          </a:p>
        </p:txBody>
      </p:sp>
    </p:spTree>
    <p:extLst>
      <p:ext uri="{BB962C8B-B14F-4D97-AF65-F5344CB8AC3E}">
        <p14:creationId xmlns:p14="http://schemas.microsoft.com/office/powerpoint/2010/main" val="1108358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m para collagen protein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343" y="1682579"/>
            <a:ext cx="8572500" cy="4286250"/>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1351004" y="807308"/>
            <a:ext cx="3020955" cy="369332"/>
          </a:xfrm>
          <a:prstGeom prst="rect">
            <a:avLst/>
          </a:prstGeom>
          <a:noFill/>
        </p:spPr>
        <p:txBody>
          <a:bodyPr wrap="none" rtlCol="0">
            <a:spAutoFit/>
          </a:bodyPr>
          <a:lstStyle/>
          <a:p>
            <a:r>
              <a:rPr lang="pt-BR" dirty="0" smtClean="0">
                <a:solidFill>
                  <a:schemeClr val="accent2">
                    <a:lumMod val="75000"/>
                  </a:schemeClr>
                </a:solidFill>
              </a:rPr>
              <a:t>Colágeno (proteína estrutural)</a:t>
            </a:r>
            <a:endParaRPr lang="pt-BR" dirty="0">
              <a:solidFill>
                <a:schemeClr val="accent2">
                  <a:lumMod val="75000"/>
                </a:schemeClr>
              </a:solidFill>
            </a:endParaRPr>
          </a:p>
        </p:txBody>
      </p:sp>
    </p:spTree>
    <p:extLst>
      <p:ext uri="{BB962C8B-B14F-4D97-AF65-F5344CB8AC3E}">
        <p14:creationId xmlns:p14="http://schemas.microsoft.com/office/powerpoint/2010/main" val="1109380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2947" y="840258"/>
            <a:ext cx="5619149" cy="5172923"/>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584883" y="3319850"/>
            <a:ext cx="3683381" cy="369332"/>
          </a:xfrm>
          <a:prstGeom prst="rect">
            <a:avLst/>
          </a:prstGeom>
          <a:noFill/>
        </p:spPr>
        <p:txBody>
          <a:bodyPr wrap="none" rtlCol="0">
            <a:spAutoFit/>
          </a:bodyPr>
          <a:lstStyle/>
          <a:p>
            <a:r>
              <a:rPr lang="pt-BR" dirty="0" smtClean="0">
                <a:solidFill>
                  <a:schemeClr val="accent2">
                    <a:lumMod val="75000"/>
                  </a:schemeClr>
                </a:solidFill>
              </a:rPr>
              <a:t>Anticorpo ou imunoglobulina(defesa)</a:t>
            </a:r>
            <a:endParaRPr lang="pt-BR" dirty="0">
              <a:solidFill>
                <a:schemeClr val="accent2">
                  <a:lumMod val="75000"/>
                </a:schemeClr>
              </a:solidFill>
            </a:endParaRPr>
          </a:p>
        </p:txBody>
      </p:sp>
    </p:spTree>
    <p:extLst>
      <p:ext uri="{BB962C8B-B14F-4D97-AF65-F5344CB8AC3E}">
        <p14:creationId xmlns:p14="http://schemas.microsoft.com/office/powerpoint/2010/main" val="341185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lood clot. Coloured scanning electron micrograph (SEM) of a blood clot from the inner wall of the left ventricle of a human heart. Red blood cells (erythrocytes) are trapped within a fibrin protein mesh (cream). The fibrin mesh is formed in response to chemicals secreted by platelets (pink), fragments of white blood cells. Clots are formed in response to cardiovascular disease or injuries to blood vessels. Connective tissue (orange) is also s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059" y="426713"/>
            <a:ext cx="4599282" cy="615560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84883" y="3319850"/>
            <a:ext cx="4707379" cy="369332"/>
          </a:xfrm>
          <a:prstGeom prst="rect">
            <a:avLst/>
          </a:prstGeom>
          <a:noFill/>
        </p:spPr>
        <p:txBody>
          <a:bodyPr wrap="none" rtlCol="0">
            <a:spAutoFit/>
          </a:bodyPr>
          <a:lstStyle/>
          <a:p>
            <a:r>
              <a:rPr lang="pt-BR" dirty="0" smtClean="0">
                <a:solidFill>
                  <a:schemeClr val="accent2">
                    <a:lumMod val="75000"/>
                  </a:schemeClr>
                </a:solidFill>
              </a:rPr>
              <a:t>Rede de fibrina num coágulo sanguíneo (defesa)</a:t>
            </a:r>
            <a:endParaRPr lang="pt-BR" dirty="0">
              <a:solidFill>
                <a:schemeClr val="accent2">
                  <a:lumMod val="75000"/>
                </a:schemeClr>
              </a:solidFill>
            </a:endParaRPr>
          </a:p>
        </p:txBody>
      </p:sp>
    </p:spTree>
    <p:extLst>
      <p:ext uri="{BB962C8B-B14F-4D97-AF65-F5344CB8AC3E}">
        <p14:creationId xmlns:p14="http://schemas.microsoft.com/office/powerpoint/2010/main" val="927398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m para enzyme prot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3931" y="353647"/>
            <a:ext cx="7480729" cy="5610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86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m para ferritin protein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6741" y="1133131"/>
            <a:ext cx="4935410" cy="4772866"/>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1054440" y="3319850"/>
            <a:ext cx="2673681" cy="369332"/>
          </a:xfrm>
          <a:prstGeom prst="rect">
            <a:avLst/>
          </a:prstGeom>
          <a:noFill/>
        </p:spPr>
        <p:txBody>
          <a:bodyPr wrap="none" rtlCol="0">
            <a:spAutoFit/>
          </a:bodyPr>
          <a:lstStyle/>
          <a:p>
            <a:r>
              <a:rPr lang="pt-BR" dirty="0" err="1" smtClean="0">
                <a:solidFill>
                  <a:schemeClr val="accent2">
                    <a:lumMod val="75000"/>
                  </a:schemeClr>
                </a:solidFill>
              </a:rPr>
              <a:t>Ferritina</a:t>
            </a:r>
            <a:r>
              <a:rPr lang="pt-BR" dirty="0" smtClean="0">
                <a:solidFill>
                  <a:schemeClr val="accent2">
                    <a:lumMod val="75000"/>
                  </a:schemeClr>
                </a:solidFill>
              </a:rPr>
              <a:t> (armazena ferro)</a:t>
            </a:r>
            <a:endParaRPr lang="pt-BR" dirty="0">
              <a:solidFill>
                <a:schemeClr val="accent2">
                  <a:lumMod val="75000"/>
                </a:schemeClr>
              </a:solidFill>
            </a:endParaRPr>
          </a:p>
        </p:txBody>
      </p:sp>
    </p:spTree>
    <p:extLst>
      <p:ext uri="{BB962C8B-B14F-4D97-AF65-F5344CB8AC3E}">
        <p14:creationId xmlns:p14="http://schemas.microsoft.com/office/powerpoint/2010/main" val="1576588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AMAZING HEMOGLOBIN MOLECULE The argument by hemoglobin Part A 1. The hemoglobin is a protein made of 564 amino acids. 2. The hemoglobin’s three dimens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7960" y="1286521"/>
            <a:ext cx="6212868" cy="4435989"/>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568404" y="3319850"/>
            <a:ext cx="3460050" cy="369332"/>
          </a:xfrm>
          <a:prstGeom prst="rect">
            <a:avLst/>
          </a:prstGeom>
          <a:noFill/>
        </p:spPr>
        <p:txBody>
          <a:bodyPr wrap="none" rtlCol="0">
            <a:spAutoFit/>
          </a:bodyPr>
          <a:lstStyle/>
          <a:p>
            <a:r>
              <a:rPr lang="pt-BR" dirty="0" smtClean="0">
                <a:solidFill>
                  <a:schemeClr val="accent2">
                    <a:lumMod val="75000"/>
                  </a:schemeClr>
                </a:solidFill>
              </a:rPr>
              <a:t>Hemoglobina (transporta oxigênio)</a:t>
            </a:r>
            <a:endParaRPr lang="pt-BR" dirty="0">
              <a:solidFill>
                <a:schemeClr val="accent2">
                  <a:lumMod val="75000"/>
                </a:schemeClr>
              </a:solidFill>
            </a:endParaRPr>
          </a:p>
        </p:txBody>
      </p:sp>
    </p:spTree>
    <p:extLst>
      <p:ext uri="{BB962C8B-B14F-4D97-AF65-F5344CB8AC3E}">
        <p14:creationId xmlns:p14="http://schemas.microsoft.com/office/powerpoint/2010/main" val="302005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iles.mtstatic.com/site_4334/10658/0?Expires=1520652561&amp;Signature=DX2WLGQk-tytINXRkV0S1jebHj5pdLcBQ7APZ5jgZY0VxJ~W6FwbRjWmGSS9jVEE85GSphrVZQBTVvit1sl5UieMtShI6rv3e~3uXxaNvJeGHlRC7sry0dMOdysh01QJlTyJyYUr7kcSVbHI7FKvSEydhPzG1HtVqf-SFY9lRWw_&amp;Key-Pair-Id=APKAJ5Y6AV4GI7A555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6903" y="271164"/>
            <a:ext cx="7889483" cy="6256915"/>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441421" y="2891483"/>
            <a:ext cx="2536272" cy="1200329"/>
          </a:xfrm>
          <a:prstGeom prst="rect">
            <a:avLst/>
          </a:prstGeom>
          <a:noFill/>
        </p:spPr>
        <p:txBody>
          <a:bodyPr wrap="none" rtlCol="0">
            <a:spAutoFit/>
          </a:bodyPr>
          <a:lstStyle/>
          <a:p>
            <a:pPr algn="ctr"/>
            <a:r>
              <a:rPr lang="pt-BR" sz="2400" dirty="0" smtClean="0">
                <a:solidFill>
                  <a:srgbClr val="00B0F0"/>
                </a:solidFill>
              </a:rPr>
              <a:t>Os 20 aminoácidos</a:t>
            </a:r>
          </a:p>
          <a:p>
            <a:pPr algn="ctr"/>
            <a:r>
              <a:rPr lang="pt-BR" sz="2400" dirty="0">
                <a:solidFill>
                  <a:srgbClr val="00B0F0"/>
                </a:solidFill>
              </a:rPr>
              <a:t>q</a:t>
            </a:r>
            <a:r>
              <a:rPr lang="pt-BR" sz="2400" dirty="0" smtClean="0">
                <a:solidFill>
                  <a:srgbClr val="00B0F0"/>
                </a:solidFill>
              </a:rPr>
              <a:t>ue formam as </a:t>
            </a:r>
          </a:p>
          <a:p>
            <a:pPr algn="ctr"/>
            <a:r>
              <a:rPr lang="pt-BR" sz="2400" dirty="0" smtClean="0">
                <a:solidFill>
                  <a:srgbClr val="00B0F0"/>
                </a:solidFill>
              </a:rPr>
              <a:t>proteínas</a:t>
            </a:r>
            <a:endParaRPr lang="pt-BR" sz="2400" dirty="0">
              <a:solidFill>
                <a:srgbClr val="00B0F0"/>
              </a:solidFill>
            </a:endParaRPr>
          </a:p>
        </p:txBody>
      </p:sp>
    </p:spTree>
    <p:extLst>
      <p:ext uri="{BB962C8B-B14F-4D97-AF65-F5344CB8AC3E}">
        <p14:creationId xmlns:p14="http://schemas.microsoft.com/office/powerpoint/2010/main" val="1886129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m para receptor protein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4450" y="1131673"/>
            <a:ext cx="5301004" cy="4626576"/>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1054440" y="3319850"/>
            <a:ext cx="2671885" cy="369332"/>
          </a:xfrm>
          <a:prstGeom prst="rect">
            <a:avLst/>
          </a:prstGeom>
          <a:noFill/>
        </p:spPr>
        <p:txBody>
          <a:bodyPr wrap="none" rtlCol="0">
            <a:spAutoFit/>
          </a:bodyPr>
          <a:lstStyle/>
          <a:p>
            <a:r>
              <a:rPr lang="pt-BR" dirty="0" smtClean="0">
                <a:solidFill>
                  <a:schemeClr val="accent2">
                    <a:lumMod val="75000"/>
                  </a:schemeClr>
                </a:solidFill>
              </a:rPr>
              <a:t>Receptores de membrana</a:t>
            </a:r>
            <a:endParaRPr lang="pt-BR" dirty="0">
              <a:solidFill>
                <a:schemeClr val="accent2">
                  <a:lumMod val="75000"/>
                </a:schemeClr>
              </a:solidFill>
            </a:endParaRPr>
          </a:p>
        </p:txBody>
      </p:sp>
    </p:spTree>
    <p:extLst>
      <p:ext uri="{BB962C8B-B14F-4D97-AF65-F5344CB8AC3E}">
        <p14:creationId xmlns:p14="http://schemas.microsoft.com/office/powerpoint/2010/main" val="2025693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quot;Você está vendo uma proteína miosina arrastar uma endorfina ao longo de um filamento para a parte interna do córtex parietal do cérebro que gera felicidade. Você está olhando para a felicidade.&quo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28987" y="641066"/>
            <a:ext cx="3420188" cy="34201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upload.wikimedia.org/wikipedia/commons/1/1c/Kinesin_walk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70559" y="2624300"/>
            <a:ext cx="4136338" cy="311314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1392195" y="5675870"/>
            <a:ext cx="6004529" cy="369332"/>
          </a:xfrm>
          <a:prstGeom prst="rect">
            <a:avLst/>
          </a:prstGeom>
          <a:noFill/>
        </p:spPr>
        <p:txBody>
          <a:bodyPr wrap="none" rtlCol="0">
            <a:spAutoFit/>
          </a:bodyPr>
          <a:lstStyle/>
          <a:p>
            <a:r>
              <a:rPr lang="pt-BR" dirty="0" err="1" smtClean="0">
                <a:solidFill>
                  <a:schemeClr val="accent2">
                    <a:lumMod val="75000"/>
                  </a:schemeClr>
                </a:solidFill>
              </a:rPr>
              <a:t>Kinesina</a:t>
            </a:r>
            <a:r>
              <a:rPr lang="pt-BR" dirty="0" smtClean="0">
                <a:solidFill>
                  <a:schemeClr val="accent2">
                    <a:lumMod val="75000"/>
                  </a:schemeClr>
                </a:solidFill>
              </a:rPr>
              <a:t> “andando” sobre um </a:t>
            </a:r>
            <a:r>
              <a:rPr lang="pt-BR" dirty="0" err="1" smtClean="0">
                <a:solidFill>
                  <a:schemeClr val="accent2">
                    <a:lumMod val="75000"/>
                  </a:schemeClr>
                </a:solidFill>
              </a:rPr>
              <a:t>microtúbulo</a:t>
            </a:r>
            <a:r>
              <a:rPr lang="pt-BR" dirty="0" smtClean="0">
                <a:solidFill>
                  <a:schemeClr val="accent2">
                    <a:lumMod val="75000"/>
                  </a:schemeClr>
                </a:solidFill>
              </a:rPr>
              <a:t> (proteína contrátil)</a:t>
            </a:r>
            <a:endParaRPr lang="pt-BR" dirty="0">
              <a:solidFill>
                <a:schemeClr val="accent2">
                  <a:lumMod val="75000"/>
                </a:schemeClr>
              </a:solidFill>
            </a:endParaRPr>
          </a:p>
        </p:txBody>
      </p:sp>
    </p:spTree>
    <p:extLst>
      <p:ext uri="{BB962C8B-B14F-4D97-AF65-F5344CB8AC3E}">
        <p14:creationId xmlns:p14="http://schemas.microsoft.com/office/powerpoint/2010/main" val="9975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mino acid synth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9174" y="1727054"/>
            <a:ext cx="53721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4341349" y="675505"/>
            <a:ext cx="3772379" cy="461665"/>
          </a:xfrm>
          <a:prstGeom prst="rect">
            <a:avLst/>
          </a:prstGeom>
          <a:noFill/>
        </p:spPr>
        <p:txBody>
          <a:bodyPr wrap="none" rtlCol="0">
            <a:spAutoFit/>
          </a:bodyPr>
          <a:lstStyle/>
          <a:p>
            <a:r>
              <a:rPr lang="pt-BR" sz="2400" dirty="0" smtClean="0">
                <a:solidFill>
                  <a:srgbClr val="00B0F0"/>
                </a:solidFill>
              </a:rPr>
              <a:t>Biossíntese dos Aminoácidos</a:t>
            </a:r>
            <a:endParaRPr lang="pt-BR" sz="2400" dirty="0">
              <a:solidFill>
                <a:srgbClr val="00B0F0"/>
              </a:solidFill>
            </a:endParaRPr>
          </a:p>
        </p:txBody>
      </p:sp>
    </p:spTree>
    <p:extLst>
      <p:ext uri="{BB962C8B-B14F-4D97-AF65-F5344CB8AC3E}">
        <p14:creationId xmlns:p14="http://schemas.microsoft.com/office/powerpoint/2010/main" val="318666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399416" y="1087391"/>
            <a:ext cx="7662162" cy="2031325"/>
          </a:xfrm>
          <a:prstGeom prst="rect">
            <a:avLst/>
          </a:prstGeom>
          <a:noFill/>
        </p:spPr>
        <p:txBody>
          <a:bodyPr wrap="none" rtlCol="0">
            <a:spAutoFit/>
          </a:bodyPr>
          <a:lstStyle/>
          <a:p>
            <a:pPr algn="ctr"/>
            <a:r>
              <a:rPr lang="pt-BR" dirty="0" smtClean="0">
                <a:solidFill>
                  <a:schemeClr val="accent2">
                    <a:lumMod val="75000"/>
                  </a:schemeClr>
                </a:solidFill>
              </a:rPr>
              <a:t>Aminoácidos essenciais: </a:t>
            </a:r>
          </a:p>
          <a:p>
            <a:endParaRPr lang="pt-BR" dirty="0">
              <a:solidFill>
                <a:schemeClr val="accent2">
                  <a:lumMod val="75000"/>
                </a:schemeClr>
              </a:solidFill>
            </a:endParaRPr>
          </a:p>
          <a:p>
            <a:pPr algn="ctr"/>
            <a:r>
              <a:rPr lang="pt-BR" dirty="0" smtClean="0">
                <a:solidFill>
                  <a:schemeClr val="accent2">
                    <a:lumMod val="75000"/>
                  </a:schemeClr>
                </a:solidFill>
              </a:rPr>
              <a:t>Histidina, </a:t>
            </a:r>
            <a:r>
              <a:rPr lang="pt-BR" dirty="0" err="1" smtClean="0">
                <a:solidFill>
                  <a:schemeClr val="accent2">
                    <a:lumMod val="75000"/>
                  </a:schemeClr>
                </a:solidFill>
              </a:rPr>
              <a:t>Isoleucina</a:t>
            </a:r>
            <a:r>
              <a:rPr lang="pt-BR" dirty="0" smtClean="0">
                <a:solidFill>
                  <a:schemeClr val="accent2">
                    <a:lumMod val="75000"/>
                  </a:schemeClr>
                </a:solidFill>
              </a:rPr>
              <a:t>, Leucina, Lisina, Metionina, </a:t>
            </a:r>
          </a:p>
          <a:p>
            <a:pPr algn="ctr"/>
            <a:r>
              <a:rPr lang="pt-BR" dirty="0" smtClean="0">
                <a:solidFill>
                  <a:schemeClr val="accent2">
                    <a:lumMod val="75000"/>
                  </a:schemeClr>
                </a:solidFill>
              </a:rPr>
              <a:t>Fenilalanina, Treonina, </a:t>
            </a:r>
            <a:r>
              <a:rPr lang="pt-BR" dirty="0" err="1" smtClean="0">
                <a:solidFill>
                  <a:schemeClr val="accent2">
                    <a:lumMod val="75000"/>
                  </a:schemeClr>
                </a:solidFill>
              </a:rPr>
              <a:t>Triptofano</a:t>
            </a:r>
            <a:r>
              <a:rPr lang="pt-BR" dirty="0" smtClean="0">
                <a:solidFill>
                  <a:schemeClr val="accent2">
                    <a:lumMod val="75000"/>
                  </a:schemeClr>
                </a:solidFill>
              </a:rPr>
              <a:t> e Valina.</a:t>
            </a:r>
          </a:p>
          <a:p>
            <a:pPr algn="ctr"/>
            <a:endParaRPr lang="pt-BR" dirty="0">
              <a:solidFill>
                <a:schemeClr val="accent2">
                  <a:lumMod val="75000"/>
                </a:schemeClr>
              </a:solidFill>
            </a:endParaRPr>
          </a:p>
          <a:p>
            <a:pPr algn="ctr"/>
            <a:endParaRPr lang="pt-BR" dirty="0" smtClean="0">
              <a:solidFill>
                <a:schemeClr val="accent2">
                  <a:lumMod val="75000"/>
                </a:schemeClr>
              </a:solidFill>
            </a:endParaRPr>
          </a:p>
          <a:p>
            <a:pPr algn="ctr"/>
            <a:r>
              <a:rPr lang="pt-BR" dirty="0" smtClean="0">
                <a:solidFill>
                  <a:schemeClr val="accent2">
                    <a:lumMod val="75000"/>
                  </a:schemeClr>
                </a:solidFill>
              </a:rPr>
              <a:t>Esses aminoácidos nós NÃO sintetizamos e precisamos obtê-los através da dieta</a:t>
            </a:r>
            <a:endParaRPr lang="pt-BR" dirty="0">
              <a:solidFill>
                <a:schemeClr val="accent2">
                  <a:lumMod val="75000"/>
                </a:schemeClr>
              </a:solidFill>
            </a:endParaRPr>
          </a:p>
        </p:txBody>
      </p:sp>
      <p:pic>
        <p:nvPicPr>
          <p:cNvPr id="1026" name="Picture 2" descr="Resultado de imagem para carne ass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231" y="3891045"/>
            <a:ext cx="2206008" cy="14706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m para le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2212" y="4863096"/>
            <a:ext cx="2118068" cy="14131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m para lentil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2731" y="3891045"/>
            <a:ext cx="2579387" cy="12896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m para legum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4040" y="4863096"/>
            <a:ext cx="2662411" cy="17718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m para peixe com legum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55878" y="3891045"/>
            <a:ext cx="2315776" cy="1544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321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heck out this #Kahoot called 'DNA, RNA, &amp; Protein Synthesis' on @GetKahoot. Play it now! https://play.kahoot.it/#/k/dc633151-137c-4557-af60-f70e4e83b7e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9178" y="930876"/>
            <a:ext cx="4892883" cy="5560095"/>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2553725" y="321274"/>
            <a:ext cx="7198637" cy="461665"/>
          </a:xfrm>
          <a:prstGeom prst="rect">
            <a:avLst/>
          </a:prstGeom>
          <a:noFill/>
        </p:spPr>
        <p:txBody>
          <a:bodyPr wrap="none" rtlCol="0">
            <a:spAutoFit/>
          </a:bodyPr>
          <a:lstStyle/>
          <a:p>
            <a:r>
              <a:rPr lang="pt-BR" sz="2400" dirty="0" smtClean="0">
                <a:solidFill>
                  <a:srgbClr val="00B0F0"/>
                </a:solidFill>
              </a:rPr>
              <a:t>As proteínas são “montadas” segundo o código genético</a:t>
            </a:r>
            <a:endParaRPr lang="pt-BR" sz="2400" dirty="0">
              <a:solidFill>
                <a:srgbClr val="00B0F0"/>
              </a:solidFill>
            </a:endParaRPr>
          </a:p>
        </p:txBody>
      </p:sp>
    </p:spTree>
    <p:extLst>
      <p:ext uri="{BB962C8B-B14F-4D97-AF65-F5344CB8AC3E}">
        <p14:creationId xmlns:p14="http://schemas.microsoft.com/office/powerpoint/2010/main" val="2115791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6/6b/AminoacidCondensation.svg/590px-AminoacidCondensa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510" y="2630058"/>
            <a:ext cx="10101464" cy="2345596"/>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2734964" y="1416909"/>
            <a:ext cx="6998775" cy="461665"/>
          </a:xfrm>
          <a:prstGeom prst="rect">
            <a:avLst/>
          </a:prstGeom>
          <a:noFill/>
        </p:spPr>
        <p:txBody>
          <a:bodyPr wrap="none" rtlCol="0">
            <a:spAutoFit/>
          </a:bodyPr>
          <a:lstStyle/>
          <a:p>
            <a:r>
              <a:rPr lang="pt-BR" sz="2400" dirty="0" smtClean="0">
                <a:solidFill>
                  <a:srgbClr val="00B0F0"/>
                </a:solidFill>
              </a:rPr>
              <a:t>Formação da ligação peptídica entre dois aminoácidos </a:t>
            </a:r>
            <a:endParaRPr lang="pt-BR" sz="2400" dirty="0">
              <a:solidFill>
                <a:srgbClr val="00B0F0"/>
              </a:solidFill>
            </a:endParaRPr>
          </a:p>
        </p:txBody>
      </p:sp>
    </p:spTree>
    <p:extLst>
      <p:ext uri="{BB962C8B-B14F-4D97-AF65-F5344CB8AC3E}">
        <p14:creationId xmlns:p14="http://schemas.microsoft.com/office/powerpoint/2010/main" val="1814912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parelho de Golgi &amp; 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608" y="886928"/>
            <a:ext cx="6199975" cy="5386504"/>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1795855" y="280085"/>
            <a:ext cx="7803483" cy="400110"/>
          </a:xfrm>
          <a:prstGeom prst="rect">
            <a:avLst/>
          </a:prstGeom>
          <a:noFill/>
        </p:spPr>
        <p:txBody>
          <a:bodyPr wrap="none" rtlCol="0">
            <a:spAutoFit/>
          </a:bodyPr>
          <a:lstStyle/>
          <a:p>
            <a:r>
              <a:rPr lang="pt-BR" sz="2000" dirty="0" smtClean="0">
                <a:solidFill>
                  <a:srgbClr val="00B0F0"/>
                </a:solidFill>
              </a:rPr>
              <a:t>Localização intracelular da biossíntese das proteínas na célula eucariótica</a:t>
            </a:r>
            <a:endParaRPr lang="pt-BR" sz="2000" dirty="0">
              <a:solidFill>
                <a:srgbClr val="00B0F0"/>
              </a:solidFill>
            </a:endParaRPr>
          </a:p>
        </p:txBody>
      </p:sp>
    </p:spTree>
    <p:extLst>
      <p:ext uri="{BB962C8B-B14F-4D97-AF65-F5344CB8AC3E}">
        <p14:creationId xmlns:p14="http://schemas.microsoft.com/office/powerpoint/2010/main" val="3160225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ifference between primary and Secondary structure of Prot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2303" y="567886"/>
            <a:ext cx="5372100" cy="5838826"/>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461316" y="2990338"/>
            <a:ext cx="4220322" cy="707886"/>
          </a:xfrm>
          <a:prstGeom prst="rect">
            <a:avLst/>
          </a:prstGeom>
          <a:noFill/>
        </p:spPr>
        <p:txBody>
          <a:bodyPr wrap="none" rtlCol="0">
            <a:spAutoFit/>
          </a:bodyPr>
          <a:lstStyle/>
          <a:p>
            <a:r>
              <a:rPr lang="pt-BR" sz="2000" dirty="0" smtClean="0">
                <a:solidFill>
                  <a:srgbClr val="00B0F0"/>
                </a:solidFill>
              </a:rPr>
              <a:t>Níveis organizacionais da estrutura das</a:t>
            </a:r>
          </a:p>
          <a:p>
            <a:r>
              <a:rPr lang="pt-BR" sz="2000" dirty="0" smtClean="0">
                <a:solidFill>
                  <a:srgbClr val="00B0F0"/>
                </a:solidFill>
              </a:rPr>
              <a:t>proteínas </a:t>
            </a:r>
            <a:endParaRPr lang="pt-BR" sz="2000" dirty="0">
              <a:solidFill>
                <a:srgbClr val="00B0F0"/>
              </a:solidFill>
            </a:endParaRPr>
          </a:p>
        </p:txBody>
      </p:sp>
    </p:spTree>
    <p:extLst>
      <p:ext uri="{BB962C8B-B14F-4D97-AF65-F5344CB8AC3E}">
        <p14:creationId xmlns:p14="http://schemas.microsoft.com/office/powerpoint/2010/main" val="769646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our major forces that contribute to protein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7868" y="895618"/>
            <a:ext cx="5372100" cy="484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245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340</Words>
  <Application>Microsoft Office PowerPoint</Application>
  <PresentationFormat>Widescreen</PresentationFormat>
  <Paragraphs>37</Paragraphs>
  <Slides>21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21</vt:i4>
      </vt:variant>
    </vt:vector>
  </HeadingPairs>
  <TitlesOfParts>
    <vt:vector size="25"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Os diferentes tipos de proteínas segundo suas funções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Geraldo</dc:creator>
  <cp:lastModifiedBy>Geraldo</cp:lastModifiedBy>
  <cp:revision>24</cp:revision>
  <dcterms:created xsi:type="dcterms:W3CDTF">2018-03-10T02:30:35Z</dcterms:created>
  <dcterms:modified xsi:type="dcterms:W3CDTF">2018-03-21T16:38:40Z</dcterms:modified>
</cp:coreProperties>
</file>