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16" r:id="rId3"/>
    <p:sldId id="308" r:id="rId4"/>
    <p:sldId id="300" r:id="rId5"/>
    <p:sldId id="310" r:id="rId6"/>
    <p:sldId id="312" r:id="rId7"/>
    <p:sldId id="304" r:id="rId8"/>
    <p:sldId id="313" r:id="rId9"/>
    <p:sldId id="299" r:id="rId10"/>
    <p:sldId id="307" r:id="rId11"/>
    <p:sldId id="259" r:id="rId12"/>
    <p:sldId id="260" r:id="rId13"/>
    <p:sldId id="306" r:id="rId14"/>
    <p:sldId id="274" r:id="rId15"/>
    <p:sldId id="272" r:id="rId16"/>
    <p:sldId id="286" r:id="rId17"/>
    <p:sldId id="294" r:id="rId18"/>
    <p:sldId id="262" r:id="rId19"/>
    <p:sldId id="264" r:id="rId20"/>
    <p:sldId id="291" r:id="rId21"/>
    <p:sldId id="311" r:id="rId22"/>
    <p:sldId id="269" r:id="rId23"/>
    <p:sldId id="295" r:id="rId24"/>
    <p:sldId id="268" r:id="rId25"/>
    <p:sldId id="281" r:id="rId26"/>
    <p:sldId id="280" r:id="rId27"/>
    <p:sldId id="315" r:id="rId28"/>
    <p:sldId id="263" r:id="rId29"/>
    <p:sldId id="276" r:id="rId30"/>
    <p:sldId id="277" r:id="rId31"/>
    <p:sldId id="278" r:id="rId32"/>
    <p:sldId id="279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56"/>
    <p:restoredTop sz="94930"/>
  </p:normalViewPr>
  <p:slideViewPr>
    <p:cSldViewPr snapToGrid="0" snapToObjects="1">
      <p:cViewPr varScale="1">
        <p:scale>
          <a:sx n="94" d="100"/>
          <a:sy n="94" d="100"/>
        </p:scale>
        <p:origin x="23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27504-A8C7-4A97-BD71-6BF3FDE816A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44216C-6090-476A-8DBD-CD48FA0DE4E6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Arte de ensinar tudo a todos. </a:t>
          </a:r>
          <a:endParaRPr lang="en-US"/>
        </a:p>
      </dgm:t>
    </dgm:pt>
    <dgm:pt modelId="{7369235F-8B4F-493A-A8C0-5A64603E8050}" type="parTrans" cxnId="{BE2F6262-BAFB-49E3-B971-247ADF52B53D}">
      <dgm:prSet/>
      <dgm:spPr/>
      <dgm:t>
        <a:bodyPr/>
        <a:lstStyle/>
        <a:p>
          <a:endParaRPr lang="en-US"/>
        </a:p>
      </dgm:t>
    </dgm:pt>
    <dgm:pt modelId="{F48DF0BF-1AAC-43DD-BBC5-00618801D8C2}" type="sibTrans" cxnId="{BE2F6262-BAFB-49E3-B971-247ADF52B5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976C53-39D8-402D-93A8-F328D7C087C1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Facilidade de ensinar e de aprender; </a:t>
          </a:r>
          <a:endParaRPr lang="en-US"/>
        </a:p>
      </dgm:t>
    </dgm:pt>
    <dgm:pt modelId="{53D9C0D2-4DE8-4E85-97D0-1A45C3FE465D}" type="parTrans" cxnId="{358E7AF2-092B-43B5-9045-4FC2F5BA9818}">
      <dgm:prSet/>
      <dgm:spPr/>
      <dgm:t>
        <a:bodyPr/>
        <a:lstStyle/>
        <a:p>
          <a:endParaRPr lang="en-US"/>
        </a:p>
      </dgm:t>
    </dgm:pt>
    <dgm:pt modelId="{A6A988A1-A25E-4154-942F-A6C793140C82}" type="sibTrans" cxnId="{358E7AF2-092B-43B5-9045-4FC2F5BA981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BACEE9-28FD-49E4-8D1B-036681FEC37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Não há exclusão;</a:t>
          </a:r>
          <a:endParaRPr lang="en-US"/>
        </a:p>
      </dgm:t>
    </dgm:pt>
    <dgm:pt modelId="{BEFA30D9-A46B-4528-A7AB-FE7FE12B3B1B}" type="parTrans" cxnId="{061794DD-1638-421C-85D4-E04C55AA5F4E}">
      <dgm:prSet/>
      <dgm:spPr/>
      <dgm:t>
        <a:bodyPr/>
        <a:lstStyle/>
        <a:p>
          <a:endParaRPr lang="en-US"/>
        </a:p>
      </dgm:t>
    </dgm:pt>
    <dgm:pt modelId="{DC195528-1D6B-43D6-BBE7-5519458B8A3C}" type="sibTrans" cxnId="{061794DD-1638-421C-85D4-E04C55AA5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9426191-F0B0-4F45-8495-0D9618FCFBDB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Divisão das escolas: idade e aproveitamento.</a:t>
          </a:r>
          <a:endParaRPr lang="en-US"/>
        </a:p>
      </dgm:t>
    </dgm:pt>
    <dgm:pt modelId="{23BF2E6E-57D0-43D4-9473-E05D62BB45BE}" type="parTrans" cxnId="{B715ADEA-4E9A-4962-AF5F-16E3CC89C658}">
      <dgm:prSet/>
      <dgm:spPr/>
      <dgm:t>
        <a:bodyPr/>
        <a:lstStyle/>
        <a:p>
          <a:endParaRPr lang="en-US"/>
        </a:p>
      </dgm:t>
    </dgm:pt>
    <dgm:pt modelId="{1C03A085-10DB-409A-BBC3-D55331F3CCE2}" type="sibTrans" cxnId="{B715ADEA-4E9A-4962-AF5F-16E3CC89C658}">
      <dgm:prSet/>
      <dgm:spPr/>
      <dgm:t>
        <a:bodyPr/>
        <a:lstStyle/>
        <a:p>
          <a:endParaRPr lang="en-US"/>
        </a:p>
      </dgm:t>
    </dgm:pt>
    <dgm:pt modelId="{7C1902DB-2224-423D-91B7-3FCA88CB9DA5}" type="pres">
      <dgm:prSet presAssocID="{85527504-A8C7-4A97-BD71-6BF3FDE816A6}" presName="root" presStyleCnt="0">
        <dgm:presLayoutVars>
          <dgm:dir/>
          <dgm:resizeHandles val="exact"/>
        </dgm:presLayoutVars>
      </dgm:prSet>
      <dgm:spPr/>
    </dgm:pt>
    <dgm:pt modelId="{9DFB0530-5D0D-4EC1-AE45-845F4F2A8DE0}" type="pres">
      <dgm:prSet presAssocID="{85527504-A8C7-4A97-BD71-6BF3FDE816A6}" presName="container" presStyleCnt="0">
        <dgm:presLayoutVars>
          <dgm:dir/>
          <dgm:resizeHandles val="exact"/>
        </dgm:presLayoutVars>
      </dgm:prSet>
      <dgm:spPr/>
    </dgm:pt>
    <dgm:pt modelId="{B613B375-4F3E-4E35-BADD-61965848869E}" type="pres">
      <dgm:prSet presAssocID="{9844216C-6090-476A-8DBD-CD48FA0DE4E6}" presName="compNode" presStyleCnt="0"/>
      <dgm:spPr/>
    </dgm:pt>
    <dgm:pt modelId="{7905B4C9-7C11-4D95-B79D-84AF0BF839C4}" type="pres">
      <dgm:prSet presAssocID="{9844216C-6090-476A-8DBD-CD48FA0DE4E6}" presName="iconBgRect" presStyleLbl="bgShp" presStyleIdx="0" presStyleCnt="4"/>
      <dgm:spPr/>
    </dgm:pt>
    <dgm:pt modelId="{62CB8373-3A15-4207-915D-CEDC7999E363}" type="pres">
      <dgm:prSet presAssocID="{9844216C-6090-476A-8DBD-CD48FA0DE4E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valete"/>
        </a:ext>
      </dgm:extLst>
    </dgm:pt>
    <dgm:pt modelId="{9398D8DD-ED20-4CEE-AFB4-7C9ECF6919B9}" type="pres">
      <dgm:prSet presAssocID="{9844216C-6090-476A-8DBD-CD48FA0DE4E6}" presName="spaceRect" presStyleCnt="0"/>
      <dgm:spPr/>
    </dgm:pt>
    <dgm:pt modelId="{C802D484-16D3-4F24-A5E7-AB539BC18EC1}" type="pres">
      <dgm:prSet presAssocID="{9844216C-6090-476A-8DBD-CD48FA0DE4E6}" presName="textRect" presStyleLbl="revTx" presStyleIdx="0" presStyleCnt="4">
        <dgm:presLayoutVars>
          <dgm:chMax val="1"/>
          <dgm:chPref val="1"/>
        </dgm:presLayoutVars>
      </dgm:prSet>
      <dgm:spPr/>
    </dgm:pt>
    <dgm:pt modelId="{3BC61456-CCCF-4C7E-877A-F9E1CCEA5468}" type="pres">
      <dgm:prSet presAssocID="{F48DF0BF-1AAC-43DD-BBC5-00618801D8C2}" presName="sibTrans" presStyleLbl="sibTrans2D1" presStyleIdx="0" presStyleCnt="0"/>
      <dgm:spPr/>
    </dgm:pt>
    <dgm:pt modelId="{31102123-A6E5-4C01-BDD2-FBFE059A255A}" type="pres">
      <dgm:prSet presAssocID="{3C976C53-39D8-402D-93A8-F328D7C087C1}" presName="compNode" presStyleCnt="0"/>
      <dgm:spPr/>
    </dgm:pt>
    <dgm:pt modelId="{AA20A44B-15D5-4766-8E80-7BFBA8DF7151}" type="pres">
      <dgm:prSet presAssocID="{3C976C53-39D8-402D-93A8-F328D7C087C1}" presName="iconBgRect" presStyleLbl="bgShp" presStyleIdx="1" presStyleCnt="4"/>
      <dgm:spPr/>
    </dgm:pt>
    <dgm:pt modelId="{B2DF527B-3600-4B3E-8C2D-CB8937F07C91}" type="pres">
      <dgm:prSet presAssocID="{3C976C53-39D8-402D-93A8-F328D7C087C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la de aula"/>
        </a:ext>
      </dgm:extLst>
    </dgm:pt>
    <dgm:pt modelId="{AA94FC55-9961-4618-BF30-012453E76913}" type="pres">
      <dgm:prSet presAssocID="{3C976C53-39D8-402D-93A8-F328D7C087C1}" presName="spaceRect" presStyleCnt="0"/>
      <dgm:spPr/>
    </dgm:pt>
    <dgm:pt modelId="{52AE46E9-CD25-48F3-ABBF-300B8B987005}" type="pres">
      <dgm:prSet presAssocID="{3C976C53-39D8-402D-93A8-F328D7C087C1}" presName="textRect" presStyleLbl="revTx" presStyleIdx="1" presStyleCnt="4">
        <dgm:presLayoutVars>
          <dgm:chMax val="1"/>
          <dgm:chPref val="1"/>
        </dgm:presLayoutVars>
      </dgm:prSet>
      <dgm:spPr/>
    </dgm:pt>
    <dgm:pt modelId="{AEA1E49C-59F2-4BCF-B778-1EA3251CE2A9}" type="pres">
      <dgm:prSet presAssocID="{A6A988A1-A25E-4154-942F-A6C793140C82}" presName="sibTrans" presStyleLbl="sibTrans2D1" presStyleIdx="0" presStyleCnt="0"/>
      <dgm:spPr/>
    </dgm:pt>
    <dgm:pt modelId="{B355F6E2-1F7C-4046-A7D4-7E3D3145B5A0}" type="pres">
      <dgm:prSet presAssocID="{D2BACEE9-28FD-49E4-8D1B-036681FEC37A}" presName="compNode" presStyleCnt="0"/>
      <dgm:spPr/>
    </dgm:pt>
    <dgm:pt modelId="{4C3AD2CC-BA51-4F22-A0CE-55C7A69E220E}" type="pres">
      <dgm:prSet presAssocID="{D2BACEE9-28FD-49E4-8D1B-036681FEC37A}" presName="iconBgRect" presStyleLbl="bgShp" presStyleIdx="2" presStyleCnt="4"/>
      <dgm:spPr/>
    </dgm:pt>
    <dgm:pt modelId="{2D308954-C0C2-4354-8367-45152ABAF809}" type="pres">
      <dgm:prSet presAssocID="{D2BACEE9-28FD-49E4-8D1B-036681FEC37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0E26382C-5454-4EB4-BBE0-A3FAA8AEB9AD}" type="pres">
      <dgm:prSet presAssocID="{D2BACEE9-28FD-49E4-8D1B-036681FEC37A}" presName="spaceRect" presStyleCnt="0"/>
      <dgm:spPr/>
    </dgm:pt>
    <dgm:pt modelId="{A80371A3-741A-4BEB-9845-D4CCFE5CCE1E}" type="pres">
      <dgm:prSet presAssocID="{D2BACEE9-28FD-49E4-8D1B-036681FEC37A}" presName="textRect" presStyleLbl="revTx" presStyleIdx="2" presStyleCnt="4">
        <dgm:presLayoutVars>
          <dgm:chMax val="1"/>
          <dgm:chPref val="1"/>
        </dgm:presLayoutVars>
      </dgm:prSet>
      <dgm:spPr/>
    </dgm:pt>
    <dgm:pt modelId="{DADAD0E6-5225-4677-AB1C-967D9411D466}" type="pres">
      <dgm:prSet presAssocID="{DC195528-1D6B-43D6-BBE7-5519458B8A3C}" presName="sibTrans" presStyleLbl="sibTrans2D1" presStyleIdx="0" presStyleCnt="0"/>
      <dgm:spPr/>
    </dgm:pt>
    <dgm:pt modelId="{79C3DBB8-BCA6-43AF-930C-7DE732D5F89C}" type="pres">
      <dgm:prSet presAssocID="{79426191-F0B0-4F45-8495-0D9618FCFBDB}" presName="compNode" presStyleCnt="0"/>
      <dgm:spPr/>
    </dgm:pt>
    <dgm:pt modelId="{018EE4FD-03C5-4EF5-9277-F57B638B12AD}" type="pres">
      <dgm:prSet presAssocID="{79426191-F0B0-4F45-8495-0D9618FCFBDB}" presName="iconBgRect" presStyleLbl="bgShp" presStyleIdx="3" presStyleCnt="4"/>
      <dgm:spPr/>
    </dgm:pt>
    <dgm:pt modelId="{6BA296F7-4D97-4AAB-A22C-2CB5BEE4A131}" type="pres">
      <dgm:prSet presAssocID="{79426191-F0B0-4F45-8495-0D9618FCFBD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cola"/>
        </a:ext>
      </dgm:extLst>
    </dgm:pt>
    <dgm:pt modelId="{4D1F71B2-A779-4DF7-B30E-302E4EB6BEE3}" type="pres">
      <dgm:prSet presAssocID="{79426191-F0B0-4F45-8495-0D9618FCFBDB}" presName="spaceRect" presStyleCnt="0"/>
      <dgm:spPr/>
    </dgm:pt>
    <dgm:pt modelId="{1D20EF7C-BACD-4FE4-8396-5C602C142C74}" type="pres">
      <dgm:prSet presAssocID="{79426191-F0B0-4F45-8495-0D9618FCFBD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4D83615-9E97-404A-9565-073C242B608D}" type="presOf" srcId="{DC195528-1D6B-43D6-BBE7-5519458B8A3C}" destId="{DADAD0E6-5225-4677-AB1C-967D9411D466}" srcOrd="0" destOrd="0" presId="urn:microsoft.com/office/officeart/2018/2/layout/IconCircleList"/>
    <dgm:cxn modelId="{E6014B52-CA61-447C-9337-1D6B3D29CEA8}" type="presOf" srcId="{9844216C-6090-476A-8DBD-CD48FA0DE4E6}" destId="{C802D484-16D3-4F24-A5E7-AB539BC18EC1}" srcOrd="0" destOrd="0" presId="urn:microsoft.com/office/officeart/2018/2/layout/IconCircleList"/>
    <dgm:cxn modelId="{7FC64161-EE88-41A5-95E5-8AFC1CB7DE73}" type="presOf" srcId="{79426191-F0B0-4F45-8495-0D9618FCFBDB}" destId="{1D20EF7C-BACD-4FE4-8396-5C602C142C74}" srcOrd="0" destOrd="0" presId="urn:microsoft.com/office/officeart/2018/2/layout/IconCircleList"/>
    <dgm:cxn modelId="{BE2F6262-BAFB-49E3-B971-247ADF52B53D}" srcId="{85527504-A8C7-4A97-BD71-6BF3FDE816A6}" destId="{9844216C-6090-476A-8DBD-CD48FA0DE4E6}" srcOrd="0" destOrd="0" parTransId="{7369235F-8B4F-493A-A8C0-5A64603E8050}" sibTransId="{F48DF0BF-1AAC-43DD-BBC5-00618801D8C2}"/>
    <dgm:cxn modelId="{EAFFAA76-52A5-49B5-944B-5C8687F2FA21}" type="presOf" srcId="{F48DF0BF-1AAC-43DD-BBC5-00618801D8C2}" destId="{3BC61456-CCCF-4C7E-877A-F9E1CCEA5468}" srcOrd="0" destOrd="0" presId="urn:microsoft.com/office/officeart/2018/2/layout/IconCircleList"/>
    <dgm:cxn modelId="{59184E88-8551-4CE0-80E3-815115841EFB}" type="presOf" srcId="{3C976C53-39D8-402D-93A8-F328D7C087C1}" destId="{52AE46E9-CD25-48F3-ABBF-300B8B987005}" srcOrd="0" destOrd="0" presId="urn:microsoft.com/office/officeart/2018/2/layout/IconCircleList"/>
    <dgm:cxn modelId="{D8EC3D8D-F851-449B-9D2F-FAE2FE06DBE7}" type="presOf" srcId="{A6A988A1-A25E-4154-942F-A6C793140C82}" destId="{AEA1E49C-59F2-4BCF-B778-1EA3251CE2A9}" srcOrd="0" destOrd="0" presId="urn:microsoft.com/office/officeart/2018/2/layout/IconCircleList"/>
    <dgm:cxn modelId="{66E58CBB-5564-4075-9D28-E6D07A59F387}" type="presOf" srcId="{85527504-A8C7-4A97-BD71-6BF3FDE816A6}" destId="{7C1902DB-2224-423D-91B7-3FCA88CB9DA5}" srcOrd="0" destOrd="0" presId="urn:microsoft.com/office/officeart/2018/2/layout/IconCircleList"/>
    <dgm:cxn modelId="{B2F16ECC-C411-4C2B-83CF-F25E30BA2DF0}" type="presOf" srcId="{D2BACEE9-28FD-49E4-8D1B-036681FEC37A}" destId="{A80371A3-741A-4BEB-9845-D4CCFE5CCE1E}" srcOrd="0" destOrd="0" presId="urn:microsoft.com/office/officeart/2018/2/layout/IconCircleList"/>
    <dgm:cxn modelId="{061794DD-1638-421C-85D4-E04C55AA5F4E}" srcId="{85527504-A8C7-4A97-BD71-6BF3FDE816A6}" destId="{D2BACEE9-28FD-49E4-8D1B-036681FEC37A}" srcOrd="2" destOrd="0" parTransId="{BEFA30D9-A46B-4528-A7AB-FE7FE12B3B1B}" sibTransId="{DC195528-1D6B-43D6-BBE7-5519458B8A3C}"/>
    <dgm:cxn modelId="{B715ADEA-4E9A-4962-AF5F-16E3CC89C658}" srcId="{85527504-A8C7-4A97-BD71-6BF3FDE816A6}" destId="{79426191-F0B0-4F45-8495-0D9618FCFBDB}" srcOrd="3" destOrd="0" parTransId="{23BF2E6E-57D0-43D4-9473-E05D62BB45BE}" sibTransId="{1C03A085-10DB-409A-BBC3-D55331F3CCE2}"/>
    <dgm:cxn modelId="{358E7AF2-092B-43B5-9045-4FC2F5BA9818}" srcId="{85527504-A8C7-4A97-BD71-6BF3FDE816A6}" destId="{3C976C53-39D8-402D-93A8-F328D7C087C1}" srcOrd="1" destOrd="0" parTransId="{53D9C0D2-4DE8-4E85-97D0-1A45C3FE465D}" sibTransId="{A6A988A1-A25E-4154-942F-A6C793140C82}"/>
    <dgm:cxn modelId="{4C0A0248-EBCD-4220-B27C-8967D40C1FBA}" type="presParOf" srcId="{7C1902DB-2224-423D-91B7-3FCA88CB9DA5}" destId="{9DFB0530-5D0D-4EC1-AE45-845F4F2A8DE0}" srcOrd="0" destOrd="0" presId="urn:microsoft.com/office/officeart/2018/2/layout/IconCircleList"/>
    <dgm:cxn modelId="{54A71F9D-2488-4B72-9D13-D959429B3052}" type="presParOf" srcId="{9DFB0530-5D0D-4EC1-AE45-845F4F2A8DE0}" destId="{B613B375-4F3E-4E35-BADD-61965848869E}" srcOrd="0" destOrd="0" presId="urn:microsoft.com/office/officeart/2018/2/layout/IconCircleList"/>
    <dgm:cxn modelId="{93131397-17F4-4712-8987-5A90776DFD5D}" type="presParOf" srcId="{B613B375-4F3E-4E35-BADD-61965848869E}" destId="{7905B4C9-7C11-4D95-B79D-84AF0BF839C4}" srcOrd="0" destOrd="0" presId="urn:microsoft.com/office/officeart/2018/2/layout/IconCircleList"/>
    <dgm:cxn modelId="{A41F0947-576C-4FAD-B50B-25BFB071A353}" type="presParOf" srcId="{B613B375-4F3E-4E35-BADD-61965848869E}" destId="{62CB8373-3A15-4207-915D-CEDC7999E363}" srcOrd="1" destOrd="0" presId="urn:microsoft.com/office/officeart/2018/2/layout/IconCircleList"/>
    <dgm:cxn modelId="{42B7678E-9EA9-4789-8269-71AA72736610}" type="presParOf" srcId="{B613B375-4F3E-4E35-BADD-61965848869E}" destId="{9398D8DD-ED20-4CEE-AFB4-7C9ECF6919B9}" srcOrd="2" destOrd="0" presId="urn:microsoft.com/office/officeart/2018/2/layout/IconCircleList"/>
    <dgm:cxn modelId="{6C104E9C-7BBF-4F2F-BDA8-BA74FEE38A63}" type="presParOf" srcId="{B613B375-4F3E-4E35-BADD-61965848869E}" destId="{C802D484-16D3-4F24-A5E7-AB539BC18EC1}" srcOrd="3" destOrd="0" presId="urn:microsoft.com/office/officeart/2018/2/layout/IconCircleList"/>
    <dgm:cxn modelId="{18ECF581-5DCC-474D-BFAF-2C841E7DADAE}" type="presParOf" srcId="{9DFB0530-5D0D-4EC1-AE45-845F4F2A8DE0}" destId="{3BC61456-CCCF-4C7E-877A-F9E1CCEA5468}" srcOrd="1" destOrd="0" presId="urn:microsoft.com/office/officeart/2018/2/layout/IconCircleList"/>
    <dgm:cxn modelId="{6B6CE56E-E5D6-4DAF-8962-6B4AC239B344}" type="presParOf" srcId="{9DFB0530-5D0D-4EC1-AE45-845F4F2A8DE0}" destId="{31102123-A6E5-4C01-BDD2-FBFE059A255A}" srcOrd="2" destOrd="0" presId="urn:microsoft.com/office/officeart/2018/2/layout/IconCircleList"/>
    <dgm:cxn modelId="{F3E18A21-E5A9-45C2-AD93-656A72DDDD99}" type="presParOf" srcId="{31102123-A6E5-4C01-BDD2-FBFE059A255A}" destId="{AA20A44B-15D5-4766-8E80-7BFBA8DF7151}" srcOrd="0" destOrd="0" presId="urn:microsoft.com/office/officeart/2018/2/layout/IconCircleList"/>
    <dgm:cxn modelId="{63B8E3C6-1623-4608-99E4-7D9B2461BDEE}" type="presParOf" srcId="{31102123-A6E5-4C01-BDD2-FBFE059A255A}" destId="{B2DF527B-3600-4B3E-8C2D-CB8937F07C91}" srcOrd="1" destOrd="0" presId="urn:microsoft.com/office/officeart/2018/2/layout/IconCircleList"/>
    <dgm:cxn modelId="{B93E4E61-5151-4A5C-9C7E-D434D7A720B4}" type="presParOf" srcId="{31102123-A6E5-4C01-BDD2-FBFE059A255A}" destId="{AA94FC55-9961-4618-BF30-012453E76913}" srcOrd="2" destOrd="0" presId="urn:microsoft.com/office/officeart/2018/2/layout/IconCircleList"/>
    <dgm:cxn modelId="{ADF64BC6-BCC7-4320-8028-3EC9C1BE6FC1}" type="presParOf" srcId="{31102123-A6E5-4C01-BDD2-FBFE059A255A}" destId="{52AE46E9-CD25-48F3-ABBF-300B8B987005}" srcOrd="3" destOrd="0" presId="urn:microsoft.com/office/officeart/2018/2/layout/IconCircleList"/>
    <dgm:cxn modelId="{35B9359E-1829-43E0-9A9B-551F5CFAE44B}" type="presParOf" srcId="{9DFB0530-5D0D-4EC1-AE45-845F4F2A8DE0}" destId="{AEA1E49C-59F2-4BCF-B778-1EA3251CE2A9}" srcOrd="3" destOrd="0" presId="urn:microsoft.com/office/officeart/2018/2/layout/IconCircleList"/>
    <dgm:cxn modelId="{1269B426-0595-476E-AD5E-2FCCA1C6D8C8}" type="presParOf" srcId="{9DFB0530-5D0D-4EC1-AE45-845F4F2A8DE0}" destId="{B355F6E2-1F7C-4046-A7D4-7E3D3145B5A0}" srcOrd="4" destOrd="0" presId="urn:microsoft.com/office/officeart/2018/2/layout/IconCircleList"/>
    <dgm:cxn modelId="{E4EC7F72-8EA5-4A2A-805B-F520431CBA76}" type="presParOf" srcId="{B355F6E2-1F7C-4046-A7D4-7E3D3145B5A0}" destId="{4C3AD2CC-BA51-4F22-A0CE-55C7A69E220E}" srcOrd="0" destOrd="0" presId="urn:microsoft.com/office/officeart/2018/2/layout/IconCircleList"/>
    <dgm:cxn modelId="{41EBC89C-E354-42F0-AB3D-70A2F353D0A5}" type="presParOf" srcId="{B355F6E2-1F7C-4046-A7D4-7E3D3145B5A0}" destId="{2D308954-C0C2-4354-8367-45152ABAF809}" srcOrd="1" destOrd="0" presId="urn:microsoft.com/office/officeart/2018/2/layout/IconCircleList"/>
    <dgm:cxn modelId="{D83F855D-4E43-4C54-B5F3-102D17905BA0}" type="presParOf" srcId="{B355F6E2-1F7C-4046-A7D4-7E3D3145B5A0}" destId="{0E26382C-5454-4EB4-BBE0-A3FAA8AEB9AD}" srcOrd="2" destOrd="0" presId="urn:microsoft.com/office/officeart/2018/2/layout/IconCircleList"/>
    <dgm:cxn modelId="{DEFAF380-5D74-4221-B2D6-1B6869CC7352}" type="presParOf" srcId="{B355F6E2-1F7C-4046-A7D4-7E3D3145B5A0}" destId="{A80371A3-741A-4BEB-9845-D4CCFE5CCE1E}" srcOrd="3" destOrd="0" presId="urn:microsoft.com/office/officeart/2018/2/layout/IconCircleList"/>
    <dgm:cxn modelId="{F9412FE7-8A0F-469C-BD67-648593E23638}" type="presParOf" srcId="{9DFB0530-5D0D-4EC1-AE45-845F4F2A8DE0}" destId="{DADAD0E6-5225-4677-AB1C-967D9411D466}" srcOrd="5" destOrd="0" presId="urn:microsoft.com/office/officeart/2018/2/layout/IconCircleList"/>
    <dgm:cxn modelId="{4F878FD5-3DB5-47B9-82A5-207400A8BAF3}" type="presParOf" srcId="{9DFB0530-5D0D-4EC1-AE45-845F4F2A8DE0}" destId="{79C3DBB8-BCA6-43AF-930C-7DE732D5F89C}" srcOrd="6" destOrd="0" presId="urn:microsoft.com/office/officeart/2018/2/layout/IconCircleList"/>
    <dgm:cxn modelId="{6DBADB71-C88F-4B16-8A36-1F206DEA0BB3}" type="presParOf" srcId="{79C3DBB8-BCA6-43AF-930C-7DE732D5F89C}" destId="{018EE4FD-03C5-4EF5-9277-F57B638B12AD}" srcOrd="0" destOrd="0" presId="urn:microsoft.com/office/officeart/2018/2/layout/IconCircleList"/>
    <dgm:cxn modelId="{CAF45C7C-30A5-4756-AF2F-4FC72D9AB3E4}" type="presParOf" srcId="{79C3DBB8-BCA6-43AF-930C-7DE732D5F89C}" destId="{6BA296F7-4D97-4AAB-A22C-2CB5BEE4A131}" srcOrd="1" destOrd="0" presId="urn:microsoft.com/office/officeart/2018/2/layout/IconCircleList"/>
    <dgm:cxn modelId="{8FCE475B-809D-4F7D-8761-EF5FC731A5F4}" type="presParOf" srcId="{79C3DBB8-BCA6-43AF-930C-7DE732D5F89C}" destId="{4D1F71B2-A779-4DF7-B30E-302E4EB6BEE3}" srcOrd="2" destOrd="0" presId="urn:microsoft.com/office/officeart/2018/2/layout/IconCircleList"/>
    <dgm:cxn modelId="{4C878FC2-C302-4EC0-B29D-993C17E80E4E}" type="presParOf" srcId="{79C3DBB8-BCA6-43AF-930C-7DE732D5F89C}" destId="{1D20EF7C-BACD-4FE4-8396-5C602C142C7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3A054D-5B9A-4E3A-ADC6-51A8C0419DDA}" type="doc">
      <dgm:prSet loTypeId="urn:microsoft.com/office/officeart/2008/layout/LinedList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D7E1BF3-C2BE-4A13-9840-0DD36BE86C6E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Inicial, para saber dos conhecimentos prévios dos alunos</a:t>
          </a:r>
          <a:endParaRPr lang="en-US" dirty="0"/>
        </a:p>
      </dgm:t>
    </dgm:pt>
    <dgm:pt modelId="{E31C6DF5-4389-46EE-9881-0BAA5C32F8C2}" type="parTrans" cxnId="{413D64FE-3824-4389-8505-CF29C7D0E44F}">
      <dgm:prSet/>
      <dgm:spPr/>
      <dgm:t>
        <a:bodyPr/>
        <a:lstStyle/>
        <a:p>
          <a:endParaRPr lang="en-US"/>
        </a:p>
      </dgm:t>
    </dgm:pt>
    <dgm:pt modelId="{48BCDD4B-FDE4-45FE-98F9-F7CF95692A88}" type="sibTrans" cxnId="{413D64FE-3824-4389-8505-CF29C7D0E44F}">
      <dgm:prSet/>
      <dgm:spPr/>
      <dgm:t>
        <a:bodyPr/>
        <a:lstStyle/>
        <a:p>
          <a:endParaRPr lang="en-US"/>
        </a:p>
      </dgm:t>
    </dgm:pt>
    <dgm:pt modelId="{DEFC5BEA-D0C7-4D10-98A2-DC0857DD906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Ajuda no planejamento/replanejamento das aulas</a:t>
          </a:r>
          <a:endParaRPr lang="en-US" dirty="0"/>
        </a:p>
      </dgm:t>
    </dgm:pt>
    <dgm:pt modelId="{FD137228-5E43-46F9-8B6F-D730829BFE01}" type="parTrans" cxnId="{9755185C-F4C5-40B6-8059-F5FD3EF38644}">
      <dgm:prSet/>
      <dgm:spPr/>
      <dgm:t>
        <a:bodyPr/>
        <a:lstStyle/>
        <a:p>
          <a:endParaRPr lang="en-US"/>
        </a:p>
      </dgm:t>
    </dgm:pt>
    <dgm:pt modelId="{47119C98-C226-4250-82F1-1EBA8C20CDCD}" type="sibTrans" cxnId="{9755185C-F4C5-40B6-8059-F5FD3EF38644}">
      <dgm:prSet/>
      <dgm:spPr/>
      <dgm:t>
        <a:bodyPr/>
        <a:lstStyle/>
        <a:p>
          <a:endParaRPr lang="en-US"/>
        </a:p>
      </dgm:t>
    </dgm:pt>
    <dgm:pt modelId="{0882D7CF-DFAC-F64F-B298-74966ADF6CDC}" type="pres">
      <dgm:prSet presAssocID="{EE3A054D-5B9A-4E3A-ADC6-51A8C0419DDA}" presName="vert0" presStyleCnt="0">
        <dgm:presLayoutVars>
          <dgm:dir/>
          <dgm:animOne val="branch"/>
          <dgm:animLvl val="lvl"/>
        </dgm:presLayoutVars>
      </dgm:prSet>
      <dgm:spPr/>
    </dgm:pt>
    <dgm:pt modelId="{40F0A2CF-4F61-1D40-B733-4F8CEBB9921A}" type="pres">
      <dgm:prSet presAssocID="{7D7E1BF3-C2BE-4A13-9840-0DD36BE86C6E}" presName="thickLine" presStyleLbl="alignNode1" presStyleIdx="0" presStyleCnt="2"/>
      <dgm:spPr/>
    </dgm:pt>
    <dgm:pt modelId="{2A5F325A-EB89-0A43-AC20-01F261563AF3}" type="pres">
      <dgm:prSet presAssocID="{7D7E1BF3-C2BE-4A13-9840-0DD36BE86C6E}" presName="horz1" presStyleCnt="0"/>
      <dgm:spPr/>
    </dgm:pt>
    <dgm:pt modelId="{B5A31D3C-C36E-E54A-AC34-787D65B6D790}" type="pres">
      <dgm:prSet presAssocID="{7D7E1BF3-C2BE-4A13-9840-0DD36BE86C6E}" presName="tx1" presStyleLbl="revTx" presStyleIdx="0" presStyleCnt="2"/>
      <dgm:spPr/>
    </dgm:pt>
    <dgm:pt modelId="{3D54C6F2-E273-6D4E-AB23-1EE141CD5A95}" type="pres">
      <dgm:prSet presAssocID="{7D7E1BF3-C2BE-4A13-9840-0DD36BE86C6E}" presName="vert1" presStyleCnt="0"/>
      <dgm:spPr/>
    </dgm:pt>
    <dgm:pt modelId="{3A110227-EFEE-0342-839D-C41E3F29B2C1}" type="pres">
      <dgm:prSet presAssocID="{DEFC5BEA-D0C7-4D10-98A2-DC0857DD9065}" presName="thickLine" presStyleLbl="alignNode1" presStyleIdx="1" presStyleCnt="2"/>
      <dgm:spPr/>
    </dgm:pt>
    <dgm:pt modelId="{7D94A989-F7F7-C540-ACED-AD587742B07F}" type="pres">
      <dgm:prSet presAssocID="{DEFC5BEA-D0C7-4D10-98A2-DC0857DD9065}" presName="horz1" presStyleCnt="0"/>
      <dgm:spPr/>
    </dgm:pt>
    <dgm:pt modelId="{C54B469D-87AC-7642-8094-D55BD5B4E1DB}" type="pres">
      <dgm:prSet presAssocID="{DEFC5BEA-D0C7-4D10-98A2-DC0857DD9065}" presName="tx1" presStyleLbl="revTx" presStyleIdx="1" presStyleCnt="2"/>
      <dgm:spPr/>
    </dgm:pt>
    <dgm:pt modelId="{CB6B3F90-3F4F-4A48-9756-DA3F26127687}" type="pres">
      <dgm:prSet presAssocID="{DEFC5BEA-D0C7-4D10-98A2-DC0857DD9065}" presName="vert1" presStyleCnt="0"/>
      <dgm:spPr/>
    </dgm:pt>
  </dgm:ptLst>
  <dgm:cxnLst>
    <dgm:cxn modelId="{9755185C-F4C5-40B6-8059-F5FD3EF38644}" srcId="{EE3A054D-5B9A-4E3A-ADC6-51A8C0419DDA}" destId="{DEFC5BEA-D0C7-4D10-98A2-DC0857DD9065}" srcOrd="1" destOrd="0" parTransId="{FD137228-5E43-46F9-8B6F-D730829BFE01}" sibTransId="{47119C98-C226-4250-82F1-1EBA8C20CDCD}"/>
    <dgm:cxn modelId="{E37F5469-7BDF-0045-98AA-4FB9276B0A8E}" type="presOf" srcId="{7D7E1BF3-C2BE-4A13-9840-0DD36BE86C6E}" destId="{B5A31D3C-C36E-E54A-AC34-787D65B6D790}" srcOrd="0" destOrd="0" presId="urn:microsoft.com/office/officeart/2008/layout/LinedList"/>
    <dgm:cxn modelId="{C75DA4F1-C4EC-BE41-9D7C-DB1929FAE56F}" type="presOf" srcId="{DEFC5BEA-D0C7-4D10-98A2-DC0857DD9065}" destId="{C54B469D-87AC-7642-8094-D55BD5B4E1DB}" srcOrd="0" destOrd="0" presId="urn:microsoft.com/office/officeart/2008/layout/LinedList"/>
    <dgm:cxn modelId="{37F71CF2-D1B2-7842-AEBD-EAC2254A3F54}" type="presOf" srcId="{EE3A054D-5B9A-4E3A-ADC6-51A8C0419DDA}" destId="{0882D7CF-DFAC-F64F-B298-74966ADF6CDC}" srcOrd="0" destOrd="0" presId="urn:microsoft.com/office/officeart/2008/layout/LinedList"/>
    <dgm:cxn modelId="{413D64FE-3824-4389-8505-CF29C7D0E44F}" srcId="{EE3A054D-5B9A-4E3A-ADC6-51A8C0419DDA}" destId="{7D7E1BF3-C2BE-4A13-9840-0DD36BE86C6E}" srcOrd="0" destOrd="0" parTransId="{E31C6DF5-4389-46EE-9881-0BAA5C32F8C2}" sibTransId="{48BCDD4B-FDE4-45FE-98F9-F7CF95692A88}"/>
    <dgm:cxn modelId="{78A128BA-2132-CE42-B3D7-384A7C45C885}" type="presParOf" srcId="{0882D7CF-DFAC-F64F-B298-74966ADF6CDC}" destId="{40F0A2CF-4F61-1D40-B733-4F8CEBB9921A}" srcOrd="0" destOrd="0" presId="urn:microsoft.com/office/officeart/2008/layout/LinedList"/>
    <dgm:cxn modelId="{1FA895C1-D459-444B-8EFD-EEB6AFAA6141}" type="presParOf" srcId="{0882D7CF-DFAC-F64F-B298-74966ADF6CDC}" destId="{2A5F325A-EB89-0A43-AC20-01F261563AF3}" srcOrd="1" destOrd="0" presId="urn:microsoft.com/office/officeart/2008/layout/LinedList"/>
    <dgm:cxn modelId="{8F17BB78-6AF9-BA4F-B7DB-006F55715789}" type="presParOf" srcId="{2A5F325A-EB89-0A43-AC20-01F261563AF3}" destId="{B5A31D3C-C36E-E54A-AC34-787D65B6D790}" srcOrd="0" destOrd="0" presId="urn:microsoft.com/office/officeart/2008/layout/LinedList"/>
    <dgm:cxn modelId="{768E2DC1-324E-0947-99AA-0B0EFBB7EA34}" type="presParOf" srcId="{2A5F325A-EB89-0A43-AC20-01F261563AF3}" destId="{3D54C6F2-E273-6D4E-AB23-1EE141CD5A95}" srcOrd="1" destOrd="0" presId="urn:microsoft.com/office/officeart/2008/layout/LinedList"/>
    <dgm:cxn modelId="{19F36B60-966E-0041-9E65-5DC87D90AF38}" type="presParOf" srcId="{0882D7CF-DFAC-F64F-B298-74966ADF6CDC}" destId="{3A110227-EFEE-0342-839D-C41E3F29B2C1}" srcOrd="2" destOrd="0" presId="urn:microsoft.com/office/officeart/2008/layout/LinedList"/>
    <dgm:cxn modelId="{FB5B9A2C-AC86-A241-B8C9-44338E1B8BF2}" type="presParOf" srcId="{0882D7CF-DFAC-F64F-B298-74966ADF6CDC}" destId="{7D94A989-F7F7-C540-ACED-AD587742B07F}" srcOrd="3" destOrd="0" presId="urn:microsoft.com/office/officeart/2008/layout/LinedList"/>
    <dgm:cxn modelId="{2090363A-2D46-F440-8F83-976A0C4A2B10}" type="presParOf" srcId="{7D94A989-F7F7-C540-ACED-AD587742B07F}" destId="{C54B469D-87AC-7642-8094-D55BD5B4E1DB}" srcOrd="0" destOrd="0" presId="urn:microsoft.com/office/officeart/2008/layout/LinedList"/>
    <dgm:cxn modelId="{CA30146A-2FFF-BF44-86EE-2B4D26EC98D1}" type="presParOf" srcId="{7D94A989-F7F7-C540-ACED-AD587742B07F}" destId="{CB6B3F90-3F4F-4A48-9756-DA3F261276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5B4C9-7C11-4D95-B79D-84AF0BF839C4}">
      <dsp:nvSpPr>
        <dsp:cNvPr id="0" name=""/>
        <dsp:cNvSpPr/>
      </dsp:nvSpPr>
      <dsp:spPr>
        <a:xfrm>
          <a:off x="764588" y="69888"/>
          <a:ext cx="1189692" cy="1189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B8373-3A15-4207-915D-CEDC7999E363}">
      <dsp:nvSpPr>
        <dsp:cNvPr id="0" name=""/>
        <dsp:cNvSpPr/>
      </dsp:nvSpPr>
      <dsp:spPr>
        <a:xfrm>
          <a:off x="1014423" y="319723"/>
          <a:ext cx="690021" cy="6900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2D484-16D3-4F24-A5E7-AB539BC18EC1}">
      <dsp:nvSpPr>
        <dsp:cNvPr id="0" name=""/>
        <dsp:cNvSpPr/>
      </dsp:nvSpPr>
      <dsp:spPr>
        <a:xfrm>
          <a:off x="2209214" y="69888"/>
          <a:ext cx="2804274" cy="118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Arte de ensinar tudo a todos. </a:t>
          </a:r>
          <a:endParaRPr lang="en-US" sz="2400" kern="1200"/>
        </a:p>
      </dsp:txBody>
      <dsp:txXfrm>
        <a:off x="2209214" y="69888"/>
        <a:ext cx="2804274" cy="1189692"/>
      </dsp:txXfrm>
    </dsp:sp>
    <dsp:sp modelId="{AA20A44B-15D5-4766-8E80-7BFBA8DF7151}">
      <dsp:nvSpPr>
        <dsp:cNvPr id="0" name=""/>
        <dsp:cNvSpPr/>
      </dsp:nvSpPr>
      <dsp:spPr>
        <a:xfrm>
          <a:off x="5502111" y="69888"/>
          <a:ext cx="1189692" cy="1189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F527B-3600-4B3E-8C2D-CB8937F07C91}">
      <dsp:nvSpPr>
        <dsp:cNvPr id="0" name=""/>
        <dsp:cNvSpPr/>
      </dsp:nvSpPr>
      <dsp:spPr>
        <a:xfrm>
          <a:off x="5751947" y="319723"/>
          <a:ext cx="690021" cy="6900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E46E9-CD25-48F3-ABBF-300B8B987005}">
      <dsp:nvSpPr>
        <dsp:cNvPr id="0" name=""/>
        <dsp:cNvSpPr/>
      </dsp:nvSpPr>
      <dsp:spPr>
        <a:xfrm>
          <a:off x="6946737" y="69888"/>
          <a:ext cx="2804274" cy="118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Facilidade de ensinar e de aprender; </a:t>
          </a:r>
          <a:endParaRPr lang="en-US" sz="2400" kern="1200"/>
        </a:p>
      </dsp:txBody>
      <dsp:txXfrm>
        <a:off x="6946737" y="69888"/>
        <a:ext cx="2804274" cy="1189692"/>
      </dsp:txXfrm>
    </dsp:sp>
    <dsp:sp modelId="{4C3AD2CC-BA51-4F22-A0CE-55C7A69E220E}">
      <dsp:nvSpPr>
        <dsp:cNvPr id="0" name=""/>
        <dsp:cNvSpPr/>
      </dsp:nvSpPr>
      <dsp:spPr>
        <a:xfrm>
          <a:off x="764588" y="1775552"/>
          <a:ext cx="1189692" cy="1189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08954-C0C2-4354-8367-45152ABAF809}">
      <dsp:nvSpPr>
        <dsp:cNvPr id="0" name=""/>
        <dsp:cNvSpPr/>
      </dsp:nvSpPr>
      <dsp:spPr>
        <a:xfrm>
          <a:off x="1014423" y="2025388"/>
          <a:ext cx="690021" cy="6900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371A3-741A-4BEB-9845-D4CCFE5CCE1E}">
      <dsp:nvSpPr>
        <dsp:cNvPr id="0" name=""/>
        <dsp:cNvSpPr/>
      </dsp:nvSpPr>
      <dsp:spPr>
        <a:xfrm>
          <a:off x="2209214" y="1775552"/>
          <a:ext cx="2804274" cy="118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Não há exclusão;</a:t>
          </a:r>
          <a:endParaRPr lang="en-US" sz="2400" kern="1200"/>
        </a:p>
      </dsp:txBody>
      <dsp:txXfrm>
        <a:off x="2209214" y="1775552"/>
        <a:ext cx="2804274" cy="1189692"/>
      </dsp:txXfrm>
    </dsp:sp>
    <dsp:sp modelId="{018EE4FD-03C5-4EF5-9277-F57B638B12AD}">
      <dsp:nvSpPr>
        <dsp:cNvPr id="0" name=""/>
        <dsp:cNvSpPr/>
      </dsp:nvSpPr>
      <dsp:spPr>
        <a:xfrm>
          <a:off x="5502111" y="1775552"/>
          <a:ext cx="1189692" cy="11896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296F7-4D97-4AAB-A22C-2CB5BEE4A131}">
      <dsp:nvSpPr>
        <dsp:cNvPr id="0" name=""/>
        <dsp:cNvSpPr/>
      </dsp:nvSpPr>
      <dsp:spPr>
        <a:xfrm>
          <a:off x="5751947" y="2025388"/>
          <a:ext cx="690021" cy="6900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0EF7C-BACD-4FE4-8396-5C602C142C74}">
      <dsp:nvSpPr>
        <dsp:cNvPr id="0" name=""/>
        <dsp:cNvSpPr/>
      </dsp:nvSpPr>
      <dsp:spPr>
        <a:xfrm>
          <a:off x="6946737" y="1775552"/>
          <a:ext cx="2804274" cy="118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Divisão das escolas: idade e aproveitamento.</a:t>
          </a:r>
          <a:endParaRPr lang="en-US" sz="2400" kern="1200"/>
        </a:p>
      </dsp:txBody>
      <dsp:txXfrm>
        <a:off x="6946737" y="1775552"/>
        <a:ext cx="2804274" cy="1189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0A2CF-4F61-1D40-B733-4F8CEBB9921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31D3C-C36E-E54A-AC34-787D65B6D790}">
      <dsp:nvSpPr>
        <dsp:cNvPr id="0" name=""/>
        <dsp:cNvSpPr/>
      </dsp:nvSpPr>
      <dsp:spPr>
        <a:xfrm>
          <a:off x="0" y="0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/>
            <a:t>Inicial, para saber dos conhecimentos prévios dos alunos</a:t>
          </a:r>
          <a:endParaRPr lang="en-US" sz="4800" kern="1200" dirty="0"/>
        </a:p>
      </dsp:txBody>
      <dsp:txXfrm>
        <a:off x="0" y="0"/>
        <a:ext cx="10515600" cy="2176272"/>
      </dsp:txXfrm>
    </dsp:sp>
    <dsp:sp modelId="{3A110227-EFEE-0342-839D-C41E3F29B2C1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B469D-87AC-7642-8094-D55BD5B4E1DB}">
      <dsp:nvSpPr>
        <dsp:cNvPr id="0" name=""/>
        <dsp:cNvSpPr/>
      </dsp:nvSpPr>
      <dsp:spPr>
        <a:xfrm>
          <a:off x="0" y="2176272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/>
            <a:t>Ajuda no planejamento/replanejamento das aulas</a:t>
          </a:r>
          <a:endParaRPr lang="en-US" sz="4800" kern="1200" dirty="0"/>
        </a:p>
      </dsp:txBody>
      <dsp:txXfrm>
        <a:off x="0" y="2176272"/>
        <a:ext cx="10515600" cy="2176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FC84E-6B02-F74E-8EEE-8258A0D8A6C7}" type="datetimeFigureOut">
              <a:rPr lang="pt-BR" smtClean="0"/>
              <a:t>21/11/2022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C29A7-F4E3-654C-88B7-77A953974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64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79814b28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79814b287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979814b28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62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79814b28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79814b28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979814b28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1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79814b28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79814b287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979814b287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55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C29A7-F4E3-654C-88B7-77A95397476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66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3D6C5-0D89-A249-B464-323085555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15597B-9C26-E94A-A888-FEB1A13F0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3015CD-08AA-EB47-B162-CC8AFFAB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A476-1785-C24E-B848-09E767D06091}" type="datetime1">
              <a:rPr lang="pt-BR" smtClean="0"/>
              <a:t>21/11/2022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7859C3-BF7D-F84D-9BB4-CC0A8116A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E68A8E-814C-8E4E-8380-EBC41DA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16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E91A77-07CC-EC4F-9845-1E06804E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50F32E-367D-3B4D-9F3E-31CBD7CB7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87D443-4AC4-A64E-ACA0-1E0EF468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C427-7A8B-8542-95B2-8DC521AFCC5A}" type="datetime1">
              <a:rPr lang="pt-BR" smtClean="0"/>
              <a:t>21/11/2022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3DD5F3-8343-8D4C-A045-A1F971C5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57B41A-FE7E-4D4E-8E9C-1FCA985C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68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59AEAA-0E5B-5B45-A618-49B68805F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932D73F-E964-844F-B574-AEA73E662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EF0027-BCE8-754F-A3F7-5CEE90EA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50AB-5D7A-AD4B-9959-730BB06853D3}" type="datetime1">
              <a:rPr lang="pt-BR" smtClean="0"/>
              <a:t>21/11/2022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CB9D23-D1A2-BF46-B055-AF60C665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98F12F-504A-EF4A-A2C9-39F57256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47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52892-5DAD-B446-99AF-9C7E201D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E7442F-FFB0-764D-90DF-ECA9A3CF3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A9656E-0DEE-A14D-92A4-333E80575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A9214-A1F3-A54B-B1E8-85ECED6CAF5F}" type="datetime1">
              <a:rPr lang="pt-BR" smtClean="0"/>
              <a:t>21/11/2022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2201BE-A582-B74A-B8A4-2A6BC0BE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7B1998-8A8A-CD4A-8F89-809D3306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27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A25E9-4BEF-474A-B2CE-1122CD8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35CB6A-9B36-854C-A24B-A43A651A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03CC7-7683-574F-85DA-B013D089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F5F5-67BB-4641-8930-6A5E97019713}" type="datetime1">
              <a:rPr lang="pt-BR" smtClean="0"/>
              <a:t>21/11/2022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6A5F31-6039-B647-A00F-39548570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E72FEB-2C89-4746-9EA9-EB0B9529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29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E358B-52CE-164D-9A27-7B50EAD4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6C1A4C-FAA9-7F45-8F27-A700CCC00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136ABC-B0DA-7148-A48C-B4E74E17E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B5485D-B249-0149-8A05-83F24EDD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9B9F-7168-234C-8DA9-95314E15CCEF}" type="datetime1">
              <a:rPr lang="pt-BR" smtClean="0"/>
              <a:t>21/11/2022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959947-E139-BF4B-89FE-7B71EA47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673C71-C456-C04A-AEE5-6D0085C2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19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5F778-9F6B-7D44-ADBA-63E8CFD0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0C968A-0D2A-7B4B-9007-3889E82D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831EB6-73FC-6E46-88FD-58D764761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49F4D7E-45E6-3249-9556-A471FF918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6745556-0EBE-8744-97FB-2EF6482A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5585D2-6B71-E148-8D52-2C7F0DFA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81B-1DF6-5B47-A315-2B806C535C12}" type="datetime1">
              <a:rPr lang="pt-BR" smtClean="0"/>
              <a:t>21/11/2022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5D1F8F6-4EAC-8F4B-9EA9-16B5AF26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AED5104-D063-0647-A037-14872389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30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44B0A-7E13-5943-AF95-4F4E36EE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97F4F3-2ED3-CF40-A72D-7ED699C2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DD63-A691-D945-913E-944F9CC9CEF6}" type="datetime1">
              <a:rPr lang="pt-BR" smtClean="0"/>
              <a:t>21/11/2022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B0F29ED-8190-334A-BDD0-D4E1E8B3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44D5E00-04C0-5346-B9DE-AF86C689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35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75867BC-CED2-4D42-9340-AB13F621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0101-8FAF-764E-B193-D2F27B6C503A}" type="datetime1">
              <a:rPr lang="pt-BR" smtClean="0"/>
              <a:t>21/11/2022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E05EFB-8CBC-7A49-B616-7D13170B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B3C024-1938-D24D-A276-E4AB93F9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28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2B1BD-D83E-ED45-86A2-9CF474E3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1DD1EE-4DF0-DD42-8F86-F49D0CED0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BE50AD-0058-3542-8417-E720E3C35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DFE6BD-0AC9-7F47-9D0F-29CA8DE2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F5178-B043-F04C-9898-C7D193275932}" type="datetime1">
              <a:rPr lang="pt-BR" smtClean="0"/>
              <a:t>21/11/2022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AEE603-D312-2F4B-AEEA-8A8749B9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6600F8-848D-3E43-B9C3-EA4B0A2AE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8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02F37-6002-CF4C-BB59-AE4C48AC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A273D76-DC58-5B4E-BF5D-5390FFD55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75B233-88DE-0741-9C40-A5C3A5C00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966770-4E43-DC40-B539-6206693D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A7278-252F-EF45-86F7-BC6A96CFF257}" type="datetime1">
              <a:rPr lang="pt-BR" smtClean="0"/>
              <a:t>21/11/2022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C048ED-FCC9-1346-BF81-BE6C52EB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F41B2D-2E80-9240-86B2-11DD0C2E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37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19CE3F1-5D25-D244-9023-8AE06716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C79DCA-4DC2-2E48-BD00-C25834742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33EF93-F496-924C-B08A-F5EFA5EB1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72ED1-B105-6A45-B427-46B87769DD0E}" type="datetime1">
              <a:rPr lang="pt-BR" smtClean="0"/>
              <a:t>21/11/2022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EE899C-EE21-074F-8F58-9D63DA14A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C66E10-6D57-EA44-B998-7C7DCF43F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AB61-8DC9-DF41-9429-634F7D05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82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D2E517-88DE-0A42-ABB3-0FF76E984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" y="909733"/>
            <a:ext cx="10594571" cy="3886711"/>
          </a:xfrm>
        </p:spPr>
        <p:txBody>
          <a:bodyPr anchor="ctr">
            <a:normAutofit/>
          </a:bodyPr>
          <a:lstStyle/>
          <a:p>
            <a:r>
              <a:rPr lang="pt-BR" sz="8000" b="1" dirty="0"/>
              <a:t>Avaliação</a:t>
            </a:r>
            <a:endParaRPr lang="pt-BR" sz="8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099105"/>
            <a:ext cx="10806546" cy="17558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601609-75CE-4CAA-9520-1CD1076BA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9900C35-2E02-41A0-ABB5-EA0BEB9FD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CBCF5FCB-4FA9-4595-90C2-9D063B5E4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C1AADA6C-3F63-4D4A-AF84-0ED447D0F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D3D59899-4DF2-4DE1-8EE8-1C8E16055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A4C4CDA-3FC5-4A6A-BAFE-977CB614E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A4016669-38F7-4F7F-AD2F-2BA576D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DA73A589-79D3-4A5A-9094-C3A69CF9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56EB2622-CE07-49D9-96DA-A27CD49698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2F004B65-48B3-4E04-B12B-A42AE1BA7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5D51F45B-6911-4E9B-8F00-9F9016B8A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CB57D3C-685E-4CF6-80E7-D6D2E8AA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42B7417D-88BA-4A07-A037-A598CA51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2581F91C-3245-4CC9-AE9C-20713201D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8449BF09-F04A-412E-8CBA-D81F0F2AF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73FB0607-74E7-40F5-9196-F19E1AB74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263E7E3B-57A7-4E14-BC6E-F5888E6A9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EE6C892E-7464-4649-AFAC-8FCD23E5F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FEC3099C-1531-4B73-9DE7-B3B15ABE4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0D768EF6-7AE9-40DE-8CC0-901E573E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E6153FD2-D44D-43AE-B1F6-EB5737FF2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501384"/>
            <a:ext cx="11371811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920D71-72D9-4F42-9F0A-6A0C30D1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799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7AB4F-B89F-BA47-A986-18444C5F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Diferenças entre avaliação e exame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0B11EA0F-501A-9645-AA1E-B39E2A840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510735"/>
              </p:ext>
            </p:extLst>
          </p:nvPr>
        </p:nvGraphicFramePr>
        <p:xfrm>
          <a:off x="838200" y="1825624"/>
          <a:ext cx="10515600" cy="359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65778255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98935710"/>
                    </a:ext>
                  </a:extLst>
                </a:gridCol>
              </a:tblGrid>
              <a:tr h="899416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/>
                        <a:t>Avaliação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/>
                        <a:t>Exames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563285"/>
                  </a:ext>
                </a:extLst>
              </a:tr>
              <a:tr h="89941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4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Não pontual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/>
                        <a:t>Pontual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571385"/>
                  </a:ext>
                </a:extLst>
              </a:tr>
              <a:tr h="899416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/>
                        <a:t>Dinâmica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/>
                        <a:t>Classificatório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89164"/>
                  </a:ext>
                </a:extLst>
              </a:tr>
              <a:tr h="899416">
                <a:tc>
                  <a:txBody>
                    <a:bodyPr/>
                    <a:lstStyle/>
                    <a:p>
                      <a:pPr algn="ctr"/>
                      <a:r>
                        <a:rPr lang="pt-BR" sz="4000" dirty="0"/>
                        <a:t>Inclusiva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dirty="0"/>
                        <a:t>Seletivo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121052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4169B2FE-361C-EE48-AAA7-30547435C7C1}"/>
              </a:ext>
            </a:extLst>
          </p:cNvPr>
          <p:cNvSpPr/>
          <p:nvPr/>
        </p:nvSpPr>
        <p:spPr>
          <a:xfrm>
            <a:off x="447040" y="5755279"/>
            <a:ext cx="12515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LatoWeb"/>
              </a:rPr>
              <a:t>Avaliação da aprendizagem | Cipriano </a:t>
            </a:r>
            <a:r>
              <a:rPr lang="pt-BR" dirty="0" err="1">
                <a:solidFill>
                  <a:srgbClr val="000000"/>
                </a:solidFill>
                <a:latin typeface="LatoWeb"/>
              </a:rPr>
              <a:t>Luckesi</a:t>
            </a:r>
            <a:endParaRPr lang="pt-BR" dirty="0">
              <a:solidFill>
                <a:srgbClr val="000000"/>
              </a:solidFill>
              <a:latin typeface="LatoWeb"/>
            </a:endParaRPr>
          </a:p>
          <a:p>
            <a:r>
              <a:rPr lang="pt-BR" dirty="0"/>
              <a:t>LUCKESI, Cipriano Carlos. </a:t>
            </a:r>
            <a:r>
              <a:rPr lang="pt-BR" i="1" dirty="0"/>
              <a:t>Avaliação da aprendizagem na escola</a:t>
            </a:r>
            <a:r>
              <a:rPr lang="pt-BR" dirty="0"/>
              <a:t>: reelaborando conceitos e criando a prática. 2 ed. Salvador: Malabares Comunicações e eventos, 2005. </a:t>
            </a:r>
            <a:r>
              <a:rPr lang="pt-BR" dirty="0" err="1">
                <a:solidFill>
                  <a:srgbClr val="000000"/>
                </a:solidFill>
                <a:latin typeface="LatoWeb"/>
              </a:rPr>
              <a:t>i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F87-717F-D743-9840-4261BCC0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17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2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Google Shape;121;g979814b287_0_6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 b="1"/>
              <a:t>Diagnóstica</a:t>
            </a:r>
          </a:p>
        </p:txBody>
      </p:sp>
      <p:graphicFrame>
        <p:nvGraphicFramePr>
          <p:cNvPr id="124" name="Google Shape;122;g979814b287_0_6">
            <a:extLst>
              <a:ext uri="{FF2B5EF4-FFF2-40B4-BE49-F238E27FC236}">
                <a16:creationId xmlns:a16="http://schemas.microsoft.com/office/drawing/2014/main" id="{6380F6EA-3C47-472C-9DCD-32DC55306F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48426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5A956C61-2921-4F43-A036-35D60861757D}"/>
              </a:ext>
            </a:extLst>
          </p:cNvPr>
          <p:cNvSpPr/>
          <p:nvPr/>
        </p:nvSpPr>
        <p:spPr>
          <a:xfrm>
            <a:off x="1818565" y="6300812"/>
            <a:ext cx="9535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CATANI, </a:t>
            </a:r>
            <a:r>
              <a:rPr lang="pt-BR" dirty="0" err="1"/>
              <a:t>Denice</a:t>
            </a:r>
            <a:r>
              <a:rPr lang="pt-BR" dirty="0"/>
              <a:t> Barbara; GALLEGO, Rita de Cassia. Avaliação. São Paulo: Ed. UNESP, 2009.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00936B-E37B-C14E-A9F3-2FEBD184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08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8" name="Google Shape;128;g979814b287_0_12"/>
          <p:cNvSpPr txBox="1"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927990-F09B-4046-92B2-897CC9DA7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1431042"/>
            <a:ext cx="3927826" cy="39959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decorrer dos processos de ensino e de aprendizagem, com devolutivas qualitativas significativas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FE019E2-4168-2144-A0F7-8DB35D582DE8}"/>
              </a:ext>
            </a:extLst>
          </p:cNvPr>
          <p:cNvSpPr/>
          <p:nvPr/>
        </p:nvSpPr>
        <p:spPr>
          <a:xfrm>
            <a:off x="1818565" y="6300812"/>
            <a:ext cx="9535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CATANI, </a:t>
            </a:r>
            <a:r>
              <a:rPr lang="pt-BR" dirty="0" err="1"/>
              <a:t>Denice</a:t>
            </a:r>
            <a:r>
              <a:rPr lang="pt-BR" dirty="0"/>
              <a:t> Barbara; GALLEGO, Rita de Cassia. Avaliação. São Paulo: Ed. UNESP, 2009.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975349-948B-E547-A1AA-F091B0174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815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B0AD8C2-CA64-45DC-B5E0-FA242F7B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Google Shape;135;g979814b287_0_18"/>
          <p:cNvSpPr txBox="1">
            <a:spLocks noGrp="1"/>
          </p:cNvSpPr>
          <p:nvPr>
            <p:ph type="title"/>
          </p:nvPr>
        </p:nvSpPr>
        <p:spPr>
          <a:xfrm rot="16200000">
            <a:off x="308091" y="2051887"/>
            <a:ext cx="5667529" cy="2983124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Somativa</a:t>
            </a:r>
            <a:endParaRPr lang="pt-BR" sz="8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DE0FBC4-76C2-4FA1-A14B-AF5A773FF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6775" y="3360568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21838FE-7D65-41EB-8BD1-5B6A2A613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0478" y="609803"/>
            <a:ext cx="2922895" cy="563839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" name="Google Shape;136;g979814b287_0_18"/>
          <p:cNvSpPr txBox="1">
            <a:spLocks noGrp="1"/>
          </p:cNvSpPr>
          <p:nvPr>
            <p:ph idx="1"/>
          </p:nvPr>
        </p:nvSpPr>
        <p:spPr>
          <a:xfrm>
            <a:off x="5409789" y="709684"/>
            <a:ext cx="5467477" cy="5667529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Conceitos ao fim de determinado período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Fins de progressão e certificação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60AD4BC-09D3-304F-949A-4704577D2ADB}"/>
              </a:ext>
            </a:extLst>
          </p:cNvPr>
          <p:cNvSpPr/>
          <p:nvPr/>
        </p:nvSpPr>
        <p:spPr>
          <a:xfrm>
            <a:off x="1818565" y="6300812"/>
            <a:ext cx="9535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CATANI, </a:t>
            </a:r>
            <a:r>
              <a:rPr lang="pt-BR" dirty="0" err="1"/>
              <a:t>Denice</a:t>
            </a:r>
            <a:r>
              <a:rPr lang="pt-BR" dirty="0"/>
              <a:t> Barbara; GALLEGO, Rita de Cassia. Avaliação. São Paulo: Ed. UNESP, 2009.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636DF63-6CA0-BC4A-85F3-48968FA2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276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1AB606-6B43-BD45-B429-6AF25900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</a:rPr>
              <a:t>Avaliação Visão mediadora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965183-48F6-2A48-871F-68A94B057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pt-BR" sz="2600"/>
              <a:t>Ação coletiva e consensual</a:t>
            </a:r>
          </a:p>
          <a:p>
            <a:r>
              <a:rPr lang="pt-BR" sz="2600"/>
              <a:t>Concepção de conscientização das desigualdades sociais e culturais</a:t>
            </a:r>
          </a:p>
          <a:p>
            <a:r>
              <a:rPr lang="pt-BR" sz="2600"/>
              <a:t>Postura cooperativa entre os professores e todos envolvidos na ação educativa</a:t>
            </a:r>
          </a:p>
          <a:p>
            <a:r>
              <a:rPr lang="pt-BR" sz="2600"/>
              <a:t>Privilégio à aprendizagem significativa</a:t>
            </a:r>
          </a:p>
          <a:p>
            <a:r>
              <a:rPr lang="pt-BR" sz="2600"/>
              <a:t>Consciência crítica e responsável de todos sobre o cotidiano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BC383F3-6C42-1E4A-9CF4-47D547E15EAB}"/>
              </a:ext>
            </a:extLst>
          </p:cNvPr>
          <p:cNvSpPr/>
          <p:nvPr/>
        </p:nvSpPr>
        <p:spPr>
          <a:xfrm>
            <a:off x="1781393" y="6277554"/>
            <a:ext cx="9468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HOFFMANN, Jussara. Avaliação: Mito &amp; Desafio. Porto Alegre: Educação e Realidade. 10ª ed. 1993. 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E70C4D-6254-F345-84A3-DB9445AA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452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46DC344-60E1-234E-8B8D-27D2CA673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22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53A087-022B-114A-820C-6717F2C2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pt-BR" sz="3600" dirty="0"/>
              <a:t>Por que avaliamos?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DBFD21-4859-AA48-B136-F60ACE2D9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5270048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Avaliamos segundo a lógica da seleção?</a:t>
            </a:r>
          </a:p>
          <a:p>
            <a:endParaRPr lang="pt-BR" sz="3200" dirty="0"/>
          </a:p>
          <a:p>
            <a:endParaRPr lang="pt-BR" sz="32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9E4EBE-86FB-A64D-A763-40AA1580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383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B9D1DCC-276D-D24D-9047-75D180DA9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8" r="-1" b="1053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53A087-022B-114A-820C-6717F2C2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pt-BR" sz="3600"/>
              <a:t>Por que avaliamos?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DBFD21-4859-AA48-B136-F60ACE2D9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30" y="5322852"/>
            <a:ext cx="10398881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Avaliamos para melhorar os processos de ensino e de aprendizagem?</a:t>
            </a:r>
          </a:p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F3DF1A-87B2-B34E-80E0-CE0BDFB8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963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878E2B-C6DD-4944-806C-64BD3DDC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 preciso retomar a função da escola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5978AC-3A58-FC44-8281-12B2F02B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253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B60BE8E-752F-3A41-AACB-CA996CA34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52E33B-71B4-8946-84BC-AB05766FF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3600"/>
              <a:t>Função da escola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9724CE-EBAE-2447-8F41-3C71D623F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800" i="1" dirty="0"/>
              <a:t>A função da escola é oferecer às crianças instrumentos para análise da realidade e iniciá-las na experiência da reflexão e ação. </a:t>
            </a:r>
          </a:p>
          <a:p>
            <a:pPr marL="0" indent="0">
              <a:buNone/>
            </a:pPr>
            <a:r>
              <a:rPr lang="pt-BR" sz="1800" dirty="0"/>
              <a:t>“[...] o papel do professor é ajudar as crianças a ver e compreender a realidade, expressar a realidade, expressar-se, descobrir, assumir a responsabilidade de ser elemento de mudança na realidade.” (NIDELCOFF, 1979, p. 6). </a:t>
            </a:r>
            <a:endParaRPr lang="pt-BR" sz="1800" i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2C8E40A-B3FC-CB44-AEF5-10955DA30442}"/>
              </a:ext>
            </a:extLst>
          </p:cNvPr>
          <p:cNvSpPr/>
          <p:nvPr/>
        </p:nvSpPr>
        <p:spPr>
          <a:xfrm>
            <a:off x="392349" y="61697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/>
              <a:t>NIDELCOFF, M. T. A escola e a compreensão da realidade. São Paulo: Brasiliense, 1979.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447C98-293B-8A4F-8492-89405833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91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E4951A7-FB47-A24C-AB40-10FD64183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7" r="22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BD194E-920A-0243-B650-D05C83CD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2500" b="1" dirty="0"/>
              <a:t>Visão da Escola do século XX </a:t>
            </a:r>
            <a:br>
              <a:rPr lang="pt-BR" sz="2500" b="1" dirty="0"/>
            </a:br>
            <a:r>
              <a:rPr lang="pt-BR" sz="2500" b="1" dirty="0"/>
              <a:t> </a:t>
            </a:r>
            <a:r>
              <a:rPr lang="pt-BR" sz="2500" b="1" dirty="0" err="1"/>
              <a:t>x</a:t>
            </a:r>
            <a:br>
              <a:rPr lang="pt-BR" sz="2500" b="1" dirty="0"/>
            </a:br>
            <a:r>
              <a:rPr lang="pt-BR" sz="2500" b="1" dirty="0"/>
              <a:t> Visão do aluno ideal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F3639D-BDB9-5F46-B580-12628DD26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787650"/>
            <a:ext cx="5059318" cy="2619839"/>
          </a:xfrm>
        </p:spPr>
        <p:txBody>
          <a:bodyPr anchor="ctr">
            <a:normAutofit/>
          </a:bodyPr>
          <a:lstStyle/>
          <a:p>
            <a:r>
              <a:rPr lang="pt-BR" sz="2400" dirty="0"/>
              <a:t>Escola Pública </a:t>
            </a:r>
          </a:p>
          <a:p>
            <a:r>
              <a:rPr lang="pt-BR" sz="2400" dirty="0"/>
              <a:t>Gratuita</a:t>
            </a:r>
          </a:p>
          <a:p>
            <a:r>
              <a:rPr lang="pt-BR" sz="2400" dirty="0"/>
              <a:t>Laica</a:t>
            </a:r>
          </a:p>
          <a:p>
            <a:r>
              <a:rPr lang="pt-BR" sz="2400" dirty="0"/>
              <a:t>Obrigatória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201B62-C16B-0B4C-99E3-D16E97BC2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087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980C9-4B5B-934E-25F1-B2B33614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7823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Concepções</a:t>
            </a:r>
            <a:r>
              <a:rPr lang="en-US" dirty="0"/>
              <a:t> de </a:t>
            </a:r>
            <a:r>
              <a:rPr lang="en-US" dirty="0" err="1"/>
              <a:t>ensino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8D76A2-E192-D62F-E354-6D6D9C53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063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6C26027-1635-374B-89ED-A53D9B28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3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E5AB13-858B-6040-8A9D-A649EDFC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 escola está preparada para receber todos os estudantes?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0008DC-71C9-744C-A605-44008113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3607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14D299-8014-5340-BC36-75A883C8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Aluno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ideal x </a:t>
            </a:r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Professor ideal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BF1C9071-4A74-3F4B-85A2-DD0AD211F036}"/>
              </a:ext>
            </a:extLst>
          </p:cNvPr>
          <p:cNvSpPr/>
          <p:nvPr/>
        </p:nvSpPr>
        <p:spPr>
          <a:xfrm>
            <a:off x="7906551" y="4719958"/>
            <a:ext cx="4179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Vollkorn"/>
              </a:rPr>
              <a:t>Todos quietos na carteira durante uma aula expositiva, conversam apenas nos momentos de recreio ou do trabalho coletivo, acatam ordens, entregam todas as atividades de modo satisfatório. 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7679C4-57DB-6640-93A1-92606DCC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422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C52AD-1E44-D946-9099-B79BE372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Como o fracasso escolar é produzido na escola?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Você se lembra de como eram definidas as salas de aula quando você ia a escola?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22E32B-AEB0-D448-8964-D33055092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065503"/>
            <a:ext cx="6553545" cy="4734936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7A8CFAD-98EA-4449-81A5-7D685744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982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A7B2E6-5980-1A44-8893-6242BCDE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que gera o fracasso escolar?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9B7834-A116-E84D-8444-B9D56BAD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33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3ECB4-FF53-5A47-8519-B7A3583DB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60" y="407371"/>
            <a:ext cx="10515600" cy="61240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i="1" dirty="0"/>
              <a:t>“</a:t>
            </a:r>
            <a:r>
              <a:rPr lang="pt-BR" b="1" i="1" dirty="0"/>
              <a:t>Sempre houve fracassos</a:t>
            </a:r>
            <a:r>
              <a:rPr lang="pt-BR" i="1" dirty="0"/>
              <a:t>, porém eram parcialmente ocultos pela importância dos abandonos ou pela ausência total de escolarização. Os fracassos também eram </a:t>
            </a:r>
            <a:r>
              <a:rPr lang="pt-BR" b="1" i="1" dirty="0"/>
              <a:t>mascarados pela estrutura escolar</a:t>
            </a:r>
            <a:r>
              <a:rPr lang="pt-BR" i="1" dirty="0"/>
              <a:t>, que geralmente </a:t>
            </a:r>
            <a:r>
              <a:rPr lang="pt-BR" b="1" i="1" dirty="0"/>
              <a:t>separava </a:t>
            </a:r>
            <a:r>
              <a:rPr lang="pt-BR" i="1" dirty="0"/>
              <a:t>os alunos desde seu ingresso na escola: as crianças das classes favorecidas frequentavam as pequenas classes dos </a:t>
            </a:r>
            <a:r>
              <a:rPr lang="pt-BR" b="1" i="1" dirty="0"/>
              <a:t>liceus</a:t>
            </a:r>
            <a:r>
              <a:rPr lang="pt-BR" i="1" dirty="0"/>
              <a:t>, enquanto as outras iam à </a:t>
            </a:r>
            <a:r>
              <a:rPr lang="pt-BR" b="1" i="1" dirty="0"/>
              <a:t>escola básica para todos</a:t>
            </a:r>
            <a:r>
              <a:rPr lang="pt-BR" i="1" dirty="0"/>
              <a:t>.  A </a:t>
            </a:r>
            <a:r>
              <a:rPr lang="pt-BR" b="1" i="1" dirty="0"/>
              <a:t>segregação social precedia a seleção escolar </a:t>
            </a:r>
            <a:r>
              <a:rPr lang="pt-BR" i="1" dirty="0"/>
              <a:t>e, até certo ponto, a dispensava, pois a condição de classe decidia o destino escolar mais que as aquisições intelectuais: </a:t>
            </a:r>
            <a:r>
              <a:rPr lang="pt-BR" b="1" i="1" dirty="0"/>
              <a:t>um filho de burgueses não competia com um filho de camponeses ou operários, pois jamais frequentava os mesmos bancos escolares</a:t>
            </a:r>
            <a:r>
              <a:rPr lang="pt-BR" i="1" dirty="0"/>
              <a:t>.”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F3E3902-8C7D-8842-93DA-168B152D1EB4}"/>
              </a:ext>
            </a:extLst>
          </p:cNvPr>
          <p:cNvSpPr/>
          <p:nvPr/>
        </p:nvSpPr>
        <p:spPr>
          <a:xfrm>
            <a:off x="304800" y="5934670"/>
            <a:ext cx="1136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PERRENOUD, Philippe. A pedagogia na escola das diferenças – Fragmentos de uma sociologia do fracasso. Porto Alegre: Artmed, 2010.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93DD2F-D6FE-4F4F-A20D-44886CC8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529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A2-5960-F043-84A7-49639A502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690" y="1224542"/>
            <a:ext cx="10515600" cy="52817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200" i="1" dirty="0"/>
              <a:t>O </a:t>
            </a:r>
            <a:r>
              <a:rPr lang="pt-BR" sz="2200" b="1" i="1" dirty="0"/>
              <a:t>rótulo e o estigma </a:t>
            </a:r>
            <a:r>
              <a:rPr lang="pt-BR" sz="2200" i="1" dirty="0"/>
              <a:t>atingira Ângela muito cedo em sua vida escolar. Após cursar o pré-primário no próprio bairro, foi matriculada na primeira série na escola do Jardim em 1982, aos sete anos de idade. </a:t>
            </a:r>
            <a:r>
              <a:rPr lang="pt-BR" sz="2200" b="1" i="1" dirty="0"/>
              <a:t>Avaliada quanto às possibilidades de aprendizagem</a:t>
            </a:r>
            <a:r>
              <a:rPr lang="pt-BR" sz="2200" i="1" dirty="0"/>
              <a:t>, foi considerada </a:t>
            </a:r>
            <a:r>
              <a:rPr lang="pt-BR" sz="2200" b="1" i="1" dirty="0"/>
              <a:t>não pronta </a:t>
            </a:r>
            <a:r>
              <a:rPr lang="pt-BR" sz="2200" i="1" dirty="0"/>
              <a:t>e colocada numa </a:t>
            </a:r>
            <a:r>
              <a:rPr lang="pt-BR" sz="2200" b="1" i="1" dirty="0"/>
              <a:t>classe da qual não se esperava muito em termos de rendimento</a:t>
            </a:r>
            <a:r>
              <a:rPr lang="pt-BR" sz="2200" i="1" dirty="0"/>
              <a:t>; previsivelmente, </a:t>
            </a:r>
            <a:r>
              <a:rPr lang="pt-BR" sz="2200" b="1" i="1" dirty="0"/>
              <a:t>foi reprovada</a:t>
            </a:r>
            <a:r>
              <a:rPr lang="pt-BR" sz="2200" i="1" dirty="0"/>
              <a:t>. Se a esta avaliação, sempre passível de suspeição, acrescentarmos a expectativa que ela gerou nas educadoras, </a:t>
            </a:r>
            <a:r>
              <a:rPr lang="pt-BR" sz="2200" b="1" i="1" dirty="0"/>
              <a:t>reforçada pelo preconceito </a:t>
            </a:r>
            <a:r>
              <a:rPr lang="pt-BR" sz="2200" i="1" dirty="0"/>
              <a:t>que alimentavam em relação aos moradores do bairro, e a qualidade que as atividades de preparação para a alfabetização geralmente têm na rede – uma repetição interminável de exercícios e perguntas descontextualizadas e até mesmo absurdas sobre a localização espacial e temporal, partes do corpo, noção de tamanho [...] – podemos começar a detectar as raízes escolares de seu comportamento escolar.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7A04562-3A80-1C4F-BB7E-7D4AD91F715C}"/>
              </a:ext>
            </a:extLst>
          </p:cNvPr>
          <p:cNvSpPr/>
          <p:nvPr/>
        </p:nvSpPr>
        <p:spPr>
          <a:xfrm>
            <a:off x="2868527" y="6128156"/>
            <a:ext cx="9045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PATTO, Maria Helena Souza A produção do fracasso escolar. São Paulo: T. A. Queiroz, 1991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DA8C9A7-4146-E24D-B1BB-5EE9C1A2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17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C5EE87-CF7C-AC43-946A-6E3F59334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088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600" i="1" dirty="0"/>
              <a:t>Neide, por sua vez, é uma professora efetiva que ingressou na prefeitura, depois no estado e durante alguns anos ficou se valendo de expedientes para permanecer nas duas redes [...] Não estava em seus planos </a:t>
            </a:r>
            <a:r>
              <a:rPr lang="pt-BR" sz="2600" b="1" i="1" dirty="0"/>
              <a:t>assumir um classe de primeira série</a:t>
            </a:r>
            <a:r>
              <a:rPr lang="pt-BR" sz="2600" i="1" dirty="0"/>
              <a:t>, principalmente porque esta série </a:t>
            </a:r>
            <a:r>
              <a:rPr lang="pt-BR" sz="2600" b="1" i="1" dirty="0"/>
              <a:t>limita as possibilidades de faltas dos professores</a:t>
            </a:r>
            <a:r>
              <a:rPr lang="pt-BR" sz="2600" i="1" dirty="0"/>
              <a:t>, além de </a:t>
            </a:r>
            <a:r>
              <a:rPr lang="pt-BR" sz="2600" b="1" i="1" dirty="0"/>
              <a:t>requerer maior dedicação em termos pedagógicos</a:t>
            </a:r>
            <a:r>
              <a:rPr lang="pt-BR" sz="2600" i="1" dirty="0"/>
              <a:t>. Ela também não queria um classe como essa e sente que foi compelida a assumi-la através da insistência e da sedução da assistente pedagógica, que a convenceu de seu jeito para a primeira série.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A9FA34-B235-5545-A587-43F406EA1E27}"/>
              </a:ext>
            </a:extLst>
          </p:cNvPr>
          <p:cNvSpPr/>
          <p:nvPr/>
        </p:nvSpPr>
        <p:spPr>
          <a:xfrm>
            <a:off x="2868527" y="6128156"/>
            <a:ext cx="9045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PATTO, Maria Helena Souza A produção do fracasso escolar. São Paulo: T. A. Queiroz, 1991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26C245-11DF-5D46-965D-A5F3B3BD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669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882411D-292D-7143-B332-812D63586251}"/>
              </a:ext>
            </a:extLst>
          </p:cNvPr>
          <p:cNvSpPr/>
          <p:nvPr/>
        </p:nvSpPr>
        <p:spPr>
          <a:xfrm>
            <a:off x="426720" y="6211669"/>
            <a:ext cx="1091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DAMIANI, Magda Floriana. Discurso pedagógico e fracasso escolar. Ensaio: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aval.pol.públ.Educ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.,  Rio de Janeiro ,  v. 14, 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53, p. 457-478,  Dec.  2006 .  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24623A-0AB2-DA4A-91CD-7A4BD68D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02" y="247649"/>
            <a:ext cx="6941185" cy="5715486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1287708E-2007-0F4D-99F9-6AA89441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60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4772AF-771F-9E4C-B8D8-1A1BD1DF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12984"/>
            <a:ext cx="6891187" cy="3807380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F5493CFF-E43B-4B10-ACE1-C8A124662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0"/>
            <a:ext cx="406212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0435FA-84DB-0749-AEC9-155E6EBF8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649" y="3358608"/>
            <a:ext cx="3045883" cy="2831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>
                <a:solidFill>
                  <a:schemeClr val="bg1"/>
                </a:solidFill>
              </a:rPr>
              <a:t>O fracasso escolar é produzido nas práticas escolares e não resulta da incapacidade de aprendizado do estudante.</a:t>
            </a:r>
          </a:p>
          <a:p>
            <a:pPr marL="0" indent="0">
              <a:buNone/>
            </a:pPr>
            <a:endParaRPr lang="pt-BR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1800">
                <a:solidFill>
                  <a:schemeClr val="bg1"/>
                </a:solidFill>
              </a:rPr>
              <a:t>Mas quando ele ocorre?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F0DD9EF-7F16-674D-A92B-1E91CD7C06F8}"/>
              </a:ext>
            </a:extLst>
          </p:cNvPr>
          <p:cNvSpPr/>
          <p:nvPr/>
        </p:nvSpPr>
        <p:spPr>
          <a:xfrm>
            <a:off x="813372" y="58667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BOURDIEU, P.; PASSERON, Jean-Claude. </a:t>
            </a:r>
            <a:r>
              <a:rPr lang="en-US" i="1" dirty="0"/>
              <a:t>A </a:t>
            </a:r>
            <a:r>
              <a:rPr lang="en-US" i="1" dirty="0" err="1"/>
              <a:t>reprodução</a:t>
            </a:r>
            <a:r>
              <a:rPr lang="en-US" i="1" dirty="0"/>
              <a:t>. </a:t>
            </a:r>
            <a:r>
              <a:rPr lang="en-US" dirty="0"/>
              <a:t>2. ed. Rio de Janeiro: Francisco Alves, 1982.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63DDD72-8274-0C46-AF00-5A80C66A918B}"/>
              </a:ext>
            </a:extLst>
          </p:cNvPr>
          <p:cNvSpPr/>
          <p:nvPr/>
        </p:nvSpPr>
        <p:spPr>
          <a:xfrm>
            <a:off x="813372" y="4448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/>
              <a:t>É preciso compreender </a:t>
            </a:r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as relações entre o sistema de ensino e a estrutura das relações entre as classes.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71B2E2-CC75-1A4D-8ADA-D69142B5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435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9F06E2-CC04-D341-A738-1043A059A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1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433929-9CA8-824F-BDD2-22CAF0DF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Deslegitima diferentes culturas (arte, linguagem, formas de expressão)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DC0D0A3-90EE-684C-978A-A103F2DE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205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422ACC-279A-4F45-8997-DC26DE49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9389"/>
            <a:ext cx="10515600" cy="5647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Didática magna que mostra a arte universal de </a:t>
            </a:r>
            <a:r>
              <a:rPr lang="pt-BR" b="1" dirty="0"/>
              <a:t>ensinar tudo a todos</a:t>
            </a:r>
            <a:r>
              <a:rPr lang="pt-BR" dirty="0"/>
              <a:t>, ou seja, o modo certo e excelente para criar em todas as comunidades, cidades ou vilarejos de qualquer reino cristão escolas tais que a juventude dos dois sexos, </a:t>
            </a:r>
            <a:r>
              <a:rPr lang="pt-BR" b="1" dirty="0"/>
              <a:t>sem excluir ninguém</a:t>
            </a:r>
            <a:r>
              <a:rPr lang="pt-BR" dirty="0"/>
              <a:t>, possa receber uma </a:t>
            </a:r>
            <a:r>
              <a:rPr lang="pt-BR" b="1" dirty="0"/>
              <a:t>formação em letras</a:t>
            </a:r>
            <a:r>
              <a:rPr lang="pt-BR" dirty="0"/>
              <a:t>, ser aprimorada nos costumes, educada para a piedade e, assim, nos anos da primeira juventude, </a:t>
            </a:r>
            <a:r>
              <a:rPr lang="pt-BR" b="1" dirty="0"/>
              <a:t>receba a instrução sobre tudo o que é da vida presente e futura, de maneira sintética, agradável e sólida.</a:t>
            </a:r>
            <a:r>
              <a:rPr lang="pt-BR" dirty="0"/>
              <a:t> Os princípios de tudo o que se aconselha são extraídos da própria natureza das coisas; a verdade é demonstrada através de exemplos paralelos das artes mecânicas, a ordem (dos estudos) é disposta segundo anos, meses, dias, horas; o caminho, enfim, </a:t>
            </a:r>
            <a:r>
              <a:rPr lang="pt-BR" b="1" dirty="0"/>
              <a:t>fácil e seguro</a:t>
            </a:r>
            <a:r>
              <a:rPr lang="pt-BR" dirty="0"/>
              <a:t>, é mostrado para pôr essas coisas em prática com bom êxito.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7BF3526-F23C-2944-9774-4881922887F9}"/>
              </a:ext>
            </a:extLst>
          </p:cNvPr>
          <p:cNvSpPr/>
          <p:nvPr/>
        </p:nvSpPr>
        <p:spPr>
          <a:xfrm>
            <a:off x="1803400" y="6328611"/>
            <a:ext cx="955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COMENIUS, J. A. Didática magna (3. ed.). São Paulo: Martins Fontes, 2006.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42E86F1-CF71-F04C-A11D-218A5B81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600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FDFA4A-78C0-8142-8C5A-429904DA3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22DADB-BB75-8F46-8422-186CB144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Não dialoga com a linguagem das camadas populares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73E009-A852-7744-B66C-326C9C03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045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E98B5F-27EB-E84C-B3AE-4F688CB09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1" b="63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986C52-E0D9-0F49-B343-CA37ED83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Não conversa e dialoga com as experiências dos jovens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43DA32-CBA3-8E4C-9517-3647495A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25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2B8DFA-569A-6D4F-8039-7075E9B7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Não considera as diferentes especificidades cognitivas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4B1C4B-96FD-E742-9D05-0F83741C3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1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B1173A0-C4F6-434C-AF08-2371E7B0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26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Espaço Reservado para Conteúdo 2">
            <a:extLst>
              <a:ext uri="{FF2B5EF4-FFF2-40B4-BE49-F238E27FC236}">
                <a16:creationId xmlns:a16="http://schemas.microsoft.com/office/drawing/2014/main" id="{CE3DA6E4-9C0D-437A-A48F-F92532D768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03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7">
            <a:extLst>
              <a:ext uri="{FF2B5EF4-FFF2-40B4-BE49-F238E27FC236}">
                <a16:creationId xmlns:a16="http://schemas.microsoft.com/office/drawing/2014/main" id="{FA84EC87-E031-D143-BDB5-7F12D1120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Concepções de Ensino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CB2820F-D82F-7F49-84EB-089560ACB0E5}"/>
              </a:ext>
            </a:extLst>
          </p:cNvPr>
          <p:cNvSpPr/>
          <p:nvPr/>
        </p:nvSpPr>
        <p:spPr>
          <a:xfrm>
            <a:off x="1803400" y="6328611"/>
            <a:ext cx="955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COMENIUS, J. A. Didática magna (3. ed.). São Paulo: Martins Fontes, 2006.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C538F77-8916-0040-9CC2-F96C5D93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225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ítulo 7">
            <a:extLst>
              <a:ext uri="{FF2B5EF4-FFF2-40B4-BE49-F238E27FC236}">
                <a16:creationId xmlns:a16="http://schemas.microsoft.com/office/drawing/2014/main" id="{75226E3D-D274-614E-936A-528F4BF2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Concepções de Ensino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A4FF276-9F0A-F74A-AA2B-E115ECDE9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1EFA8E7-A89C-CB4D-86C9-9176666B437A}"/>
              </a:ext>
            </a:extLst>
          </p:cNvPr>
          <p:cNvSpPr/>
          <p:nvPr/>
        </p:nvSpPr>
        <p:spPr>
          <a:xfrm>
            <a:off x="7835105" y="3072208"/>
            <a:ext cx="3264916" cy="2660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MEIRIEU, Philippe Aprender .... sim, mas como? Porto Alegre- Artmed, 1998. MORAIS, Regis (org.). Sala de aula. Que espaço é esse? Campinas- Papirus, 1994. </a:t>
            </a: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0C2DD99-7F16-E84F-B021-2C97A50C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53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8EC97B-96AF-E24A-BE63-9AE19A84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r>
              <a:rPr lang="pt-BR" b="1">
                <a:solidFill>
                  <a:schemeClr val="tx1">
                    <a:lumMod val="95000"/>
                    <a:lumOff val="5000"/>
                  </a:schemeClr>
                </a:solidFill>
              </a:rPr>
              <a:t>Escola Nova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81578A-1207-E044-A040-513337E24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47" y="1536521"/>
            <a:ext cx="4957976" cy="480968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Movimento de educadores organizado em fins do século XIX, que propunha uma 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nova compreensão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das necessidades da infância e questionava a passividade na qual a criança estava condenada pela 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escola tradicional.</a:t>
            </a:r>
          </a:p>
          <a:p>
            <a:pPr marL="0" indent="0">
              <a:buNone/>
            </a:pP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Referencias mundiais – Dewey, Montessori, Freinet </a:t>
            </a:r>
          </a:p>
          <a:p>
            <a:pPr marL="0" indent="0">
              <a:buNone/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Brasil - Fernando de Azevedo, Lourenço Filho e Anísio Teixeira</a:t>
            </a:r>
          </a:p>
        </p:txBody>
      </p:sp>
      <p:sp>
        <p:nvSpPr>
          <p:cNvPr id="9" name="Título 7">
            <a:extLst>
              <a:ext uri="{FF2B5EF4-FFF2-40B4-BE49-F238E27FC236}">
                <a16:creationId xmlns:a16="http://schemas.microsoft.com/office/drawing/2014/main" id="{CB4F6291-C9D2-F24C-A63B-0237D3633B85}"/>
              </a:ext>
            </a:extLst>
          </p:cNvPr>
          <p:cNvSpPr txBox="1">
            <a:spLocks/>
          </p:cNvSpPr>
          <p:nvPr/>
        </p:nvSpPr>
        <p:spPr>
          <a:xfrm>
            <a:off x="711829" y="190986"/>
            <a:ext cx="59924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Concepções de Ensino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6A8CF0-BE9B-D941-87B2-67B445A7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48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E612C7-B066-4023-9D0A-7C54D1E3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5D1E77-2777-A246-8508-D6E66A0E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-1001763"/>
            <a:ext cx="4094922" cy="2135576"/>
          </a:xfrm>
        </p:spPr>
        <p:txBody>
          <a:bodyPr anchor="b">
            <a:normAutofit/>
          </a:bodyPr>
          <a:lstStyle/>
          <a:p>
            <a:r>
              <a:rPr lang="pt-BR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Currículo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24211A-CEDC-1240-999D-D977A23A2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294679"/>
            <a:ext cx="4094922" cy="2931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teorias do currículo passam discussões:</a:t>
            </a:r>
          </a:p>
          <a:p>
            <a:pPr marL="0" indent="0">
              <a:buNone/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qual conhecimento deve ser ensinado? </a:t>
            </a:r>
          </a:p>
          <a:p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os alunos devem ser, ou melhor, que identidades construir?</a:t>
            </a:r>
          </a:p>
          <a:p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 base em quais relações de poder serão essas perguntas respondidas?</a:t>
            </a:r>
            <a:b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FEBC36-74AC-4D8D-9209-26D5235A3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25802" r="24198"/>
          <a:stretch/>
        </p:blipFill>
        <p:spPr>
          <a:xfrm>
            <a:off x="6096000" y="10"/>
            <a:ext cx="609600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3068432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CFA7DE-DC24-4883-9E7E-838305755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C6CC3BA-F949-5742-BB72-18B7B861BC31}"/>
              </a:ext>
            </a:extLst>
          </p:cNvPr>
          <p:cNvSpPr/>
          <p:nvPr/>
        </p:nvSpPr>
        <p:spPr>
          <a:xfrm>
            <a:off x="216342" y="6175998"/>
            <a:ext cx="1068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Book Antiqua" panose="02040602050305030304" pitchFamily="18" charset="0"/>
              </a:rPr>
              <a:t>SILVA, Tomaz Tadeu da. Documentos de identidade: uma introdução às teorias do currículo. Belo Horizonte: Autêntica, 1999. 156 p.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2D345FD-EACE-D945-A666-1FEFD931133F}"/>
              </a:ext>
            </a:extLst>
          </p:cNvPr>
          <p:cNvSpPr/>
          <p:nvPr/>
        </p:nvSpPr>
        <p:spPr>
          <a:xfrm>
            <a:off x="228379" y="4208676"/>
            <a:ext cx="5867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/>
              <a:t>Para responder a essa questão, as diferentes teorias podem recorrer a discussões sobre natureza humana, sobre a natureza da aprendizagem ou sobre a natureza do conhecimento, da cultura e da sociedade. As diferentes teorias se diferenciam, inclusive, pela diferente ênfase que dão a esses elementos. 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ED708C4E-5637-C44E-9B3B-34B8FC8B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6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B0AD8C2-CA64-45DC-B5E0-FA242F7B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E796CB-2685-A646-96FD-BD7F7041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308091" y="2051887"/>
            <a:ext cx="5667529" cy="2983124"/>
          </a:xfrm>
        </p:spPr>
        <p:txBody>
          <a:bodyPr anchor="b">
            <a:normAutofit/>
          </a:bodyPr>
          <a:lstStyle/>
          <a:p>
            <a:r>
              <a:rPr lang="pt-BR" sz="8000" b="1">
                <a:solidFill>
                  <a:schemeClr val="tx1">
                    <a:lumMod val="85000"/>
                    <a:lumOff val="15000"/>
                  </a:schemeClr>
                </a:solidFill>
              </a:rPr>
              <a:t>Currículo não é isento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E0FBC4-76C2-4FA1-A14B-AF5A773FF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6775" y="3360568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1838FE-7D65-41EB-8BD1-5B6A2A613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0478" y="609803"/>
            <a:ext cx="2922895" cy="563839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5C59E5-BE13-0045-8AEC-C1D2C86E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789" y="709684"/>
            <a:ext cx="5467477" cy="56675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800">
                <a:solidFill>
                  <a:schemeClr val="tx1">
                    <a:lumMod val="85000"/>
                    <a:lumOff val="15000"/>
                  </a:schemeClr>
                </a:solidFill>
              </a:rPr>
              <a:t>“a escola contribui para a reprodução da sociedade capitalista ao transmitir, através das matérias escolares, as crenças que nos fazem vê-la como boa e desejável” (p. 32).</a:t>
            </a:r>
          </a:p>
          <a:p>
            <a:pPr marL="0" indent="0">
              <a:buNone/>
            </a:pPr>
            <a:endParaRPr lang="pt-BR" sz="1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t-BR" sz="1800">
                <a:solidFill>
                  <a:schemeClr val="tx1">
                    <a:lumMod val="85000"/>
                    <a:lumOff val="15000"/>
                  </a:schemeClr>
                </a:solidFill>
              </a:rPr>
              <a:t>currículo está baseado na cultura dominante, o que faz com que crianças das classes subalternas não dominem os códigos exigidos pela escola (Bordieu)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0E98F0F-685C-4D46-8DFD-45498493C3E8}"/>
              </a:ext>
            </a:extLst>
          </p:cNvPr>
          <p:cNvSpPr/>
          <p:nvPr/>
        </p:nvSpPr>
        <p:spPr>
          <a:xfrm>
            <a:off x="5380426" y="5537513"/>
            <a:ext cx="5775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Book Antiqua" panose="02040602050305030304" pitchFamily="18" charset="0"/>
              </a:rPr>
              <a:t>SILVA, Tomaz Tadeu da. Documentos de identidade: uma introdução às teorias do currículo. Belo Horizonte: Autêntica, 1999. 156 p.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398A16-6563-394A-8EF4-615978F3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49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A6C0B4B7-968A-4F3F-AC3F-06A02EEA9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8" r="32387" b="-1"/>
          <a:stretch/>
        </p:blipFill>
        <p:spPr>
          <a:xfrm>
            <a:off x="480060" y="665865"/>
            <a:ext cx="3425957" cy="552578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9FC931-4D47-5C41-94A4-1C08D1B86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665865"/>
            <a:ext cx="7161017" cy="5511097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pt-BR" sz="4400" b="1" dirty="0">
                <a:latin typeface="+mj-lt"/>
                <a:ea typeface="+mj-ea"/>
                <a:cs typeface="+mj-cs"/>
              </a:rPr>
              <a:t>Avaliação</a:t>
            </a:r>
          </a:p>
          <a:p>
            <a:endParaRPr lang="pt-BR" sz="1700" dirty="0"/>
          </a:p>
          <a:p>
            <a:r>
              <a:rPr lang="pt-BR" sz="2000" dirty="0"/>
              <a:t>Informar à família sobre o rendimento do aluno</a:t>
            </a:r>
          </a:p>
          <a:p>
            <a:endParaRPr lang="pt-BR" sz="2000" dirty="0"/>
          </a:p>
          <a:p>
            <a:r>
              <a:rPr lang="pt-BR" sz="2000" dirty="0"/>
              <a:t>Informar ao aluno sobre seu rendimento</a:t>
            </a:r>
          </a:p>
          <a:p>
            <a:endParaRPr lang="pt-BR" sz="2000" dirty="0"/>
          </a:p>
          <a:p>
            <a:r>
              <a:rPr lang="pt-BR" sz="2000" dirty="0"/>
              <a:t>Informar ao professor sobre o rendimento do aluno e sobre seu próprio rendimento</a:t>
            </a:r>
          </a:p>
          <a:p>
            <a:endParaRPr lang="pt-BR" sz="2000" dirty="0"/>
          </a:p>
          <a:p>
            <a:r>
              <a:rPr lang="pt-BR" sz="2000" dirty="0"/>
              <a:t>Informar à sociedade sobre o papel da escola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43857F3-8DDD-F046-ACE0-EE56DFF40F94}"/>
              </a:ext>
            </a:extLst>
          </p:cNvPr>
          <p:cNvSpPr/>
          <p:nvPr/>
        </p:nvSpPr>
        <p:spPr>
          <a:xfrm>
            <a:off x="1818565" y="6300812"/>
            <a:ext cx="9535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CATANI, </a:t>
            </a:r>
            <a:r>
              <a:rPr lang="pt-BR" dirty="0" err="1"/>
              <a:t>Denice</a:t>
            </a:r>
            <a:r>
              <a:rPr lang="pt-BR" dirty="0"/>
              <a:t> Barbara; GALLEGO, Rita de Cassia. Avaliação. São Paulo: Ed. UNESP, 2009.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C45715-A2A4-2E47-8D11-A850ED6F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AB61-8DC9-DF41-9429-634F7D052F7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642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1673</Words>
  <Application>Microsoft Macintosh PowerPoint</Application>
  <PresentationFormat>Widescreen</PresentationFormat>
  <Paragraphs>142</Paragraphs>
  <Slides>32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Book Antiqua</vt:lpstr>
      <vt:lpstr>Calibri</vt:lpstr>
      <vt:lpstr>Calibri Light</vt:lpstr>
      <vt:lpstr>LatoWeb</vt:lpstr>
      <vt:lpstr>Vollkorn</vt:lpstr>
      <vt:lpstr>Tema do Office</vt:lpstr>
      <vt:lpstr>Avaliação</vt:lpstr>
      <vt:lpstr>Concepções de ensino </vt:lpstr>
      <vt:lpstr>Apresentação do PowerPoint</vt:lpstr>
      <vt:lpstr>Concepções de Ensino</vt:lpstr>
      <vt:lpstr>Concepções de Ensino</vt:lpstr>
      <vt:lpstr>Escola Nova</vt:lpstr>
      <vt:lpstr>Currículo</vt:lpstr>
      <vt:lpstr>Currículo não é isento</vt:lpstr>
      <vt:lpstr>Apresentação do PowerPoint</vt:lpstr>
      <vt:lpstr>Diferenças entre avaliação e exame</vt:lpstr>
      <vt:lpstr>Diagnóstica</vt:lpstr>
      <vt:lpstr>Formativa</vt:lpstr>
      <vt:lpstr>Somativa</vt:lpstr>
      <vt:lpstr>Avaliação Visão mediadora</vt:lpstr>
      <vt:lpstr>Por que avaliamos?</vt:lpstr>
      <vt:lpstr>Por que avaliamos?</vt:lpstr>
      <vt:lpstr>É preciso retomar a função da escola</vt:lpstr>
      <vt:lpstr>Função da escola</vt:lpstr>
      <vt:lpstr>Visão da Escola do século XX   x  Visão do aluno ideal</vt:lpstr>
      <vt:lpstr>A escola está preparada para receber todos os estudantes?</vt:lpstr>
      <vt:lpstr>Aluno ideal x  Professor ideal</vt:lpstr>
      <vt:lpstr>Como o fracasso escolar é produzido na escola?  Você se lembra de como eram definidas as salas de aula quando você ia a escola? </vt:lpstr>
      <vt:lpstr>O que gera o fracasso escolar?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Deslegitima diferentes culturas (arte, linguagem, formas de expressão)</vt:lpstr>
      <vt:lpstr>Não dialoga com a linguagem das camadas populares</vt:lpstr>
      <vt:lpstr>Não conversa e dialoga com as experiências dos jovens</vt:lpstr>
      <vt:lpstr>Não considera as diferentes especificidades cognitivas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Currículo, ensino e avaliação: a produção do fracasso escolar</dc:title>
  <dc:creator>Mônica Garbin</dc:creator>
  <cp:lastModifiedBy>Mônica Garbin</cp:lastModifiedBy>
  <cp:revision>12</cp:revision>
  <dcterms:created xsi:type="dcterms:W3CDTF">2020-10-16T01:23:09Z</dcterms:created>
  <dcterms:modified xsi:type="dcterms:W3CDTF">2022-11-21T18:52:19Z</dcterms:modified>
</cp:coreProperties>
</file>