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0" r:id="rId15"/>
    <p:sldId id="271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Faculdade de Direito do Largo de São Francisco (USP)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DEF 0320 - Direito Econômico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2º semestre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9462" y="407578"/>
            <a:ext cx="7498080" cy="61317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CF exige a redução de desigualdades e a destinação ao Estado de parcela do excedente promovido.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Com o excedente, o Estado poderá </a:t>
            </a:r>
            <a:r>
              <a:rPr lang="pt-BR" dirty="0" smtClean="0"/>
              <a:t>executar </a:t>
            </a:r>
            <a:r>
              <a:rPr lang="pt-BR" dirty="0"/>
              <a:t>as mudanças pretendidas pela Constituição de 1988</a:t>
            </a:r>
            <a:r>
              <a:rPr lang="pt-BR" dirty="0" smtClean="0"/>
              <a:t>. Importante frisar que tais </a:t>
            </a:r>
            <a:r>
              <a:rPr lang="pt-BR" dirty="0"/>
              <a:t>mudanças estruturais não serão naturais/espontâneas.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O Estado tem o dever de planejar e orquestrar o desenvolvimento futuro do </a:t>
            </a:r>
            <a:r>
              <a:rPr lang="pt-BR" dirty="0" smtClean="0"/>
              <a:t>país, em harmonia com os ditames do texto constitucional.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5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5987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Wilson Cano: o desenvolvimento é resultado de um processo econômico, com elevada produtividade e crescimento do excedente.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Constituição não veda </a:t>
            </a:r>
            <a:r>
              <a:rPr lang="pt-BR" dirty="0"/>
              <a:t>a apropriação </a:t>
            </a:r>
            <a:r>
              <a:rPr lang="pt-BR" dirty="0" smtClean="0"/>
              <a:t>privada do excedente, tampouco determina que tal apropriação seja exclusiva. 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Estado: constrói </a:t>
            </a:r>
            <a:r>
              <a:rPr lang="pt-BR" dirty="0"/>
              <a:t>os objetivos globais, </a:t>
            </a:r>
            <a:r>
              <a:rPr lang="pt-BR" dirty="0" smtClean="0"/>
              <a:t>oferece serviços </a:t>
            </a:r>
            <a:r>
              <a:rPr lang="pt-BR" dirty="0"/>
              <a:t>públicos e </a:t>
            </a:r>
            <a:r>
              <a:rPr lang="pt-BR" dirty="0" smtClean="0"/>
              <a:t>executa as demais </a:t>
            </a:r>
            <a:r>
              <a:rPr lang="pt-BR" dirty="0"/>
              <a:t>funções </a:t>
            </a:r>
            <a:r>
              <a:rPr lang="pt-BR" dirty="0" smtClean="0"/>
              <a:t>essenciais. No entanto, necessita de condições materiais para desempenhar seus papel.</a:t>
            </a:r>
            <a:endParaRPr lang="pt-BR" dirty="0"/>
          </a:p>
          <a:p>
            <a:pPr algn="just"/>
            <a:endParaRPr lang="pt-BR" dirty="0"/>
          </a:p>
          <a:p>
            <a:pPr marL="82296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61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498080" cy="6131768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pPr algn="just"/>
            <a:r>
              <a:rPr lang="pt-BR" dirty="0"/>
              <a:t>A análise jurídica não pode ignorar a realidade periférica do país e as </a:t>
            </a:r>
            <a:r>
              <a:rPr lang="pt-BR" dirty="0" smtClean="0"/>
              <a:t>próprias </a:t>
            </a:r>
            <a:r>
              <a:rPr lang="pt-BR" dirty="0"/>
              <a:t>normas constitucionais.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apropriação de excedente pode variar de setor para setor (Ex. Setores </a:t>
            </a:r>
            <a:r>
              <a:rPr lang="pt-BR" dirty="0" smtClean="0"/>
              <a:t>extrativistas). 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A Constituição determinou o exato funcionamento de nosso capitalismo. Modelagem criada pela </a:t>
            </a:r>
            <a:r>
              <a:rPr lang="pt-BR" dirty="0" smtClean="0"/>
              <a:t>Constituição (com mudanças </a:t>
            </a:r>
            <a:r>
              <a:rPr lang="pt-BR" dirty="0"/>
              <a:t>e </a:t>
            </a:r>
            <a:r>
              <a:rPr lang="pt-BR" dirty="0" smtClean="0"/>
              <a:t>reformas estruturais </a:t>
            </a:r>
            <a:r>
              <a:rPr lang="pt-BR" dirty="0"/>
              <a:t>para permitir o desenvolvimento) é constantemente atacada.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Stiglitz: A desigualdade não é apenas um problema social, contribui para a erosão do sistema econômico.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6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332656"/>
            <a:ext cx="7498080" cy="612068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accent6"/>
                </a:solidFill>
              </a:rPr>
              <a:t>Regime de Exploração do Pré-sal</a:t>
            </a:r>
          </a:p>
          <a:p>
            <a:pPr marL="82296" indent="0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Mudança </a:t>
            </a:r>
            <a:r>
              <a:rPr lang="pt-BR" dirty="0" smtClean="0"/>
              <a:t>fundamental no </a:t>
            </a:r>
            <a:r>
              <a:rPr lang="pt-BR" dirty="0"/>
              <a:t>regime </a:t>
            </a:r>
            <a:r>
              <a:rPr lang="pt-BR" dirty="0" smtClean="0"/>
              <a:t>de partilha de produção a partir de </a:t>
            </a:r>
            <a:r>
              <a:rPr lang="pt-BR" dirty="0"/>
              <a:t>2016. </a:t>
            </a: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Lei 13. 365/16</a:t>
            </a:r>
            <a:r>
              <a:rPr lang="pt-BR" dirty="0"/>
              <a:t>: Elimina o regime de partilha </a:t>
            </a:r>
            <a:r>
              <a:rPr lang="pt-BR" dirty="0" smtClean="0"/>
              <a:t>obrigatório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Lei </a:t>
            </a:r>
            <a:r>
              <a:rPr lang="pt-BR" dirty="0" smtClean="0"/>
              <a:t>13.586/17</a:t>
            </a:r>
            <a:r>
              <a:rPr lang="pt-BR" dirty="0"/>
              <a:t>: Dedução de valores que a empresa usasse para sua própria </a:t>
            </a:r>
            <a:r>
              <a:rPr lang="pt-BR" dirty="0" smtClean="0"/>
              <a:t>finalidade e cria o regime especial de importação.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Regime especial de </a:t>
            </a:r>
            <a:r>
              <a:rPr lang="pt-BR" dirty="0" smtClean="0"/>
              <a:t>importação: Suspensão </a:t>
            </a:r>
            <a:r>
              <a:rPr lang="pt-BR" dirty="0"/>
              <a:t>de pagamento de tributos federais de bens cuja permanência no </a:t>
            </a:r>
            <a:r>
              <a:rPr lang="pt-BR" dirty="0" smtClean="0"/>
              <a:t>país </a:t>
            </a:r>
            <a:r>
              <a:rPr lang="pt-BR" dirty="0"/>
              <a:t>seja permanente </a:t>
            </a:r>
            <a:r>
              <a:rPr lang="pt-BR" dirty="0" smtClean="0"/>
              <a:t>até </a:t>
            </a:r>
            <a:r>
              <a:rPr lang="pt-BR" dirty="0"/>
              <a:t>dezembro de </a:t>
            </a:r>
            <a:r>
              <a:rPr lang="pt-BR" dirty="0" smtClean="0"/>
              <a:t>2040. (Renúncia prevista </a:t>
            </a:r>
            <a:r>
              <a:rPr lang="pt-BR" dirty="0"/>
              <a:t>de 1 </a:t>
            </a:r>
            <a:r>
              <a:rPr lang="pt-BR" dirty="0" smtClean="0"/>
              <a:t>trilhão </a:t>
            </a:r>
            <a:r>
              <a:rPr lang="pt-BR" dirty="0"/>
              <a:t>de reais)</a:t>
            </a:r>
          </a:p>
          <a:p>
            <a:pPr marL="8229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91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chemeClr val="accent6"/>
                </a:solidFill>
              </a:rPr>
              <a:t>Imposto sobre Grandes Fortunas</a:t>
            </a:r>
          </a:p>
          <a:p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Polêmico: debate sobre a definição de “grande fortuna” e sobre a mudança de domicílio dos mais ricos</a:t>
            </a:r>
            <a:endParaRPr lang="pt-BR" dirty="0"/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/>
              <a:t>Reagan: redução dos tributos dos mais ricos </a:t>
            </a:r>
            <a:r>
              <a:rPr lang="pt-BR" dirty="0" smtClean="0"/>
              <a:t>(</a:t>
            </a:r>
            <a:r>
              <a:rPr lang="pt-BR" dirty="0"/>
              <a:t>A</a:t>
            </a:r>
            <a:r>
              <a:rPr lang="pt-BR" dirty="0" smtClean="0"/>
              <a:t>umento </a:t>
            </a:r>
            <a:r>
              <a:rPr lang="pt-BR" dirty="0"/>
              <a:t>da </a:t>
            </a:r>
            <a:r>
              <a:rPr lang="pt-BR" dirty="0" smtClean="0"/>
              <a:t>desigualdade nos EUA)</a:t>
            </a:r>
            <a:endParaRPr lang="pt-BR" dirty="0"/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IPEA: impostos sobre herança são os mais eficazes em termos distributivos. </a:t>
            </a:r>
          </a:p>
          <a:p>
            <a:pPr marL="82296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Exemplos: Suíça</a:t>
            </a:r>
            <a:r>
              <a:rPr lang="pt-BR" dirty="0"/>
              <a:t>, </a:t>
            </a:r>
            <a:r>
              <a:rPr lang="pt-BR" dirty="0" smtClean="0"/>
              <a:t>Argentina e Noruega</a:t>
            </a:r>
            <a:endParaRPr lang="pt-BR" dirty="0"/>
          </a:p>
          <a:p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accent6"/>
                </a:solidFill>
              </a:rPr>
              <a:t>Instituição de impostos sobre grandes empresas de tecnologia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Adotado pela França em 2019.</a:t>
            </a:r>
            <a:endParaRPr lang="pt-BR" dirty="0"/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Recentemente, </a:t>
            </a:r>
            <a:r>
              <a:rPr lang="pt-BR" dirty="0"/>
              <a:t>o Presidente dos EUA, Donald </a:t>
            </a:r>
            <a:r>
              <a:rPr lang="pt-BR" dirty="0" err="1"/>
              <a:t>Trump</a:t>
            </a:r>
            <a:r>
              <a:rPr lang="pt-BR" dirty="0"/>
              <a:t>, discursou na OMC </a:t>
            </a:r>
            <a:r>
              <a:rPr lang="pt-BR" dirty="0" smtClean="0"/>
              <a:t>e defendeu </a:t>
            </a:r>
            <a:r>
              <a:rPr lang="pt-BR" dirty="0"/>
              <a:t>que </a:t>
            </a:r>
            <a:r>
              <a:rPr lang="pt-BR" dirty="0" smtClean="0"/>
              <a:t>as atividades </a:t>
            </a:r>
            <a:r>
              <a:rPr lang="pt-BR" dirty="0"/>
              <a:t>na internet </a:t>
            </a:r>
            <a:r>
              <a:rPr lang="pt-BR" dirty="0" smtClean="0"/>
              <a:t>devem </a:t>
            </a:r>
            <a:r>
              <a:rPr lang="pt-BR" dirty="0"/>
              <a:t>ser </a:t>
            </a:r>
            <a:r>
              <a:rPr lang="pt-BR" dirty="0" smtClean="0"/>
              <a:t>livres </a:t>
            </a:r>
            <a:r>
              <a:rPr lang="pt-BR" dirty="0"/>
              <a:t>de tributos. </a:t>
            </a:r>
            <a:r>
              <a:rPr lang="pt-BR" dirty="0" smtClean="0"/>
              <a:t>(Ressalta-se que diversas </a:t>
            </a:r>
            <a:r>
              <a:rPr lang="pt-BR" dirty="0"/>
              <a:t>empresas de tecnologia são estadunidenses.)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93964"/>
            <a:ext cx="7602048" cy="60544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accent6"/>
                </a:solidFill>
              </a:rPr>
              <a:t>Tributação da distribuição de lucros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Lei 9249 </a:t>
            </a:r>
            <a:r>
              <a:rPr lang="pt-BR" dirty="0"/>
              <a:t>de 1995: </a:t>
            </a:r>
            <a:r>
              <a:rPr lang="pt-BR" dirty="0" smtClean="0"/>
              <a:t>“</a:t>
            </a:r>
            <a:r>
              <a:rPr lang="pt-BR" i="1" dirty="0" smtClean="0"/>
              <a:t>Art</a:t>
            </a:r>
            <a:r>
              <a:rPr lang="pt-BR" i="1" dirty="0"/>
              <a:t>. 10. Os lucros ou dividendos calculados com base nos resultados apurados a partir do mês de janeiro de 1996, pagos ou creditados pelas pessoas jurídicas tributadas com base no lucro real, presumido ou arbitrado, não ficarão sujeitos à incidência do imposto de renda na fonte, nem integrarão a base de cálculo do imposto de renda do beneficiário, pessoa física ou jurídica, domiciliado no País ou no exterior</a:t>
            </a:r>
            <a:r>
              <a:rPr lang="pt-BR" dirty="0" smtClean="0"/>
              <a:t>.”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Retomada da discussão em 2020.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1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chemeClr val="accent6"/>
                </a:solidFill>
              </a:rPr>
              <a:t>Imposto sobre herança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De acordo com a repartição de competências prevista na CF, cabe aos </a:t>
            </a:r>
            <a:r>
              <a:rPr lang="pt-BR" dirty="0"/>
              <a:t>Estados </a:t>
            </a:r>
            <a:r>
              <a:rPr lang="pt-BR" dirty="0" smtClean="0"/>
              <a:t>a arrecadação e a fixação de alíquotas do ITCMD. O Senado Federal prevê somente a </a:t>
            </a:r>
            <a:r>
              <a:rPr lang="pt-BR" dirty="0"/>
              <a:t>alíquota máxima (8%).</a:t>
            </a:r>
          </a:p>
          <a:p>
            <a:pPr algn="just"/>
            <a:endParaRPr lang="pt-BR" dirty="0"/>
          </a:p>
          <a:p>
            <a:pPr algn="just"/>
            <a:r>
              <a:rPr lang="pt-BR" dirty="0">
                <a:solidFill>
                  <a:schemeClr val="accent6"/>
                </a:solidFill>
              </a:rPr>
              <a:t>Imposto sobre Operações Financeiras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/>
              <a:t>Muitas alíquotas são inexistentes </a:t>
            </a:r>
            <a:r>
              <a:rPr lang="pt-BR" dirty="0" smtClean="0"/>
              <a:t>em movimentações financeiras na bolsa de valores.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1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Indicada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/>
          <a:lstStyle/>
          <a:p>
            <a:r>
              <a:rPr lang="pt-BR" dirty="0"/>
              <a:t>STIGLITZ, Joseph E. </a:t>
            </a:r>
            <a:r>
              <a:rPr lang="pt-BR" i="1" dirty="0"/>
              <a:t>O preço da desigualdade</a:t>
            </a:r>
            <a:r>
              <a:rPr lang="pt-BR" dirty="0"/>
              <a:t>. </a:t>
            </a:r>
            <a:r>
              <a:rPr lang="pt-BR" dirty="0" smtClean="0"/>
              <a:t>(Tradução </a:t>
            </a:r>
            <a:r>
              <a:rPr lang="pt-BR" dirty="0"/>
              <a:t>de The </a:t>
            </a:r>
            <a:r>
              <a:rPr lang="pt-BR" dirty="0" err="1"/>
              <a:t>Price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 smtClean="0"/>
              <a:t>Inequality</a:t>
            </a:r>
            <a:r>
              <a:rPr lang="pt-BR" dirty="0" smtClean="0"/>
              <a:t>.) Capítulo </a:t>
            </a:r>
            <a:r>
              <a:rPr lang="pt-BR" dirty="0"/>
              <a:t>4.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Semana </a:t>
            </a:r>
            <a:r>
              <a:rPr lang="pt-BR" dirty="0"/>
              <a:t>V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Organização Jurídica da Apropriação do Excedente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 Direito Econômico identifica a existência do excedente e </a:t>
            </a:r>
            <a:r>
              <a:rPr lang="pt-BR" dirty="0"/>
              <a:t>trata da disciplina jurídica da </a:t>
            </a:r>
            <a:r>
              <a:rPr lang="pt-BR" dirty="0" smtClean="0"/>
              <a:t>acumulação.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“Excedente</a:t>
            </a:r>
            <a:r>
              <a:rPr lang="pt-BR" dirty="0" smtClean="0"/>
              <a:t>”: Produto </a:t>
            </a:r>
            <a:r>
              <a:rPr lang="pt-BR" dirty="0"/>
              <a:t>não </a:t>
            </a:r>
            <a:r>
              <a:rPr lang="pt-BR" dirty="0" smtClean="0"/>
              <a:t>consumido pelo sistema produtivo, </a:t>
            </a:r>
            <a:r>
              <a:rPr lang="pt-BR" dirty="0"/>
              <a:t>na reprodução do capitalismo</a:t>
            </a:r>
            <a:r>
              <a:rPr lang="pt-BR" dirty="0" smtClean="0"/>
              <a:t>. A acumulação do excedente é própria do capitalismo.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498080" cy="626469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perspectiva do Direito Econômico traz uma inversão </a:t>
            </a:r>
            <a:r>
              <a:rPr lang="pt-BR" dirty="0"/>
              <a:t>em relação ao pensamento de matriz </a:t>
            </a:r>
            <a:r>
              <a:rPr lang="pt-BR" dirty="0" smtClean="0"/>
              <a:t>liberal. Neste, o foco está na ideia de </a:t>
            </a:r>
            <a:r>
              <a:rPr lang="pt-BR" i="1" dirty="0" smtClean="0">
                <a:solidFill>
                  <a:schemeClr val="accent3"/>
                </a:solidFill>
              </a:rPr>
              <a:t>escassez;</a:t>
            </a:r>
            <a:r>
              <a:rPr lang="pt-BR" dirty="0" smtClean="0"/>
              <a:t>  já </a:t>
            </a:r>
            <a:r>
              <a:rPr lang="pt-BR" dirty="0"/>
              <a:t>no Direito Econômico, o foco será o </a:t>
            </a:r>
            <a:r>
              <a:rPr lang="pt-BR" i="1" dirty="0">
                <a:solidFill>
                  <a:schemeClr val="accent3"/>
                </a:solidFill>
              </a:rPr>
              <a:t>excedente</a:t>
            </a:r>
            <a:r>
              <a:rPr lang="pt-BR" dirty="0"/>
              <a:t>.</a:t>
            </a:r>
          </a:p>
          <a:p>
            <a:pPr marL="82296" indent="0" algn="just">
              <a:buNone/>
            </a:pPr>
            <a:r>
              <a:rPr lang="pt-BR" dirty="0"/>
              <a:t>	</a:t>
            </a:r>
          </a:p>
          <a:p>
            <a:pPr algn="just"/>
            <a:r>
              <a:rPr lang="pt-BR" dirty="0"/>
              <a:t>A escassez de recursos é um dado da natureza, incontestável. Todavia, no Direito Econômico, esta não será a ideia </a:t>
            </a:r>
            <a:r>
              <a:rPr lang="pt-BR" dirty="0" smtClean="0"/>
              <a:t>central, pois tornaria </a:t>
            </a:r>
            <a:r>
              <a:rPr lang="pt-BR" dirty="0"/>
              <a:t>o pensamento circular</a:t>
            </a:r>
            <a:r>
              <a:rPr lang="pt-BR" dirty="0" smtClean="0"/>
              <a:t>. 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Assim como a escassez, o lucro e a produção de riquezas (ou seja, o excedente) também existem </a:t>
            </a:r>
            <a:r>
              <a:rPr lang="pt-BR" dirty="0"/>
              <a:t>no </a:t>
            </a:r>
            <a:r>
              <a:rPr lang="pt-BR" dirty="0" smtClean="0"/>
              <a:t>mundo fático. </a:t>
            </a:r>
            <a:r>
              <a:rPr lang="pt-BR" dirty="0"/>
              <a:t>Só com a ideia de escassez </a:t>
            </a:r>
            <a:r>
              <a:rPr lang="pt-BR" dirty="0" smtClean="0"/>
              <a:t>não há </a:t>
            </a:r>
            <a:r>
              <a:rPr lang="pt-BR" dirty="0"/>
              <a:t>como falar em projeto, política pública, desenvolvimento. </a:t>
            </a:r>
            <a:r>
              <a:rPr lang="pt-BR" dirty="0" smtClean="0"/>
              <a:t>A adoção deste pressuposto </a:t>
            </a:r>
            <a:r>
              <a:rPr lang="pt-BR" dirty="0"/>
              <a:t>inviabilizaria um debate propositivo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08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sociedade capitalista se desenvolve em torno da produção do excedente. </a:t>
            </a:r>
            <a:r>
              <a:rPr lang="pt-BR" dirty="0" smtClean="0"/>
              <a:t>Sua acumulação privada é lícita e desejável, nos termos do ordenamento jurídico.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Perguntas importantes:  </a:t>
            </a:r>
            <a:r>
              <a:rPr lang="pt-BR" b="1" i="1" dirty="0" smtClean="0"/>
              <a:t>Quem </a:t>
            </a:r>
            <a:r>
              <a:rPr lang="pt-BR" b="1" i="1" dirty="0"/>
              <a:t>é o titular do excedente? Qual será a sua destinação?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 o Estado quem determina o regime jurídico do excedente. </a:t>
            </a:r>
            <a:r>
              <a:rPr lang="pt-BR" dirty="0" smtClean="0"/>
              <a:t>Ele é responsável por estabelecer suas </a:t>
            </a:r>
            <a:r>
              <a:rPr lang="pt-BR" dirty="0"/>
              <a:t>regras jurídicas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Constituição de 1988 </a:t>
            </a:r>
            <a:r>
              <a:rPr lang="pt-BR" dirty="0" smtClean="0"/>
              <a:t>permitiu </a:t>
            </a:r>
            <a:r>
              <a:rPr lang="pt-BR" dirty="0"/>
              <a:t>uma acumulação desregrada do excedente?</a:t>
            </a:r>
          </a:p>
          <a:p>
            <a:pPr algn="just"/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1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404664"/>
            <a:ext cx="7674056" cy="613176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O regime jurídico do excedente deve ser estruturado a partir dos objetivos e valores sociais consagrados no texto </a:t>
            </a:r>
            <a:r>
              <a:rPr lang="pt-BR" dirty="0" smtClean="0"/>
              <a:t>constitucional</a:t>
            </a:r>
            <a:r>
              <a:rPr lang="pt-BR" dirty="0"/>
              <a:t> </a:t>
            </a:r>
            <a:r>
              <a:rPr lang="pt-BR" dirty="0" smtClean="0"/>
              <a:t>de 1988.     </a:t>
            </a:r>
            <a:r>
              <a:rPr lang="pt-BR" dirty="0" smtClean="0">
                <a:solidFill>
                  <a:schemeClr val="accent2"/>
                </a:solidFill>
              </a:rPr>
              <a:t>Regra </a:t>
            </a:r>
            <a:r>
              <a:rPr lang="pt-BR" dirty="0">
                <a:solidFill>
                  <a:schemeClr val="accent2"/>
                </a:solidFill>
              </a:rPr>
              <a:t>de </a:t>
            </a:r>
            <a:r>
              <a:rPr lang="pt-BR" dirty="0" smtClean="0">
                <a:solidFill>
                  <a:schemeClr val="accent2"/>
                </a:solidFill>
              </a:rPr>
              <a:t>ouro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Partilha do excedente é fonte de muita disputa </a:t>
            </a:r>
            <a:r>
              <a:rPr lang="pt-BR" dirty="0" smtClean="0"/>
              <a:t>social, desde antes da promulgação da Constituição Federal.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O ordenamento jurídico poderia </a:t>
            </a:r>
            <a:r>
              <a:rPr lang="pt-BR" dirty="0" smtClean="0"/>
              <a:t>adotar um regime de apropriação </a:t>
            </a:r>
            <a:r>
              <a:rPr lang="pt-BR" dirty="0"/>
              <a:t>inteiramente </a:t>
            </a:r>
            <a:r>
              <a:rPr lang="pt-BR" dirty="0" smtClean="0"/>
              <a:t>privado, </a:t>
            </a:r>
            <a:r>
              <a:rPr lang="pt-BR" dirty="0"/>
              <a:t>individual</a:t>
            </a:r>
            <a:r>
              <a:rPr lang="pt-BR" dirty="0" smtClean="0"/>
              <a:t>. Não foi a opção escolhida em nosso país.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5508104" y="1927207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836712"/>
            <a:ext cx="7498080" cy="5339680"/>
          </a:xfrm>
        </p:spPr>
        <p:txBody>
          <a:bodyPr/>
          <a:lstStyle/>
          <a:p>
            <a:pPr algn="just"/>
            <a:r>
              <a:rPr lang="pt-BR" dirty="0"/>
              <a:t>A </a:t>
            </a:r>
            <a:r>
              <a:rPr lang="pt-BR" dirty="0" smtClean="0"/>
              <a:t>disciplina jurídica do excedente encontra, nos dias atuais, uma dificuldade adicional.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partir </a:t>
            </a:r>
            <a:r>
              <a:rPr lang="pt-BR" dirty="0"/>
              <a:t>do século XX, boa parte da geração de excedente </a:t>
            </a:r>
            <a:r>
              <a:rPr lang="pt-BR" dirty="0" smtClean="0"/>
              <a:t>migrou </a:t>
            </a:r>
            <a:r>
              <a:rPr lang="pt-BR" dirty="0"/>
              <a:t>para o sistema </a:t>
            </a:r>
            <a:r>
              <a:rPr lang="pt-BR" dirty="0" smtClean="0"/>
              <a:t>financeiro, com constantes fluxos de capital de um país para o outro.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4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accent6"/>
                </a:solidFill>
              </a:rPr>
              <a:t>Elementos conformadores do regime jurídico de acumulação do excedente</a:t>
            </a:r>
            <a:endParaRPr lang="pt-BR" sz="2800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pt-BR" dirty="0" smtClean="0"/>
              <a:t>	Diversos elementos contribuem para a disciplina do excedente. Abaixo, seguem alguns exemplos:</a:t>
            </a:r>
            <a:endParaRPr lang="pt-BR" dirty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dirty="0" smtClean="0"/>
              <a:t>I) Fixação do salário mínimo: consiste na retribuição pelo uso da mão-de-obra.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No direito positivo brasileiro, possui previsão constitucional no art. 7º, bem como em diversas leis infraconstitucionais (Ex. Lei 14.013/2020).</a:t>
            </a:r>
          </a:p>
        </p:txBody>
      </p:sp>
    </p:spTree>
    <p:extLst>
      <p:ext uri="{BB962C8B-B14F-4D97-AF65-F5344CB8AC3E}">
        <p14:creationId xmlns:p14="http://schemas.microsoft.com/office/powerpoint/2010/main" val="4382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>
                <a:solidFill>
                  <a:srgbClr val="475A8D"/>
                </a:solidFill>
              </a:rPr>
              <a:t>Elementos conformadores do regime jurídico de acumulação do excedente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pt-BR" dirty="0" smtClean="0"/>
              <a:t>II) Política de crédito nacional:</a:t>
            </a:r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dirty="0" smtClean="0"/>
              <a:t>Taxa de juros dos créditos bancários (Capital produtivo x Capital especulativo).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III) </a:t>
            </a:r>
            <a:r>
              <a:rPr lang="pt-BR" dirty="0" smtClean="0"/>
              <a:t>Política cambial;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IV) Preço </a:t>
            </a:r>
            <a:r>
              <a:rPr lang="pt-BR" dirty="0"/>
              <a:t>mínimo para determinados produtos </a:t>
            </a:r>
            <a:r>
              <a:rPr lang="pt-BR" dirty="0" smtClean="0"/>
              <a:t>agrícolas;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V) </a:t>
            </a:r>
            <a:r>
              <a:rPr lang="pt-BR" dirty="0"/>
              <a:t>Isenções </a:t>
            </a:r>
            <a:r>
              <a:rPr lang="pt-BR" dirty="0" smtClean="0"/>
              <a:t>tributárias.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5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Excedente 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4000" dirty="0"/>
              <a:t>O</a:t>
            </a:r>
            <a:r>
              <a:rPr lang="pt-BR" sz="4000" dirty="0" smtClean="0"/>
              <a:t> </a:t>
            </a:r>
            <a:r>
              <a:rPr lang="pt-BR" sz="4000" dirty="0"/>
              <a:t>sistema de acumulação do </a:t>
            </a:r>
            <a:r>
              <a:rPr lang="pt-BR" sz="4000" dirty="0" smtClean="0"/>
              <a:t>capital reflete-se </a:t>
            </a:r>
            <a:r>
              <a:rPr lang="pt-BR" sz="4000" dirty="0"/>
              <a:t>na </a:t>
            </a:r>
            <a:r>
              <a:rPr lang="pt-BR" sz="4000" dirty="0" smtClean="0"/>
              <a:t>desigualdade de um país.</a:t>
            </a:r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Brasil é um dos países mais desiguais do </a:t>
            </a:r>
            <a:r>
              <a:rPr lang="pt-BR" sz="4000" dirty="0" smtClean="0"/>
              <a:t>mundo.</a:t>
            </a:r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O fato de o excedente ser privado não leva, inevitavelmente, aos níveis alarmantes de desigualdade no Brasil.</a:t>
            </a:r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Estrutura </a:t>
            </a:r>
            <a:r>
              <a:rPr lang="pt-BR" sz="4000" dirty="0" smtClean="0"/>
              <a:t>socioeconômica (desigualdades sociais e regionais) </a:t>
            </a:r>
            <a:r>
              <a:rPr lang="pt-BR" sz="4000" dirty="0"/>
              <a:t>não desejada pela </a:t>
            </a:r>
            <a:r>
              <a:rPr lang="pt-BR" sz="4000" dirty="0" smtClean="0"/>
              <a:t>Constituição.</a:t>
            </a:r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4000" dirty="0" smtClean="0"/>
              <a:t>Para além da questão humanitária, a </a:t>
            </a:r>
            <a:r>
              <a:rPr lang="pt-BR" sz="4000" dirty="0"/>
              <a:t>desigualdade é prejudicial ao capitalismo e ao </a:t>
            </a:r>
            <a:r>
              <a:rPr lang="pt-BR" sz="4000" dirty="0" smtClean="0"/>
              <a:t>desenvolvimento.</a:t>
            </a:r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Acumulação excessiva que leva à desigualdade </a:t>
            </a:r>
            <a:r>
              <a:rPr lang="pt-BR" sz="4000" dirty="0" smtClean="0"/>
              <a:t>bárbara.</a:t>
            </a:r>
            <a:endParaRPr lang="pt-BR" sz="4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8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705</TotalTime>
  <Words>1010</Words>
  <Application>Microsoft Office PowerPoint</Application>
  <PresentationFormat>Apresentação na tela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Solstício</vt:lpstr>
      <vt:lpstr>Faculdade de Direito do Largo de São Francisco (USP)  DEF 0320 - Direito Econômico</vt:lpstr>
      <vt:lpstr>Semana V – Organização Jurídica da Apropriação do Excedente</vt:lpstr>
      <vt:lpstr>Apresentação do PowerPoint</vt:lpstr>
      <vt:lpstr>Apresentação do PowerPoint</vt:lpstr>
      <vt:lpstr>Apresentação do PowerPoint</vt:lpstr>
      <vt:lpstr>Apresentação do PowerPoint</vt:lpstr>
      <vt:lpstr>Elementos conformadores do regime jurídico de acumulação do excedente</vt:lpstr>
      <vt:lpstr>Elementos conformadores do regime jurídico de acumulação do excedente</vt:lpstr>
      <vt:lpstr>Excedente e Desigualdade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Indicada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Lucas</cp:lastModifiedBy>
  <cp:revision>40</cp:revision>
  <dcterms:created xsi:type="dcterms:W3CDTF">2020-08-20T17:18:35Z</dcterms:created>
  <dcterms:modified xsi:type="dcterms:W3CDTF">2020-09-10T21:42:21Z</dcterms:modified>
</cp:coreProperties>
</file>