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1"/>
  </p:notesMasterIdLst>
  <p:sldIdLst>
    <p:sldId id="256" r:id="rId2"/>
    <p:sldId id="305" r:id="rId3"/>
    <p:sldId id="470" r:id="rId4"/>
    <p:sldId id="471" r:id="rId5"/>
    <p:sldId id="472" r:id="rId6"/>
    <p:sldId id="492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395" r:id="rId18"/>
    <p:sldId id="445" r:id="rId19"/>
    <p:sldId id="436" r:id="rId20"/>
    <p:sldId id="437" r:id="rId21"/>
    <p:sldId id="418" r:id="rId22"/>
    <p:sldId id="428" r:id="rId23"/>
    <p:sldId id="417" r:id="rId24"/>
    <p:sldId id="432" r:id="rId25"/>
    <p:sldId id="433" r:id="rId26"/>
    <p:sldId id="434" r:id="rId27"/>
    <p:sldId id="431" r:id="rId28"/>
    <p:sldId id="438" r:id="rId29"/>
    <p:sldId id="43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CC66FF"/>
    <a:srgbClr val="8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7" autoAdjust="0"/>
    <p:restoredTop sz="93884" autoAdjust="0"/>
  </p:normalViewPr>
  <p:slideViewPr>
    <p:cSldViewPr>
      <p:cViewPr varScale="1">
        <p:scale>
          <a:sx n="106" d="100"/>
          <a:sy n="106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4D086-E456-42A9-96B7-33FED8F41EAD}" type="datetimeFigureOut">
              <a:rPr lang="en-US" smtClean="0"/>
              <a:pPr/>
              <a:t>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86B9-F2AB-4EF7-9861-BB21364584F6}" type="slidenum">
              <a:rPr lang="en-US" smtClean="0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Fluridone</a:t>
            </a:r>
            <a:r>
              <a:rPr lang="en-US" dirty="0" smtClean="0"/>
              <a:t>,</a:t>
            </a:r>
            <a:r>
              <a:rPr lang="en-US" baseline="0" dirty="0" err="1" smtClean="0"/>
              <a:t>penoxsulam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triclopyr</a:t>
            </a:r>
            <a:r>
              <a:rPr lang="en-US" baseline="0" dirty="0" smtClean="0"/>
              <a:t> are all three herbicides registered for aquatic use.  While these herbicides, especially </a:t>
            </a:r>
            <a:r>
              <a:rPr lang="en-US" baseline="0" dirty="0" err="1" smtClean="0"/>
              <a:t>fluridone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triclopyr</a:t>
            </a:r>
            <a:r>
              <a:rPr lang="en-US" baseline="0" dirty="0" smtClean="0"/>
              <a:t>, have been used for many years, there has been little work done to examine absorption and translocation in aquatic species.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Selected plants from the experiment shown in the previous slide.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136A8-9F60-42E7-92B3-C0803C999D8E}" type="slidenum">
              <a:rPr lang="en-US" altLang="ja-JP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988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Chlorophyll</a:t>
            </a:r>
            <a:r>
              <a:rPr lang="en-US" baseline="0" dirty="0" smtClean="0"/>
              <a:t> synthesis is a very important pathway.  One of the interesting features is that the first half of the pathway is in common between chlorophyll and </a:t>
            </a:r>
            <a:r>
              <a:rPr lang="en-US" baseline="0" dirty="0" err="1" smtClean="0"/>
              <a:t>heme</a:t>
            </a:r>
            <a:r>
              <a:rPr lang="en-US" baseline="0" dirty="0" smtClean="0"/>
              <a:t> synthesis.  The branching point is after the synthesis of </a:t>
            </a:r>
            <a:r>
              <a:rPr lang="en-US" baseline="0" dirty="0" err="1" smtClean="0"/>
              <a:t>protoporphyrin</a:t>
            </a:r>
            <a:r>
              <a:rPr lang="en-US" baseline="0" dirty="0" smtClean="0"/>
              <a:t> IX.</a:t>
            </a:r>
          </a:p>
          <a:p>
            <a:r>
              <a:rPr lang="en-US" baseline="0" dirty="0" smtClean="0"/>
              <a:t>It turns out, PPO, the enzyme responsible for the oxidation of </a:t>
            </a:r>
            <a:r>
              <a:rPr lang="en-US" baseline="0" dirty="0" err="1" smtClean="0"/>
              <a:t>protoporphyrinogen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protoporphyrin</a:t>
            </a:r>
            <a:r>
              <a:rPr lang="en-US" baseline="0" dirty="0" smtClean="0"/>
              <a:t> is a well known herbicide target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27729-3EB8-4451-9746-3381E1BD97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the chloroplast, PPO is located in the plastid envelop.  The next step is catalyzed by either a Mg </a:t>
            </a:r>
            <a:r>
              <a:rPr lang="en-US" baseline="0" dirty="0" err="1" smtClean="0"/>
              <a:t>chelatase</a:t>
            </a:r>
            <a:r>
              <a:rPr lang="en-US" baseline="0" dirty="0" smtClean="0"/>
              <a:t> or an Fe </a:t>
            </a:r>
            <a:r>
              <a:rPr lang="en-US" baseline="0" dirty="0" err="1" smtClean="0"/>
              <a:t>chelatase</a:t>
            </a:r>
            <a:r>
              <a:rPr lang="en-US" baseline="0" dirty="0" smtClean="0"/>
              <a:t> that commit the pathway to either chlorophyll or </a:t>
            </a:r>
            <a:r>
              <a:rPr lang="en-US" baseline="0" dirty="0" err="1" smtClean="0"/>
              <a:t>heme</a:t>
            </a:r>
            <a:r>
              <a:rPr lang="en-US" baseline="0" dirty="0" smtClean="0"/>
              <a:t>.  These enzymes are located within the </a:t>
            </a:r>
            <a:r>
              <a:rPr lang="en-US" baseline="0" dirty="0" err="1" smtClean="0"/>
              <a:t>thylakoid</a:t>
            </a:r>
            <a:r>
              <a:rPr lang="en-US" baseline="0" dirty="0" smtClean="0"/>
              <a:t> membranes.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also a mitochondrial for of P</a:t>
            </a:r>
            <a:r>
              <a:rPr lang="en-US" baseline="0" dirty="0" smtClean="0"/>
              <a:t>PO, and the pathway in this organelle only leads to </a:t>
            </a:r>
            <a:r>
              <a:rPr lang="en-US" baseline="0" dirty="0" err="1" smtClean="0"/>
              <a:t>heme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27729-3EB8-4451-9746-3381E1BD97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8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</a:t>
            </a:r>
            <a:r>
              <a:rPr lang="en-US" baseline="0" dirty="0" smtClean="0"/>
              <a:t> us to some of the more recent development.  I published a review several years back listing the possible ways plants could become resistant to PPO inhibitors.</a:t>
            </a:r>
          </a:p>
          <a:p>
            <a:r>
              <a:rPr lang="en-US" baseline="0" dirty="0" smtClean="0"/>
              <a:t>1- foliar absorption could be reduced if plants had modified cuticles</a:t>
            </a:r>
          </a:p>
          <a:p>
            <a:r>
              <a:rPr lang="en-US" baseline="0" dirty="0" smtClean="0"/>
              <a:t>2- the herbicide could be metabolized more rapidly</a:t>
            </a:r>
          </a:p>
          <a:p>
            <a:r>
              <a:rPr lang="en-US" baseline="0" dirty="0" smtClean="0"/>
              <a:t>3- the target site could become resistant</a:t>
            </a:r>
          </a:p>
          <a:p>
            <a:r>
              <a:rPr lang="en-US" baseline="0" dirty="0" smtClean="0"/>
              <a:t>These three steps have been involved in resistance to other herbicides.</a:t>
            </a:r>
          </a:p>
          <a:p>
            <a:r>
              <a:rPr lang="en-US" baseline="0" dirty="0" smtClean="0"/>
              <a:t>However, there are more things that could give higher resistance to </a:t>
            </a:r>
            <a:r>
              <a:rPr lang="en-US" baseline="0" dirty="0" err="1" smtClean="0"/>
              <a:t>ppo</a:t>
            </a:r>
            <a:r>
              <a:rPr lang="en-US" baseline="0" dirty="0" smtClean="0"/>
              <a:t> inhibitors.</a:t>
            </a:r>
          </a:p>
          <a:p>
            <a:r>
              <a:rPr lang="en-US" baseline="0" dirty="0" smtClean="0"/>
              <a:t>4- Protogen could not accumulate</a:t>
            </a:r>
          </a:p>
          <a:p>
            <a:r>
              <a:rPr lang="en-US" baseline="0" dirty="0" smtClean="0"/>
              <a:t>5- Proto could be degraded, which we have shown can be done by plant peroxidases</a:t>
            </a:r>
          </a:p>
          <a:p>
            <a:r>
              <a:rPr lang="en-US" baseline="0" dirty="0" smtClean="0"/>
              <a:t>6- Plants could have higher </a:t>
            </a:r>
            <a:r>
              <a:rPr lang="en-US" baseline="0" dirty="0" err="1" smtClean="0"/>
              <a:t>antixodant</a:t>
            </a:r>
            <a:r>
              <a:rPr lang="en-US" baseline="0" dirty="0" smtClean="0"/>
              <a:t> activities to protect against the reactive oxygen species.  Rice plants, for example, are naturally more tolerant to PPO inhibitors because of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27729-3EB8-4451-9746-3381E1BD97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8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A0572C-289E-9D49-B99C-90D07682F37B}" type="slidenum">
              <a:rPr lang="en-US" sz="1100">
                <a:latin typeface="Times New Roman" charset="0"/>
              </a:rPr>
              <a:pPr/>
              <a:t>21</a:t>
            </a:fld>
            <a:endParaRPr lang="en-US" sz="110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8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D86B9-F2AB-4EF7-9861-BB21364584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21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Waterhemp</a:t>
            </a:r>
            <a:r>
              <a:rPr lang="en-US" dirty="0" smtClean="0"/>
              <a:t> biotypes</a:t>
            </a:r>
            <a:r>
              <a:rPr lang="en-US" baseline="0" dirty="0" smtClean="0"/>
              <a:t> resistant to PPO inhibitors have been reported in several states around the same time (2002-2003).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927729-3EB8-4451-9746-3381E1BD97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EA6F2-DF84-48F8-B4E2-91A6C2A42C2E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slide is the effect of lactofen 3 WAT. Note injury on older tissue but healthy new growth.</a:t>
            </a:r>
          </a:p>
        </p:txBody>
      </p:sp>
    </p:spTree>
    <p:extLst>
      <p:ext uri="{BB962C8B-B14F-4D97-AF65-F5344CB8AC3E}">
        <p14:creationId xmlns:p14="http://schemas.microsoft.com/office/powerpoint/2010/main" val="253123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F204BB-B054-4069-B64C-178CDD6EC3F8}" type="datetimeFigureOut">
              <a:rPr lang="en-US" smtClean="0">
                <a:latin typeface="Tw Cen MT"/>
              </a:rPr>
              <a:pPr/>
              <a:t>2/27/16</a:t>
            </a:fld>
            <a:endParaRPr lang="en-US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>
                <a:solidFill>
                  <a:srgbClr val="FEFAC9"/>
                </a:solidFill>
                <a:latin typeface="Tw Cen MT"/>
              </a:rPr>
              <a:pPr/>
              <a:t>‹n.º›</a:t>
            </a:fld>
            <a:endParaRPr lang="en-US">
              <a:solidFill>
                <a:srgbClr val="FEFAC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47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9016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9300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2275"/>
            <a:ext cx="5375275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  <a:br>
              <a:rPr lang="en-US" smtClean="0"/>
            </a:br>
            <a:r>
              <a:rPr lang="en-US" smtClean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1676400"/>
            <a:ext cx="8191500" cy="4648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  <a:lvl2pPr marL="630238" indent="-344488">
              <a:buClrTx/>
              <a:buSzPct val="100000"/>
              <a:buFont typeface="Wingdings" pitchFamily="2" charset="2"/>
              <a:buChar char="§"/>
              <a:defRPr/>
            </a:lvl2pPr>
            <a:lvl3pPr marL="1147763" indent="-338138">
              <a:buSzPct val="100000"/>
              <a:buFont typeface="Wingdings" pitchFamily="2" charset="2"/>
              <a:buChar char="§"/>
              <a:defRPr baseline="0">
                <a:solidFill>
                  <a:schemeClr val="bg2"/>
                </a:solidFill>
              </a:defRPr>
            </a:lvl3pPr>
            <a:lvl4pPr marL="1797050" indent="-285750">
              <a:buClr>
                <a:schemeClr val="bg2"/>
              </a:buClr>
              <a:buSzPct val="100000"/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 marL="22367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5pPr>
            <a:lvl6pPr marL="26939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6pPr>
            <a:lvl7pPr marL="31511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>
                <a:solidFill>
                  <a:schemeClr val="bg2"/>
                </a:solidFill>
              </a:defRPr>
            </a:lvl7pPr>
            <a:lvl8pPr marL="3608388" indent="-247650">
              <a:buClr>
                <a:schemeClr val="bg2"/>
              </a:buClr>
              <a:buSzPct val="100000"/>
              <a:buFont typeface="Wingdings" pitchFamily="2" charset="2"/>
              <a:buChar char="§"/>
              <a:defRPr sz="1400" baseline="0">
                <a:solidFill>
                  <a:schemeClr val="bg2"/>
                </a:solidFill>
              </a:defRPr>
            </a:lvl8pPr>
            <a:lvl9pPr marL="2516188" indent="-247650">
              <a:buClr>
                <a:schemeClr val="bg2"/>
              </a:buClr>
              <a:buFont typeface="Verdana" pitchFamily="34" charset="0"/>
              <a:buChar char="-"/>
              <a:defRPr sz="1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Bulleted text</a:t>
            </a:r>
          </a:p>
          <a:p>
            <a:pPr lvl="2"/>
            <a:r>
              <a:rPr lang="en-US" dirty="0" smtClean="0"/>
              <a:t>Bulleted text</a:t>
            </a:r>
          </a:p>
          <a:p>
            <a:pPr lvl="3"/>
            <a:r>
              <a:rPr lang="en-US" dirty="0" smtClean="0"/>
              <a:t>Bulleted text</a:t>
            </a:r>
          </a:p>
          <a:p>
            <a:pPr lvl="4"/>
            <a:r>
              <a:rPr lang="en-US" dirty="0" smtClean="0"/>
              <a:t>Bulleted text</a:t>
            </a:r>
          </a:p>
          <a:p>
            <a:pPr lvl="8"/>
            <a:r>
              <a:rPr lang="en-US" dirty="0" smtClean="0"/>
              <a:t>Bulleted text</a:t>
            </a:r>
          </a:p>
          <a:p>
            <a:pPr lvl="8"/>
            <a:r>
              <a:rPr lang="en-US" dirty="0" smtClean="0"/>
              <a:t>Bulleted text</a:t>
            </a:r>
          </a:p>
          <a:p>
            <a:pPr lvl="8"/>
            <a:endParaRPr lang="en-US" dirty="0" smtClean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5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88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961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553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612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1A301A-895E-426A-A864-AF9653DFFA45}" type="slidenum">
              <a:rPr lang="en-US" smtClean="0">
                <a:solidFill>
                  <a:srgbClr val="444D26"/>
                </a:solidFill>
                <a:latin typeface="Tw Cen MT"/>
              </a:rPr>
              <a:pPr/>
              <a:t>‹n.º›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960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067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317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204BB-B054-4069-B64C-178CDD6EC3F8}" type="datetimeFigureOut">
              <a:rPr lang="en-US" smtClean="0">
                <a:solidFill>
                  <a:srgbClr val="444D26"/>
                </a:solidFill>
                <a:latin typeface="Tw Cen MT"/>
              </a:rPr>
              <a:pPr/>
              <a:t>2/27/16</a:t>
            </a:fld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44D26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1A301A-895E-426A-A864-AF9653DFFA45}" type="slidenum">
              <a:rPr lang="en-US" smtClean="0">
                <a:latin typeface="Tw Cen MT"/>
              </a:rPr>
              <a:pPr/>
              <a:t>‹n.º›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0328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49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6" y="3810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pt-BR" sz="4000" b="1" cap="none" dirty="0" smtClean="0"/>
              <a:t>Mecanismo de ação e resistência aos herbicidas induzidos pela ação da luz</a:t>
            </a:r>
            <a:endParaRPr lang="pt-BR" sz="4000" b="1" cap="none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229600" cy="2895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Dr. Scott Nissen, Professor </a:t>
            </a: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Colorado State University, Fort Collins, CO</a:t>
            </a:r>
          </a:p>
          <a:p>
            <a:pPr algn="ctr">
              <a:spcBef>
                <a:spcPts val="0"/>
              </a:spcBef>
            </a:pPr>
            <a:endParaRPr lang="en-US" sz="3000" b="1" dirty="0" smtClean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Assistance from:</a:t>
            </a:r>
          </a:p>
          <a:p>
            <a:pPr algn="ctr">
              <a:spcBef>
                <a:spcPts val="0"/>
              </a:spcBef>
            </a:pPr>
            <a:r>
              <a:rPr lang="en-US" sz="3000" b="1" dirty="0" smtClean="0">
                <a:latin typeface="+mj-lt"/>
              </a:rPr>
              <a:t>Drs. Franck Dayan, Pat </a:t>
            </a:r>
            <a:r>
              <a:rPr lang="en-US" sz="3000" b="1" dirty="0" err="1" smtClean="0">
                <a:latin typeface="+mj-lt"/>
              </a:rPr>
              <a:t>Tranel</a:t>
            </a:r>
            <a:r>
              <a:rPr lang="en-US" sz="3000" b="1" dirty="0" smtClean="0">
                <a:latin typeface="+mj-lt"/>
              </a:rPr>
              <a:t>, Dean </a:t>
            </a:r>
            <a:r>
              <a:rPr lang="en-US" sz="3000" b="1" dirty="0" err="1" smtClean="0">
                <a:latin typeface="+mj-lt"/>
              </a:rPr>
              <a:t>Riechers</a:t>
            </a:r>
            <a:endParaRPr lang="en-US" sz="3000" b="1" dirty="0" smtClean="0">
              <a:latin typeface="+mj-lt"/>
            </a:endParaRPr>
          </a:p>
        </p:txBody>
      </p:sp>
      <p:pic>
        <p:nvPicPr>
          <p:cNvPr id="6" name="Picture 6" descr="glde_ctr_lrg.psd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6096000"/>
            <a:ext cx="1295400" cy="64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+mn-lt"/>
              </a:rPr>
              <a:t>Superóxido</a:t>
            </a:r>
            <a:r>
              <a:rPr lang="en-US" sz="3600" b="1" dirty="0" smtClean="0">
                <a:latin typeface="+mn-lt"/>
              </a:rPr>
              <a:t> e </a:t>
            </a:r>
            <a:r>
              <a:rPr lang="en-US" sz="3600" b="1" dirty="0" err="1" smtClean="0">
                <a:latin typeface="+mn-lt"/>
              </a:rPr>
              <a:t>outras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espécies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reativas</a:t>
            </a:r>
            <a:r>
              <a:rPr lang="en-US" sz="3600" b="1" dirty="0" smtClean="0">
                <a:latin typeface="+mn-lt"/>
              </a:rPr>
              <a:t> de O</a:t>
            </a:r>
            <a:r>
              <a:rPr lang="en-US" sz="3600" b="1" baseline="-25000" dirty="0" smtClean="0">
                <a:latin typeface="+mn-lt"/>
              </a:rPr>
              <a:t>2</a:t>
            </a:r>
            <a:endParaRPr lang="en-US" sz="3600" b="1" baseline="-25000" dirty="0"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O </a:t>
            </a:r>
            <a:r>
              <a:rPr lang="en-US" sz="2800" b="1" dirty="0" err="1" smtClean="0"/>
              <a:t>oxigênio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aceitar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elétron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vindo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transporte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elétrons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fotossintético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nível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ferredoxina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através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herbicidas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bipiridilium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formar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ânion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superóxido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dirty="0"/>
              <a:t> + e</a:t>
            </a:r>
            <a:r>
              <a:rPr lang="en-US" sz="2400" b="1" baseline="30000" dirty="0"/>
              <a:t>-</a:t>
            </a:r>
            <a:r>
              <a:rPr lang="en-US" sz="2400" b="1" dirty="0"/>
              <a:t> ------------&gt; O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.-</a:t>
            </a:r>
            <a:r>
              <a:rPr lang="en-US" sz="2400" b="1" dirty="0"/>
              <a:t> (superoxide)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Superóxido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agir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oxidante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um </a:t>
            </a:r>
            <a:r>
              <a:rPr lang="en-US" sz="2800" b="1" dirty="0" err="1" smtClean="0"/>
              <a:t>redutor</a:t>
            </a:r>
            <a:r>
              <a:rPr lang="en-US" sz="2800" b="1" dirty="0" smtClean="0"/>
              <a:t>; se </a:t>
            </a:r>
            <a:r>
              <a:rPr lang="en-US" sz="2800" b="1" dirty="0" err="1" smtClean="0"/>
              <a:t>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reage</a:t>
            </a:r>
            <a:r>
              <a:rPr lang="en-US" sz="2800" b="1" dirty="0" smtClean="0"/>
              <a:t> com um outro anion </a:t>
            </a:r>
            <a:r>
              <a:rPr lang="en-US" sz="2800" b="1" dirty="0" err="1" smtClean="0"/>
              <a:t>superóxido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irá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reduzir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segundo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superóido</a:t>
            </a:r>
            <a:r>
              <a:rPr lang="en-US" sz="2800" b="1" dirty="0" smtClean="0"/>
              <a:t> e </a:t>
            </a:r>
            <a:r>
              <a:rPr lang="en-US" sz="2800" b="1" smtClean="0"/>
              <a:t>forma H</a:t>
            </a:r>
            <a:r>
              <a:rPr lang="en-US" sz="2800" b="1" baseline="-25000" smtClean="0"/>
              <a:t>2</a:t>
            </a:r>
            <a:r>
              <a:rPr lang="en-US" sz="2800" b="1" smtClean="0"/>
              <a:t>O</a:t>
            </a:r>
            <a:r>
              <a:rPr lang="en-US" sz="2800" b="1" baseline="-25000" smtClean="0"/>
              <a:t>2</a:t>
            </a:r>
            <a:endParaRPr lang="en-US" sz="2800" b="1" dirty="0"/>
          </a:p>
          <a:p>
            <a:pPr lvl="1">
              <a:lnSpc>
                <a:spcPct val="90000"/>
              </a:lnSpc>
            </a:pP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.-</a:t>
            </a:r>
            <a:r>
              <a:rPr lang="en-US" sz="2400" b="1" dirty="0"/>
              <a:t> + O</a:t>
            </a:r>
            <a:r>
              <a:rPr lang="en-US" sz="2400" b="1" baseline="-25000" dirty="0"/>
              <a:t>2</a:t>
            </a:r>
            <a:r>
              <a:rPr lang="en-US" sz="2400" b="1" baseline="30000" dirty="0"/>
              <a:t>.-</a:t>
            </a:r>
            <a:r>
              <a:rPr lang="en-US" sz="2400" b="1" dirty="0"/>
              <a:t> + 2H</a:t>
            </a:r>
            <a:r>
              <a:rPr lang="en-US" sz="2400" b="1" baseline="30000" dirty="0"/>
              <a:t>+</a:t>
            </a:r>
            <a:r>
              <a:rPr lang="en-US" sz="2400" b="1" dirty="0"/>
              <a:t> ------------&gt; H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dirty="0"/>
              <a:t> + O</a:t>
            </a:r>
            <a:r>
              <a:rPr lang="en-US" sz="24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461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+mn-lt"/>
              </a:rPr>
              <a:t>Radicais hidroxila</a:t>
            </a:r>
            <a:endParaRPr lang="pt-BR" b="1" dirty="0">
              <a:latin typeface="+mn-lt"/>
            </a:endParaRP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9530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pt-BR" sz="2400" b="1" dirty="0" smtClean="0"/>
          </a:p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pt-BR" sz="2700" b="1" dirty="0" smtClean="0"/>
              <a:t>A reação pode ocorrer na presença de Fe</a:t>
            </a:r>
            <a:r>
              <a:rPr lang="pt-BR" sz="2700" b="1" baseline="30000" dirty="0" smtClean="0"/>
              <a:t>2+</a:t>
            </a:r>
            <a:r>
              <a:rPr lang="pt-BR" sz="2700" b="1" dirty="0" smtClean="0"/>
              <a:t> ou Cu</a:t>
            </a:r>
            <a:r>
              <a:rPr lang="pt-BR" sz="2700" b="1" baseline="30000" dirty="0" smtClean="0"/>
              <a:t>2+</a:t>
            </a:r>
            <a:r>
              <a:rPr lang="pt-BR" sz="2700" b="1" dirty="0" smtClean="0"/>
              <a:t> reduzido</a:t>
            </a:r>
            <a:endParaRPr lang="pt-BR" sz="24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.-</a:t>
            </a:r>
            <a:r>
              <a:rPr lang="pt-BR" sz="2800" b="1" dirty="0" smtClean="0">
                <a:solidFill>
                  <a:srgbClr val="FEFAC9"/>
                </a:solidFill>
              </a:rPr>
              <a:t> + H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 + Fe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2+</a:t>
            </a:r>
            <a:r>
              <a:rPr lang="pt-BR" sz="2800" b="1" dirty="0" smtClean="0">
                <a:solidFill>
                  <a:srgbClr val="FEFAC9"/>
                </a:solidFill>
              </a:rPr>
              <a:t> (Cu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2+</a:t>
            </a:r>
            <a:r>
              <a:rPr lang="pt-BR" sz="2800" b="1" dirty="0" smtClean="0">
                <a:solidFill>
                  <a:srgbClr val="FEFAC9"/>
                </a:solidFill>
              </a:rPr>
              <a:t>) ------&gt; OH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-</a:t>
            </a:r>
            <a:r>
              <a:rPr lang="pt-BR" sz="2800" b="1" dirty="0" smtClean="0">
                <a:solidFill>
                  <a:srgbClr val="FEFAC9"/>
                </a:solidFill>
              </a:rPr>
              <a:t>  +  HO</a:t>
            </a:r>
            <a:r>
              <a:rPr lang="pt-BR" sz="2800" b="1" baseline="30000" dirty="0" smtClean="0">
                <a:solidFill>
                  <a:srgbClr val="FEFAC9"/>
                </a:solidFill>
              </a:rPr>
              <a:t>.</a:t>
            </a:r>
            <a:r>
              <a:rPr lang="pt-BR" sz="2800" b="1" dirty="0" smtClean="0">
                <a:solidFill>
                  <a:srgbClr val="FEFAC9"/>
                </a:solidFill>
              </a:rPr>
              <a:t>  +  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sz="2400" b="1" baseline="-25000" dirty="0" smtClean="0"/>
          </a:p>
          <a:p>
            <a:pPr>
              <a:lnSpc>
                <a:spcPct val="90000"/>
              </a:lnSpc>
            </a:pPr>
            <a:r>
              <a:rPr lang="pt-BR" sz="2800" b="1" dirty="0" smtClean="0"/>
              <a:t>Os radicais hidroxila são extremamente tóxicos e causam peroxidação lipídica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Os radicais hidroxila podem extrair o átomo de hidrogênio dos ácidos graxos insaturados, formando 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7082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Impactos gerais</a:t>
            </a:r>
            <a:endParaRPr lang="pt-BR" b="1" dirty="0"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/>
              <a:t>Radicais peroxi de lipídeos insaturados começam uma nova cadeia de reação de peroxidação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Eventualmente com a clivagem da cadeia de hidrocarboneto e Produção de cadeia curta de </a:t>
            </a:r>
            <a:r>
              <a:rPr lang="pt-BR" b="1" dirty="0" err="1" smtClean="0"/>
              <a:t>alcanos</a:t>
            </a:r>
            <a:r>
              <a:rPr lang="pt-BR" b="1" dirty="0" smtClean="0"/>
              <a:t> como etano, pentano e malondiaaldeidos 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A peroxidação pode também ocorrer com proteínas, ácidos nucleicos e pigmentos (causando branqueamento)</a:t>
            </a:r>
          </a:p>
        </p:txBody>
      </p:sp>
    </p:spTree>
    <p:extLst>
      <p:ext uri="{BB962C8B-B14F-4D97-AF65-F5344CB8AC3E}">
        <p14:creationId xmlns:p14="http://schemas.microsoft.com/office/powerpoint/2010/main" val="169309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Sumário</a:t>
            </a:r>
            <a:endParaRPr lang="pt-BR" b="1" dirty="0">
              <a:latin typeface="+mn-lt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3648" y="1752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 dirty="0" smtClean="0"/>
              <a:t>Equivalentes reduzidos vêm do transporte de elétrons fotossintético via NADPH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Os herbicidas aumentam a Produção de espécies ativas de O</a:t>
            </a:r>
            <a:r>
              <a:rPr lang="pt-BR" b="1" baseline="-25000" dirty="0" smtClean="0"/>
              <a:t>2</a:t>
            </a:r>
            <a:r>
              <a:rPr lang="pt-BR" b="1" dirty="0" smtClean="0"/>
              <a:t>, mas também indiretamente inibem sua remoção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Níveis decrescentes de ascorbato e glutationa reduzido</a:t>
            </a:r>
          </a:p>
          <a:p>
            <a:pPr>
              <a:lnSpc>
                <a:spcPct val="90000"/>
              </a:lnSpc>
            </a:pPr>
            <a:r>
              <a:rPr lang="pt-BR" b="1" dirty="0" smtClean="0"/>
              <a:t>Nenhuma detoxificação real par ao radical hidroxila uma vez formado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91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0742" r="12500" b="22665"/>
          <a:stretch>
            <a:fillRect/>
          </a:stretch>
        </p:blipFill>
        <p:spPr bwMode="auto">
          <a:xfrm>
            <a:off x="76200" y="447675"/>
            <a:ext cx="89916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3672" r="10938" b="19919"/>
          <a:stretch>
            <a:fillRect/>
          </a:stretch>
        </p:blipFill>
        <p:spPr bwMode="auto">
          <a:xfrm>
            <a:off x="76200" y="446088"/>
            <a:ext cx="89916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5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2695" r="10938" b="19919"/>
          <a:stretch>
            <a:fillRect/>
          </a:stretch>
        </p:blipFill>
        <p:spPr bwMode="auto">
          <a:xfrm>
            <a:off x="76200" y="457200"/>
            <a:ext cx="89154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rac_e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" b="-71"/>
          <a:stretch/>
        </p:blipFill>
        <p:spPr>
          <a:xfrm>
            <a:off x="125600" y="228600"/>
            <a:ext cx="8866000" cy="640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133600"/>
            <a:ext cx="2362200" cy="1296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352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saflufenacil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4648200" y="5715000"/>
            <a:ext cx="1372887" cy="849607"/>
          </a:xfrm>
          <a:prstGeom prst="ellipse">
            <a:avLst/>
          </a:prstGeom>
          <a:solidFill>
            <a:schemeClr val="bg1">
              <a:lumMod val="95000"/>
              <a:lumOff val="5000"/>
              <a:alpha val="4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8782" y="595743"/>
            <a:ext cx="239201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err="1">
                <a:latin typeface="+mj-lt"/>
              </a:rPr>
              <a:t>Glutamic</a:t>
            </a:r>
            <a:r>
              <a:rPr lang="en-US" sz="2800" b="1" dirty="0">
                <a:latin typeface="+mj-lt"/>
              </a:rPr>
              <a:t> acid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00400" y="381000"/>
            <a:ext cx="339270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 dirty="0">
                <a:latin typeface="Symbol" pitchFamily="18" charset="2"/>
              </a:rPr>
              <a:t>d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b="1" dirty="0" err="1">
                <a:latin typeface="+mj-lt"/>
              </a:rPr>
              <a:t>aminolevulinic</a:t>
            </a:r>
            <a:r>
              <a:rPr lang="en-US" sz="2800" b="1" dirty="0">
                <a:latin typeface="+mj-lt"/>
              </a:rPr>
              <a:t> acid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44887" y="1000138"/>
            <a:ext cx="263370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 dirty="0" err="1">
                <a:latin typeface="+mj-lt"/>
              </a:rPr>
              <a:t>Porphobilinogen</a:t>
            </a:r>
            <a:endParaRPr lang="en-US" sz="2800" b="1" dirty="0">
              <a:latin typeface="+mj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944887" y="2140483"/>
            <a:ext cx="291423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 dirty="0" err="1" smtClean="0">
                <a:latin typeface="+mj-lt"/>
              </a:rPr>
              <a:t>Uroporphyrinogen</a:t>
            </a:r>
            <a:endParaRPr lang="en-US" sz="2800" b="1" dirty="0"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15000" y="4276738"/>
            <a:ext cx="335624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err="1">
                <a:latin typeface="+mj-lt"/>
              </a:rPr>
              <a:t>Protoporphyrinogen</a:t>
            </a:r>
            <a:endParaRPr lang="en-US" sz="2800" b="1" dirty="0">
              <a:latin typeface="+mj-lt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29200" y="5181600"/>
            <a:ext cx="246718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err="1">
                <a:latin typeface="+mj-lt"/>
              </a:rPr>
              <a:t>Protoporphyrin</a:t>
            </a:r>
            <a:endParaRPr lang="en-US" sz="2800" b="1" dirty="0">
              <a:latin typeface="+mj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75509" y="5791200"/>
            <a:ext cx="116458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dirty="0" err="1">
                <a:solidFill>
                  <a:srgbClr val="FF0033"/>
                </a:solidFill>
                <a:latin typeface="+mj-lt"/>
              </a:rPr>
              <a:t>Heme</a:t>
            </a:r>
            <a:endParaRPr lang="en-US" sz="3200" b="1" dirty="0">
              <a:solidFill>
                <a:srgbClr val="FF0033"/>
              </a:solidFill>
              <a:latin typeface="+mj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605514" y="2449430"/>
            <a:ext cx="217206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 dirty="0">
                <a:solidFill>
                  <a:srgbClr val="66FF33"/>
                </a:solidFill>
                <a:latin typeface="+mj-lt"/>
              </a:rPr>
              <a:t>Chlorophyll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315755" y="4871693"/>
            <a:ext cx="107564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i="1" dirty="0" smtClean="0">
                <a:solidFill>
                  <a:srgbClr val="66FF99"/>
                </a:solidFill>
                <a:latin typeface="+mj-lt"/>
              </a:rPr>
              <a:t>PPO</a:t>
            </a:r>
            <a:endParaRPr lang="en-US" sz="2400" b="1" i="1" dirty="0">
              <a:solidFill>
                <a:srgbClr val="66FF99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67000" y="685800"/>
            <a:ext cx="480510" cy="101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5600" y="685800"/>
            <a:ext cx="411866" cy="1509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86602" y="1676402"/>
            <a:ext cx="53531" cy="5396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562600" y="3276600"/>
            <a:ext cx="33528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err="1" smtClean="0">
                <a:latin typeface="+mj-lt"/>
              </a:rPr>
              <a:t>Coproporphyrinogen</a:t>
            </a:r>
            <a:endParaRPr lang="en-US" sz="2800" b="1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015711" y="2991797"/>
            <a:ext cx="535482" cy="686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86778" y="4142751"/>
            <a:ext cx="463422" cy="14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191000" y="5334000"/>
            <a:ext cx="823732" cy="1560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150819" y="5847857"/>
            <a:ext cx="415115" cy="386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100801" y="4724400"/>
            <a:ext cx="3004599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smtClean="0">
                <a:latin typeface="+mj-lt"/>
              </a:rPr>
              <a:t>Mg-</a:t>
            </a:r>
            <a:r>
              <a:rPr lang="en-US" sz="2800" b="1" dirty="0" err="1" smtClean="0">
                <a:latin typeface="+mj-lt"/>
              </a:rPr>
              <a:t>Protoporphyrin</a:t>
            </a:r>
            <a:endParaRPr lang="en-US" sz="2800" b="1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3220796" y="4551604"/>
            <a:ext cx="386185" cy="2745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295400" y="3581400"/>
            <a:ext cx="3004353" cy="9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 dirty="0" smtClean="0">
                <a:latin typeface="+mj-lt"/>
              </a:rPr>
              <a:t>Mg-</a:t>
            </a:r>
            <a:r>
              <a:rPr lang="en-US" sz="2800" b="1" dirty="0" err="1" smtClean="0">
                <a:latin typeface="+mj-lt"/>
              </a:rPr>
              <a:t>Protoporphyrin</a:t>
            </a:r>
            <a:endParaRPr lang="en-US" sz="2800" b="1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Monomethyl ester</a:t>
            </a:r>
            <a:endParaRPr lang="en-US" sz="2800" b="1" dirty="0">
              <a:latin typeface="+mj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2330445" y="3404028"/>
            <a:ext cx="463420" cy="989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57200" y="2667000"/>
            <a:ext cx="32004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err="1" smtClean="0">
                <a:latin typeface="+mj-lt"/>
              </a:rPr>
              <a:t>Protochlorophyllide</a:t>
            </a:r>
            <a:endParaRPr lang="en-US" sz="28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6948774" y="5084080"/>
            <a:ext cx="463422" cy="1372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233747" y="2171775"/>
            <a:ext cx="695133" cy="2745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600200" y="1228738"/>
            <a:ext cx="254739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r>
              <a:rPr lang="en-US" sz="2800" b="1" dirty="0" err="1" smtClean="0">
                <a:latin typeface="+mj-lt"/>
              </a:rPr>
              <a:t>Chlorophyllide</a:t>
            </a:r>
            <a:endParaRPr lang="en-US" sz="2800" b="1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121385" y="1991652"/>
            <a:ext cx="487933" cy="2731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1400" y="4859272"/>
            <a:ext cx="1679842" cy="16312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DPE, </a:t>
            </a:r>
          </a:p>
          <a:p>
            <a:pPr algn="l"/>
            <a:r>
              <a:rPr lang="en-US" sz="2000" b="1" dirty="0" err="1" smtClean="0">
                <a:solidFill>
                  <a:srgbClr val="FFFF99"/>
                </a:solidFill>
                <a:latin typeface="Calibri" pitchFamily="34" charset="0"/>
              </a:rPr>
              <a:t>Phenylimides</a:t>
            </a: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rgbClr val="FFFF99"/>
                </a:solidFill>
                <a:latin typeface="Calibri" pitchFamily="34" charset="0"/>
              </a:rPr>
              <a:t>Triazolinones</a:t>
            </a:r>
            <a:r>
              <a:rPr lang="en-US" sz="2000" b="1" dirty="0" smtClean="0">
                <a:solidFill>
                  <a:srgbClr val="FFFF99"/>
                </a:solidFill>
                <a:latin typeface="Calibri" pitchFamily="34" charset="0"/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rgbClr val="FFFF99"/>
                </a:solidFill>
                <a:latin typeface="Calibri" pitchFamily="34" charset="0"/>
              </a:rPr>
              <a:t>Oxadiazoles</a:t>
            </a:r>
            <a:r>
              <a:rPr lang="en-US" sz="2000" b="1" dirty="0">
                <a:solidFill>
                  <a:srgbClr val="FFFF99"/>
                </a:solidFill>
                <a:latin typeface="Calibri" pitchFamily="34" charset="0"/>
              </a:rPr>
              <a:t>,</a:t>
            </a:r>
            <a:endParaRPr lang="en-US" sz="2000" b="1" dirty="0" smtClean="0">
              <a:solidFill>
                <a:srgbClr val="FFFF99"/>
              </a:solidFill>
              <a:latin typeface="Calibri" pitchFamily="34" charset="0"/>
            </a:endParaRPr>
          </a:p>
          <a:p>
            <a:pPr algn="l"/>
            <a:r>
              <a:rPr lang="en-US" sz="2000" b="1" dirty="0" err="1" smtClean="0">
                <a:solidFill>
                  <a:srgbClr val="FFFF99"/>
                </a:solidFill>
                <a:latin typeface="Calibri" pitchFamily="34" charset="0"/>
              </a:rPr>
              <a:t>etc</a:t>
            </a:r>
            <a:endParaRPr lang="en-US" sz="2000" b="1" dirty="0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6974552" y="4896503"/>
            <a:ext cx="419017" cy="463421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6050" y="185046"/>
            <a:ext cx="3363573" cy="64879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51"/>
          <p:cNvGrpSpPr>
            <a:grpSpLocks/>
          </p:cNvGrpSpPr>
          <p:nvPr/>
        </p:nvGrpSpPr>
        <p:grpSpPr bwMode="auto">
          <a:xfrm>
            <a:off x="4952404" y="185047"/>
            <a:ext cx="4012835" cy="3084651"/>
            <a:chOff x="2185" y="2753"/>
            <a:chExt cx="2278" cy="12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7" name="Picture 2052" descr="chloroplast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85" y="2753"/>
              <a:ext cx="2278" cy="1285"/>
            </a:xfrm>
            <a:prstGeom prst="rect">
              <a:avLst/>
            </a:prstGeom>
            <a:noFill/>
          </p:spPr>
        </p:pic>
        <p:sp>
          <p:nvSpPr>
            <p:cNvPr id="8" name="Oval 2053"/>
            <p:cNvSpPr>
              <a:spLocks noChangeArrowheads="1"/>
            </p:cNvSpPr>
            <p:nvPr/>
          </p:nvSpPr>
          <p:spPr bwMode="auto">
            <a:xfrm>
              <a:off x="4072" y="2960"/>
              <a:ext cx="175" cy="10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054"/>
            <p:cNvSpPr>
              <a:spLocks noChangeArrowheads="1"/>
            </p:cNvSpPr>
            <p:nvPr/>
          </p:nvSpPr>
          <p:spPr bwMode="auto">
            <a:xfrm>
              <a:off x="2680" y="3400"/>
              <a:ext cx="175" cy="10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055"/>
            <p:cNvSpPr>
              <a:spLocks noChangeArrowheads="1"/>
            </p:cNvSpPr>
            <p:nvPr/>
          </p:nvSpPr>
          <p:spPr bwMode="auto">
            <a:xfrm>
              <a:off x="3009" y="2889"/>
              <a:ext cx="5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Protogen</a:t>
              </a:r>
            </a:p>
          </p:txBody>
        </p:sp>
        <p:sp>
          <p:nvSpPr>
            <p:cNvPr id="11" name="Rectangle 2056"/>
            <p:cNvSpPr>
              <a:spLocks noChangeArrowheads="1"/>
            </p:cNvSpPr>
            <p:nvPr/>
          </p:nvSpPr>
          <p:spPr bwMode="auto">
            <a:xfrm>
              <a:off x="3104" y="3116"/>
              <a:ext cx="5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solidFill>
                    <a:srgbClr val="FF2727"/>
                  </a:solidFill>
                </a:rPr>
                <a:t>Proto IX</a:t>
              </a:r>
            </a:p>
          </p:txBody>
        </p:sp>
        <p:sp>
          <p:nvSpPr>
            <p:cNvPr id="12" name="Arc 2057"/>
            <p:cNvSpPr>
              <a:spLocks/>
            </p:cNvSpPr>
            <p:nvPr/>
          </p:nvSpPr>
          <p:spPr bwMode="auto">
            <a:xfrm rot="20218557">
              <a:off x="3806" y="2948"/>
              <a:ext cx="287" cy="283"/>
            </a:xfrm>
            <a:custGeom>
              <a:avLst/>
              <a:gdLst>
                <a:gd name="G0" fmla="+- 10560 0 0"/>
                <a:gd name="G1" fmla="+- 21600 0 0"/>
                <a:gd name="G2" fmla="+- 21600 0 0"/>
                <a:gd name="T0" fmla="*/ 10448 w 32160"/>
                <a:gd name="T1" fmla="*/ 0 h 43200"/>
                <a:gd name="T2" fmla="*/ 0 w 32160"/>
                <a:gd name="T3" fmla="*/ 40443 h 43200"/>
                <a:gd name="T4" fmla="*/ 10560 w 3216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60" h="43200" fill="none" extrusionOk="0">
                  <a:moveTo>
                    <a:pt x="10448" y="0"/>
                  </a:moveTo>
                  <a:cubicBezTo>
                    <a:pt x="10485" y="0"/>
                    <a:pt x="10522" y="-1"/>
                    <a:pt x="10560" y="0"/>
                  </a:cubicBezTo>
                  <a:cubicBezTo>
                    <a:pt x="22489" y="0"/>
                    <a:pt x="32160" y="9670"/>
                    <a:pt x="32160" y="21600"/>
                  </a:cubicBezTo>
                  <a:cubicBezTo>
                    <a:pt x="32160" y="33529"/>
                    <a:pt x="22489" y="43200"/>
                    <a:pt x="10560" y="43200"/>
                  </a:cubicBezTo>
                  <a:cubicBezTo>
                    <a:pt x="6862" y="43200"/>
                    <a:pt x="3226" y="42250"/>
                    <a:pt x="0" y="40442"/>
                  </a:cubicBezTo>
                </a:path>
                <a:path w="32160" h="43200" stroke="0" extrusionOk="0">
                  <a:moveTo>
                    <a:pt x="10448" y="0"/>
                  </a:moveTo>
                  <a:cubicBezTo>
                    <a:pt x="10485" y="0"/>
                    <a:pt x="10522" y="-1"/>
                    <a:pt x="10560" y="0"/>
                  </a:cubicBezTo>
                  <a:cubicBezTo>
                    <a:pt x="22489" y="0"/>
                    <a:pt x="32160" y="9670"/>
                    <a:pt x="32160" y="21600"/>
                  </a:cubicBezTo>
                  <a:cubicBezTo>
                    <a:pt x="32160" y="33529"/>
                    <a:pt x="22489" y="43200"/>
                    <a:pt x="10560" y="43200"/>
                  </a:cubicBezTo>
                  <a:cubicBezTo>
                    <a:pt x="6862" y="43200"/>
                    <a:pt x="3226" y="42250"/>
                    <a:pt x="0" y="40442"/>
                  </a:cubicBezTo>
                  <a:lnTo>
                    <a:pt x="10560" y="21600"/>
                  </a:lnTo>
                  <a:close/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58"/>
            <p:cNvSpPr>
              <a:spLocks noChangeShapeType="1"/>
            </p:cNvSpPr>
            <p:nvPr/>
          </p:nvSpPr>
          <p:spPr bwMode="auto">
            <a:xfrm flipH="1">
              <a:off x="2851" y="3239"/>
              <a:ext cx="146" cy="119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13645" y="262284"/>
            <a:ext cx="2175540" cy="30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3768288" y="3737947"/>
            <a:ext cx="4004111" cy="1081317"/>
            <a:chOff x="4183061" y="3687762"/>
            <a:chExt cx="4175875" cy="1066800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4252912" y="3687762"/>
              <a:ext cx="2119306" cy="45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</a:rPr>
                <a:t>Mg </a:t>
              </a:r>
              <a:r>
                <a:rPr lang="en-US" sz="2400" b="1" dirty="0" err="1" smtClean="0"/>
                <a:t>quelatase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5973761" y="3992562"/>
              <a:ext cx="2385175" cy="45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rgbClr val="00FF00"/>
                  </a:solidFill>
                  <a:latin typeface="Rockwell" pitchFamily="18" charset="0"/>
                </a:rPr>
                <a:t>Chlorofilas</a:t>
              </a:r>
              <a:endParaRPr lang="en-US" sz="2400" b="1" dirty="0">
                <a:solidFill>
                  <a:schemeClr val="tx1"/>
                </a:solidFill>
                <a:latin typeface="Rockwell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183061" y="4297362"/>
              <a:ext cx="1598612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768288" y="4973738"/>
            <a:ext cx="3480842" cy="1002966"/>
            <a:chOff x="4183061" y="4906962"/>
            <a:chExt cx="3863976" cy="989500"/>
          </a:xfrm>
        </p:grpSpPr>
        <p:sp>
          <p:nvSpPr>
            <p:cNvPr id="23" name="Oval 22"/>
            <p:cNvSpPr/>
            <p:nvPr/>
          </p:nvSpPr>
          <p:spPr>
            <a:xfrm>
              <a:off x="5935661" y="5073010"/>
              <a:ext cx="1219200" cy="762000"/>
            </a:xfrm>
            <a:prstGeom prst="ellipse">
              <a:avLst/>
            </a:prstGeom>
            <a:solidFill>
              <a:schemeClr val="bg1">
                <a:lumMod val="95000"/>
                <a:lumOff val="5000"/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4183061" y="5440362"/>
              <a:ext cx="2054226" cy="45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>
                  <a:solidFill>
                    <a:schemeClr val="tx1"/>
                  </a:solidFill>
                </a:rPr>
                <a:t>Fe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quelatase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5992812" y="5206655"/>
              <a:ext cx="2054225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3300"/>
                  </a:solidFill>
                  <a:latin typeface="Rockwell" pitchFamily="18" charset="0"/>
                </a:rPr>
                <a:t>Heme</a:t>
              </a:r>
              <a:endParaRPr lang="en-US" sz="2400" b="1" dirty="0">
                <a:solidFill>
                  <a:schemeClr val="tx1"/>
                </a:solidFill>
                <a:latin typeface="Rockwell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183061" y="4906962"/>
              <a:ext cx="1598612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16050" y="1266364"/>
            <a:ext cx="16651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Rockwell" pitchFamily="18" charset="0"/>
              </a:rPr>
              <a:t>Protogen</a:t>
            </a:r>
            <a:endParaRPr lang="en-US" sz="2800" b="0" dirty="0">
              <a:solidFill>
                <a:schemeClr val="tx1"/>
              </a:solidFill>
              <a:latin typeface="Rockwell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08426" y="3456225"/>
            <a:ext cx="2265264" cy="32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273334" y="3194702"/>
            <a:ext cx="101266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i="1" dirty="0" smtClean="0">
                <a:solidFill>
                  <a:srgbClr val="66FF99"/>
                </a:solidFill>
                <a:latin typeface="+mj-lt"/>
              </a:rPr>
              <a:t>PROTOX</a:t>
            </a:r>
            <a:endParaRPr lang="en-US" i="1" dirty="0">
              <a:solidFill>
                <a:srgbClr val="66FF99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941269" y="3312429"/>
            <a:ext cx="1004081" cy="14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16050" y="4664791"/>
            <a:ext cx="1530197" cy="5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dirty="0" smtClean="0">
                <a:solidFill>
                  <a:srgbClr val="FF0000"/>
                </a:solidFill>
                <a:latin typeface="Rockwell" pitchFamily="18" charset="0"/>
              </a:rPr>
              <a:t>Proto IX</a:t>
            </a:r>
            <a:endParaRPr lang="en-US" sz="2800" b="0" dirty="0">
              <a:solidFill>
                <a:srgbClr val="FF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EFAC9"/>
                </a:solidFill>
              </a:rPr>
              <a:t>Sumário da aula</a:t>
            </a:r>
            <a:endParaRPr lang="pt-BR" b="1" dirty="0">
              <a:solidFill>
                <a:srgbClr val="FEFAC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8414"/>
            <a:ext cx="8305800" cy="411138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Mecanismos para minimizar oxigênio reativo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Impacto das espécies reativas de oxigênio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Revisão dos ingredientes ativos atuais e mecanismos de ação básico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Situação atual dos inibidores da PROTOX, FSII, FSI e biossíntese de carotenóides (PDS e HPPD) resistência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Mecanismos de resistência conhecidos</a:t>
            </a:r>
          </a:p>
          <a:p>
            <a:pPr>
              <a:spcBef>
                <a:spcPts val="0"/>
              </a:spcBef>
            </a:pPr>
            <a:r>
              <a:rPr lang="pt-BR" sz="3200" b="1" dirty="0" smtClean="0">
                <a:solidFill>
                  <a:srgbClr val="FFFFFF"/>
                </a:solidFill>
              </a:rPr>
              <a:t>Implicações para a Produção agrícola</a:t>
            </a:r>
          </a:p>
        </p:txBody>
      </p:sp>
    </p:spTree>
    <p:extLst>
      <p:ext uri="{BB962C8B-B14F-4D97-AF65-F5344CB8AC3E}">
        <p14:creationId xmlns:p14="http://schemas.microsoft.com/office/powerpoint/2010/main" val="707885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570937" y="2236654"/>
            <a:ext cx="2246672" cy="508477"/>
          </a:xfrm>
          <a:prstGeom prst="ellipse">
            <a:avLst/>
          </a:prstGeom>
          <a:solidFill>
            <a:srgbClr val="33CCFF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5" name="Picture 3" descr="cuticle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761" y="2476410"/>
            <a:ext cx="8786477" cy="9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761" y="4334926"/>
            <a:ext cx="2873053" cy="1874605"/>
            <a:chOff x="2185" y="2753"/>
            <a:chExt cx="2278" cy="12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7" name="Picture 5" descr="chloroplasts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85" y="2753"/>
              <a:ext cx="2278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72" y="2960"/>
              <a:ext cx="175" cy="10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680" y="3400"/>
              <a:ext cx="175" cy="10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09" y="2889"/>
              <a:ext cx="870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2"/>
                  </a:solidFill>
                  <a:latin typeface="+mj-lt"/>
                </a:rPr>
                <a:t>Protogen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104" y="3116"/>
              <a:ext cx="78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2727"/>
                  </a:solidFill>
                  <a:latin typeface="+mj-lt"/>
                </a:rPr>
                <a:t>Proto IX</a:t>
              </a: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auto">
            <a:xfrm rot="-1381443">
              <a:off x="3806" y="2948"/>
              <a:ext cx="287" cy="283"/>
            </a:xfrm>
            <a:custGeom>
              <a:avLst/>
              <a:gdLst>
                <a:gd name="T0" fmla="*/ 93 w 32160"/>
                <a:gd name="T1" fmla="*/ 0 h 43200"/>
                <a:gd name="T2" fmla="*/ 0 w 32160"/>
                <a:gd name="T3" fmla="*/ 265 h 43200"/>
                <a:gd name="T4" fmla="*/ 94 w 32160"/>
                <a:gd name="T5" fmla="*/ 142 h 43200"/>
                <a:gd name="T6" fmla="*/ 0 60000 65536"/>
                <a:gd name="T7" fmla="*/ 0 60000 65536"/>
                <a:gd name="T8" fmla="*/ 0 60000 65536"/>
                <a:gd name="T9" fmla="*/ 0 w 32160"/>
                <a:gd name="T10" fmla="*/ 0 h 43200"/>
                <a:gd name="T11" fmla="*/ 32160 w 3216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60" h="43200" fill="none" extrusionOk="0">
                  <a:moveTo>
                    <a:pt x="10448" y="0"/>
                  </a:moveTo>
                  <a:cubicBezTo>
                    <a:pt x="10485" y="0"/>
                    <a:pt x="10522" y="-1"/>
                    <a:pt x="10560" y="0"/>
                  </a:cubicBezTo>
                  <a:cubicBezTo>
                    <a:pt x="22489" y="0"/>
                    <a:pt x="32160" y="9670"/>
                    <a:pt x="32160" y="21600"/>
                  </a:cubicBezTo>
                  <a:cubicBezTo>
                    <a:pt x="32160" y="33529"/>
                    <a:pt x="22489" y="43200"/>
                    <a:pt x="10560" y="43200"/>
                  </a:cubicBezTo>
                  <a:cubicBezTo>
                    <a:pt x="6862" y="43200"/>
                    <a:pt x="3226" y="42250"/>
                    <a:pt x="0" y="40442"/>
                  </a:cubicBezTo>
                </a:path>
                <a:path w="32160" h="43200" stroke="0" extrusionOk="0">
                  <a:moveTo>
                    <a:pt x="10448" y="0"/>
                  </a:moveTo>
                  <a:cubicBezTo>
                    <a:pt x="10485" y="0"/>
                    <a:pt x="10522" y="-1"/>
                    <a:pt x="10560" y="0"/>
                  </a:cubicBezTo>
                  <a:cubicBezTo>
                    <a:pt x="22489" y="0"/>
                    <a:pt x="32160" y="9670"/>
                    <a:pt x="32160" y="21600"/>
                  </a:cubicBezTo>
                  <a:cubicBezTo>
                    <a:pt x="32160" y="33529"/>
                    <a:pt x="22489" y="43200"/>
                    <a:pt x="10560" y="43200"/>
                  </a:cubicBezTo>
                  <a:cubicBezTo>
                    <a:pt x="6862" y="43200"/>
                    <a:pt x="3226" y="42250"/>
                    <a:pt x="0" y="40442"/>
                  </a:cubicBezTo>
                  <a:lnTo>
                    <a:pt x="10560" y="21600"/>
                  </a:lnTo>
                  <a:close/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851" y="3239"/>
              <a:ext cx="146" cy="119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835871" y="3931040"/>
            <a:ext cx="2153717" cy="751452"/>
            <a:chOff x="1983" y="2366"/>
            <a:chExt cx="1506" cy="4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435" y="2366"/>
              <a:ext cx="105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dirty="0" err="1">
                  <a:latin typeface="+mj-lt"/>
                </a:rPr>
                <a:t>Protogen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983" y="2631"/>
              <a:ext cx="478" cy="202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339595" y="3475665"/>
            <a:ext cx="1747571" cy="1628412"/>
            <a:chOff x="4433" y="2083"/>
            <a:chExt cx="1222" cy="1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947" y="2083"/>
              <a:ext cx="4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dirty="0">
                  <a:latin typeface="+mj-lt"/>
                </a:rPr>
                <a:t>O</a:t>
              </a:r>
              <a:r>
                <a:rPr lang="en-US" sz="2800" baseline="-25000" dirty="0">
                  <a:latin typeface="+mj-lt"/>
                </a:rPr>
                <a:t>2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947" y="2769"/>
              <a:ext cx="7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FFFF00"/>
                  </a:solidFill>
                  <a:latin typeface="+mj-lt"/>
                </a:rPr>
                <a:t>O</a:t>
              </a:r>
              <a:r>
                <a:rPr lang="en-US" sz="2800" baseline="-25000" dirty="0" smtClean="0">
                  <a:solidFill>
                    <a:srgbClr val="FFFF00"/>
                  </a:solidFill>
                  <a:latin typeface="+mj-lt"/>
                </a:rPr>
                <a:t>2</a:t>
              </a:r>
              <a:r>
                <a:rPr lang="en-US" sz="2800" baseline="30000" dirty="0" smtClean="0">
                  <a:solidFill>
                    <a:srgbClr val="FFFF00"/>
                  </a:solidFill>
                  <a:latin typeface="+mj-lt"/>
                </a:rPr>
                <a:t>1</a:t>
              </a:r>
              <a:r>
                <a:rPr lang="el-GR" sz="2800" baseline="30000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sz="2800" baseline="30000" dirty="0" smtClean="0">
                  <a:solidFill>
                    <a:srgbClr val="FFFF00"/>
                  </a:solidFill>
                  <a:latin typeface="+mj-lt"/>
                </a:rPr>
                <a:t>g</a:t>
              </a:r>
              <a:endParaRPr lang="en-US" sz="2800" baseline="3000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0" name="Arc 19"/>
            <p:cNvSpPr>
              <a:spLocks/>
            </p:cNvSpPr>
            <p:nvPr/>
          </p:nvSpPr>
          <p:spPr bwMode="auto">
            <a:xfrm>
              <a:off x="4433" y="2640"/>
              <a:ext cx="478" cy="283"/>
            </a:xfrm>
            <a:custGeom>
              <a:avLst/>
              <a:gdLst>
                <a:gd name="T0" fmla="*/ 478 w 21600"/>
                <a:gd name="T1" fmla="*/ 283 h 21600"/>
                <a:gd name="T2" fmla="*/ 0 w 21600"/>
                <a:gd name="T3" fmla="*/ 0 h 21600"/>
                <a:gd name="T4" fmla="*/ 47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FFFF00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Arc 20"/>
            <p:cNvSpPr>
              <a:spLocks/>
            </p:cNvSpPr>
            <p:nvPr/>
          </p:nvSpPr>
          <p:spPr bwMode="auto">
            <a:xfrm rot="10800000">
              <a:off x="4478" y="2177"/>
              <a:ext cx="478" cy="202"/>
            </a:xfrm>
            <a:custGeom>
              <a:avLst/>
              <a:gdLst>
                <a:gd name="T0" fmla="*/ 478 w 21600"/>
                <a:gd name="T1" fmla="*/ 0 h 21579"/>
                <a:gd name="T2" fmla="*/ 21 w 21600"/>
                <a:gd name="T3" fmla="*/ 202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21600" y="0"/>
                  </a:moveTo>
                  <a:cubicBezTo>
                    <a:pt x="21600" y="11560"/>
                    <a:pt x="12497" y="21071"/>
                    <a:pt x="948" y="21579"/>
                  </a:cubicBezTo>
                </a:path>
                <a:path w="21600" h="21579" stroke="0" extrusionOk="0">
                  <a:moveTo>
                    <a:pt x="21600" y="0"/>
                  </a:moveTo>
                  <a:cubicBezTo>
                    <a:pt x="21600" y="11560"/>
                    <a:pt x="12497" y="21071"/>
                    <a:pt x="948" y="2157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2687141" y="2490893"/>
            <a:ext cx="1836236" cy="191966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17" name="Group 32"/>
          <p:cNvGrpSpPr/>
          <p:nvPr/>
        </p:nvGrpSpPr>
        <p:grpSpPr>
          <a:xfrm>
            <a:off x="4286697" y="3631743"/>
            <a:ext cx="2241668" cy="801337"/>
            <a:chOff x="4758531" y="3611561"/>
            <a:chExt cx="2488407" cy="7905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764213" y="3878264"/>
              <a:ext cx="14827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FF0033"/>
                  </a:solidFill>
                  <a:latin typeface="+mj-lt"/>
                </a:rPr>
                <a:t>Proto IX</a:t>
              </a:r>
            </a:p>
          </p:txBody>
        </p:sp>
        <p:sp>
          <p:nvSpPr>
            <p:cNvPr id="25" name="Arc 24"/>
            <p:cNvSpPr>
              <a:spLocks/>
            </p:cNvSpPr>
            <p:nvPr/>
          </p:nvSpPr>
          <p:spPr bwMode="auto">
            <a:xfrm rot="16200000">
              <a:off x="5341539" y="3028553"/>
              <a:ext cx="353221" cy="1519238"/>
            </a:xfrm>
            <a:custGeom>
              <a:avLst/>
              <a:gdLst>
                <a:gd name="T0" fmla="*/ 0 w 21641"/>
                <a:gd name="T1" fmla="*/ 0 h 43200"/>
                <a:gd name="T2" fmla="*/ 1 w 21641"/>
                <a:gd name="T3" fmla="*/ 957 h 43200"/>
                <a:gd name="T4" fmla="*/ 1 w 21641"/>
                <a:gd name="T5" fmla="*/ 479 h 43200"/>
                <a:gd name="T6" fmla="*/ 0 60000 65536"/>
                <a:gd name="T7" fmla="*/ 0 60000 65536"/>
                <a:gd name="T8" fmla="*/ 0 60000 65536"/>
                <a:gd name="T9" fmla="*/ 0 w 21641"/>
                <a:gd name="T10" fmla="*/ 0 h 43200"/>
                <a:gd name="T11" fmla="*/ 21641 w 2164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1" h="432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11970" y="0"/>
                    <a:pt x="21641" y="9670"/>
                    <a:pt x="21641" y="21600"/>
                  </a:cubicBezTo>
                  <a:cubicBezTo>
                    <a:pt x="21641" y="33529"/>
                    <a:pt x="11970" y="43199"/>
                    <a:pt x="41" y="43200"/>
                  </a:cubicBezTo>
                </a:path>
                <a:path w="21641" h="432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11970" y="0"/>
                    <a:pt x="21641" y="9670"/>
                    <a:pt x="21641" y="21600"/>
                  </a:cubicBezTo>
                  <a:cubicBezTo>
                    <a:pt x="21641" y="33529"/>
                    <a:pt x="11970" y="43199"/>
                    <a:pt x="41" y="43200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50800" cap="rnd">
              <a:solidFill>
                <a:srgbClr val="FF0033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5125445" y="5022015"/>
            <a:ext cx="3548056" cy="996036"/>
            <a:chOff x="3584" y="3044"/>
            <a:chExt cx="2481" cy="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84" y="3333"/>
              <a:ext cx="248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FFFF00"/>
                  </a:solidFill>
                  <a:latin typeface="+mj-lt"/>
                </a:rPr>
                <a:t>Oxidative Degradation</a:t>
              </a: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5076" y="3044"/>
              <a:ext cx="0" cy="28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61" y="416758"/>
            <a:ext cx="8786477" cy="685801"/>
          </a:xfrm>
        </p:spPr>
        <p:txBody>
          <a:bodyPr lIns="90215" tIns="45107" bIns="45107">
            <a:noAutofit/>
          </a:bodyPr>
          <a:lstStyle/>
          <a:p>
            <a:pPr algn="ctr" eaLnBrk="1" hangingPunct="1"/>
            <a:r>
              <a:rPr lang="pt-BR" sz="3600" b="1" dirty="0" smtClean="0">
                <a:solidFill>
                  <a:srgbClr val="FEFAC9"/>
                </a:solidFill>
              </a:rPr>
              <a:t>Aspectos básicos dos inibidores da PROTOX</a:t>
            </a:r>
            <a:endParaRPr lang="pt-BR" sz="3600" b="1" dirty="0" smtClean="0">
              <a:solidFill>
                <a:srgbClr val="FEFAC9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4953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PROTOX Inhibitors</a:t>
            </a:r>
            <a:endParaRPr lang="en-US" sz="2000" b="1" dirty="0"/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2514600" y="4876800"/>
            <a:ext cx="762000" cy="276255"/>
          </a:xfrm>
          <a:prstGeom prst="straightConnector1">
            <a:avLst/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800" b="1" dirty="0" smtClean="0"/>
              <a:t>Herbicidas ativados pela luz</a:t>
            </a:r>
            <a:endParaRPr lang="pt-BR" sz="4800" b="1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pt-BR" sz="3600" b="1" dirty="0" smtClean="0"/>
              <a:t>FSII, FSI, PROTOX e HPPD têm um aspecto em comum no mecanismo de ação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pt-BR" sz="3600" b="1" dirty="0" smtClean="0"/>
              <a:t>Peroxidação dos lipídeos</a:t>
            </a:r>
          </a:p>
          <a:p>
            <a:pPr lvl="1" eaLnBrk="1" hangingPunct="1">
              <a:buFont typeface="Wingdings" charset="2"/>
              <a:buChar char=""/>
              <a:defRPr/>
            </a:pPr>
            <a:r>
              <a:rPr lang="pt-BR" sz="3200" b="1" dirty="0" smtClean="0"/>
              <a:t>Produção de oxigênio reativo, formação do radical hidroxila, clorofila no estado triplet</a:t>
            </a:r>
          </a:p>
          <a:p>
            <a:pPr lvl="1" eaLnBrk="1" hangingPunct="1">
              <a:buFont typeface="Wingdings" charset="2"/>
              <a:buChar char=""/>
              <a:defRPr/>
            </a:pPr>
            <a:r>
              <a:rPr lang="pt-BR" sz="3200" b="1" dirty="0" smtClean="0"/>
              <a:t>Extravasamento da membrana morte da célula, geralmente com sintomas de encharcando celular visível poucas horas após aplicação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6925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EFAC9"/>
                </a:solidFill>
              </a:rPr>
              <a:t>Injúria típica de PROTOX</a:t>
            </a:r>
            <a:endParaRPr lang="pt-BR" b="1" i="1" dirty="0">
              <a:solidFill>
                <a:srgbClr val="FEFAC9"/>
              </a:solidFill>
            </a:endParaRPr>
          </a:p>
        </p:txBody>
      </p:sp>
      <p:pic>
        <p:nvPicPr>
          <p:cNvPr id="6" name="Picture 9" descr="PROTOX injur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07776"/>
            <a:ext cx="6096000" cy="4997824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59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9433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llwathemp4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44337" y="2989500"/>
            <a:ext cx="4147263" cy="34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042279"/>
            <a:ext cx="9220200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Common </a:t>
            </a:r>
            <a:r>
              <a:rPr lang="en-US" sz="3600" b="1" dirty="0" err="1">
                <a:latin typeface="+mj-lt"/>
              </a:rPr>
              <a:t>Waterhemp</a:t>
            </a:r>
            <a:r>
              <a:rPr lang="en-US" sz="3600" b="1" dirty="0">
                <a:latin typeface="+mj-lt"/>
              </a:rPr>
              <a:t> (</a:t>
            </a:r>
            <a:r>
              <a:rPr lang="en-US" sz="3600" b="1" i="1" dirty="0" err="1">
                <a:latin typeface="+mj-lt"/>
              </a:rPr>
              <a:t>Amaranthus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smtClean="0">
                <a:latin typeface="+mj-lt"/>
              </a:rPr>
              <a:t>tuberculatus</a:t>
            </a:r>
            <a:r>
              <a:rPr lang="en-US" sz="3600" b="1" dirty="0" smtClean="0">
                <a:latin typeface="+mj-lt"/>
              </a:rPr>
              <a:t>)</a:t>
            </a:r>
            <a:endParaRPr lang="en-US" sz="3600" b="1" dirty="0">
              <a:latin typeface="+mj-lt"/>
            </a:endParaRPr>
          </a:p>
          <a:p>
            <a:pPr algn="l"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Illinois </a:t>
            </a:r>
            <a:r>
              <a:rPr lang="en-US" sz="3600" b="1" dirty="0">
                <a:latin typeface="+mj-lt"/>
              </a:rPr>
              <a:t>(Dr. Tranel)</a:t>
            </a:r>
          </a:p>
          <a:p>
            <a:pPr algn="l"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Missouri </a:t>
            </a:r>
            <a:r>
              <a:rPr lang="en-US" sz="3600" b="1" dirty="0">
                <a:latin typeface="+mj-lt"/>
              </a:rPr>
              <a:t>(Dr. Smeda)</a:t>
            </a:r>
          </a:p>
          <a:p>
            <a:pPr algn="l"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Kansas </a:t>
            </a:r>
            <a:r>
              <a:rPr lang="en-US" sz="3600" b="1" dirty="0">
                <a:latin typeface="+mj-lt"/>
              </a:rPr>
              <a:t>(Dr. Al-</a:t>
            </a:r>
            <a:r>
              <a:rPr lang="en-US" sz="3600" b="1" dirty="0" err="1">
                <a:latin typeface="+mj-lt"/>
              </a:rPr>
              <a:t>Khatib</a:t>
            </a:r>
            <a:r>
              <a:rPr lang="en-US" sz="3600" b="1" dirty="0">
                <a:latin typeface="+mj-lt"/>
              </a:rPr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685801"/>
          </a:xfrm>
          <a:prstGeom prst="rect">
            <a:avLst/>
          </a:prstGeom>
        </p:spPr>
        <p:txBody>
          <a:bodyPr lIns="90215" tIns="45107" bIns="45107">
            <a:noAutofit/>
          </a:bodyPr>
          <a:lstStyle/>
          <a:p>
            <a:pPr marL="53975" lvl="0" indent="-53975" algn="ctr" eaLnBrk="1" hangingPunct="1"/>
            <a:r>
              <a:rPr lang="en-US" sz="4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Resistênia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4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inibidores</a:t>
            </a:r>
            <a:r>
              <a:rPr 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 PPO </a:t>
            </a:r>
          </a:p>
        </p:txBody>
      </p:sp>
    </p:spTree>
    <p:extLst>
      <p:ext uri="{BB962C8B-B14F-4D97-AF65-F5344CB8AC3E}">
        <p14:creationId xmlns:p14="http://schemas.microsoft.com/office/powerpoint/2010/main" val="14883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215" tIns="45107" bIns="45107"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Blazer closeup"/>
          <p:cNvPicPr>
            <a:picLocks noChangeAspect="1" noChangeArrowheads="1"/>
          </p:cNvPicPr>
          <p:nvPr/>
        </p:nvPicPr>
        <p:blipFill>
          <a:blip r:embed="rId3" cstate="email">
            <a:lum bright="-12000"/>
          </a:blip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1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601" y="350927"/>
            <a:ext cx="8915400" cy="838200"/>
          </a:xfrm>
          <a:effectLst/>
        </p:spPr>
        <p:txBody>
          <a:bodyPr lIns="90215" tIns="45107" bIns="45107"/>
          <a:lstStyle/>
          <a:p>
            <a:pPr algn="ctr" eaLnBrk="1" hangingPunct="1"/>
            <a:r>
              <a:rPr lang="en-US" b="1" dirty="0" err="1" smtClean="0">
                <a:solidFill>
                  <a:srgbClr val="FEFAC9"/>
                </a:solidFill>
                <a:effectLst/>
              </a:rPr>
              <a:t>Lactofen</a:t>
            </a:r>
            <a:r>
              <a:rPr lang="en-US" b="1" dirty="0" smtClean="0">
                <a:solidFill>
                  <a:srgbClr val="FEFAC9"/>
                </a:solidFill>
                <a:effectLst/>
              </a:rPr>
              <a:t> (i.a. ha</a:t>
            </a:r>
            <a:r>
              <a:rPr lang="en-US" b="1" baseline="30000" dirty="0" smtClean="0">
                <a:solidFill>
                  <a:srgbClr val="FEFAC9"/>
                </a:solidFill>
                <a:effectLst/>
              </a:rPr>
              <a:t>-1</a:t>
            </a:r>
            <a:r>
              <a:rPr lang="en-US" b="1" dirty="0" smtClean="0">
                <a:solidFill>
                  <a:srgbClr val="FEFAC9"/>
                </a:solidFill>
                <a:effectLst/>
              </a:rPr>
              <a:t>) Dose </a:t>
            </a:r>
            <a:r>
              <a:rPr lang="en-US" b="1" dirty="0" err="1" smtClean="0">
                <a:solidFill>
                  <a:srgbClr val="FEFAC9"/>
                </a:solidFill>
              </a:rPr>
              <a:t>R</a:t>
            </a:r>
            <a:r>
              <a:rPr lang="en-US" b="1" dirty="0" err="1" smtClean="0">
                <a:solidFill>
                  <a:srgbClr val="FEFAC9"/>
                </a:solidFill>
                <a:effectLst/>
              </a:rPr>
              <a:t>esposta</a:t>
            </a:r>
            <a:endParaRPr lang="en-US" b="1" dirty="0" smtClean="0">
              <a:solidFill>
                <a:srgbClr val="FEFAC9"/>
              </a:solidFill>
              <a:effectLst/>
            </a:endParaRPr>
          </a:p>
        </p:txBody>
      </p:sp>
      <p:pic>
        <p:nvPicPr>
          <p:cNvPr id="20483" name="Picture 10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1" y="2035175"/>
            <a:ext cx="8063089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981200" y="6166741"/>
            <a:ext cx="6400800" cy="691259"/>
            <a:chOff x="2285054" y="5938141"/>
            <a:chExt cx="6101787" cy="691259"/>
          </a:xfrm>
        </p:grpSpPr>
        <p:sp>
          <p:nvSpPr>
            <p:cNvPr id="20484" name="Text Box 1028"/>
            <p:cNvSpPr txBox="1">
              <a:spLocks noChangeArrowheads="1"/>
            </p:cNvSpPr>
            <p:nvPr/>
          </p:nvSpPr>
          <p:spPr bwMode="auto">
            <a:xfrm>
              <a:off x="2285054" y="5938141"/>
              <a:ext cx="458146" cy="69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lIns="90215" tIns="45107" rIns="90215" bIns="45107">
              <a:spAutoFit/>
            </a:bodyPr>
            <a:lstStyle/>
            <a:p>
              <a:r>
                <a:rPr lang="en-US" sz="3900" dirty="0">
                  <a:latin typeface="+mn-lt"/>
                </a:rPr>
                <a:t>0</a:t>
              </a:r>
            </a:p>
          </p:txBody>
        </p:sp>
        <p:sp>
          <p:nvSpPr>
            <p:cNvPr id="20485" name="Text Box 1029"/>
            <p:cNvSpPr txBox="1">
              <a:spLocks noChangeArrowheads="1"/>
            </p:cNvSpPr>
            <p:nvPr/>
          </p:nvSpPr>
          <p:spPr bwMode="auto">
            <a:xfrm>
              <a:off x="7058377" y="5938141"/>
              <a:ext cx="1328464" cy="64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lIns="90215" tIns="45107" rIns="90215" bIns="45107">
              <a:spAutoFit/>
            </a:bodyPr>
            <a:lstStyle/>
            <a:p>
              <a:r>
                <a:rPr lang="en-US" sz="3600" dirty="0">
                  <a:latin typeface="+mn-lt"/>
                </a:rPr>
                <a:t>420 g</a:t>
              </a:r>
            </a:p>
          </p:txBody>
        </p:sp>
        <p:sp>
          <p:nvSpPr>
            <p:cNvPr id="20486" name="Text Box 1031"/>
            <p:cNvSpPr txBox="1">
              <a:spLocks noChangeArrowheads="1"/>
            </p:cNvSpPr>
            <p:nvPr/>
          </p:nvSpPr>
          <p:spPr bwMode="auto">
            <a:xfrm>
              <a:off x="4572000" y="5938141"/>
              <a:ext cx="1119587" cy="64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lIns="90215" tIns="45107" rIns="90215" bIns="45107">
              <a:spAutoFit/>
            </a:bodyPr>
            <a:lstStyle/>
            <a:p>
              <a:r>
                <a:rPr lang="en-US" sz="3600" dirty="0" smtClean="0">
                  <a:latin typeface="+mn-lt"/>
                </a:rPr>
                <a:t>4,2 </a:t>
              </a:r>
              <a:r>
                <a:rPr lang="en-US" sz="3600" dirty="0">
                  <a:latin typeface="+mn-lt"/>
                </a:rPr>
                <a:t>g</a:t>
              </a:r>
            </a:p>
          </p:txBody>
        </p:sp>
        <p:sp>
          <p:nvSpPr>
            <p:cNvPr id="20487" name="Text Box 1033"/>
            <p:cNvSpPr txBox="1">
              <a:spLocks noChangeArrowheads="1"/>
            </p:cNvSpPr>
            <p:nvPr/>
          </p:nvSpPr>
          <p:spPr bwMode="auto">
            <a:xfrm>
              <a:off x="2971800" y="5938141"/>
              <a:ext cx="1362557" cy="64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lIns="90215" tIns="45107" rIns="90215" bIns="45107">
              <a:spAutoFit/>
            </a:bodyPr>
            <a:lstStyle/>
            <a:p>
              <a:r>
                <a:rPr lang="en-US" sz="3600" dirty="0" smtClean="0">
                  <a:latin typeface="+mn-lt"/>
                </a:rPr>
                <a:t>0,42 </a:t>
              </a:r>
              <a:r>
                <a:rPr lang="en-US" sz="3600" dirty="0">
                  <a:latin typeface="+mn-lt"/>
                </a:rPr>
                <a:t>g</a:t>
              </a:r>
            </a:p>
          </p:txBody>
        </p:sp>
        <p:sp>
          <p:nvSpPr>
            <p:cNvPr id="20488" name="Text Box 1034"/>
            <p:cNvSpPr txBox="1">
              <a:spLocks noChangeArrowheads="1"/>
            </p:cNvSpPr>
            <p:nvPr/>
          </p:nvSpPr>
          <p:spPr bwMode="auto">
            <a:xfrm>
              <a:off x="6016978" y="5938141"/>
              <a:ext cx="1073737" cy="64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lIns="90215" tIns="45107" rIns="90215" bIns="45107">
              <a:spAutoFit/>
            </a:bodyPr>
            <a:lstStyle/>
            <a:p>
              <a:r>
                <a:rPr lang="en-US" sz="3600" dirty="0">
                  <a:latin typeface="+mn-lt"/>
                </a:rPr>
                <a:t>42 g</a:t>
              </a:r>
            </a:p>
          </p:txBody>
        </p:sp>
      </p:grpSp>
      <p:sp>
        <p:nvSpPr>
          <p:cNvPr id="20489" name="Text Box 1036"/>
          <p:cNvSpPr txBox="1">
            <a:spLocks noChangeArrowheads="1"/>
          </p:cNvSpPr>
          <p:nvPr/>
        </p:nvSpPr>
        <p:spPr bwMode="auto">
          <a:xfrm>
            <a:off x="101601" y="1535418"/>
            <a:ext cx="9042399" cy="5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215" tIns="45107" rIns="90215" bIns="45107">
            <a:spAutoFit/>
          </a:bodyPr>
          <a:lstStyle/>
          <a:p>
            <a:r>
              <a:rPr lang="en-US" sz="2800" dirty="0" err="1" smtClean="0"/>
              <a:t>Fileira</a:t>
            </a:r>
            <a:r>
              <a:rPr lang="en-US" sz="2800" dirty="0" smtClean="0"/>
              <a:t> da </a:t>
            </a:r>
            <a:r>
              <a:rPr lang="en-US" sz="2800" dirty="0" err="1" smtClean="0"/>
              <a:t>frente</a:t>
            </a:r>
            <a:r>
              <a:rPr lang="en-US" sz="2800" dirty="0" smtClean="0"/>
              <a:t>: </a:t>
            </a:r>
            <a:r>
              <a:rPr lang="en-US" sz="2800" dirty="0" err="1" smtClean="0"/>
              <a:t>Suscetível</a:t>
            </a:r>
            <a:r>
              <a:rPr lang="en-US" sz="2800" dirty="0" smtClean="0"/>
              <a:t> --- </a:t>
            </a:r>
            <a:r>
              <a:rPr lang="en-US" sz="2800" dirty="0" err="1" smtClean="0"/>
              <a:t>fileira</a:t>
            </a:r>
            <a:r>
              <a:rPr lang="en-US" sz="2800" dirty="0" smtClean="0"/>
              <a:t> do </a:t>
            </a:r>
            <a:r>
              <a:rPr lang="en-US" sz="2800" dirty="0" err="1" smtClean="0"/>
              <a:t>fundo</a:t>
            </a:r>
            <a:r>
              <a:rPr lang="en-US" sz="2800" dirty="0" smtClean="0"/>
              <a:t>: </a:t>
            </a:r>
            <a:r>
              <a:rPr lang="en-US" sz="2800" dirty="0"/>
              <a:t>Adams Co.</a:t>
            </a:r>
          </a:p>
        </p:txBody>
      </p:sp>
    </p:spTree>
    <p:extLst>
      <p:ext uri="{BB962C8B-B14F-4D97-AF65-F5344CB8AC3E}">
        <p14:creationId xmlns:p14="http://schemas.microsoft.com/office/powerpoint/2010/main" val="16365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20293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b="1" dirty="0" smtClean="0">
                <a:solidFill>
                  <a:srgbClr val="FEFAC9"/>
                </a:solidFill>
                <a:effectLst/>
              </a:rPr>
              <a:t>Sumário dos mecanismos de resistência</a:t>
            </a:r>
            <a:endParaRPr lang="pt-BR" sz="4000" b="1" i="1" dirty="0" smtClean="0">
              <a:solidFill>
                <a:srgbClr val="FEFAC9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743" y="1676400"/>
            <a:ext cx="8073457" cy="5724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4000" b="1" dirty="0" smtClean="0"/>
              <a:t>Dois eventos leva a resistência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sz="3600" b="1" dirty="0" smtClean="0"/>
              <a:t>Deleção de três nucleotídeos que codificam a glicina na posição 210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pt-BR" sz="3600" b="1" dirty="0" smtClean="0"/>
              <a:t>Alvo duplo do gene mitocondrial produzido no cloroplasto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pt-BR" sz="3200" b="1" dirty="0" smtClean="0">
                <a:solidFill>
                  <a:srgbClr val="FEFAC9"/>
                </a:solidFill>
              </a:rPr>
              <a:t>A PROTOX mitocondrial é resistente</a:t>
            </a:r>
          </a:p>
          <a:p>
            <a:pPr marL="914400" lvl="1" indent="-457200">
              <a:spcAft>
                <a:spcPts val="1200"/>
              </a:spcAft>
              <a:buFont typeface="Arial"/>
              <a:buChar char="•"/>
            </a:pPr>
            <a:r>
              <a:rPr lang="pt-BR" sz="3200" b="1" dirty="0" smtClean="0">
                <a:solidFill>
                  <a:srgbClr val="FEFAC9"/>
                </a:solidFill>
              </a:rPr>
              <a:t>PROTOX-M e direcionada para o cloroplasto</a:t>
            </a:r>
          </a:p>
          <a:p>
            <a:pPr algn="l">
              <a:spcAft>
                <a:spcPts val="1200"/>
              </a:spcAft>
            </a:pPr>
            <a:endParaRPr 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2789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42691" y="1614736"/>
            <a:ext cx="4372495" cy="39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3356" y="1575313"/>
            <a:ext cx="4433280" cy="40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3636157"/>
            <a:ext cx="4191000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3200" b="1" dirty="0" smtClean="0"/>
              <a:t>Dobra da PROTOX-R depois da simulação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331676"/>
            <a:ext cx="4114800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pt-BR" sz="3200" b="1" dirty="0" smtClean="0"/>
              <a:t>Dobra da PROTOX-S depois da simulação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8715" y="228600"/>
            <a:ext cx="8827951" cy="6951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dirty="0" smtClean="0">
                <a:ln>
                  <a:noFill/>
                </a:ln>
                <a:solidFill>
                  <a:srgbClr val="FEFAC9"/>
                </a:solidFill>
                <a:uLnTx/>
                <a:uFillTx/>
                <a:latin typeface="+mj-lt"/>
                <a:ea typeface="+mj-ea"/>
                <a:cs typeface="+mj-cs"/>
              </a:rPr>
              <a:t>Simulação</a:t>
            </a:r>
            <a:r>
              <a:rPr kumimoji="0" lang="pt-BR" sz="4400" b="1" i="0" u="none" strike="noStrike" kern="1200" cap="none" spc="0" normalizeH="0" dirty="0" smtClean="0">
                <a:ln>
                  <a:noFill/>
                </a:ln>
                <a:solidFill>
                  <a:srgbClr val="FEFAC9"/>
                </a:solidFill>
                <a:uLnTx/>
                <a:uFillTx/>
                <a:latin typeface="+mj-lt"/>
                <a:ea typeface="+mj-ea"/>
                <a:cs typeface="+mj-cs"/>
              </a:rPr>
              <a:t> da dinâmica molecular</a:t>
            </a:r>
            <a:endParaRPr kumimoji="0" lang="pt-BR" sz="4400" b="1" i="0" u="none" strike="noStrike" kern="1200" cap="none" spc="0" normalizeH="0" baseline="0" dirty="0" smtClean="0">
              <a:ln>
                <a:noFill/>
              </a:ln>
              <a:solidFill>
                <a:srgbClr val="FEFAC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15309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Dayan, F. E. et al.  2010.  </a:t>
            </a:r>
            <a:r>
              <a:rPr lang="en-US" sz="2000" dirty="0" err="1" smtClean="0">
                <a:solidFill>
                  <a:schemeClr val="tx2"/>
                </a:solidFill>
              </a:rPr>
              <a:t>Biochemica</a:t>
            </a:r>
            <a:r>
              <a:rPr lang="en-US" sz="2000" dirty="0" smtClean="0">
                <a:solidFill>
                  <a:schemeClr val="tx2"/>
                </a:solidFill>
              </a:rPr>
              <a:t> et </a:t>
            </a:r>
            <a:r>
              <a:rPr lang="en-US" sz="2000" dirty="0" err="1" smtClean="0">
                <a:solidFill>
                  <a:schemeClr val="tx2"/>
                </a:solidFill>
              </a:rPr>
              <a:t>Biophysica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Acta</a:t>
            </a:r>
            <a:r>
              <a:rPr lang="en-US" sz="2000" dirty="0" smtClean="0">
                <a:solidFill>
                  <a:schemeClr val="tx2"/>
                </a:solidFill>
              </a:rPr>
              <a:t> 1804:1548-1566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202930"/>
          </a:xfrm>
          <a:noFill/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EFAC9"/>
                </a:solidFill>
                <a:effectLst/>
              </a:rPr>
              <a:t>Summary of </a:t>
            </a:r>
            <a:r>
              <a:rPr lang="en-US" b="1" dirty="0" smtClean="0">
                <a:solidFill>
                  <a:srgbClr val="FEFAC9"/>
                </a:solidFill>
              </a:rPr>
              <a:t>R</a:t>
            </a:r>
            <a:r>
              <a:rPr lang="en-US" b="1" dirty="0" smtClean="0">
                <a:solidFill>
                  <a:srgbClr val="FEFAC9"/>
                </a:solidFill>
                <a:effectLst/>
              </a:rPr>
              <a:t>esistance Mechanism</a:t>
            </a:r>
            <a:endParaRPr lang="en-US" sz="4000" b="1" i="1" dirty="0" smtClean="0">
              <a:solidFill>
                <a:srgbClr val="FEFAC9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743" y="1724085"/>
            <a:ext cx="8073457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200" b="1" dirty="0" smtClean="0"/>
              <a:t>Significant increase in volume of the binding pocket </a:t>
            </a:r>
          </a:p>
          <a:p>
            <a:pPr marL="571500" indent="-571500" algn="l">
              <a:buFont typeface="Arial"/>
              <a:buChar char="•"/>
            </a:pPr>
            <a:r>
              <a:rPr lang="en-US" sz="3200" b="1" dirty="0" smtClean="0"/>
              <a:t>No longer competitive inhibition, mixed interaction.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Significant increase in I</a:t>
            </a:r>
            <a:r>
              <a:rPr lang="en-US" sz="3200" b="1" baseline="-25000" dirty="0" smtClean="0"/>
              <a:t>50</a:t>
            </a:r>
            <a:r>
              <a:rPr lang="en-US" sz="3200" b="1" dirty="0" smtClean="0"/>
              <a:t> value for PROTOX inhibitors </a:t>
            </a:r>
            <a:r>
              <a:rPr lang="en-US" sz="3200" b="1" dirty="0" err="1" smtClean="0"/>
              <a:t>lactofen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acifluorfen</a:t>
            </a:r>
            <a:r>
              <a:rPr lang="en-US" sz="3200" b="1" dirty="0" smtClean="0"/>
              <a:t>, MC15608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b="1" dirty="0" err="1" smtClean="0">
                <a:solidFill>
                  <a:srgbClr val="FEFAC9"/>
                </a:solidFill>
              </a:rPr>
              <a:t>lactofen</a:t>
            </a:r>
            <a:r>
              <a:rPr lang="en-US" sz="3200" b="1" dirty="0" smtClean="0">
                <a:solidFill>
                  <a:srgbClr val="FEFAC9"/>
                </a:solidFill>
              </a:rPr>
              <a:t> 60 to 12,500 </a:t>
            </a:r>
            <a:r>
              <a:rPr lang="en-US" sz="3200" b="1" dirty="0" err="1" smtClean="0">
                <a:solidFill>
                  <a:srgbClr val="FEFAC9"/>
                </a:solidFill>
              </a:rPr>
              <a:t>nM</a:t>
            </a:r>
            <a:r>
              <a:rPr lang="en-US" sz="3200" b="1" dirty="0" smtClean="0">
                <a:solidFill>
                  <a:srgbClr val="FEFAC9"/>
                </a:solidFill>
              </a:rPr>
              <a:t> (208 fold)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b="1" dirty="0" err="1" smtClean="0">
                <a:solidFill>
                  <a:srgbClr val="FEFAC9"/>
                </a:solidFill>
              </a:rPr>
              <a:t>aciflurofen</a:t>
            </a:r>
            <a:r>
              <a:rPr lang="en-US" sz="3200" b="1" dirty="0" smtClean="0">
                <a:solidFill>
                  <a:srgbClr val="FEFAC9"/>
                </a:solidFill>
              </a:rPr>
              <a:t> 60 to 29,900 </a:t>
            </a:r>
            <a:r>
              <a:rPr lang="en-US" sz="3200" b="1" dirty="0" err="1" smtClean="0">
                <a:solidFill>
                  <a:srgbClr val="FEFAC9"/>
                </a:solidFill>
              </a:rPr>
              <a:t>nM</a:t>
            </a:r>
            <a:r>
              <a:rPr lang="en-US" sz="3200" b="1" dirty="0" smtClean="0">
                <a:solidFill>
                  <a:srgbClr val="FEFAC9"/>
                </a:solidFill>
              </a:rPr>
              <a:t> (498 fold)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b="1" dirty="0" smtClean="0">
                <a:solidFill>
                  <a:srgbClr val="FEFAC9"/>
                </a:solidFill>
              </a:rPr>
              <a:t>MC15608 50 to 21,100 </a:t>
            </a:r>
            <a:r>
              <a:rPr lang="en-US" sz="3200" b="1" dirty="0" err="1" smtClean="0">
                <a:solidFill>
                  <a:srgbClr val="FEFAC9"/>
                </a:solidFill>
              </a:rPr>
              <a:t>nM</a:t>
            </a:r>
            <a:r>
              <a:rPr lang="en-US" sz="3200" b="1" dirty="0" smtClean="0">
                <a:solidFill>
                  <a:srgbClr val="FEFAC9"/>
                </a:solidFill>
              </a:rPr>
              <a:t> (422 fold)</a:t>
            </a:r>
            <a:endParaRPr lang="en-US" sz="3200" b="1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latin typeface="+mn-lt"/>
              </a:rPr>
              <a:t>Proteção das espécies reativas de oxigênio</a:t>
            </a:r>
            <a:endParaRPr lang="pt-BR" sz="3600" b="1" dirty="0"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r>
              <a:rPr lang="pt-BR" sz="2800" b="1" dirty="0" smtClean="0"/>
              <a:t>As plantas têm defesas contra níveis normais de espécies reativas de oxigênio:</a:t>
            </a:r>
          </a:p>
          <a:p>
            <a:pPr lvl="1">
              <a:buFontTx/>
              <a:buNone/>
            </a:pPr>
            <a:r>
              <a:rPr lang="pt-BR" sz="2400" b="1" dirty="0" smtClean="0"/>
              <a:t>                          </a:t>
            </a:r>
            <a:r>
              <a:rPr lang="pt-BR" sz="2400" b="1" i="1" dirty="0" smtClean="0"/>
              <a:t>superóxido dismutase (SOD)</a:t>
            </a:r>
          </a:p>
          <a:p>
            <a:pPr lvl="1">
              <a:buFontTx/>
              <a:buNone/>
            </a:pP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baseline="30000" dirty="0" smtClean="0"/>
              <a:t>.-</a:t>
            </a:r>
            <a:r>
              <a:rPr lang="pt-BR" sz="2400" b="1" dirty="0" smtClean="0"/>
              <a:t> + O</a:t>
            </a:r>
            <a:r>
              <a:rPr lang="pt-BR" sz="2400" b="1" baseline="-25000" dirty="0" smtClean="0"/>
              <a:t>2</a:t>
            </a:r>
            <a:r>
              <a:rPr lang="pt-BR" sz="2400" b="1" baseline="30000" dirty="0" smtClean="0"/>
              <a:t>.-</a:t>
            </a:r>
            <a:r>
              <a:rPr lang="pt-BR" sz="2400" b="1" dirty="0" smtClean="0"/>
              <a:t> + 2H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-------------------------&gt; 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 + 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</a:p>
          <a:p>
            <a:r>
              <a:rPr lang="pt-BR" sz="2800" b="1" dirty="0" smtClean="0"/>
              <a:t>SOD está presente no estroma e tilacóides; isoenzima presentes no citoplasma e mitocôndria.</a:t>
            </a:r>
          </a:p>
          <a:p>
            <a:pPr lvl="1">
              <a:buFontTx/>
              <a:buNone/>
            </a:pPr>
            <a:r>
              <a:rPr lang="pt-BR" sz="2400" b="1" dirty="0" smtClean="0"/>
              <a:t>                       ascorbato peroxidase</a:t>
            </a:r>
          </a:p>
          <a:p>
            <a:pPr lvl="1">
              <a:buFontTx/>
              <a:buNone/>
            </a:pP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 + 2 </a:t>
            </a:r>
            <a:r>
              <a:rPr lang="pt-BR" sz="2400" b="1" dirty="0" err="1" smtClean="0"/>
              <a:t>asc</a:t>
            </a:r>
            <a:r>
              <a:rPr lang="pt-BR" sz="2400" b="1" dirty="0" smtClean="0"/>
              <a:t>. ---------------------&gt; 2DHasc. + 4H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4512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Proteção do O</a:t>
            </a:r>
            <a:r>
              <a:rPr lang="pt-BR" b="1" baseline="-25000" dirty="0" smtClean="0">
                <a:latin typeface="+mn-lt"/>
              </a:rPr>
              <a:t>2</a:t>
            </a:r>
            <a:r>
              <a:rPr lang="pt-BR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Ascorbato pode espontaneamente reagir com a superóxido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400" b="1" dirty="0" smtClean="0"/>
              <a:t>2O</a:t>
            </a:r>
            <a:r>
              <a:rPr lang="pt-BR" sz="2400" b="1" baseline="-25000" dirty="0" smtClean="0"/>
              <a:t>2</a:t>
            </a:r>
            <a:r>
              <a:rPr lang="pt-BR" sz="2400" b="1" baseline="30000" dirty="0" smtClean="0"/>
              <a:t>.-</a:t>
            </a:r>
            <a:r>
              <a:rPr lang="pt-BR" sz="2400" b="1" dirty="0" smtClean="0"/>
              <a:t> + ascorbato + 2H</a:t>
            </a:r>
            <a:r>
              <a:rPr lang="pt-BR" sz="2400" b="1" baseline="30000" dirty="0" smtClean="0"/>
              <a:t>+</a:t>
            </a:r>
            <a:r>
              <a:rPr lang="pt-BR" sz="2400" b="1" dirty="0" smtClean="0"/>
              <a:t> ---&gt; 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 + </a:t>
            </a:r>
            <a:r>
              <a:rPr lang="pt-BR" sz="2400" b="1" dirty="0" err="1" smtClean="0"/>
              <a:t>dehidroascorbato</a:t>
            </a:r>
            <a:endParaRPr lang="pt-BR" sz="2400" b="1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pt-BR" sz="2400" b="1" dirty="0" smtClean="0"/>
          </a:p>
          <a:p>
            <a:pPr>
              <a:lnSpc>
                <a:spcPct val="90000"/>
              </a:lnSpc>
            </a:pPr>
            <a:r>
              <a:rPr lang="pt-BR" sz="2800" b="1" dirty="0" smtClean="0"/>
              <a:t>Principal reação para destruição do peróxido de hidrogênio; produz DHasc.  A atividade da ascorbato peroxidase encontrada tanto no cloroplasto quanto na mitocôndria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400" b="1" dirty="0" smtClean="0"/>
              <a:t>                          </a:t>
            </a:r>
            <a:r>
              <a:rPr lang="pt-BR" sz="2400" b="1" i="1" dirty="0" smtClean="0"/>
              <a:t>DHasc. redutase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/>
              <a:t>DHasc. + 2 GSH ---------------&gt; </a:t>
            </a:r>
            <a:r>
              <a:rPr lang="pt-BR" sz="2400" b="1" dirty="0" err="1" smtClean="0"/>
              <a:t>asc</a:t>
            </a:r>
            <a:r>
              <a:rPr lang="pt-BR" sz="2400" b="1" dirty="0" smtClean="0"/>
              <a:t>. + GSSG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pt-BR" sz="2400" b="1" dirty="0" smtClean="0"/>
          </a:p>
          <a:p>
            <a:pPr>
              <a:lnSpc>
                <a:spcPct val="90000"/>
              </a:lnSpc>
            </a:pPr>
            <a:r>
              <a:rPr lang="pt-BR" sz="2800" b="1" dirty="0" smtClean="0"/>
              <a:t>Enzima encontrada principalmente nos cloroplastos, embora a forma citoplasmática tem sido relatada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3932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1148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Regeneração da glutationa pela GSH redutase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3200" b="1" dirty="0" smtClean="0"/>
              <a:t>Usa o NADPH para regenerar a GSH</a:t>
            </a:r>
          </a:p>
          <a:p>
            <a:pPr lvl="1"/>
            <a:r>
              <a:rPr lang="pt-BR" sz="2800" b="1" dirty="0" smtClean="0"/>
              <a:t>NADPH + H</a:t>
            </a:r>
            <a:r>
              <a:rPr lang="pt-BR" sz="2800" b="1" baseline="30000" dirty="0" smtClean="0"/>
              <a:t>+</a:t>
            </a:r>
            <a:r>
              <a:rPr lang="pt-BR" sz="2800" b="1" dirty="0" smtClean="0"/>
              <a:t> + GSSG------------&gt; NADP</a:t>
            </a:r>
            <a:r>
              <a:rPr lang="pt-BR" sz="2800" b="1" baseline="30000" dirty="0" smtClean="0"/>
              <a:t>+</a:t>
            </a:r>
            <a:r>
              <a:rPr lang="pt-BR" sz="2800" b="1" dirty="0" smtClean="0"/>
              <a:t> + 2GSH</a:t>
            </a:r>
          </a:p>
          <a:p>
            <a:pPr lvl="1">
              <a:buFontTx/>
              <a:buNone/>
            </a:pPr>
            <a:endParaRPr lang="pt-BR" sz="2800" b="1" dirty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6096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+mn-lt"/>
              </a:rPr>
              <a:t>Proteção do O</a:t>
            </a:r>
            <a:r>
              <a:rPr lang="pt-BR" b="1" baseline="-25000" dirty="0" smtClean="0">
                <a:latin typeface="+mn-lt"/>
              </a:rPr>
              <a:t>2</a:t>
            </a:r>
            <a:r>
              <a:rPr lang="pt-BR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208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Proteção fora do cloroplasto</a:t>
            </a:r>
            <a:endParaRPr lang="pt-BR" sz="4000" b="1" dirty="0"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Catalase não é uma enzima do cloroplasto</a:t>
            </a:r>
          </a:p>
          <a:p>
            <a:r>
              <a:rPr lang="pt-BR" sz="2800" b="1" dirty="0" smtClean="0"/>
              <a:t>Localizada nos peroxissomos que são frequentemente associado com cloroplastos</a:t>
            </a:r>
          </a:p>
          <a:p>
            <a:r>
              <a:rPr lang="pt-BR" sz="2800" b="1" dirty="0" smtClean="0"/>
              <a:t>Como H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O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pode difundir livremente e penetrar membranas, os peroxissomos são importantes na destruição dos radicais livres</a:t>
            </a:r>
          </a:p>
          <a:p>
            <a:pPr lvl="1">
              <a:buFontTx/>
              <a:buNone/>
            </a:pPr>
            <a:endParaRPr lang="pt-BR" sz="2000" b="1" dirty="0" smtClean="0"/>
          </a:p>
          <a:p>
            <a:pPr lvl="1">
              <a:buFontTx/>
              <a:buNone/>
            </a:pPr>
            <a:r>
              <a:rPr lang="pt-BR" sz="2400" b="1" dirty="0" smtClean="0"/>
              <a:t>                            </a:t>
            </a:r>
            <a:r>
              <a:rPr lang="pt-BR" sz="2400" b="1" dirty="0" smtClean="0">
                <a:solidFill>
                  <a:srgbClr val="FEFAC9"/>
                </a:solidFill>
              </a:rPr>
              <a:t> </a:t>
            </a:r>
            <a:r>
              <a:rPr lang="pt-BR" sz="3200" b="1" dirty="0" smtClean="0">
                <a:solidFill>
                  <a:srgbClr val="FEFAC9"/>
                </a:solidFill>
              </a:rPr>
              <a:t>catalase</a:t>
            </a:r>
          </a:p>
          <a:p>
            <a:pPr lvl="1">
              <a:buFontTx/>
              <a:buNone/>
            </a:pPr>
            <a:r>
              <a:rPr lang="pt-BR" sz="2400" b="1" dirty="0" smtClean="0">
                <a:solidFill>
                  <a:srgbClr val="FEFAC9"/>
                </a:solidFill>
              </a:rPr>
              <a:t>          </a:t>
            </a:r>
            <a:r>
              <a:rPr lang="pt-BR" sz="2800" b="1" dirty="0" smtClean="0">
                <a:solidFill>
                  <a:srgbClr val="FEFAC9"/>
                </a:solidFill>
              </a:rPr>
              <a:t> 2H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 -------------------------&gt; O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 + 2H</a:t>
            </a:r>
            <a:r>
              <a:rPr lang="pt-BR" sz="2800" b="1" baseline="-25000" dirty="0" smtClean="0">
                <a:solidFill>
                  <a:srgbClr val="FEFAC9"/>
                </a:solidFill>
              </a:rPr>
              <a:t>2</a:t>
            </a:r>
            <a:r>
              <a:rPr lang="pt-BR" sz="2800" b="1" dirty="0" smtClean="0">
                <a:solidFill>
                  <a:srgbClr val="FEFAC9"/>
                </a:solidFill>
              </a:rPr>
              <a:t>O</a:t>
            </a:r>
            <a:endParaRPr lang="pt-BR" sz="2400" b="1" dirty="0" smtClean="0">
              <a:solidFill>
                <a:srgbClr val="FEFAC9"/>
              </a:solidFill>
            </a:endParaRPr>
          </a:p>
          <a:p>
            <a:pPr lvl="1"/>
            <a:endParaRPr lang="pt-BR" sz="2400" b="1" dirty="0" smtClean="0"/>
          </a:p>
          <a:p>
            <a:pPr lvl="1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6857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32687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Geração de Oxigênio Singlet</a:t>
            </a:r>
            <a:endParaRPr lang="pt-BR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935" y="1676400"/>
            <a:ext cx="81534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</a:rPr>
              <a:t>Estado singlet vs. triplet 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</a:rPr>
              <a:t>As moléculas tem um número par de elétrons com todos os elétrons pareados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</a:rPr>
              <a:t>Spin do elétron são opostos, então a molécula é chamada de estado de singlet</a:t>
            </a:r>
          </a:p>
          <a:p>
            <a:pPr lvl="1">
              <a:lnSpc>
                <a:spcPct val="90000"/>
              </a:lnSpc>
            </a:pPr>
            <a:r>
              <a:rPr lang="pt-BR" sz="2400" b="1" dirty="0" smtClean="0">
                <a:solidFill>
                  <a:srgbClr val="FFFFFF"/>
                </a:solidFill>
              </a:rPr>
              <a:t>Spins dos elétrons são paralelos, então um estado triplet existe (geralmente maior energia que o estado de singlet)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solidFill>
                  <a:srgbClr val="FFFFFF"/>
                </a:solidFill>
              </a:rPr>
              <a:t>Clorofila vai de estado singlet, para um estado excitado a partir de elétrons transferidos para a plastoquinona</a:t>
            </a:r>
            <a:endParaRPr lang="pt-B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Herbicidas que bloqueiam o transporte de elétrons produzem elétrons excitados singlet que decaem para o estado estável de triplet</a:t>
            </a:r>
          </a:p>
          <a:p>
            <a:pPr>
              <a:lnSpc>
                <a:spcPct val="90000"/>
              </a:lnSpc>
            </a:pPr>
            <a:r>
              <a:rPr lang="pt-BR" sz="2800" b="1" dirty="0" smtClean="0"/>
              <a:t>Normalmente o ß-caroteno pode neutralizas </a:t>
            </a:r>
            <a:r>
              <a:rPr lang="pt-BR" sz="2800" b="1" dirty="0" err="1" smtClean="0"/>
              <a:t>eta</a:t>
            </a:r>
            <a:r>
              <a:rPr lang="pt-BR" sz="2800" b="1" dirty="0" smtClean="0"/>
              <a:t> clorofila triplet, mas com a inibição do herbicida durante o dia, o ß-caroteno é supercarregado e </a:t>
            </a:r>
            <a:r>
              <a:rPr lang="pt-BR" sz="2800" b="1" baseline="30000" dirty="0" smtClean="0"/>
              <a:t>3</a:t>
            </a:r>
            <a:r>
              <a:rPr lang="pt-BR" sz="2800" b="1" dirty="0" smtClean="0"/>
              <a:t>Chl* pode reagir com o oxigênio para formar um oxigênio singlet altamente reativo</a:t>
            </a:r>
          </a:p>
          <a:p>
            <a:pPr lvl="1">
              <a:lnSpc>
                <a:spcPct val="90000"/>
              </a:lnSpc>
            </a:pPr>
            <a:endParaRPr lang="pt-BR" sz="2400" b="1" dirty="0" smtClean="0"/>
          </a:p>
          <a:p>
            <a:pPr lvl="1">
              <a:lnSpc>
                <a:spcPct val="90000"/>
              </a:lnSpc>
            </a:pPr>
            <a:r>
              <a:rPr lang="pt-BR" sz="2400" b="1" baseline="30000" dirty="0" smtClean="0"/>
              <a:t>           </a:t>
            </a:r>
            <a:r>
              <a:rPr lang="pt-BR" sz="2800" b="1" baseline="30000" dirty="0" smtClean="0"/>
              <a:t>3</a:t>
            </a:r>
            <a:r>
              <a:rPr lang="pt-BR" sz="2800" b="1" dirty="0" smtClean="0"/>
              <a:t>Chl* + </a:t>
            </a:r>
            <a:r>
              <a:rPr lang="pt-BR" sz="2800" b="1" baseline="30000" dirty="0" smtClean="0"/>
              <a:t>3</a:t>
            </a:r>
            <a:r>
              <a:rPr lang="pt-BR" sz="2800" b="1" dirty="0" smtClean="0"/>
              <a:t>O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 --------------&gt; </a:t>
            </a:r>
            <a:r>
              <a:rPr lang="pt-BR" sz="2800" b="1" baseline="30000" dirty="0" smtClean="0"/>
              <a:t>1</a:t>
            </a:r>
            <a:r>
              <a:rPr lang="pt-BR" sz="2800" b="1" dirty="0" smtClean="0"/>
              <a:t>Chl + </a:t>
            </a:r>
            <a:r>
              <a:rPr lang="pt-BR" sz="2800" b="1" baseline="30000" dirty="0" smtClean="0"/>
              <a:t>1</a:t>
            </a:r>
            <a:r>
              <a:rPr lang="pt-BR" sz="2800" b="1" dirty="0" smtClean="0"/>
              <a:t>O</a:t>
            </a:r>
            <a:r>
              <a:rPr lang="pt-BR" sz="2800" b="1" baseline="-25000" dirty="0" smtClean="0"/>
              <a:t>2</a:t>
            </a:r>
            <a:r>
              <a:rPr lang="pt-BR" sz="2800" b="1" dirty="0" smtClean="0"/>
              <a:t>*</a:t>
            </a:r>
            <a:endParaRPr lang="pt-BR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32687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+mn-lt"/>
              </a:rPr>
              <a:t>Geração de Oxigênio Singlet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68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114800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2800" b="1" dirty="0" smtClean="0">
                <a:latin typeface="+mj-lt"/>
              </a:rPr>
              <a:t>O oxigênio singlet pode ser neutralizado pelo ß-caroteno e alfa-tocoferol (vitamina E).</a:t>
            </a:r>
          </a:p>
          <a:p>
            <a:pPr lvl="1"/>
            <a:r>
              <a:rPr lang="pt-BR" sz="2800" b="1" dirty="0" smtClean="0">
                <a:latin typeface="+mj-lt"/>
              </a:rPr>
              <a:t>Oxigênio é lipofílico e acumula no interior da membrana (7-8 X a concentração)  </a:t>
            </a:r>
          </a:p>
          <a:p>
            <a:pPr lvl="1"/>
            <a:r>
              <a:rPr lang="pt-BR" sz="2800" b="1" dirty="0" smtClean="0">
                <a:latin typeface="+mj-lt"/>
              </a:rPr>
              <a:t>Oxigênio singlet reage com o ácidos graxos insaturados, linoleico e linolênico</a:t>
            </a:r>
          </a:p>
          <a:p>
            <a:pPr lvl="1"/>
            <a:r>
              <a:rPr lang="pt-BR" sz="2800" b="1" dirty="0" smtClean="0">
                <a:latin typeface="+mj-lt"/>
              </a:rPr>
              <a:t>Gera derivados de peróxido que eventualmente destrói os ácidos graxos e causa extravasamento da membrana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2356" y="0"/>
            <a:ext cx="7532687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latin typeface="+mn-lt"/>
              </a:rPr>
              <a:t>Geração de Oxigênio Singlet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86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Median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E7BC29"/>
      </a:accent1>
      <a:accent2>
        <a:srgbClr val="A5B592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20070</TotalTime>
  <Words>1428</Words>
  <Application>Microsoft Macintosh PowerPoint</Application>
  <PresentationFormat>Apresentação na tela (4:3)</PresentationFormat>
  <Paragraphs>182</Paragraphs>
  <Slides>29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Arial</vt:lpstr>
      <vt:lpstr>Calibri</vt:lpstr>
      <vt:lpstr>ＭＳ Ｐゴシック</vt:lpstr>
      <vt:lpstr>Rockwell</vt:lpstr>
      <vt:lpstr>Symbol</vt:lpstr>
      <vt:lpstr>Times New Roman</vt:lpstr>
      <vt:lpstr>Tw Cen MT</vt:lpstr>
      <vt:lpstr>Verdana</vt:lpstr>
      <vt:lpstr>Wingdings</vt:lpstr>
      <vt:lpstr>Wingdings 2</vt:lpstr>
      <vt:lpstr>2_Median</vt:lpstr>
      <vt:lpstr>Mecanismo de ação e resistência aos herbicidas induzidos pela ação da luz</vt:lpstr>
      <vt:lpstr>Sumário da aula</vt:lpstr>
      <vt:lpstr>Proteção das espécies reativas de oxigênio</vt:lpstr>
      <vt:lpstr>Proteção do O2 </vt:lpstr>
      <vt:lpstr>Apresentação do PowerPoint</vt:lpstr>
      <vt:lpstr>Proteção fora do cloroplasto</vt:lpstr>
      <vt:lpstr>Geração de Oxigênio Singlet</vt:lpstr>
      <vt:lpstr>Geração de Oxigênio Singlet</vt:lpstr>
      <vt:lpstr>Apresentação do PowerPoint</vt:lpstr>
      <vt:lpstr>Superóxido e outras espécies reativas de O2</vt:lpstr>
      <vt:lpstr>Radicais hidroxila</vt:lpstr>
      <vt:lpstr>Impactos gerais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Aspectos básicos dos inibidores da PROTOX</vt:lpstr>
      <vt:lpstr>Herbicidas ativados pela luz</vt:lpstr>
      <vt:lpstr>Injúria típica de PROTOX</vt:lpstr>
      <vt:lpstr>Apresentação do PowerPoint</vt:lpstr>
      <vt:lpstr>Apresentação do PowerPoint</vt:lpstr>
      <vt:lpstr>Apresentação do PowerPoint</vt:lpstr>
      <vt:lpstr>Lactofen (i.a. ha-1) Dose Resposta</vt:lpstr>
      <vt:lpstr>Sumário dos mecanismos de resistência</vt:lpstr>
      <vt:lpstr>Apresentação do PowerPoint</vt:lpstr>
      <vt:lpstr>Summary of Resistance Mechanism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Fluridone, Penoxsulam and Triclopyr Absorption by Eurasian Watermilfoil and Hydrilla</dc:title>
  <dc:creator>Joe Vassios</dc:creator>
  <cp:lastModifiedBy>Usuário do Microsoft Office</cp:lastModifiedBy>
  <cp:revision>362</cp:revision>
  <cp:lastPrinted>2012-08-28T19:57:07Z</cp:lastPrinted>
  <dcterms:created xsi:type="dcterms:W3CDTF">2011-03-29T17:19:15Z</dcterms:created>
  <dcterms:modified xsi:type="dcterms:W3CDTF">2016-02-27T11:36:12Z</dcterms:modified>
</cp:coreProperties>
</file>