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1" r:id="rId6"/>
    <p:sldId id="262" r:id="rId7"/>
    <p:sldId id="280" r:id="rId8"/>
    <p:sldId id="263" r:id="rId9"/>
    <p:sldId id="281" r:id="rId10"/>
    <p:sldId id="272" r:id="rId11"/>
    <p:sldId id="265" r:id="rId12"/>
    <p:sldId id="266" r:id="rId13"/>
    <p:sldId id="267" r:id="rId14"/>
    <p:sldId id="268" r:id="rId15"/>
    <p:sldId id="270" r:id="rId16"/>
    <p:sldId id="271" r:id="rId17"/>
    <p:sldId id="273" r:id="rId18"/>
    <p:sldId id="275" r:id="rId19"/>
    <p:sldId id="274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517" autoAdjust="0"/>
  </p:normalViewPr>
  <p:slideViewPr>
    <p:cSldViewPr>
      <p:cViewPr varScale="1">
        <p:scale>
          <a:sx n="106" d="100"/>
          <a:sy n="106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7F7FA-B9D8-4D03-9A69-A2DF1D98D4EE}" type="datetimeFigureOut">
              <a:rPr lang="pt-BR" smtClean="0"/>
              <a:pPr/>
              <a:t>31/03/2020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4A5B8-D634-4D43-A723-69B1652009D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166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1DF9D-3B70-4267-8B40-B1E4B664AC8B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12CAB-6F25-45E7-BD02-3B82A60942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29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12CAB-6F25-45E7-BD02-3B82A60942B8}" type="slidenum">
              <a:rPr lang="pt-BR" smtClean="0"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78D8C-34F7-4BAA-8514-2F887AA132F8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9D6578-5341-4901-953A-18D2E2F5A1E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CA386D-2CAF-4232-BE8A-063A8706F9FF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683B5-4EB0-4427-84BD-097995700A9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4D5A2F6C-99AF-4CF7-AA41-352FA10A21A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C34DDB-9435-4FA0-A688-CB624FB6299A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4F471E-FE69-4B3B-A715-112340E5F961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AEF752B8-5987-42B0-BEC0-3140EDC27C2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F8BC24-0DD6-4888-92A8-96EBC4FAD4DB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289863A-4B3F-4481-AF45-9013837D935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fld id="{D99B70A1-D9A6-4996-A118-C5E46FB2562A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8A196-FC1A-4EF0-89FC-E5F6A26A1E5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955C1-D164-4240-B378-BED1DF7D9B49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A5C8D00-A5E6-4922-A4EF-37E78C951BB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6F2DC-E2E7-4D5C-AD47-C12DBAD32B09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94462140-1362-4A0A-8B2A-52FF4921A4D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061C97-173E-44BE-8B8F-77CAACB9D5A3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DD4D9-D8B6-445E-AFBA-D0FCD6B6571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23CD7E2-9A4D-441B-974E-6ADCAE191B7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59758-B397-48DE-B479-7BBC2FCD0579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655AB5BF-62DC-48C2-A1F3-93E9925DC64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fld id="{24715B6E-2130-43D8-8472-16DAFA08E5AE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8A56A2-BDA2-4EC4-B957-6D73D7FC8B77}" type="datetimeFigureOut">
              <a:rPr lang="pt-BR" smtClean="0"/>
              <a:pPr>
                <a:defRPr/>
              </a:pPr>
              <a:t>31/03/2020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4C9D297-2FF2-4242-804A-0131C7BD3CC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-14%20&#12463;&#12441;&#12525;&#12540;&#12522;&#12450;%20&#12491;&#38263;&#35519;%20RV589%20&#31532;2&#26354;_&#22320;&#12395;&#12399;&#24179;&#21644;&#12363;&#12441;.mp3" TargetMode="Externa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-13%20&#12463;&#12441;&#12525;&#12540;&#12522;&#12450;%20&#12491;&#38263;&#35519;%20RV589%20&#31532;1&#26354;_&#31070;&#12395;&#26628;&#20809;&#12354;&#12428;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-13%20&#12463;&#12441;&#12525;&#12540;&#12522;&#12450;%20&#12491;&#38263;&#35519;%20RV589%20&#31532;1&#26354;_&#31070;&#12395;&#26628;&#20809;&#12354;&#12428;.mp3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-14%20&#12463;&#12441;&#12525;&#12540;&#12522;&#12450;%20&#12491;&#38263;&#35519;%20RV589%20&#31532;2&#26354;_&#22320;&#12395;&#12399;&#24179;&#21644;&#12363;&#12441;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-01%20Cor%20dulce%20cor%20amabile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-01%20Cor%20dulce%20cor%20amabile.mp3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5%20Motet_%20Super%20Flumina%20Babylonis.mp3" TargetMode="Externa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2%20Motet&#8212;Veni%20mater%20gracie_Dou%20way,%20Robin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2%20Motet&#8212;Veni%20mater%20gracie_Dou%20way,%20Robin.mp3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5%20Motet_%20Super%20Flumina%20Babylonis.mp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4%20Charpentier%20(MA)_%20Te%20Deum%20In%20D,%20H.mp3" TargetMode="External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4%20Charpentier%20(MA)_%20Te%20Deum%20In%20D,%20H.mp3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-07%20Howells_%20Magnificat,%20St%20Paul's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-07%20Howells_%20Magnificat,%20St%20Paul's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3%20Advent%20Mass%20'Rorate'%20-%20Alleluia.%20Virga%20Jesse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3%20Advent%20Mass%20'Rorate'%20-%20Alleluia.%20Virga%20Jesse.mp3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1%20Versicle%20&amp;%20Response_%20_Deus%20in%20adiutorium%20meum_.m4a" TargetMode="External"/><Relationship Id="rId7" Type="http://schemas.openxmlformats.org/officeDocument/2006/relationships/image" Target="../media/image7.png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2-38%20Responsory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2-38%20Responsory.mp3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1%20Versicle%20&amp;%20Response_%20_Deus%20in%20adiutorium%20meum_.m4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6%20Antiphon%203%20-%20_Nigra%20sum%20sed%20formosa_%20-%20Psalm%20121_%20_Laetatus%20sum_.m4a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6%20Antiphon%203%20-%20_Nigra%20sum%20sed%20formosa_%20-%20Psalm%20121_%20_Laetatus%20sum_.m4a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-14%20Tantum%20ergo%20WAB%2042.mp3" TargetMode="External"/><Relationship Id="rId13" Type="http://schemas.openxmlformats.org/officeDocument/2006/relationships/image" Target="../media/image7.png"/><Relationship Id="rId3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20%20Pange%20lingua.mp3" TargetMode="External"/><Relationship Id="rId7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-14%20Tantum%20ergo%20WAB%2042.mp3" TargetMode="External"/><Relationship Id="rId12" Type="http://schemas.openxmlformats.org/officeDocument/2006/relationships/image" Target="../media/image8.png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8%20Tantum%20ergo%20(Hymnus).mp3" TargetMode="External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8%20Tantum%20ergo%20(Hymnus).mp3" TargetMode="External"/><Relationship Id="rId6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5%20%5bTantum%20ergo%5d%20in%20D%20KV197-Anh%20186e.mp3" TargetMode="External"/><Relationship Id="rId11" Type="http://schemas.openxmlformats.org/officeDocument/2006/relationships/image" Target="../media/image5.png"/><Relationship Id="rId5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5%20%5bTantum%20ergo%5d%20in%20D%20KV197-Anh%20186e.mp3" TargetMode="External"/><Relationship Id="rId10" Type="http://schemas.openxmlformats.org/officeDocument/2006/relationships/image" Target="../media/image6.png"/><Relationship Id="rId4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20%20Pange%20lingua.mp3" TargetMode="Externa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8%20Handel_%20Coronation%20Anthems%20No.2,%20HWV.259%203.%20Alleluia.mp3" TargetMode="External"/><Relationship Id="rId13" Type="http://schemas.microsoft.com/office/2007/relationships/media" Target="../media/media5.mp3"/><Relationship Id="rId18" Type="http://schemas.openxmlformats.org/officeDocument/2006/relationships/notesSlide" Target="../notesSlides/notesSlide1.xml"/><Relationship Id="rId3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4%20Josquin_%20Missa%20BMV%20-%20Kyrie%20II.mp3" TargetMode="External"/><Relationship Id="rId21" Type="http://schemas.openxmlformats.org/officeDocument/2006/relationships/image" Target="../media/image9.png"/><Relationship Id="rId7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08%20Handel_%20Coronation%20Anthems%20No.2,%20HWV.259%203.%20Alleluia.mp3" TargetMode="External"/><Relationship Id="rId12" Type="http://schemas.openxmlformats.org/officeDocument/2006/relationships/audio" Target="../media/media4.mp3"/><Relationship Id="rId17" Type="http://schemas.openxmlformats.org/officeDocument/2006/relationships/slideLayout" Target="../slideLayouts/slideLayout2.xml"/><Relationship Id="rId2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4%20Pergolesi%20-%20Stabat%20Mater%20dolorosa%20(4_42).mp3" TargetMode="External"/><Relationship Id="rId16" Type="http://schemas.openxmlformats.org/officeDocument/2006/relationships/audio" Target="../media/media6.mp3"/><Relationship Id="rId20" Type="http://schemas.openxmlformats.org/officeDocument/2006/relationships/image" Target="../media/image8.png"/><Relationship Id="rId1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4%20Pergolesi%20-%20Stabat%20Mater%20dolorosa%20(4_42).mp3" TargetMode="External"/><Relationship Id="rId6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10%20Ad%20matutinum%20-%20Ad%20Invitatorium%20'Fontem%20Sapientiae'%20Psalmus%2094%20'Venite,%20Exultemus'.mp3" TargetMode="External"/><Relationship Id="rId11" Type="http://schemas.microsoft.com/office/2007/relationships/media" Target="../media/media4.mp3"/><Relationship Id="rId5" Type="http://schemas.microsoft.com/office/2007/relationships/media" Target="file:////Users/susanaceciliaigayara-souza/Dropbox/@SUSANA%20ATIV.%20E%20PRODUC&#807;A&#771;O/aulas%20susana/2020%20Histo&#769;ria%20do%20Reperto&#769;rio%20Coral/Aulas%20no%20moodle/Formas%20da%20mu&#769;sica%20religiosa/10%20Ad%20matutinum%20-%20Ad%20Invitatorium%20'Fontem%20Sapientiae'%20Psalmus%2094%20'Venite,%20Exultemus'.mp3" TargetMode="External"/><Relationship Id="rId15" Type="http://schemas.microsoft.com/office/2007/relationships/media" Target="../media/media6.mp3"/><Relationship Id="rId10" Type="http://schemas.openxmlformats.org/officeDocument/2006/relationships/audio" Target="../media/media3.mp3"/><Relationship Id="rId19" Type="http://schemas.openxmlformats.org/officeDocument/2006/relationships/image" Target="../media/image5.png"/><Relationship Id="rId4" Type="http://schemas.openxmlformats.org/officeDocument/2006/relationships/audio" Target="file:////Users/susanaceciliaigayara-souza/Dropbox/@SUSANA%20ATIV.%20E%20PRODUC&#807;A&#771;O/aulas%20susana/2020%20Histo&#769;ria%20do%20Reperto&#769;rio%20Coral/Aulas%20no%20moodle/Formas%20da%20mu&#769;sica%20religiosa/04%20Josquin_%20Missa%20BMV%20-%20Kyrie%20II.mp3" TargetMode="External"/><Relationship Id="rId9" Type="http://schemas.microsoft.com/office/2007/relationships/media" Target="../media/media3.mp3"/><Relationship Id="rId1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0" dirty="0"/>
              <a:t>História do repertório coral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0" dirty="0"/>
              <a:t>CMU</a:t>
            </a:r>
            <a:r>
              <a:rPr lang="mr-IN" b="0" dirty="0"/>
              <a:t>–</a:t>
            </a:r>
            <a:r>
              <a:rPr lang="pt-BR" b="0" dirty="0"/>
              <a:t>ECA-USP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b="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Professora Susana Cecília </a:t>
            </a:r>
            <a:r>
              <a:rPr lang="pt-BR" dirty="0" err="1"/>
              <a:t>Igayara</a:t>
            </a: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USP 2020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sp>
        <p:nvSpPr>
          <p:cNvPr id="205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Repertório coral: formas da música religiosa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Forma e estilo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Forma e estilo evoluem juntos, a partir de sua origem </a:t>
            </a:r>
            <a:r>
              <a:rPr lang="pt-BR" dirty="0" err="1"/>
              <a:t>responsorial</a:t>
            </a:r>
            <a:r>
              <a:rPr lang="pt-BR" dirty="0"/>
              <a:t> ou </a:t>
            </a:r>
            <a:r>
              <a:rPr lang="pt-BR" dirty="0" err="1"/>
              <a:t>antifonal</a:t>
            </a:r>
            <a:r>
              <a:rPr lang="pt-BR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Antífona: predominou sobre o texto dos Salmos, que chegou a reduzir-se a um só versículo.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Cantos </a:t>
            </a:r>
            <a:r>
              <a:rPr lang="pt-BR" dirty="0" err="1"/>
              <a:t>responsoriais</a:t>
            </a:r>
            <a:r>
              <a:rPr lang="pt-BR" dirty="0"/>
              <a:t>: com o solista em primeiro plano, levaram também a uma abreviação do texto bíblico, dando importância maior ao solista.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Tratamento dos textos litúrgicos no barroco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Os textos litúrgicos passam a ser tratados de forma que cada versículo ou estrofe, ou grupos de versículos, ou até fragmentos de texto, segundo o caso, formavam a peça em si, atingindo grandes dimensões e com caráter independente. Ex: Bach: Magnificat (12 peças).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Isso afasta a composição religiosa (apesar dos textos litúrgicos) da prática da música na igreja.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dirty="0"/>
              <a:t>17- Vivaldi – Gloria RV 589 </a:t>
            </a:r>
          </a:p>
        </p:txBody>
      </p:sp>
      <p:pic>
        <p:nvPicPr>
          <p:cNvPr id="4" name="1-13 グローリア ニ長調 RV589 第1曲_神に栄光あれ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79912" y="5445224"/>
            <a:ext cx="304800" cy="304800"/>
          </a:xfrm>
          <a:prstGeom prst="rect">
            <a:avLst/>
          </a:prstGeom>
        </p:spPr>
      </p:pic>
      <p:pic>
        <p:nvPicPr>
          <p:cNvPr id="5" name="1-14 グローリア ニ長調 RV589 第2曲_地には平和が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55976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/>
              <a:t>Moteto</a:t>
            </a:r>
            <a:r>
              <a:rPr lang="pt-BR" dirty="0"/>
              <a:t> ou peça litúrgica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Ponto de vista formal: Obras corais sobre textos sacros são, genericamente, consideradas como </a:t>
            </a:r>
            <a:r>
              <a:rPr lang="pt-BR" u="sng" dirty="0" err="1"/>
              <a:t>motetos</a:t>
            </a:r>
            <a:r>
              <a:rPr lang="pt-BR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Há diferenças históricas significativas entre um </a:t>
            </a:r>
            <a:r>
              <a:rPr lang="pt-BR" dirty="0" err="1"/>
              <a:t>moteto</a:t>
            </a:r>
            <a:r>
              <a:rPr lang="pt-BR" dirty="0"/>
              <a:t> de </a:t>
            </a:r>
            <a:r>
              <a:rPr lang="pt-BR" dirty="0" err="1"/>
              <a:t>Palestrina</a:t>
            </a:r>
            <a:r>
              <a:rPr lang="pt-BR" dirty="0"/>
              <a:t>, Bach, Brahms ou Villa-Lobos.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Outra designação possível, de acordo com a função religiosa, é a de </a:t>
            </a:r>
            <a:r>
              <a:rPr lang="pt-BR" u="sng" dirty="0"/>
              <a:t>peça litúrgica</a:t>
            </a:r>
            <a:r>
              <a:rPr lang="pt-BR" dirty="0"/>
              <a:t>, defendida por alguns teóricos (Ex: Vincent d’Indy)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/>
              <a:t>18- </a:t>
            </a:r>
            <a:r>
              <a:rPr lang="pt-BR" sz="2000" dirty="0" err="1"/>
              <a:t>HeitorVilla-Lobos</a:t>
            </a:r>
            <a:r>
              <a:rPr lang="pt-BR" sz="2000" dirty="0"/>
              <a:t> - Cor </a:t>
            </a:r>
            <a:r>
              <a:rPr lang="pt-BR" sz="2000" dirty="0" err="1"/>
              <a:t>dulce</a:t>
            </a:r>
            <a:r>
              <a:rPr lang="pt-BR" sz="2000" dirty="0"/>
              <a:t>, cor </a:t>
            </a:r>
            <a:r>
              <a:rPr lang="pt-BR" sz="2000" dirty="0" err="1"/>
              <a:t>amabile</a:t>
            </a:r>
            <a:r>
              <a:rPr lang="pt-BR" sz="2000" dirty="0"/>
              <a:t>  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4" name="1-01 Cor dulce cor amabil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6136" y="50851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/>
              <a:t>Moteto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A designação de </a:t>
            </a:r>
            <a:r>
              <a:rPr lang="pt-BR" u="sng" dirty="0" err="1"/>
              <a:t>moteto</a:t>
            </a:r>
            <a:r>
              <a:rPr lang="pt-BR" dirty="0"/>
              <a:t> para qualquer peça com texto religioso vem da tradição do </a:t>
            </a:r>
            <a:r>
              <a:rPr lang="pt-BR" dirty="0" err="1"/>
              <a:t>moteto</a:t>
            </a:r>
            <a:r>
              <a:rPr lang="pt-BR" dirty="0"/>
              <a:t> renascentista, e não do </a:t>
            </a:r>
            <a:r>
              <a:rPr lang="pt-BR" dirty="0" err="1"/>
              <a:t>moteto</a:t>
            </a:r>
            <a:r>
              <a:rPr lang="pt-BR" dirty="0"/>
              <a:t> medieval.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200" dirty="0"/>
              <a:t>19- Moteto medieval inglês: </a:t>
            </a:r>
            <a:r>
              <a:rPr lang="pt-BR" sz="2200" dirty="0" err="1"/>
              <a:t>Motet</a:t>
            </a:r>
            <a:r>
              <a:rPr lang="pt-BR" sz="2200" dirty="0"/>
              <a:t>—</a:t>
            </a:r>
            <a:r>
              <a:rPr lang="pt-BR" sz="2200" dirty="0" err="1"/>
              <a:t>Veni</a:t>
            </a:r>
            <a:r>
              <a:rPr lang="pt-BR" sz="2200" dirty="0"/>
              <a:t> </a:t>
            </a:r>
            <a:r>
              <a:rPr lang="pt-BR" sz="2200" dirty="0" err="1"/>
              <a:t>mater</a:t>
            </a:r>
            <a:r>
              <a:rPr lang="pt-BR" sz="2200" dirty="0"/>
              <a:t> </a:t>
            </a:r>
            <a:r>
              <a:rPr lang="pt-BR" sz="2200" dirty="0" err="1"/>
              <a:t>gracie</a:t>
            </a:r>
            <a:r>
              <a:rPr lang="pt-BR" sz="2200" dirty="0"/>
              <a:t>/Dou </a:t>
            </a:r>
            <a:r>
              <a:rPr lang="pt-BR" sz="2200" dirty="0" err="1"/>
              <a:t>way</a:t>
            </a:r>
            <a:r>
              <a:rPr lang="pt-BR" sz="2200" dirty="0"/>
              <a:t>, Robin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Portanto, </a:t>
            </a:r>
            <a:r>
              <a:rPr lang="pt-BR" u="sng" dirty="0" err="1"/>
              <a:t>moteto</a:t>
            </a:r>
            <a:r>
              <a:rPr lang="pt-BR" dirty="0"/>
              <a:t> ficou, também, associado à polifonia e ao uso da imitação.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O </a:t>
            </a:r>
            <a:r>
              <a:rPr lang="pt-BR" dirty="0" err="1"/>
              <a:t>moteto</a:t>
            </a:r>
            <a:r>
              <a:rPr lang="pt-BR" dirty="0"/>
              <a:t> não é, necessariamente, uma obra litúrgica, embora seja sempre uma obra sobre texto religioso.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O texto é selecionado pelo compositor, que pode musicar apenas uma parte dele, seguindo escolhas puramente musicais.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200" dirty="0"/>
              <a:t>20- Moteto renascentista: </a:t>
            </a:r>
            <a:r>
              <a:rPr lang="pt-BR" sz="2200" dirty="0" err="1"/>
              <a:t>Palestrina</a:t>
            </a:r>
            <a:r>
              <a:rPr lang="pt-BR" sz="2200" dirty="0"/>
              <a:t> – Super </a:t>
            </a:r>
            <a:r>
              <a:rPr lang="pt-BR" sz="2200" dirty="0" err="1"/>
              <a:t>flumina</a:t>
            </a:r>
            <a:r>
              <a:rPr lang="pt-BR" sz="2200" dirty="0"/>
              <a:t> </a:t>
            </a:r>
            <a:r>
              <a:rPr lang="pt-BR" sz="2200" dirty="0" err="1"/>
              <a:t>Babylonis</a:t>
            </a:r>
            <a:r>
              <a:rPr lang="pt-BR" sz="22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4" name="12 Motet—Veni mater gracie_Dou way,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2636912"/>
            <a:ext cx="304800" cy="304800"/>
          </a:xfrm>
          <a:prstGeom prst="rect">
            <a:avLst/>
          </a:prstGeom>
        </p:spPr>
      </p:pic>
      <p:pic>
        <p:nvPicPr>
          <p:cNvPr id="5" name="15 Motet_ Super Flumina Babyloni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96336" y="5716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/>
              <a:t>Moteto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Giulio </a:t>
            </a:r>
            <a:r>
              <a:rPr lang="pt-BR" dirty="0" err="1"/>
              <a:t>Bas</a:t>
            </a:r>
            <a:r>
              <a:rPr lang="pt-BR" dirty="0"/>
              <a:t>: diferença entre </a:t>
            </a:r>
            <a:r>
              <a:rPr lang="pt-BR" dirty="0" err="1"/>
              <a:t>moteto</a:t>
            </a:r>
            <a:r>
              <a:rPr lang="pt-BR" dirty="0"/>
              <a:t> e peça litúrgica é uma gradação de estilo. “as peças litúrgicas mantém-se mais austeras e impessoais, enquanto o </a:t>
            </a:r>
            <a:r>
              <a:rPr lang="pt-BR" dirty="0" err="1"/>
              <a:t>moteto</a:t>
            </a:r>
            <a:r>
              <a:rPr lang="pt-BR" dirty="0"/>
              <a:t> se assemelha mais aos madrigais” (p. 139). Diferença “é de estilo e não de forma”.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Vincent d’Indy: O </a:t>
            </a:r>
            <a:r>
              <a:rPr lang="pt-BR" dirty="0" err="1"/>
              <a:t>moteto</a:t>
            </a:r>
            <a:r>
              <a:rPr lang="pt-BR" dirty="0"/>
              <a:t> não é restrito a um plano determinado em sua construção: não possui uma forma sintética fixa, mas esta é essencialmente subordinada à </a:t>
            </a:r>
            <a:r>
              <a:rPr lang="pt-BR" i="1" dirty="0"/>
              <a:t>expressão do texto</a:t>
            </a:r>
            <a:r>
              <a:rPr lang="pt-BR" dirty="0"/>
              <a:t>. Princípio do </a:t>
            </a:r>
            <a:r>
              <a:rPr lang="pt-BR" dirty="0" err="1"/>
              <a:t>moteto</a:t>
            </a:r>
            <a:r>
              <a:rPr lang="pt-BR" dirty="0"/>
              <a:t>: a cada frase do texto literário que apresenta um sentido completo corresponde uma frase musical, que se adapta exatamente a este texto, e se desenvolve sobre ela mesma até que todas as vozes tenham exposto, cada um em sua vez.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 Grande </a:t>
            </a:r>
            <a:r>
              <a:rPr lang="pt-BR" dirty="0" err="1"/>
              <a:t>moteto</a:t>
            </a:r>
            <a:r>
              <a:rPr lang="pt-BR" dirty="0"/>
              <a:t> francês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400" dirty="0" err="1"/>
              <a:t>Candé</a:t>
            </a:r>
            <a:r>
              <a:rPr lang="pt-BR" sz="3400" dirty="0"/>
              <a:t>: século XVII põe fim à história do verdadeiro </a:t>
            </a:r>
            <a:r>
              <a:rPr lang="pt-BR" sz="3400" dirty="0" err="1"/>
              <a:t>moteto</a:t>
            </a:r>
            <a:r>
              <a:rPr lang="pt-BR" sz="3400" dirty="0"/>
              <a:t>, com o triunfo da monodia acompanhada, que dá origem à Ópera, Oratório e Cantata. No entanto, continua-se a chamar de </a:t>
            </a:r>
            <a:r>
              <a:rPr lang="pt-BR" sz="3400" dirty="0" err="1"/>
              <a:t>motetos</a:t>
            </a:r>
            <a:r>
              <a:rPr lang="pt-BR" sz="3400" dirty="0"/>
              <a:t> as peças a 1, 2, 3 vozes e baixo contínuo sobre textos latinos religiosos, que são acrescidos de coros, duos, trios, interlúdios instrumentais, como a cantata e o oratório. Estes </a:t>
            </a:r>
            <a:r>
              <a:rPr lang="pt-BR" sz="3400" dirty="0" err="1"/>
              <a:t>motetos</a:t>
            </a:r>
            <a:r>
              <a:rPr lang="pt-BR" sz="3400" dirty="0"/>
              <a:t>, que atingem proporções importantes foram, sobretudo na França, a principal forma de música religiosa do meio do século XVII até o final do século XVIII, idêntica em grandes linhas ao que os contemporâneos chamam de </a:t>
            </a:r>
            <a:r>
              <a:rPr lang="pt-BR" sz="3400" i="1" dirty="0" err="1"/>
              <a:t>Anthem</a:t>
            </a:r>
            <a:r>
              <a:rPr lang="pt-BR" sz="3400" dirty="0"/>
              <a:t> na Inglaterra e de </a:t>
            </a:r>
            <a:r>
              <a:rPr lang="pt-BR" sz="3400" i="1" dirty="0" err="1"/>
              <a:t>Kantate</a:t>
            </a:r>
            <a:r>
              <a:rPr lang="pt-BR" sz="3400" dirty="0"/>
              <a:t> na Alemanha. (</a:t>
            </a:r>
            <a:r>
              <a:rPr lang="pt-BR" sz="3400" dirty="0" err="1"/>
              <a:t>Carissimi</a:t>
            </a:r>
            <a:r>
              <a:rPr lang="pt-BR" sz="3400" dirty="0"/>
              <a:t>, </a:t>
            </a:r>
            <a:r>
              <a:rPr lang="pt-BR" sz="3400" dirty="0" err="1"/>
              <a:t>Charpentier</a:t>
            </a:r>
            <a:r>
              <a:rPr lang="pt-BR" sz="3400" dirty="0"/>
              <a:t>, </a:t>
            </a:r>
            <a:r>
              <a:rPr lang="pt-BR" sz="3400" dirty="0" err="1"/>
              <a:t>Delalande</a:t>
            </a:r>
            <a:r>
              <a:rPr lang="pt-BR" sz="3400" dirty="0"/>
              <a:t>, </a:t>
            </a:r>
            <a:r>
              <a:rPr lang="pt-BR" sz="3400" dirty="0" err="1"/>
              <a:t>Couperin</a:t>
            </a:r>
            <a:r>
              <a:rPr lang="pt-BR" sz="3400" dirty="0"/>
              <a:t>, Mozart</a:t>
            </a:r>
            <a:r>
              <a:rPr lang="pt-BR" dirty="0"/>
              <a:t>)(Dicionário, p. 166)</a:t>
            </a:r>
          </a:p>
          <a:p>
            <a:pPr>
              <a:buFont typeface="Arial" pitchFamily="34" charset="0"/>
              <a:buChar char="•"/>
              <a:defRPr/>
            </a:pPr>
            <a:endParaRPr lang="pt-BR" dirty="0"/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21- </a:t>
            </a:r>
            <a:r>
              <a:rPr lang="pt-BR" dirty="0" err="1"/>
              <a:t>Charpentier</a:t>
            </a:r>
            <a:r>
              <a:rPr lang="pt-BR" dirty="0"/>
              <a:t>: Te Deum In D, H 146 - Te Aeternum </a:t>
            </a:r>
            <a:r>
              <a:rPr lang="pt-BR" dirty="0" err="1"/>
              <a:t>Patrem</a:t>
            </a:r>
            <a:r>
              <a:rPr lang="pt-BR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3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400" dirty="0" err="1"/>
              <a:t>Motetos</a:t>
            </a:r>
            <a:r>
              <a:rPr lang="pt-BR" sz="3400" dirty="0"/>
              <a:t> polifônicos de A. Scarlatti, Bach e Brahms são exceções</a:t>
            </a:r>
            <a:r>
              <a:rPr lang="pt-BR" dirty="0"/>
              <a:t>.</a:t>
            </a:r>
          </a:p>
        </p:txBody>
      </p:sp>
      <p:pic>
        <p:nvPicPr>
          <p:cNvPr id="4" name="04 Charpentier (MA)_ Te Deum In D, H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72200" y="47251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/>
              <a:t>Moteto</a:t>
            </a:r>
            <a:r>
              <a:rPr lang="pt-BR" dirty="0"/>
              <a:t>: século XIX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err="1"/>
              <a:t>Candé</a:t>
            </a:r>
            <a:r>
              <a:rPr lang="pt-BR" dirty="0"/>
              <a:t>: o </a:t>
            </a:r>
            <a:r>
              <a:rPr lang="pt-BR" dirty="0" err="1"/>
              <a:t>moteto</a:t>
            </a:r>
            <a:r>
              <a:rPr lang="pt-BR" dirty="0"/>
              <a:t> que segue a evolução da cantata e já não se distingue dela, toma frequentemente, durante o século XIX, a forma de um vasto painel religioso onde uma massa coral importante é acompanhada por orquestra ou órgão (</a:t>
            </a:r>
            <a:r>
              <a:rPr lang="pt-BR" dirty="0" err="1"/>
              <a:t>Mendelssohn</a:t>
            </a:r>
            <a:r>
              <a:rPr lang="pt-BR" dirty="0"/>
              <a:t>, </a:t>
            </a:r>
            <a:r>
              <a:rPr lang="pt-BR" dirty="0" err="1"/>
              <a:t>Gounod</a:t>
            </a:r>
            <a:r>
              <a:rPr lang="pt-BR" dirty="0"/>
              <a:t>, Liszt, </a:t>
            </a:r>
            <a:r>
              <a:rPr lang="pt-BR" dirty="0" err="1"/>
              <a:t>Saint-Saëns</a:t>
            </a:r>
            <a:r>
              <a:rPr lang="pt-BR" dirty="0"/>
              <a:t>, </a:t>
            </a:r>
            <a:r>
              <a:rPr lang="pt-BR" dirty="0" err="1"/>
              <a:t>Bruckner</a:t>
            </a:r>
            <a:r>
              <a:rPr lang="pt-BR" dirty="0"/>
              <a:t>). Mas existem também “</a:t>
            </a:r>
            <a:r>
              <a:rPr lang="pt-BR" dirty="0" err="1"/>
              <a:t>motetos</a:t>
            </a:r>
            <a:r>
              <a:rPr lang="pt-BR" dirty="0"/>
              <a:t>” a uma ou duas vozes, de forma que todas as composições religiosas que não são nem missas nem oratórios poderiam entrar nessa categoria indefinida.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Hino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i="1" dirty="0" err="1"/>
              <a:t>Hymnus</a:t>
            </a:r>
            <a:r>
              <a:rPr lang="pt-BR" i="1" dirty="0"/>
              <a:t> </a:t>
            </a:r>
            <a:r>
              <a:rPr lang="pt-BR" dirty="0"/>
              <a:t>(latim), do grego </a:t>
            </a:r>
            <a:r>
              <a:rPr lang="pt-BR" i="1" dirty="0" err="1"/>
              <a:t>hymnos</a:t>
            </a:r>
            <a:r>
              <a:rPr lang="pt-BR" i="1" dirty="0"/>
              <a:t> </a:t>
            </a:r>
            <a:r>
              <a:rPr lang="pt-BR" dirty="0"/>
              <a:t> (derivado de </a:t>
            </a:r>
            <a:r>
              <a:rPr lang="pt-BR" i="1" dirty="0" err="1"/>
              <a:t>hydein</a:t>
            </a:r>
            <a:r>
              <a:rPr lang="pt-BR" dirty="0"/>
              <a:t>: cantar)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Usado originalmente com o sentido de “canção de louvor a Deus”.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Salmos (palavra usada para as canções compostas por David), são chamados de hinos na Vulgata (tradução latina da Bíblia).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Salmos: expressão mais corrente entre os cristãos judeus.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Hino: expressão usada pelos cristãos gentios.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Hino, salmo, cânticos espirituais: termos difíceis de se diferenciar na literatura sobre música sacra.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Igreja Anglicana: grande quantidade de hinos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Hino como forma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Giulio </a:t>
            </a:r>
            <a:r>
              <a:rPr lang="pt-BR" dirty="0" err="1"/>
              <a:t>Bas</a:t>
            </a:r>
            <a:r>
              <a:rPr lang="pt-BR" dirty="0"/>
              <a:t>: a forma de hino em estrofes iguais é a forma mais simples: um período musical, modelado sobre a base rítmica da estrofe do texto, repete-se imutável por todas as estrofes. O andamento rítmico deve ser sempre claro, e o melódico é tanto melhor quanto mais o canto possa ser entendido sozinho, sem nenhuma ajuda harmônica.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    (p. 113)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Hino e </a:t>
            </a:r>
            <a:r>
              <a:rPr lang="pt-BR" dirty="0" err="1"/>
              <a:t>Moteto</a:t>
            </a:r>
            <a:endParaRPr lang="pt-BR" dirty="0"/>
          </a:p>
        </p:txBody>
      </p:sp>
      <p:sp>
        <p:nvSpPr>
          <p:cNvPr id="2048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pt-BR" dirty="0" err="1"/>
              <a:t>Riemann</a:t>
            </a:r>
            <a:r>
              <a:rPr lang="pt-BR" dirty="0"/>
              <a:t>:  distinção entre </a:t>
            </a:r>
            <a:r>
              <a:rPr lang="pt-BR" dirty="0" err="1"/>
              <a:t>moteto</a:t>
            </a:r>
            <a:r>
              <a:rPr lang="pt-BR" dirty="0"/>
              <a:t> e hino é o estilo mais polifônico do </a:t>
            </a:r>
            <a:r>
              <a:rPr lang="pt-BR" dirty="0" err="1"/>
              <a:t>moteto</a:t>
            </a:r>
            <a:r>
              <a:rPr lang="pt-BR" dirty="0"/>
              <a:t> e o estilo mas homofônico, nota contra nota, do hino. O caráter de moteto e de hino pode ser utilizado pelo compositor na construção de formas maiores da música religiosa, que necessitam de subdivisões e podem aproveitar o caráter determinado destas formas para as seções corais.</a:t>
            </a:r>
          </a:p>
          <a:p>
            <a:pPr eaLnBrk="1" hangingPunct="1"/>
            <a:endParaRPr lang="pt-BR" dirty="0"/>
          </a:p>
          <a:p>
            <a:pPr eaLnBrk="1" hangingPunct="1"/>
            <a:r>
              <a:rPr lang="pt-BR" sz="2400" dirty="0"/>
              <a:t>22- </a:t>
            </a:r>
            <a:r>
              <a:rPr lang="pt-BR" sz="2400" dirty="0" err="1"/>
              <a:t>Britten</a:t>
            </a:r>
            <a:r>
              <a:rPr lang="pt-BR" sz="2400" dirty="0"/>
              <a:t>: </a:t>
            </a:r>
            <a:r>
              <a:rPr lang="pt-BR" sz="2400" dirty="0" err="1"/>
              <a:t>Hymn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</a:t>
            </a:r>
            <a:r>
              <a:rPr lang="pt-BR" sz="2400" dirty="0"/>
              <a:t> Cecilia</a:t>
            </a:r>
          </a:p>
        </p:txBody>
      </p:sp>
      <p:pic>
        <p:nvPicPr>
          <p:cNvPr id="2" name="2-06 Britten_ Hymn to St. Cecil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53012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Música sacra, música litúrgica, música religiosa</a:t>
            </a:r>
          </a:p>
        </p:txBody>
      </p:sp>
      <p:sp>
        <p:nvSpPr>
          <p:cNvPr id="3075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dirty="0"/>
              <a:t>Termos vão variar com o uso por grupos e épocas.</a:t>
            </a:r>
          </a:p>
          <a:p>
            <a:pPr eaLnBrk="1" hangingPunct="1"/>
            <a:r>
              <a:rPr lang="pt-BR" dirty="0"/>
              <a:t>Música religiosa: termo mais amplo, abrange a música vocal e a música instrumental. Não está necessariamente vinculada a um credo religioso ou a um culto específico.  </a:t>
            </a:r>
          </a:p>
          <a:p>
            <a:pPr eaLnBrk="1" hangingPunct="1"/>
            <a:endParaRPr lang="pt-BR" dirty="0"/>
          </a:p>
          <a:p>
            <a:pPr eaLnBrk="1" hangingPunct="1">
              <a:buNone/>
            </a:pPr>
            <a:r>
              <a:rPr lang="pt-BR" dirty="0"/>
              <a:t>	1-  </a:t>
            </a:r>
            <a:r>
              <a:rPr lang="pt-BR" sz="2000" dirty="0" err="1"/>
              <a:t>Arvo</a:t>
            </a:r>
            <a:r>
              <a:rPr lang="pt-BR" sz="2000" dirty="0"/>
              <a:t> </a:t>
            </a:r>
            <a:r>
              <a:rPr lang="pt-BR" sz="2000" dirty="0" err="1"/>
              <a:t>Pärt</a:t>
            </a:r>
            <a:r>
              <a:rPr lang="pt-BR" sz="2000" dirty="0"/>
              <a:t> – Magnificat (1989)</a:t>
            </a:r>
          </a:p>
          <a:p>
            <a:pPr eaLnBrk="1" hangingPunct="1">
              <a:buNone/>
            </a:pPr>
            <a:endParaRPr lang="pt-BR" sz="2000" dirty="0"/>
          </a:p>
          <a:p>
            <a:pPr eaLnBrk="1" hangingPunct="1">
              <a:buNone/>
            </a:pPr>
            <a:r>
              <a:rPr lang="pt-BR" sz="2000" dirty="0"/>
              <a:t>   2-  </a:t>
            </a:r>
            <a:r>
              <a:rPr lang="pt-BR" sz="2000" dirty="0" err="1"/>
              <a:t>Guillaume</a:t>
            </a:r>
            <a:r>
              <a:rPr lang="pt-BR" sz="2000" dirty="0"/>
              <a:t> </a:t>
            </a:r>
            <a:r>
              <a:rPr lang="pt-BR" sz="2000" dirty="0" err="1"/>
              <a:t>Dufay</a:t>
            </a:r>
            <a:r>
              <a:rPr lang="pt-BR" sz="2000" dirty="0"/>
              <a:t> (1400-1474) – Introitus da Missa Ecce </a:t>
            </a:r>
            <a:r>
              <a:rPr lang="pt-BR" sz="2000" dirty="0" err="1"/>
              <a:t>Ancilla</a:t>
            </a:r>
            <a:r>
              <a:rPr lang="pt-BR" sz="2000" dirty="0"/>
              <a:t> </a:t>
            </a:r>
            <a:r>
              <a:rPr lang="pt-BR" sz="2000" dirty="0" err="1"/>
              <a:t>Domini</a:t>
            </a:r>
            <a:r>
              <a:rPr lang="pt-BR" sz="2000" dirty="0"/>
              <a:t>  </a:t>
            </a:r>
          </a:p>
        </p:txBody>
      </p:sp>
      <p:pic>
        <p:nvPicPr>
          <p:cNvPr id="3" name="20 Pärt_ Magnificat.mp3" descr="20 Pärt_ Magnificat.mp3">
            <a:hlinkClick r:id="" action="ppaction://media"/>
            <a:extLst>
              <a:ext uri="{FF2B5EF4-FFF2-40B4-BE49-F238E27FC236}">
                <a16:creationId xmlns:a16="http://schemas.microsoft.com/office/drawing/2014/main" id="{3FF8A3B9-464E-8B48-9F97-84730434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9110" y="4145173"/>
            <a:ext cx="812800" cy="812800"/>
          </a:xfrm>
          <a:prstGeom prst="rect">
            <a:avLst/>
          </a:prstGeom>
        </p:spPr>
      </p:pic>
      <p:pic>
        <p:nvPicPr>
          <p:cNvPr id="6" name="01 Introitus.mp3" descr="01 Introitus.mp3">
            <a:hlinkClick r:id="" action="ppaction://media"/>
            <a:extLst>
              <a:ext uri="{FF2B5EF4-FFF2-40B4-BE49-F238E27FC236}">
                <a16:creationId xmlns:a16="http://schemas.microsoft.com/office/drawing/2014/main" id="{D7C69D54-3A0E-6D4B-B849-F650535FA7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54383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Formas da música sacra</a:t>
            </a:r>
          </a:p>
        </p:txBody>
      </p:sp>
      <p:sp>
        <p:nvSpPr>
          <p:cNvPr id="22531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pt-BR" sz="2300" dirty="0" err="1"/>
              <a:t>Riemann</a:t>
            </a:r>
            <a:r>
              <a:rPr lang="pt-BR" sz="2300" dirty="0"/>
              <a:t>: 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pt-BR" sz="2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moteto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é uma forma especial da música de igreja; quando a letra, baseada em alguma passagem da Bíblia, emprega um metro lírico e é composta por uma ou várias vozes, com ou sem acompanhamento (órgão ou outros instrumentos), temos o que se designa com o nome de </a:t>
            </a:r>
            <a:r>
              <a:rPr lang="pt-BR" sz="23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cantos espirituais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Quando o texto da Bíblia compõe-se em sua forma original, não rítmica, é função da música desenvolver, na composição, a forma arquitetônica de que o texto necessita; neste caso a composição recebe o nome de </a:t>
            </a:r>
            <a:r>
              <a:rPr lang="pt-BR" sz="23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moteto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que se baseia no princípio da imitação. As obras vocais de caráter religioso, compostas de várias partes separadas,com certa extensão, chamam-se </a:t>
            </a:r>
            <a:r>
              <a:rPr lang="pt-BR" sz="2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cantatas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compreendem passagens em forma de solos,conjuntos de solistas e outras, destinadas à massa coral. As </a:t>
            </a:r>
            <a:r>
              <a:rPr lang="pt-BR" sz="2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missas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2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missas de réquiem 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os </a:t>
            </a:r>
            <a:r>
              <a:rPr lang="pt-BR" sz="2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salmos 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são composições que constam de uma série de peças de caráter semelhante ao </a:t>
            </a:r>
            <a:r>
              <a:rPr lang="pt-BR" sz="2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moteto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(p.519-520)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Comparação entre a missa e o </a:t>
            </a:r>
            <a:r>
              <a:rPr lang="pt-BR" dirty="0" err="1"/>
              <a:t>moteto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Michel </a:t>
            </a:r>
            <a:r>
              <a:rPr lang="pt-BR" dirty="0" err="1"/>
              <a:t>Brenet</a:t>
            </a:r>
            <a:r>
              <a:rPr lang="pt-BR" dirty="0"/>
              <a:t>: Ideia da diferença entre a missa e o </a:t>
            </a:r>
            <a:r>
              <a:rPr lang="pt-BR" dirty="0" err="1"/>
              <a:t>moteto</a:t>
            </a:r>
            <a:r>
              <a:rPr lang="pt-BR" dirty="0"/>
              <a:t> para a pessoa não familiarizada com a música sacra: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Missa pode ser comparada à sinfonia e o </a:t>
            </a:r>
            <a:r>
              <a:rPr lang="pt-BR" dirty="0" err="1"/>
              <a:t>moteto</a:t>
            </a:r>
            <a:r>
              <a:rPr lang="pt-BR" dirty="0"/>
              <a:t> à abertura ou peça única, com procedimentos os mais abertos  e variados.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Do ponto de vista litúrgico: 5 partes do Ordinário: originalmente cantadas pela comunidade de fiéis, com palavras imutáveis, são a matéria da composição da Missa.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Número infinito de textos, que variam a cada dia segundo a ordem do ano litúrgico, constituem o “próprio” do ofício, e oferecem-se aos músicos para servir de base aos </a:t>
            </a:r>
            <a:r>
              <a:rPr lang="pt-BR" dirty="0" err="1"/>
              <a:t>motetos</a:t>
            </a:r>
            <a:r>
              <a:rPr lang="pt-BR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      (</a:t>
            </a:r>
            <a:r>
              <a:rPr lang="pt-BR" i="1" dirty="0" err="1"/>
              <a:t>Palestrina</a:t>
            </a:r>
            <a:r>
              <a:rPr lang="pt-BR" dirty="0"/>
              <a:t>, 1919)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Textos dos </a:t>
            </a:r>
            <a:r>
              <a:rPr lang="pt-BR" dirty="0" err="1"/>
              <a:t>motetos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err="1"/>
              <a:t>Brenet</a:t>
            </a:r>
            <a:r>
              <a:rPr lang="pt-BR" dirty="0"/>
              <a:t>: extremamente variados quanto ao seu conteúdo e amplidão, estes textos são extraídos de todas as partes da Bíblia – salmos, cânticos, evangelhos – e de poemas religiosos em honra a Deus, à Virgem ou aos Santos, acrescentados pela idade média cristã – hinos, prosas e sequências. Alguns se intercalam entre as cinco partes fundamentais da missa – ofertórios, comunhão – outros se localizam na celebração dos diversos ofícios – horas, vésperas, completas.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Música sacra, música litúrgica, música religiosa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Música sacra: o uso do termo sugere que esse tipo de música tem uma função religiosa. O significado do termo “sacro” está vinculado ao sagrado, mas pode ter significados variados em cada religião e também mudar com os períodos históricos.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Música litúrgica: sentido mais restrito da música sacra ou religiosa, pois vinculada a uma situação litúrgica. (esse conceito dá origem à idéia da música </a:t>
            </a:r>
            <a:r>
              <a:rPr lang="pt-BR" dirty="0" err="1"/>
              <a:t>extra-litúrgica</a:t>
            </a:r>
            <a:r>
              <a:rPr lang="pt-BR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/>
              <a:t>3-  Herbert Norman </a:t>
            </a:r>
            <a:r>
              <a:rPr lang="pt-BR" sz="2000" dirty="0" err="1"/>
              <a:t>Howells</a:t>
            </a:r>
            <a:r>
              <a:rPr lang="pt-BR" sz="2000" dirty="0"/>
              <a:t> (1892 – 1983) – Magnificat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4" name="1-07 Howells_ Magnificat, St Paul'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48264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Música </a:t>
            </a:r>
            <a:r>
              <a:rPr lang="pt-BR" dirty="0" err="1"/>
              <a:t>extra-litúrgica</a:t>
            </a:r>
            <a:endParaRPr lang="pt-BR" dirty="0"/>
          </a:p>
        </p:txBody>
      </p:sp>
      <p:sp>
        <p:nvSpPr>
          <p:cNvPr id="512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pt-BR" dirty="0"/>
              <a:t>Algumas práticas foram proibidas em determinadas épocas para a música litúrgica, mas aceitas para a música </a:t>
            </a:r>
            <a:r>
              <a:rPr lang="pt-BR" dirty="0" err="1"/>
              <a:t>extra-litúrgica</a:t>
            </a:r>
            <a:r>
              <a:rPr lang="pt-BR" dirty="0"/>
              <a:t>.</a:t>
            </a:r>
          </a:p>
          <a:p>
            <a:pPr eaLnBrk="1" hangingPunct="1"/>
            <a:r>
              <a:rPr lang="pt-BR" dirty="0"/>
              <a:t>Exemplo: na Igreja Católica, celebrações do mês de Maria ou a devoção à cruz poderiam ser cantadas em vernáculo, mesmo quando isso estava proibido nas situações litúrgicas. </a:t>
            </a:r>
          </a:p>
          <a:p>
            <a:pPr eaLnBrk="1" hangingPunct="1"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Idade média: música monódica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A importância dos cantos diferia em cada ocasião, segundo o momento a que se dedicavam. Há variações na forma e na maneira de canto. Na Missa e nos demais momentos litúrgicos, os cantos podem ser executados por: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Solistas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“</a:t>
            </a:r>
            <a:r>
              <a:rPr lang="pt-BR" dirty="0" err="1"/>
              <a:t>Chantres</a:t>
            </a:r>
            <a:r>
              <a:rPr lang="pt-BR" dirty="0"/>
              <a:t>” (cantores melhores, em grupos. Frequentaram a </a:t>
            </a:r>
            <a:r>
              <a:rPr lang="pt-BR" i="1" dirty="0" err="1"/>
              <a:t>schola</a:t>
            </a:r>
            <a:r>
              <a:rPr lang="pt-BR" dirty="0"/>
              <a:t>, conhecem grande número de cantos)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Coro (Monges ou clérigos sentados num lugar especial – “coro” – que sabiam cantar melodias mais complexas do que aquelas destinadas ao povo)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Povo (muitas vezes apenas acentuavam com simples frases o cântico sacerdotal, às vezes apenas um </a:t>
            </a:r>
            <a:r>
              <a:rPr lang="pt-BR" i="1" dirty="0" err="1"/>
              <a:t>Amen</a:t>
            </a:r>
            <a:r>
              <a:rPr lang="pt-BR" dirty="0"/>
              <a:t> sobre duas notas.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100" dirty="0"/>
              <a:t>4 - Gregoriano – </a:t>
            </a:r>
            <a:r>
              <a:rPr lang="pt-BR" sz="2100" dirty="0" err="1"/>
              <a:t>Alleluia</a:t>
            </a:r>
            <a:r>
              <a:rPr lang="pt-BR" sz="2100" dirty="0"/>
              <a:t> </a:t>
            </a:r>
            <a:r>
              <a:rPr lang="pt-BR" sz="2100" dirty="0" err="1"/>
              <a:t>Virga</a:t>
            </a:r>
            <a:r>
              <a:rPr lang="pt-BR" sz="2100" dirty="0"/>
              <a:t> Jesse, da Missa “</a:t>
            </a:r>
            <a:r>
              <a:rPr lang="pt-BR" sz="2100" dirty="0" err="1"/>
              <a:t>Rorate</a:t>
            </a:r>
            <a:r>
              <a:rPr lang="pt-BR" sz="2100" dirty="0"/>
              <a:t>”, para o tempo do Advento  (solo/coro)                           </a:t>
            </a:r>
            <a:endParaRPr lang="pt-BR" dirty="0"/>
          </a:p>
        </p:txBody>
      </p:sp>
      <p:pic>
        <p:nvPicPr>
          <p:cNvPr id="4" name="03 Advent Mass 'Rorate' - Alleluia.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72400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Alternância entre os grupos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Solista, </a:t>
            </a:r>
            <a:r>
              <a:rPr lang="pt-BR" dirty="0" err="1"/>
              <a:t>Chantres</a:t>
            </a:r>
            <a:r>
              <a:rPr lang="pt-BR" dirty="0"/>
              <a:t>, coro, povo. A alternância entre os grupos é um fato fundamental na origem da música na igreja. Daí nascem duas grandes divisões da monodia eclesiástica: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dirty="0"/>
              <a:t>Canto </a:t>
            </a:r>
            <a:r>
              <a:rPr lang="pt-BR" dirty="0" err="1"/>
              <a:t>Responsorial</a:t>
            </a:r>
            <a:r>
              <a:rPr lang="pt-BR" dirty="0"/>
              <a:t>: o sacerdote é “respondido” pelo coro. Ex: Graduais. Origina a música mais plana, menos rica. Nasce da breve intervenção plural com que se responde o salmo recitado a uma só voz.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pt-BR" sz="2000" dirty="0"/>
              <a:t>5- Responsório: (reconstituição de John </a:t>
            </a:r>
            <a:r>
              <a:rPr lang="pt-BR" sz="2000" dirty="0" err="1"/>
              <a:t>Butt</a:t>
            </a:r>
            <a:r>
              <a:rPr lang="pt-BR" sz="2000" dirty="0"/>
              <a:t> para a Paixão segundo João, de Bach)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pt-BR" sz="2000" dirty="0"/>
              <a:t>6- Ludovico Grossi da </a:t>
            </a:r>
            <a:r>
              <a:rPr lang="pt-BR" sz="2000" dirty="0" err="1"/>
              <a:t>Viadana</a:t>
            </a:r>
            <a:r>
              <a:rPr lang="pt-BR" sz="2000" dirty="0"/>
              <a:t> (c. 1560-1627): Versículo e responsório: Deus in </a:t>
            </a:r>
            <a:r>
              <a:rPr lang="pt-BR" sz="2000" dirty="0" err="1"/>
              <a:t>adjutorium</a:t>
            </a:r>
            <a:r>
              <a:rPr lang="pt-BR" sz="2000" dirty="0"/>
              <a:t>, da Véspera Italiana, publicada em 1612. </a:t>
            </a:r>
            <a:endParaRPr lang="pt-BR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/>
          </a:p>
        </p:txBody>
      </p:sp>
      <p:pic>
        <p:nvPicPr>
          <p:cNvPr id="4" name="2-38 Responsor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04448" y="4725144"/>
            <a:ext cx="304800" cy="304800"/>
          </a:xfrm>
          <a:prstGeom prst="rect">
            <a:avLst/>
          </a:prstGeom>
        </p:spPr>
      </p:pic>
      <p:pic>
        <p:nvPicPr>
          <p:cNvPr id="5" name="01 Versicle &amp; Response_ _Deus in adi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32440" y="6004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Duas grandes divisões da monodia eclesiástica: canto </a:t>
            </a:r>
            <a:r>
              <a:rPr lang="pt-BR" dirty="0" err="1"/>
              <a:t>responsorial</a:t>
            </a:r>
            <a:r>
              <a:rPr lang="pt-BR" dirty="0"/>
              <a:t> e canto </a:t>
            </a:r>
            <a:r>
              <a:rPr lang="pt-BR" dirty="0" err="1"/>
              <a:t>antifonal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pt-BR" sz="2400" dirty="0">
                <a:solidFill>
                  <a:srgbClr val="FF6600"/>
                </a:solidFill>
              </a:rPr>
              <a:t>2</a:t>
            </a:r>
            <a:r>
              <a:rPr lang="pt-BR" dirty="0"/>
              <a:t>. Canto </a:t>
            </a:r>
            <a:r>
              <a:rPr lang="pt-BR" dirty="0" err="1"/>
              <a:t>Antifonal</a:t>
            </a:r>
            <a:r>
              <a:rPr lang="pt-BR" dirty="0"/>
              <a:t>: Duas massas de cantores se alternam. Ex: </a:t>
            </a:r>
            <a:r>
              <a:rPr lang="pt-BR" dirty="0" err="1"/>
              <a:t>Intróitos</a:t>
            </a:r>
            <a:r>
              <a:rPr lang="pt-BR" dirty="0"/>
              <a:t> e Comunhão. Nasce de um sentimento mais melódico, mais musical, não simplesmente uma recitação.</a:t>
            </a:r>
          </a:p>
          <a:p>
            <a:pPr marL="514350" indent="-514350">
              <a:buNone/>
            </a:pPr>
            <a:endParaRPr lang="pt-BR" dirty="0"/>
          </a:p>
          <a:p>
            <a:pPr marL="514350" indent="-514350">
              <a:buNone/>
            </a:pPr>
            <a:r>
              <a:rPr lang="pt-BR" sz="2000" dirty="0"/>
              <a:t>7- Ludovico Grossi da </a:t>
            </a:r>
            <a:r>
              <a:rPr lang="pt-BR" sz="2000" dirty="0" err="1"/>
              <a:t>Viadana</a:t>
            </a:r>
            <a:r>
              <a:rPr lang="pt-BR" sz="2000" dirty="0"/>
              <a:t> (c. 1560-1627): Antífona 3 – </a:t>
            </a:r>
            <a:r>
              <a:rPr lang="pt-BR" sz="2000" dirty="0" err="1"/>
              <a:t>Nigra</a:t>
            </a:r>
            <a:r>
              <a:rPr lang="pt-BR" sz="2000" dirty="0"/>
              <a:t> </a:t>
            </a:r>
            <a:r>
              <a:rPr lang="pt-BR" sz="2000" dirty="0" err="1"/>
              <a:t>sum</a:t>
            </a:r>
            <a:r>
              <a:rPr lang="pt-BR" sz="2000" dirty="0"/>
              <a:t> </a:t>
            </a:r>
            <a:r>
              <a:rPr lang="pt-BR" sz="2000" dirty="0" err="1"/>
              <a:t>sed</a:t>
            </a:r>
            <a:r>
              <a:rPr lang="pt-BR" sz="2000" dirty="0"/>
              <a:t> formosa, da Véspera Italiana, publicada em 1612.                        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06 Antiphon 3 - _Nigra sum sed formo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04248" y="42210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Tipos de cantos litúrgicos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As diferentes características melódicas e formais tiveram evolução diferente, mesmo que liturgicamente tivessem uma significação idêntica.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Há basicamente 4 grupos de cantos: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dirty="0"/>
              <a:t>Composições estróficas (Hinos e Sequências)</a:t>
            </a:r>
          </a:p>
          <a:p>
            <a:pPr marL="788670" lvl="1" indent="-514350">
              <a:buNone/>
              <a:defRPr/>
            </a:pPr>
            <a:endParaRPr lang="pt-BR" dirty="0"/>
          </a:p>
          <a:p>
            <a:pPr marL="788670" lvl="1" indent="-514350">
              <a:buNone/>
              <a:defRPr/>
            </a:pPr>
            <a:r>
              <a:rPr lang="pt-BR" sz="2000" dirty="0">
                <a:solidFill>
                  <a:schemeClr val="tx1"/>
                </a:solidFill>
              </a:rPr>
              <a:t>8- Gregoriano: Tantum Ergo         </a:t>
            </a:r>
          </a:p>
          <a:p>
            <a:pPr marL="788670" lvl="1" indent="-514350">
              <a:buNone/>
              <a:defRPr/>
            </a:pPr>
            <a:r>
              <a:rPr lang="pt-BR" sz="2000" dirty="0">
                <a:solidFill>
                  <a:schemeClr val="tx1"/>
                </a:solidFill>
              </a:rPr>
              <a:t>9- </a:t>
            </a:r>
            <a:r>
              <a:rPr lang="pt-BR" sz="2000" dirty="0" err="1">
                <a:solidFill>
                  <a:schemeClr val="tx1"/>
                </a:solidFill>
              </a:rPr>
              <a:t>Johannes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Urreda</a:t>
            </a:r>
            <a:r>
              <a:rPr lang="pt-BR" sz="2000" dirty="0">
                <a:solidFill>
                  <a:schemeClr val="tx1"/>
                </a:solidFill>
              </a:rPr>
              <a:t> (final do séc. XV, corte do Rei Fernando V): </a:t>
            </a:r>
            <a:r>
              <a:rPr lang="pt-BR" sz="2000" dirty="0" err="1">
                <a:solidFill>
                  <a:schemeClr val="tx1"/>
                </a:solidFill>
              </a:rPr>
              <a:t>Pange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Lingua</a:t>
            </a:r>
            <a:r>
              <a:rPr lang="pt-BR" sz="2000" dirty="0">
                <a:solidFill>
                  <a:schemeClr val="tx1"/>
                </a:solidFill>
              </a:rPr>
              <a:t>   </a:t>
            </a:r>
          </a:p>
          <a:p>
            <a:pPr marL="788670" lvl="1" indent="-514350">
              <a:buNone/>
              <a:defRPr/>
            </a:pPr>
            <a:r>
              <a:rPr lang="pt-BR" sz="2000" dirty="0">
                <a:solidFill>
                  <a:schemeClr val="tx1"/>
                </a:solidFill>
              </a:rPr>
              <a:t>10- Mozart: Tantum Ergo KV 197  </a:t>
            </a:r>
          </a:p>
          <a:p>
            <a:pPr marL="788670" lvl="1" indent="-514350">
              <a:buNone/>
              <a:defRPr/>
            </a:pPr>
            <a:r>
              <a:rPr lang="pt-BR" sz="2000" dirty="0">
                <a:solidFill>
                  <a:schemeClr val="tx1"/>
                </a:solidFill>
              </a:rPr>
              <a:t>11- </a:t>
            </a:r>
            <a:r>
              <a:rPr lang="pt-BR" sz="2000" dirty="0" err="1">
                <a:solidFill>
                  <a:schemeClr val="tx1"/>
                </a:solidFill>
              </a:rPr>
              <a:t>Bruckner</a:t>
            </a:r>
            <a:r>
              <a:rPr lang="pt-BR" sz="2000" dirty="0">
                <a:solidFill>
                  <a:schemeClr val="tx1"/>
                </a:solidFill>
              </a:rPr>
              <a:t>: Tantum Ergo</a:t>
            </a:r>
          </a:p>
          <a:p>
            <a:pPr marL="788670" lvl="1" indent="-514350">
              <a:buNone/>
              <a:defRPr/>
            </a:pPr>
            <a:endParaRPr lang="pt-BR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/>
          </a:p>
        </p:txBody>
      </p:sp>
      <p:pic>
        <p:nvPicPr>
          <p:cNvPr id="4" name="08 Tantum ergo (Hymnus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779912" y="4293096"/>
            <a:ext cx="304800" cy="304800"/>
          </a:xfrm>
          <a:prstGeom prst="rect">
            <a:avLst/>
          </a:prstGeom>
        </p:spPr>
      </p:pic>
      <p:pic>
        <p:nvPicPr>
          <p:cNvPr id="5" name="20 Pange lingua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67744" y="5013176"/>
            <a:ext cx="304800" cy="304800"/>
          </a:xfrm>
          <a:prstGeom prst="rect">
            <a:avLst/>
          </a:prstGeom>
        </p:spPr>
      </p:pic>
      <p:pic>
        <p:nvPicPr>
          <p:cNvPr id="6" name="05 [Tantum ergo] in D KV197-Anh 186e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55976" y="5301208"/>
            <a:ext cx="304800" cy="304800"/>
          </a:xfrm>
          <a:prstGeom prst="rect">
            <a:avLst/>
          </a:prstGeom>
        </p:spPr>
      </p:pic>
      <p:pic>
        <p:nvPicPr>
          <p:cNvPr id="7" name="1-14 Tantum ergo WAB 4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563888" y="5716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cantos litúrgicos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  <a:defRPr/>
            </a:pPr>
            <a:r>
              <a:rPr lang="pt-BR" sz="2000" dirty="0">
                <a:solidFill>
                  <a:srgbClr val="FF6600"/>
                </a:solidFill>
              </a:rPr>
              <a:t>2.</a:t>
            </a:r>
            <a:r>
              <a:rPr lang="pt-BR" sz="2000" dirty="0"/>
              <a:t> </a:t>
            </a:r>
            <a:r>
              <a:rPr lang="pt-BR" dirty="0"/>
              <a:t>Composições </a:t>
            </a:r>
            <a:r>
              <a:rPr lang="pt-BR" dirty="0" err="1"/>
              <a:t>salmódicas</a:t>
            </a:r>
            <a:r>
              <a:rPr lang="pt-BR" dirty="0"/>
              <a:t>, de versos irregulares (embora as repetições possam criar paralelismos)</a:t>
            </a:r>
          </a:p>
          <a:p>
            <a:pPr marL="514350" indent="-514350">
              <a:buNone/>
              <a:defRPr/>
            </a:pPr>
            <a:r>
              <a:rPr lang="pt-BR" sz="2000" dirty="0"/>
              <a:t>12- Gregoriano: Ad </a:t>
            </a:r>
            <a:r>
              <a:rPr lang="pt-BR" sz="2000" dirty="0" err="1"/>
              <a:t>matutinum</a:t>
            </a:r>
            <a:r>
              <a:rPr lang="pt-BR" sz="2000" dirty="0"/>
              <a:t> - Ad </a:t>
            </a:r>
            <a:r>
              <a:rPr lang="pt-BR" sz="2000" dirty="0" err="1"/>
              <a:t>Invitatorium</a:t>
            </a:r>
            <a:r>
              <a:rPr lang="pt-BR" sz="2000" dirty="0"/>
              <a:t> '</a:t>
            </a:r>
            <a:r>
              <a:rPr lang="pt-BR" sz="2000" dirty="0" err="1"/>
              <a:t>Fontem</a:t>
            </a:r>
            <a:r>
              <a:rPr lang="pt-BR" sz="2000" dirty="0"/>
              <a:t> </a:t>
            </a:r>
            <a:r>
              <a:rPr lang="pt-BR" sz="2000" dirty="0" err="1"/>
              <a:t>Sapientiae</a:t>
            </a:r>
            <a:r>
              <a:rPr lang="pt-BR" sz="2000" dirty="0"/>
              <a:t>' </a:t>
            </a:r>
            <a:r>
              <a:rPr lang="pt-BR" sz="2000" dirty="0" err="1"/>
              <a:t>Psalmus</a:t>
            </a:r>
            <a:r>
              <a:rPr lang="pt-BR" sz="2000" dirty="0"/>
              <a:t> 94 '</a:t>
            </a:r>
            <a:r>
              <a:rPr lang="pt-BR" sz="2000" dirty="0" err="1"/>
              <a:t>Venite</a:t>
            </a:r>
            <a:r>
              <a:rPr lang="pt-BR" sz="2000" dirty="0"/>
              <a:t>, </a:t>
            </a:r>
            <a:r>
              <a:rPr lang="pt-BR" sz="2000" dirty="0" err="1"/>
              <a:t>Exultemus</a:t>
            </a:r>
            <a:r>
              <a:rPr lang="pt-BR" sz="2000" dirty="0"/>
              <a:t>’ </a:t>
            </a:r>
          </a:p>
          <a:p>
            <a:pPr marL="514350" indent="-514350">
              <a:buNone/>
              <a:defRPr/>
            </a:pPr>
            <a:r>
              <a:rPr lang="pt-BR" sz="2000" dirty="0">
                <a:solidFill>
                  <a:srgbClr val="FF6600"/>
                </a:solidFill>
              </a:rPr>
              <a:t>3. </a:t>
            </a:r>
            <a:r>
              <a:rPr lang="pt-BR" dirty="0"/>
              <a:t>Composições livres (a maioria dos cantos da Missa, Aleluias)</a:t>
            </a:r>
          </a:p>
          <a:p>
            <a:pPr marL="514350" indent="-514350">
              <a:buNone/>
              <a:defRPr/>
            </a:pPr>
            <a:r>
              <a:rPr lang="pt-BR" sz="2000" dirty="0"/>
              <a:t>13- </a:t>
            </a:r>
            <a:r>
              <a:rPr lang="pt-BR" sz="2000" dirty="0" err="1"/>
              <a:t>Josquin</a:t>
            </a:r>
            <a:r>
              <a:rPr lang="pt-BR" sz="2000" dirty="0"/>
              <a:t> </a:t>
            </a:r>
            <a:r>
              <a:rPr lang="pt-BR" sz="2000" dirty="0" err="1"/>
              <a:t>Desprez</a:t>
            </a:r>
            <a:r>
              <a:rPr lang="pt-BR" sz="2000" dirty="0"/>
              <a:t> (c.1440-1521) – Kyrie II da Missa de Beata </a:t>
            </a:r>
            <a:r>
              <a:rPr lang="pt-BR" sz="2000" dirty="0" err="1"/>
              <a:t>Virgine</a:t>
            </a:r>
            <a:r>
              <a:rPr lang="pt-BR" sz="2000" dirty="0"/>
              <a:t>  </a:t>
            </a:r>
          </a:p>
          <a:p>
            <a:pPr marL="514350" indent="-514350">
              <a:buNone/>
              <a:defRPr/>
            </a:pPr>
            <a:r>
              <a:rPr lang="pt-BR" sz="2000" dirty="0"/>
              <a:t>14- Handel – </a:t>
            </a:r>
            <a:r>
              <a:rPr lang="pt-BR" sz="2000" dirty="0" err="1"/>
              <a:t>Coronation</a:t>
            </a:r>
            <a:r>
              <a:rPr lang="pt-BR" sz="2000" dirty="0"/>
              <a:t> </a:t>
            </a:r>
            <a:r>
              <a:rPr lang="pt-BR" sz="2000" dirty="0" err="1"/>
              <a:t>Anthems</a:t>
            </a:r>
            <a:r>
              <a:rPr lang="pt-BR" sz="2000" dirty="0"/>
              <a:t> n. 2 HWV 259. 3. </a:t>
            </a:r>
            <a:r>
              <a:rPr lang="pt-BR" sz="2000" dirty="0" err="1"/>
              <a:t>Alleluia</a:t>
            </a:r>
            <a:r>
              <a:rPr lang="pt-BR" sz="2000" dirty="0"/>
              <a:t>. </a:t>
            </a:r>
          </a:p>
          <a:p>
            <a:pPr marL="514350" indent="-514350">
              <a:buNone/>
              <a:defRPr/>
            </a:pPr>
            <a:r>
              <a:rPr lang="pt-BR" sz="2000" dirty="0">
                <a:solidFill>
                  <a:srgbClr val="FF6600"/>
                </a:solidFill>
              </a:rPr>
              <a:t>4. </a:t>
            </a:r>
            <a:r>
              <a:rPr lang="pt-BR" dirty="0"/>
              <a:t>As que apresentam aspecto de monólogos e diálogos (entre o celebrante e os diáconos ou outros)</a:t>
            </a:r>
          </a:p>
          <a:p>
            <a:pPr marL="514350" indent="-514350">
              <a:buNone/>
              <a:defRPr/>
            </a:pPr>
            <a:r>
              <a:rPr lang="pt-BR" sz="2200" dirty="0"/>
              <a:t>Exemplos: Aproveitamento musical da ideia de diálogo:</a:t>
            </a:r>
          </a:p>
          <a:p>
            <a:pPr marL="514350" indent="-514350">
              <a:buNone/>
              <a:defRPr/>
            </a:pPr>
            <a:r>
              <a:rPr lang="pt-BR" sz="2200" dirty="0"/>
              <a:t>15- </a:t>
            </a:r>
            <a:r>
              <a:rPr lang="pt-BR" sz="2200" dirty="0" err="1"/>
              <a:t>Pergolesi</a:t>
            </a:r>
            <a:r>
              <a:rPr lang="pt-BR" sz="2200" dirty="0"/>
              <a:t>: </a:t>
            </a:r>
            <a:r>
              <a:rPr lang="pt-BR" sz="2200" dirty="0" err="1"/>
              <a:t>Stabat</a:t>
            </a:r>
            <a:r>
              <a:rPr lang="pt-BR" sz="2200" dirty="0"/>
              <a:t> </a:t>
            </a:r>
            <a:r>
              <a:rPr lang="pt-BR" sz="2200" dirty="0" err="1"/>
              <a:t>Mater</a:t>
            </a:r>
            <a:r>
              <a:rPr lang="pt-BR" sz="2200" dirty="0"/>
              <a:t> dolorosa </a:t>
            </a:r>
          </a:p>
          <a:p>
            <a:pPr marL="514350" indent="-514350">
              <a:buNone/>
              <a:defRPr/>
            </a:pPr>
            <a:r>
              <a:rPr lang="pt-BR" sz="2200" dirty="0"/>
              <a:t>16- Bach: Paixão segundo Matheus </a:t>
            </a:r>
            <a:endParaRPr lang="pt-BR" dirty="0"/>
          </a:p>
          <a:p>
            <a:pPr marL="514350" indent="-514350">
              <a:buFont typeface="+mj-lt"/>
              <a:buAutoNum type="arabicPeriod"/>
              <a:defRPr/>
            </a:pPr>
            <a:endParaRPr lang="pt-BR" dirty="0"/>
          </a:p>
        </p:txBody>
      </p:sp>
      <p:pic>
        <p:nvPicPr>
          <p:cNvPr id="6" name="14 Stabat Mater dolorosa (4_42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83968" y="5373216"/>
            <a:ext cx="304800" cy="304800"/>
          </a:xfrm>
          <a:prstGeom prst="rect">
            <a:avLst/>
          </a:prstGeom>
        </p:spPr>
      </p:pic>
      <p:pic>
        <p:nvPicPr>
          <p:cNvPr id="20" name="04 Josquin_ Missa BMV - Kyrie II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740352" y="3645024"/>
            <a:ext cx="304800" cy="304800"/>
          </a:xfrm>
          <a:prstGeom prst="rect">
            <a:avLst/>
          </a:prstGeom>
        </p:spPr>
      </p:pic>
      <p:pic>
        <p:nvPicPr>
          <p:cNvPr id="22" name="10 Ad matutinum - Ad Invitatorium 'F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3275856" y="2564904"/>
            <a:ext cx="304800" cy="368424"/>
          </a:xfrm>
          <a:prstGeom prst="rect">
            <a:avLst/>
          </a:prstGeom>
        </p:spPr>
      </p:pic>
      <p:pic>
        <p:nvPicPr>
          <p:cNvPr id="23" name="08 Handel_ Coronation Anthems No.2,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6732240" y="4005064"/>
            <a:ext cx="304800" cy="304800"/>
          </a:xfrm>
          <a:prstGeom prst="rect">
            <a:avLst/>
          </a:prstGeom>
        </p:spPr>
      </p:pic>
      <p:pic>
        <p:nvPicPr>
          <p:cNvPr id="5" name="3-01 Bach_ St. Matthew Passion, BWV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95936" y="5805264"/>
            <a:ext cx="812800" cy="812800"/>
          </a:xfrm>
          <a:prstGeom prst="rect">
            <a:avLst/>
          </a:prstGeom>
        </p:spPr>
      </p:pic>
      <p:pic>
        <p:nvPicPr>
          <p:cNvPr id="7" name="3-02 Bach_ St. Matthew Passion, BWV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32040" y="5733256"/>
            <a:ext cx="812800" cy="812800"/>
          </a:xfrm>
          <a:prstGeom prst="rect">
            <a:avLst/>
          </a:prstGeom>
        </p:spPr>
      </p:pic>
      <p:pic>
        <p:nvPicPr>
          <p:cNvPr id="8" name="3-03 Bach_ St. Matthew Passion, BWV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0152" y="5733256"/>
            <a:ext cx="812800" cy="812800"/>
          </a:xfrm>
          <a:prstGeom prst="rect">
            <a:avLst/>
          </a:prstGeom>
        </p:spPr>
      </p:pic>
      <p:pic>
        <p:nvPicPr>
          <p:cNvPr id="9" name="3-04 Bach_ St. Matthew Passion, BWV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876256" y="57332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0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3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76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4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386</TotalTime>
  <Words>2117</Words>
  <Application>Microsoft Macintosh PowerPoint</Application>
  <PresentationFormat>Apresentação na tela (4:3)</PresentationFormat>
  <Paragraphs>117</Paragraphs>
  <Slides>22</Slides>
  <Notes>1</Notes>
  <HiddenSlides>0</HiddenSlides>
  <MMClips>26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Georgia</vt:lpstr>
      <vt:lpstr>Wingdings</vt:lpstr>
      <vt:lpstr>Wingdings 2</vt:lpstr>
      <vt:lpstr>Cívico</vt:lpstr>
      <vt:lpstr>Repertório coral: formas da música religiosa</vt:lpstr>
      <vt:lpstr>Música sacra, música litúrgica, música religiosa</vt:lpstr>
      <vt:lpstr>Música sacra, música litúrgica, música religiosa</vt:lpstr>
      <vt:lpstr>Música extra-litúrgica</vt:lpstr>
      <vt:lpstr>Idade média: música monódica</vt:lpstr>
      <vt:lpstr>Alternância entre os grupos</vt:lpstr>
      <vt:lpstr>Duas grandes divisões da monodia eclesiástica: canto responsorial e canto antifonal</vt:lpstr>
      <vt:lpstr>Tipos de cantos litúrgicos</vt:lpstr>
      <vt:lpstr>Tipos de cantos litúrgicos</vt:lpstr>
      <vt:lpstr>Forma e estilo</vt:lpstr>
      <vt:lpstr>Tratamento dos textos litúrgicos no barroco</vt:lpstr>
      <vt:lpstr>Moteto ou peça litúrgica</vt:lpstr>
      <vt:lpstr>Moteto</vt:lpstr>
      <vt:lpstr>Moteto</vt:lpstr>
      <vt:lpstr> Grande moteto francês</vt:lpstr>
      <vt:lpstr>Moteto: século XIX</vt:lpstr>
      <vt:lpstr>Hino</vt:lpstr>
      <vt:lpstr>Hino como forma</vt:lpstr>
      <vt:lpstr>Hino e Moteto</vt:lpstr>
      <vt:lpstr>Formas da música sacra</vt:lpstr>
      <vt:lpstr>Comparação entre a missa e o moteto</vt:lpstr>
      <vt:lpstr>Textos dos motetos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Formas da música sacra</dc:title>
  <dc:creator>Susana Cecília Igayara</dc:creator>
  <cp:lastModifiedBy>Susana Igayara</cp:lastModifiedBy>
  <cp:revision>50</cp:revision>
  <dcterms:created xsi:type="dcterms:W3CDTF">2008-08-17T22:22:08Z</dcterms:created>
  <dcterms:modified xsi:type="dcterms:W3CDTF">2020-04-01T02:39:04Z</dcterms:modified>
</cp:coreProperties>
</file>