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304" r:id="rId2"/>
    <p:sldId id="515" r:id="rId3"/>
    <p:sldId id="516" r:id="rId4"/>
    <p:sldId id="518" r:id="rId5"/>
    <p:sldId id="499" r:id="rId6"/>
    <p:sldId id="500" r:id="rId7"/>
    <p:sldId id="501" r:id="rId8"/>
    <p:sldId id="442" r:id="rId9"/>
    <p:sldId id="443" r:id="rId10"/>
    <p:sldId id="444" r:id="rId11"/>
    <p:sldId id="495" r:id="rId12"/>
    <p:sldId id="496" r:id="rId13"/>
    <p:sldId id="446" r:id="rId14"/>
    <p:sldId id="452" r:id="rId15"/>
    <p:sldId id="447" r:id="rId16"/>
    <p:sldId id="448" r:id="rId17"/>
    <p:sldId id="449" r:id="rId18"/>
    <p:sldId id="450" r:id="rId19"/>
    <p:sldId id="451" r:id="rId20"/>
    <p:sldId id="453" r:id="rId21"/>
    <p:sldId id="454" r:id="rId22"/>
    <p:sldId id="455" r:id="rId23"/>
    <p:sldId id="512" r:id="rId24"/>
    <p:sldId id="502" r:id="rId25"/>
    <p:sldId id="511" r:id="rId26"/>
    <p:sldId id="508" r:id="rId27"/>
    <p:sldId id="510" r:id="rId28"/>
    <p:sldId id="503" r:id="rId29"/>
    <p:sldId id="504" r:id="rId30"/>
    <p:sldId id="505" r:id="rId31"/>
    <p:sldId id="506" r:id="rId32"/>
    <p:sldId id="507" r:id="rId33"/>
    <p:sldId id="497" r:id="rId34"/>
    <p:sldId id="498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73" r:id="rId48"/>
    <p:sldId id="475" r:id="rId49"/>
    <p:sldId id="476" r:id="rId50"/>
    <p:sldId id="479" r:id="rId51"/>
    <p:sldId id="390" r:id="rId52"/>
    <p:sldId id="513" r:id="rId53"/>
    <p:sldId id="514" r:id="rId54"/>
    <p:sldId id="395" r:id="rId55"/>
    <p:sldId id="478" r:id="rId56"/>
    <p:sldId id="435" r:id="rId57"/>
    <p:sldId id="457" r:id="rId5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DCFEA2-DC63-4432-8FB6-567FE87348F4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C0D00B-E0EB-4022-A603-37EB796A1F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E55DC9-1798-4A6B-B19E-49B05AB36C63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812B7-6D7D-49FB-A409-F8902F4DB162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DA210-799E-45D8-9405-E3D73919A585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E78AC-6008-4A38-BACB-08DE0781B236}" type="slidenum">
              <a:rPr lang="pt-BR"/>
              <a:pPr>
                <a:defRPr/>
              </a:pPr>
              <a:t>26</a:t>
            </a:fld>
            <a:endParaRPr lang="pt-BR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B6625-9A39-4EBC-823C-9769B0F5ADFD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BD90A-7B21-4D91-8E37-CCE4A8CC4C11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8043F3-4E70-463C-A15D-8F2A1504A0B4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F4737-84D3-4ADF-BC86-BF94520D3F56}" type="slidenum">
              <a:rPr lang="pt-BR"/>
              <a:pPr>
                <a:defRPr/>
              </a:pPr>
              <a:t>31</a:t>
            </a:fld>
            <a:endParaRPr lang="pt-BR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04508E-3B10-48D2-B4CA-DAC2ADD66BAA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3C992-B5BB-4702-B7D4-6D9F7D2A89E8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CCDC48-5749-42AB-A248-86C622807609}" type="slidenum">
              <a:rPr lang="pt-BR"/>
              <a:pPr>
                <a:defRPr/>
              </a:pPr>
              <a:t>43</a:t>
            </a:fld>
            <a:endParaRPr lang="pt-BR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7ADFEC-4432-4987-ABC1-C72A70120230}" type="slidenum">
              <a:rPr lang="pt-BR"/>
              <a:pPr>
                <a:defRPr/>
              </a:pPr>
              <a:t>44</a:t>
            </a:fld>
            <a:endParaRPr lang="pt-BR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9B390E-AEDA-4A33-854C-E578751E76AE}" type="slidenum">
              <a:rPr lang="pt-BR"/>
              <a:pPr>
                <a:defRPr/>
              </a:pPr>
              <a:t>45</a:t>
            </a:fld>
            <a:endParaRPr lang="pt-BR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2DCCAF-8321-45E2-9B94-24FCF4A5E342}" type="slidenum">
              <a:rPr lang="pt-BR"/>
              <a:pPr>
                <a:defRPr/>
              </a:pPr>
              <a:t>46</a:t>
            </a:fld>
            <a:endParaRPr lang="pt-BR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F5D8F-C77C-4716-8BAB-6EAA1BC52225}" type="slidenum">
              <a:rPr lang="pt-BR"/>
              <a:pPr>
                <a:defRPr/>
              </a:pPr>
              <a:t>47</a:t>
            </a:fld>
            <a:endParaRPr lang="pt-BR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670AC4-0878-4910-88AB-CACD38B65469}" type="slidenum">
              <a:rPr lang="pt-BR"/>
              <a:pPr>
                <a:defRPr/>
              </a:pPr>
              <a:t>48</a:t>
            </a:fld>
            <a:endParaRPr lang="pt-BR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5E1F7C-2934-4B1F-AB79-9842D6760F0B}" type="slidenum">
              <a:rPr lang="pt-BR"/>
              <a:pPr>
                <a:defRPr/>
              </a:pPr>
              <a:t>49</a:t>
            </a:fld>
            <a:endParaRPr lang="pt-B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846599-E9C6-4956-B2E1-D030E91E0848}" type="slidenum">
              <a:rPr lang="pt-BR"/>
              <a:pPr>
                <a:defRPr/>
              </a:pPr>
              <a:t>50</a:t>
            </a:fld>
            <a:endParaRPr lang="pt-BR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CD95AF-3AA4-4D91-97A6-2B71427C506F}" type="slidenum">
              <a:rPr lang="pt-BR"/>
              <a:pPr>
                <a:defRPr/>
              </a:pPr>
              <a:t>51</a:t>
            </a:fld>
            <a:endParaRPr lang="pt-BR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C7D2D7-9EBA-4752-B17A-D9317B939A01}" type="slidenum">
              <a:rPr lang="pt-BR"/>
              <a:pPr>
                <a:defRPr/>
              </a:pPr>
              <a:t>54</a:t>
            </a:fld>
            <a:endParaRPr lang="pt-BR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49C7C-F19F-4779-A088-BDFC5439A0AD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714375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60863"/>
            <a:ext cx="5032375" cy="40735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A524DA-8C2D-4E20-A454-77A8F193B174}" type="slidenum">
              <a:rPr lang="pt-BR"/>
              <a:pPr>
                <a:defRPr/>
              </a:pPr>
              <a:t>55</a:t>
            </a:fld>
            <a:endParaRPr lang="pt-BR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/>
              <a:t>Estatização da dívida externa:</a:t>
            </a:r>
          </a:p>
          <a:p>
            <a:pPr eaLnBrk="1" hangingPunct="1"/>
            <a:r>
              <a:rPr lang="pt-BR" smtClean="0"/>
              <a:t>  1974: cerca de 80% da dívida pertencia ao setor privado</a:t>
            </a:r>
          </a:p>
          <a:p>
            <a:pPr eaLnBrk="1" hangingPunct="1"/>
            <a:r>
              <a:rPr lang="pt-BR" smtClean="0"/>
              <a:t>  1979: maior parcela do setor público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B95815-BB1F-4AA3-BDA6-E0EDBAE1CFDA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714375"/>
            <a:ext cx="4576762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60863"/>
            <a:ext cx="5032375" cy="40735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8DDF4-A864-4C76-9D0D-674FB92DC49B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0B071-5D6B-448F-A6B2-154D2CD1C425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F905C-1E37-4343-B25C-BD4216F077CA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937573-1A14-4B03-AACD-A001EF9DD87D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0C9AC-E492-4EBD-8257-CB4E74354CA6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Angra I: comprada em 1971 da Westinghouse Americana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  Justificativa: crise de energia projetada para a década de 1990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  Na verdade: tecnologia nuclear para fins bélicos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 Grande número de paralisações desde que entrou em operação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     Problema crônico no gerador de vapor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      Neces. de abrir o prédio de contenção do reator para troca dos tubos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       (corrosão)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</a:t>
            </a:r>
            <a:r>
              <a:rPr lang="pt-BR" smtClean="0">
                <a:sym typeface="Wingdings" pitchFamily="2" charset="2"/>
              </a:rPr>
              <a:t> “Pacote fechado”: sem acesso à tecnologia nuclear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pt-BR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>
                <a:sym typeface="Wingdings" pitchFamily="2" charset="2"/>
              </a:rPr>
              <a:t>Acordo Nuclear Brasil-Alemanha (1975)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>
                <a:sym typeface="Wingdings" pitchFamily="2" charset="2"/>
              </a:rPr>
              <a:t>   Previa acesso à tecnologia</a:t>
            </a:r>
            <a:endParaRPr lang="pt-BR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Acordo inicial: previa construção de mais 8 usinas nucleares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1976: início da construção de Angra 2 e 3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Paralisação da construção por mais de 10 anos: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  Crise econômica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  Inexistência de demanda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  Críticas da sociedade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pt-BR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Polêmica sobre os custos: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 Furnas: US$ 5 bilhões, mais US$ 1,5 bilhão para finalização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 Ildo Sauer (Instituto de Energia Elétrica – USP): US$ se a usina for concluída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pt-BR" smtClean="0"/>
              <a:t>  </a:t>
            </a:r>
            <a:r>
              <a:rPr lang="pt-BR" smtClean="0">
                <a:sym typeface="Wingdings" pitchFamily="2" charset="2"/>
              </a:rPr>
              <a:t> mais cara usina nuclear do mundo</a:t>
            </a:r>
            <a:r>
              <a:rPr lang="pt-BR" smtClean="0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745C-DD71-4C22-8D2A-F10812A68A97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AC9B-5526-4E26-B710-4995CBF557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40864-7627-4763-B27E-E6560CF5F11E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056E-0C06-44FF-911A-1F0B9E2BF8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06EF-79E6-4820-9253-3E18E81F062D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404D8-B9B5-41C1-AAC5-129E8065A6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Parte III Capítulo 16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Gremaud, Vasconcellos e Toneto Jr.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27998-FA42-4182-98AE-48D1C4AEA9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02D8-612B-491B-96A4-B0516A3AE5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2F73-549D-4C16-B33B-B97A99DB9004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E76834-C7C7-467D-A7AA-4E51170FDD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CFFD90-9FB5-4EC0-8A01-A307DC224BB4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03A279-1815-4D8B-82BB-EF2ADDBB19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83672E-3175-420A-BA20-BB3475C5E921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80DEE5-7594-4012-B416-0B8DC0701F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2956-08A8-4F83-A14C-3E31405A94FF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6E0D-9FC9-45CB-8DD5-061CB2DCAB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6DD42-09C8-43A4-B112-5C87C92DF01F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9D7DD7-8655-489C-88C5-7F8B08B54E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4F94-713D-414C-9D6C-3C99B4DAA200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F752-23E4-4B03-BE55-10039F2D7C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013BA0-D66D-4D5C-B6B3-9932970BBD32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0EF7CC5-472A-4620-BC07-8717C76C8D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1F58-6DBC-4643-86EA-FCA24F175B67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64CD-A1F6-414A-942A-4113D1CC8E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ABF90-A678-45EA-87CF-1328992AA561}" type="datetimeFigureOut">
              <a:rPr lang="pt-BR"/>
              <a:pPr>
                <a:defRPr/>
              </a:pPr>
              <a:t>04/08/2013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E05A0F-1483-4913-9CA1-CD11A1CAD1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75" r:id="rId5"/>
    <p:sldLayoutId id="2147483680" r:id="rId6"/>
    <p:sldLayoutId id="2147483674" r:id="rId7"/>
    <p:sldLayoutId id="2147483681" r:id="rId8"/>
    <p:sldLayoutId id="2147483673" r:id="rId9"/>
    <p:sldLayoutId id="2147483682" r:id="rId10"/>
    <p:sldLayoutId id="2147483672" r:id="rId11"/>
    <p:sldLayoutId id="2147483683" r:id="rId12"/>
    <p:sldLayoutId id="21474836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Planilha_do_Microsoft_Office_Excel_97-20031.xls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Planilha_do_Microsoft_Office_Excel_97-20032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Planilha_do_Microsoft_Office_Excel_97-20033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Planilha_do_Microsoft_Office_Excel_97-20034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Planilha_do_Microsoft_Office_Excel_97-20035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Planilha_do_Microsoft_Office_Excel_97-20036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Planilha_do_Microsoft_Office_Excel_97-20037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Planilha_do_Microsoft_Office_Excel_97-20038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Planilha_do_Microsoft_Office_Excel_97-20039.xls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Planilha_do_Microsoft_Office_Excel_97-200310.xls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371600" y="3327400"/>
            <a:ext cx="7123113" cy="2887663"/>
          </a:xfrm>
        </p:spPr>
        <p:txBody>
          <a:bodyPr>
            <a:normAutofit/>
          </a:bodyPr>
          <a:lstStyle/>
          <a:p>
            <a:pPr algn="ctr" eaLnBrk="1" hangingPunct="1"/>
            <a:endParaRPr lang="pt-BR" sz="3400" dirty="0" smtClean="0"/>
          </a:p>
          <a:p>
            <a:pPr algn="ctr" eaLnBrk="1" hangingPunct="1"/>
            <a:endParaRPr lang="pt-BR" sz="3400" dirty="0" smtClean="0"/>
          </a:p>
          <a:p>
            <a:pPr algn="ctr" eaLnBrk="1" hangingPunct="1"/>
            <a:r>
              <a:rPr lang="pt-BR" dirty="0" smtClean="0"/>
              <a:t>Amaury </a:t>
            </a:r>
            <a:r>
              <a:rPr lang="pt-BR" dirty="0" err="1" smtClean="0"/>
              <a:t>Gremaud</a:t>
            </a:r>
            <a:r>
              <a:rPr lang="pt-BR" sz="3400" dirty="0" smtClean="0"/>
              <a:t/>
            </a:r>
            <a:br>
              <a:rPr lang="pt-BR" sz="3400" dirty="0" smtClean="0"/>
            </a:br>
            <a:r>
              <a:rPr lang="pt-BR" dirty="0" smtClean="0"/>
              <a:t>Economia Brasileira</a:t>
            </a:r>
          </a:p>
          <a:p>
            <a:pPr algn="ctr" eaLnBrk="1" hangingPunct="1"/>
            <a:endParaRPr lang="pt-BR" dirty="0" smtClean="0"/>
          </a:p>
        </p:txBody>
      </p:sp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1258888" y="1600200"/>
            <a:ext cx="7885112" cy="1185863"/>
          </a:xfrm>
          <a:solidFill>
            <a:schemeClr val="accent1"/>
          </a:solidFill>
        </p:spPr>
        <p:txBody>
          <a:bodyPr/>
          <a:lstStyle/>
          <a:p>
            <a:pPr algn="ctr" eaLnBrk="1" hangingPunct="1"/>
            <a:r>
              <a:rPr lang="pt-BR" dirty="0" smtClean="0"/>
              <a:t>A </a:t>
            </a:r>
            <a:r>
              <a:rPr lang="pt-BR" dirty="0" smtClean="0"/>
              <a:t>fase do II PND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ADCA2-BF97-4CE0-9B77-19AB41DD1846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25907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12875"/>
          </a:xfrm>
        </p:spPr>
        <p:txBody>
          <a:bodyPr/>
          <a:lstStyle/>
          <a:p>
            <a:pPr eaLnBrk="1" hangingPunct="1"/>
            <a:r>
              <a:rPr lang="pt-BR" smtClean="0"/>
              <a:t>O II PND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8713788" cy="4257675"/>
          </a:xfrm>
        </p:spPr>
        <p:txBody>
          <a:bodyPr/>
          <a:lstStyle/>
          <a:p>
            <a:pPr eaLnBrk="1" hangingPunct="1"/>
            <a:r>
              <a:rPr lang="pt-BR" sz="2800" b="1" smtClean="0"/>
              <a:t>A meta do II PND: manter o crescimento em 10% a.a., com crescimento industrial em 12% a.a. </a:t>
            </a:r>
          </a:p>
          <a:p>
            <a:pPr lvl="1" eaLnBrk="1" hangingPunct="1"/>
            <a:r>
              <a:rPr lang="pt-BR" sz="2400" b="1" smtClean="0"/>
              <a:t>Estas metas não conseguiram ser cumpridas, porém manteve-se elevado o crescimento econômico.</a:t>
            </a:r>
          </a:p>
          <a:p>
            <a:pPr eaLnBrk="1" hangingPunct="1"/>
            <a:endParaRPr lang="pt-BR" sz="2800" b="1" smtClean="0"/>
          </a:p>
          <a:p>
            <a:pPr eaLnBrk="1" hangingPunct="1"/>
            <a:endParaRPr lang="pt-BR" sz="2800" b="1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8AF0D-33B2-4F85-9D11-4297C2A4C017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28365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12875"/>
          </a:xfrm>
        </p:spPr>
        <p:txBody>
          <a:bodyPr/>
          <a:lstStyle/>
          <a:p>
            <a:pPr eaLnBrk="1" hangingPunct="1"/>
            <a:r>
              <a:rPr lang="pt-BR" smtClean="0"/>
              <a:t>O II PND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8713788" cy="4257675"/>
          </a:xfrm>
        </p:spPr>
        <p:txBody>
          <a:bodyPr/>
          <a:lstStyle/>
          <a:p>
            <a:pPr eaLnBrk="1" hangingPunct="1"/>
            <a:r>
              <a:rPr lang="pt-BR" sz="2800" b="1" smtClean="0"/>
              <a:t>A meta do II PND: manter o crescimento em 10% a.a., com crescimento industrial em 12% a.a. </a:t>
            </a:r>
          </a:p>
          <a:p>
            <a:pPr lvl="1" eaLnBrk="1" hangingPunct="1"/>
            <a:r>
              <a:rPr lang="pt-BR" sz="2400" b="1" smtClean="0"/>
              <a:t>Estas metas não conseguiram ser cumpridas, porém manteve-se elevado o crescimento econômico.</a:t>
            </a:r>
          </a:p>
          <a:p>
            <a:pPr eaLnBrk="1" hangingPunct="1"/>
            <a:r>
              <a:rPr lang="pt-BR" sz="2800" b="1" smtClean="0"/>
              <a:t>Brasil : Vulnerabilidade externa dada por estrutura produtiva incompleta</a:t>
            </a:r>
          </a:p>
          <a:p>
            <a:pPr lvl="1" eaLnBrk="1" hangingPunct="1"/>
            <a:r>
              <a:rPr lang="pt-BR" sz="2500" b="1" smtClean="0"/>
              <a:t>Ajuste na estrutura de oferta</a:t>
            </a:r>
          </a:p>
          <a:p>
            <a:pPr lvl="2" eaLnBrk="1" hangingPunct="1"/>
            <a:r>
              <a:rPr lang="pt-BR" sz="2100" b="1" smtClean="0"/>
              <a:t>“Completar” a estrutura industrial brasileira</a:t>
            </a:r>
          </a:p>
          <a:p>
            <a:pPr lvl="2" eaLnBrk="1" hangingPunct="1"/>
            <a:r>
              <a:rPr lang="pt-BR" sz="2100" b="1" smtClean="0"/>
              <a:t>Alteraram-se as prioridades da industrialização:</a:t>
            </a:r>
            <a:r>
              <a:rPr lang="pt-BR" sz="2100" smtClean="0"/>
              <a:t> </a:t>
            </a:r>
          </a:p>
          <a:p>
            <a:pPr eaLnBrk="1" hangingPunct="1"/>
            <a:endParaRPr lang="pt-BR" sz="2800" b="1" smtClean="0"/>
          </a:p>
          <a:p>
            <a:pPr eaLnBrk="1" hangingPunct="1"/>
            <a:endParaRPr lang="pt-BR" sz="2800" b="1" smtClean="0"/>
          </a:p>
          <a:p>
            <a:pPr eaLnBrk="1" hangingPunct="1"/>
            <a:endParaRPr lang="pt-BR" sz="2800" b="1" smtClean="0"/>
          </a:p>
        </p:txBody>
      </p:sp>
      <p:sp>
        <p:nvSpPr>
          <p:cNvPr id="283652" name="Text Box 8"/>
          <p:cNvSpPr txBox="1">
            <a:spLocks noChangeArrowheads="1"/>
          </p:cNvSpPr>
          <p:nvPr/>
        </p:nvSpPr>
        <p:spPr bwMode="auto">
          <a:xfrm>
            <a:off x="1547813" y="5510213"/>
            <a:ext cx="2087562" cy="1014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setor de bens de consumo duráveis</a:t>
            </a:r>
            <a:r>
              <a:rPr lang="pt-BR" sz="2000"/>
              <a:t> </a:t>
            </a:r>
          </a:p>
        </p:txBody>
      </p:sp>
      <p:sp>
        <p:nvSpPr>
          <p:cNvPr id="283653" name="Text Box 9"/>
          <p:cNvSpPr txBox="1">
            <a:spLocks noChangeArrowheads="1"/>
          </p:cNvSpPr>
          <p:nvPr/>
        </p:nvSpPr>
        <p:spPr bwMode="auto">
          <a:xfrm>
            <a:off x="4716463" y="5510213"/>
            <a:ext cx="2593975" cy="1014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solidFill>
                  <a:schemeClr val="bg2"/>
                </a:solidFill>
              </a:rPr>
              <a:t>setor de bens de capital e                insumos básicos</a:t>
            </a:r>
            <a:r>
              <a:rPr lang="pt-BR" sz="2000"/>
              <a:t> </a:t>
            </a:r>
          </a:p>
        </p:txBody>
      </p:sp>
      <p:sp>
        <p:nvSpPr>
          <p:cNvPr id="283654" name="Line 10"/>
          <p:cNvSpPr>
            <a:spLocks noChangeShapeType="1"/>
          </p:cNvSpPr>
          <p:nvPr/>
        </p:nvSpPr>
        <p:spPr bwMode="auto">
          <a:xfrm>
            <a:off x="3708400" y="5876925"/>
            <a:ext cx="10080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PND: Setores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8775700" cy="42878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pt-BR" dirty="0" smtClean="0"/>
              <a:t>Setores:</a:t>
            </a:r>
          </a:p>
          <a:p>
            <a:pPr lvl="1" eaLnBrk="1" hangingPunct="1">
              <a:defRPr/>
            </a:pPr>
            <a:r>
              <a:rPr lang="pt-BR" dirty="0" smtClean="0"/>
              <a:t>Bens de capital (sob encomenda)</a:t>
            </a:r>
          </a:p>
          <a:p>
            <a:pPr lvl="2" eaLnBrk="1" hangingPunct="1">
              <a:defRPr/>
            </a:pPr>
            <a:r>
              <a:rPr lang="pt-BR" dirty="0" err="1" smtClean="0"/>
              <a:t>Eletro-eletronica</a:t>
            </a:r>
            <a:r>
              <a:rPr lang="pt-BR" dirty="0" smtClean="0"/>
              <a:t> pesada</a:t>
            </a:r>
          </a:p>
          <a:p>
            <a:pPr lvl="1" eaLnBrk="1" hangingPunct="1">
              <a:defRPr/>
            </a:pPr>
            <a:r>
              <a:rPr lang="pt-BR" dirty="0" smtClean="0"/>
              <a:t>Transportes (EF e rodovias) para exportação</a:t>
            </a:r>
          </a:p>
          <a:p>
            <a:pPr lvl="1" eaLnBrk="1" hangingPunct="1">
              <a:defRPr/>
            </a:pPr>
            <a:r>
              <a:rPr lang="pt-BR" dirty="0" err="1" smtClean="0"/>
              <a:t>Ind</a:t>
            </a:r>
            <a:r>
              <a:rPr lang="pt-BR" dirty="0" smtClean="0"/>
              <a:t> básica:</a:t>
            </a:r>
          </a:p>
          <a:p>
            <a:pPr lvl="2" eaLnBrk="1" hangingPunct="1">
              <a:defRPr/>
            </a:pPr>
            <a:r>
              <a:rPr lang="pt-BR" dirty="0" smtClean="0"/>
              <a:t>Siderurgia – </a:t>
            </a:r>
            <a:r>
              <a:rPr lang="pt-BR" dirty="0" err="1" smtClean="0"/>
              <a:t>aluminio</a:t>
            </a:r>
            <a:endParaRPr lang="pt-BR" dirty="0" smtClean="0"/>
          </a:p>
          <a:p>
            <a:pPr lvl="2" eaLnBrk="1" hangingPunct="1">
              <a:defRPr/>
            </a:pPr>
            <a:r>
              <a:rPr lang="pt-BR" dirty="0" smtClean="0"/>
              <a:t>Minerais não ferrosos: </a:t>
            </a:r>
            <a:r>
              <a:rPr lang="pt-BR" dirty="0" err="1" smtClean="0"/>
              <a:t>Niquel</a:t>
            </a:r>
            <a:r>
              <a:rPr lang="pt-BR" dirty="0" smtClean="0"/>
              <a:t> Manganês, cloro, </a:t>
            </a:r>
            <a:r>
              <a:rPr lang="pt-BR" dirty="0" err="1" smtClean="0"/>
              <a:t>potassio</a:t>
            </a:r>
            <a:r>
              <a:rPr lang="pt-BR" dirty="0" smtClean="0"/>
              <a:t>, enxofre</a:t>
            </a:r>
          </a:p>
          <a:p>
            <a:pPr lvl="2" eaLnBrk="1" hangingPunct="1">
              <a:defRPr/>
            </a:pPr>
            <a:r>
              <a:rPr lang="pt-BR" dirty="0" err="1" smtClean="0"/>
              <a:t>Petroleo</a:t>
            </a:r>
            <a:r>
              <a:rPr lang="pt-BR" dirty="0" smtClean="0"/>
              <a:t> - </a:t>
            </a:r>
            <a:r>
              <a:rPr lang="pt-BR" dirty="0" err="1" smtClean="0"/>
              <a:t>Petroquimico</a:t>
            </a:r>
            <a:endParaRPr lang="pt-BR" dirty="0" smtClean="0"/>
          </a:p>
          <a:p>
            <a:pPr lvl="2" eaLnBrk="1" hangingPunct="1">
              <a:defRPr/>
            </a:pPr>
            <a:r>
              <a:rPr lang="pt-BR" dirty="0" smtClean="0"/>
              <a:t>Fertilizantes, defensivos</a:t>
            </a:r>
          </a:p>
          <a:p>
            <a:pPr lvl="2" eaLnBrk="1" hangingPunct="1">
              <a:defRPr/>
            </a:pPr>
            <a:r>
              <a:rPr lang="pt-BR" dirty="0" smtClean="0"/>
              <a:t>Papel e celulose</a:t>
            </a:r>
          </a:p>
          <a:p>
            <a:pPr lvl="1" eaLnBrk="1" hangingPunct="1">
              <a:defRPr/>
            </a:pPr>
            <a:r>
              <a:rPr lang="pt-BR" dirty="0" smtClean="0"/>
              <a:t>Energia: </a:t>
            </a:r>
            <a:r>
              <a:rPr lang="pt-BR" dirty="0" err="1" smtClean="0"/>
              <a:t>eletrica</a:t>
            </a:r>
            <a:r>
              <a:rPr lang="pt-BR" dirty="0" smtClean="0"/>
              <a:t> (</a:t>
            </a:r>
            <a:r>
              <a:rPr lang="pt-BR" dirty="0" err="1" smtClean="0"/>
              <a:t>itaipu</a:t>
            </a:r>
            <a:r>
              <a:rPr lang="pt-BR" dirty="0" smtClean="0"/>
              <a:t>), nucelar. </a:t>
            </a:r>
            <a:r>
              <a:rPr lang="pt-BR" dirty="0" err="1" smtClean="0"/>
              <a:t>Pro-alcool</a:t>
            </a:r>
            <a:r>
              <a:rPr lang="pt-BR" dirty="0" smtClean="0"/>
              <a:t>, </a:t>
            </a:r>
            <a:r>
              <a:rPr lang="pt-BR" dirty="0" err="1" smtClean="0"/>
              <a:t>petroleo</a:t>
            </a:r>
            <a:endParaRPr lang="pt-BR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51EC679-437C-43F4-BDE6-E51B34449E66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936625"/>
          </a:xfrm>
        </p:spPr>
        <p:txBody>
          <a:bodyPr/>
          <a:lstStyle/>
          <a:p>
            <a:pPr eaLnBrk="1" hangingPunct="1"/>
            <a:r>
              <a:rPr lang="pt-BR" smtClean="0"/>
              <a:t>Projetos do II PND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8925"/>
            <a:ext cx="8893175" cy="518318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redução na participação das importações no setor de bens de capital de 52% para 40%, além de gerar excedente exportável em torno de US$ 200 milhões.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aumentar a produção de aço de 7 para 8 milhões de ton.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triplicar a produção de alumínio;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aumentar a produção de zinco de 15 mil ton. para 100 mil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Projeto Carajás (minério de ferro);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aumentar da capacidade hidroelétrica (Projeto Itaipu);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energia nuclear (NUCLEBRAS);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ampliar a prospecção de petróleo;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maiores incentivos para ferrovias e hidrovias;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PROJETOS DO II PND</a:t>
            </a:r>
            <a:br>
              <a:rPr lang="pt-BR" smtClean="0"/>
            </a:br>
            <a:r>
              <a:rPr lang="pt-BR" smtClean="0"/>
              <a:t>PROJETO CARAJÁS</a:t>
            </a:r>
          </a:p>
        </p:txBody>
      </p:sp>
      <p:sp>
        <p:nvSpPr>
          <p:cNvPr id="265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endParaRPr lang="pt-BR" smtClean="0"/>
          </a:p>
        </p:txBody>
      </p:sp>
      <p:pic>
        <p:nvPicPr>
          <p:cNvPr id="265219" name="Picture 4" descr="Carajas - Ma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09750"/>
            <a:ext cx="54864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PROJETO CARAJÁS</a:t>
            </a:r>
          </a:p>
        </p:txBody>
      </p:sp>
      <p:pic>
        <p:nvPicPr>
          <p:cNvPr id="267266" name="Picture 3" descr="Carajas - Mina de Fer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0975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PROJETOS DO II PND</a:t>
            </a:r>
            <a:br>
              <a:rPr lang="pt-BR" smtClean="0"/>
            </a:br>
            <a:r>
              <a:rPr lang="pt-BR" smtClean="0"/>
              <a:t>ITAIPU</a:t>
            </a:r>
          </a:p>
        </p:txBody>
      </p:sp>
      <p:pic>
        <p:nvPicPr>
          <p:cNvPr id="269314" name="Picture 3" descr="Itai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1638"/>
            <a:ext cx="66294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PROJETOS DO II PND</a:t>
            </a:r>
            <a:br>
              <a:rPr lang="pt-BR" smtClean="0"/>
            </a:br>
            <a:r>
              <a:rPr lang="pt-BR" smtClean="0"/>
              <a:t>ACORDO NUCLEAR</a:t>
            </a:r>
          </a:p>
        </p:txBody>
      </p:sp>
      <p:pic>
        <p:nvPicPr>
          <p:cNvPr id="271362" name="Picture 3" descr="Angra 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873250"/>
            <a:ext cx="69342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PROJETOS DO II PND</a:t>
            </a:r>
            <a:br>
              <a:rPr lang="pt-BR" smtClean="0"/>
            </a:br>
            <a:r>
              <a:rPr lang="pt-BR" smtClean="0"/>
              <a:t>FERROVIA DO AÇO</a:t>
            </a:r>
          </a:p>
        </p:txBody>
      </p:sp>
      <p:pic>
        <p:nvPicPr>
          <p:cNvPr id="273410" name="Picture 3" descr="FERROVIA DO AÇ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22450"/>
            <a:ext cx="3079750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FA7C868-CF92-4D46-B9EF-9E47E16D8486}" type="slidenum">
              <a:rPr lang="pt-BR" sz="1400" b="1">
                <a:solidFill>
                  <a:srgbClr val="FFFFFF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pt-BR" sz="14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706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351838" cy="990600"/>
          </a:xfrm>
        </p:spPr>
        <p:txBody>
          <a:bodyPr/>
          <a:lstStyle/>
          <a:p>
            <a:pPr algn="ctr" eaLnBrk="1" hangingPunct="1"/>
            <a:r>
              <a:rPr lang="pt-BR" sz="4000" b="1" dirty="0" smtClean="0"/>
              <a:t>Milagre: Principais Problemas (1)</a:t>
            </a:r>
          </a:p>
        </p:txBody>
      </p:sp>
      <p:sp>
        <p:nvSpPr>
          <p:cNvPr id="3706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565400"/>
            <a:ext cx="8893175" cy="4032250"/>
          </a:xfrm>
        </p:spPr>
        <p:txBody>
          <a:bodyPr/>
          <a:lstStyle/>
          <a:p>
            <a:pPr marL="476250" indent="-47625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pt-BR" sz="2100" dirty="0" smtClean="0"/>
              <a:t>Além da questão distributiva</a:t>
            </a:r>
          </a:p>
          <a:p>
            <a:pPr marL="476250" indent="-47625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pt-BR" sz="2100" dirty="0" smtClean="0">
                <a:solidFill>
                  <a:srgbClr val="000099"/>
                </a:solidFill>
              </a:rPr>
              <a:t>Dependência externa – vulnerabilidade à choque</a:t>
            </a:r>
          </a:p>
          <a:p>
            <a:pPr marL="785813" lvl="1" indent="-419100" eaLnBrk="1" hangingPunct="1">
              <a:lnSpc>
                <a:spcPct val="90000"/>
              </a:lnSpc>
              <a:buFont typeface="Wingdings" pitchFamily="2" charset="2"/>
              <a:buChar char=""/>
            </a:pPr>
            <a:r>
              <a:rPr lang="pt-BR" sz="2000" dirty="0" smtClean="0">
                <a:solidFill>
                  <a:srgbClr val="000099"/>
                </a:solidFill>
              </a:rPr>
              <a:t>existe crescimento das importações superior ao crescimento das exportações (especialmente no fim do milagre)</a:t>
            </a:r>
          </a:p>
          <a:p>
            <a:pPr marL="1314450" lvl="2" indent="-400050" eaLnBrk="1" hangingPunct="1">
              <a:lnSpc>
                <a:spcPct val="90000"/>
              </a:lnSpc>
              <a:buFont typeface="Wingdings" pitchFamily="2" charset="2"/>
              <a:buChar char=""/>
            </a:pPr>
            <a:r>
              <a:rPr lang="pt-BR" sz="1800" dirty="0" smtClean="0">
                <a:solidFill>
                  <a:srgbClr val="000099"/>
                </a:solidFill>
              </a:rPr>
              <a:t>Coeficiente de importação de produtos industriais: </a:t>
            </a:r>
          </a:p>
          <a:p>
            <a:pPr marL="1714500" lvl="3" indent="-342900" eaLnBrk="1" hangingPunct="1">
              <a:lnSpc>
                <a:spcPct val="90000"/>
              </a:lnSpc>
              <a:buFont typeface="Wingdings" pitchFamily="2" charset="2"/>
              <a:buChar char=""/>
            </a:pPr>
            <a:r>
              <a:rPr lang="pt-BR" sz="1600" dirty="0" smtClean="0">
                <a:solidFill>
                  <a:srgbClr val="000099"/>
                </a:solidFill>
              </a:rPr>
              <a:t>1965:   7,2% 	-  1972: 15,2%</a:t>
            </a:r>
          </a:p>
          <a:p>
            <a:pPr marL="1314450" lvl="2" indent="-400050" eaLnBrk="1" hangingPunct="1">
              <a:lnSpc>
                <a:spcPct val="90000"/>
              </a:lnSpc>
              <a:buFont typeface="Wingdings" pitchFamily="2" charset="2"/>
              <a:buChar char=""/>
            </a:pPr>
            <a:r>
              <a:rPr lang="pt-BR" sz="1800" dirty="0" smtClean="0">
                <a:solidFill>
                  <a:srgbClr val="000099"/>
                </a:solidFill>
              </a:rPr>
              <a:t>importações de bens de capital e petróleo </a:t>
            </a:r>
          </a:p>
          <a:p>
            <a:pPr marL="785813" lvl="1" indent="-419100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t-BR" sz="2000" dirty="0" smtClean="0">
                <a:solidFill>
                  <a:srgbClr val="000099"/>
                </a:solidFill>
              </a:rPr>
              <a:t>Expansão da divida externa e das despesas na Balança de serviços</a:t>
            </a:r>
          </a:p>
          <a:p>
            <a:pPr marL="785813" lvl="1" indent="-419100" eaLnBrk="1" hangingPunct="1">
              <a:lnSpc>
                <a:spcPct val="90000"/>
              </a:lnSpc>
              <a:buClr>
                <a:srgbClr val="E03202"/>
              </a:buClr>
              <a:buSzTx/>
              <a:buFont typeface="Wingdings" pitchFamily="2" charset="2"/>
              <a:buChar char="è"/>
            </a:pPr>
            <a:r>
              <a:rPr lang="pt-BR" sz="2000" dirty="0" smtClean="0">
                <a:solidFill>
                  <a:srgbClr val="000099"/>
                </a:solidFill>
              </a:rPr>
              <a:t>Para vários analistas: para compensar saída de capital é necessário:</a:t>
            </a:r>
          </a:p>
          <a:p>
            <a:pPr marL="1314450" lvl="2" indent="-400050" eaLnBrk="1" hangingPunct="1">
              <a:lnSpc>
                <a:spcPct val="90000"/>
              </a:lnSpc>
              <a:buClr>
                <a:srgbClr val="E03202"/>
              </a:buClr>
              <a:buSzTx/>
              <a:buFont typeface="Wingdings" pitchFamily="2" charset="2"/>
              <a:buChar char="Ø"/>
            </a:pPr>
            <a:r>
              <a:rPr lang="pt-BR" sz="1800" dirty="0" smtClean="0">
                <a:solidFill>
                  <a:srgbClr val="000099"/>
                </a:solidFill>
              </a:rPr>
              <a:t>Ou acelerar exportações e/ou entrada de capital</a:t>
            </a:r>
          </a:p>
          <a:p>
            <a:pPr marL="1314450" lvl="2" indent="-400050" eaLnBrk="1" hangingPunct="1">
              <a:lnSpc>
                <a:spcPct val="90000"/>
              </a:lnSpc>
              <a:buClr>
                <a:srgbClr val="E03202"/>
              </a:buClr>
              <a:buSzTx/>
              <a:buFont typeface="Wingdings" pitchFamily="2" charset="2"/>
              <a:buChar char="Ø"/>
            </a:pPr>
            <a:r>
              <a:rPr lang="pt-BR" sz="1800" dirty="0" smtClean="0">
                <a:solidFill>
                  <a:srgbClr val="000099"/>
                </a:solidFill>
              </a:rPr>
              <a:t>Ou reduzir as importações para tal: diminuir crescimento ou desvalorização cambio mais acelerada (problema inflação)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7327E6-4FCF-4EEE-A74B-9C9426CD71A9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00013"/>
            <a:ext cx="8353425" cy="1476376"/>
          </a:xfrm>
        </p:spPr>
        <p:txBody>
          <a:bodyPr/>
          <a:lstStyle/>
          <a:p>
            <a:pPr algn="ctr" eaLnBrk="1" hangingPunct="1"/>
            <a:r>
              <a:rPr lang="pt-BR" sz="4000" smtClean="0"/>
              <a:t>Descentralização espacial e implicações políticas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893175" cy="504031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 smtClean="0"/>
              <a:t>Estratégia do II </a:t>
            </a:r>
            <a:r>
              <a:rPr lang="pt-BR" sz="2800" dirty="0"/>
              <a:t>PND </a:t>
            </a:r>
            <a:r>
              <a:rPr lang="pt-BR" sz="2800" dirty="0" smtClean="0"/>
              <a:t>implicou na modernização de </a:t>
            </a:r>
            <a:r>
              <a:rPr lang="pt-BR" sz="2800" dirty="0"/>
              <a:t>regiões não industrializadas </a:t>
            </a:r>
            <a:endParaRPr lang="pt-BR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 smtClean="0"/>
              <a:t>Houve uma </a:t>
            </a:r>
            <a:r>
              <a:rPr lang="pt-BR" sz="2800" b="1" dirty="0">
                <a:solidFill>
                  <a:schemeClr val="tx2"/>
                </a:solidFill>
              </a:rPr>
              <a:t>descentralização espacial dos projetos de investimento</a:t>
            </a:r>
            <a:r>
              <a:rPr lang="pt-BR" sz="2800" dirty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Exemplos: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400" dirty="0"/>
              <a:t> a maior siderúrgica em </a:t>
            </a:r>
            <a:r>
              <a:rPr lang="pt-BR" sz="2400" dirty="0" err="1"/>
              <a:t>Itaqui</a:t>
            </a:r>
            <a:r>
              <a:rPr lang="pt-BR" sz="2400" dirty="0"/>
              <a:t> (MA);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400" dirty="0"/>
              <a:t>a prospecção de petróleo na plataforma litorânea </a:t>
            </a:r>
            <a:r>
              <a:rPr lang="pt-BR" sz="2400" dirty="0" smtClean="0"/>
              <a:t>do NE; </a:t>
            </a:r>
            <a:endParaRPr lang="pt-BR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400" dirty="0" smtClean="0"/>
              <a:t>cloro </a:t>
            </a:r>
            <a:r>
              <a:rPr lang="pt-BR" sz="2400" dirty="0"/>
              <a:t>em Alagoas;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400" dirty="0"/>
              <a:t>petroquímica na Bahia e no Rio Grande do Sul;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400" dirty="0"/>
              <a:t>fertilizantes </a:t>
            </a:r>
            <a:r>
              <a:rPr lang="pt-BR" sz="2400" dirty="0" err="1"/>
              <a:t>potássicos</a:t>
            </a:r>
            <a:r>
              <a:rPr lang="pt-BR" sz="2400" dirty="0"/>
              <a:t> em Sergipe;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400" dirty="0"/>
              <a:t>fosfato em Minas Gerais;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400" dirty="0"/>
              <a:t>carvão em Santa Catarina etc</a:t>
            </a:r>
            <a:r>
              <a:rPr lang="pt-BR" sz="24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700" dirty="0" smtClean="0"/>
              <a:t>Implicações políticas da estratégia de desenvolvimento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400" dirty="0" smtClean="0"/>
              <a:t>Lessa (76): o II PND esta morto x Pacote de abril (77) </a:t>
            </a:r>
            <a:endParaRPr lang="pt-B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E38E9D2-ECE5-4296-BB1C-095CAA74C077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92163"/>
          </a:xfrm>
        </p:spPr>
        <p:txBody>
          <a:bodyPr/>
          <a:lstStyle/>
          <a:p>
            <a:pPr eaLnBrk="1" hangingPunct="1"/>
            <a:r>
              <a:rPr lang="pt-BR" sz="4000" smtClean="0"/>
              <a:t>O II PND: setor público e privado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69325" cy="49688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pt-BR" sz="2800" dirty="0"/>
              <a:t>O agente principal das transformações foram as </a:t>
            </a:r>
            <a:r>
              <a:rPr lang="pt-BR" sz="2800" dirty="0" smtClean="0"/>
              <a:t>estatais e os seus investimentos (13%)</a:t>
            </a:r>
          </a:p>
          <a:p>
            <a:pPr lvl="1" eaLnBrk="1" hangingPunct="1">
              <a:defRPr/>
            </a:pPr>
            <a:r>
              <a:rPr lang="pt-BR" sz="2500" dirty="0" smtClean="0"/>
              <a:t>Também administração pública direta</a:t>
            </a:r>
          </a:p>
          <a:p>
            <a:pPr lvl="1" eaLnBrk="1" hangingPunct="1">
              <a:defRPr/>
            </a:pPr>
            <a:r>
              <a:rPr lang="pt-BR" sz="2500" dirty="0" smtClean="0"/>
              <a:t>Recursos externos</a:t>
            </a:r>
          </a:p>
          <a:p>
            <a:pPr eaLnBrk="1" hangingPunct="1">
              <a:defRPr/>
            </a:pPr>
            <a:r>
              <a:rPr lang="pt-BR" sz="2800" dirty="0" smtClean="0"/>
              <a:t>Setor privado.</a:t>
            </a:r>
            <a:endParaRPr lang="pt-BR" sz="28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400" dirty="0"/>
              <a:t>as estatais realizando seus investimento geram demanda que faz o setor privado </a:t>
            </a:r>
            <a:r>
              <a:rPr lang="pt-BR" sz="2400" dirty="0" smtClean="0"/>
              <a:t>investir </a:t>
            </a:r>
            <a:endParaRPr lang="pt-BR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400" dirty="0"/>
              <a:t>incentivos foram dados ao setor privado através do CDE:</a:t>
            </a:r>
          </a:p>
          <a:p>
            <a:pPr lvl="2" eaLnBrk="1" hangingPunct="1">
              <a:defRPr/>
            </a:pPr>
            <a:r>
              <a:rPr lang="pt-BR" sz="2000" dirty="0"/>
              <a:t>crédito do IPI sobre a compra de equipamentos, </a:t>
            </a:r>
            <a:endParaRPr lang="pt-BR" sz="2000" dirty="0" smtClean="0"/>
          </a:p>
          <a:p>
            <a:pPr lvl="2" eaLnBrk="1" hangingPunct="1">
              <a:defRPr/>
            </a:pPr>
            <a:r>
              <a:rPr lang="pt-BR" sz="2000" dirty="0" smtClean="0"/>
              <a:t>depreciação </a:t>
            </a:r>
            <a:r>
              <a:rPr lang="pt-BR" sz="2000" dirty="0"/>
              <a:t>acelerada, </a:t>
            </a:r>
            <a:endParaRPr lang="pt-BR" sz="2000" dirty="0" smtClean="0"/>
          </a:p>
          <a:p>
            <a:pPr lvl="2" eaLnBrk="1" hangingPunct="1">
              <a:defRPr/>
            </a:pPr>
            <a:r>
              <a:rPr lang="pt-BR" sz="2000" dirty="0" smtClean="0"/>
              <a:t>isenção </a:t>
            </a:r>
            <a:r>
              <a:rPr lang="pt-BR" sz="2000" dirty="0"/>
              <a:t>do imposto de </a:t>
            </a:r>
            <a:r>
              <a:rPr lang="pt-BR" sz="2000" dirty="0" smtClean="0"/>
              <a:t>importação – cuidado??</a:t>
            </a:r>
          </a:p>
          <a:p>
            <a:pPr lvl="2" eaLnBrk="1" hangingPunct="1">
              <a:defRPr/>
            </a:pPr>
            <a:r>
              <a:rPr lang="pt-BR" sz="2000" dirty="0" smtClean="0"/>
              <a:t>reserva </a:t>
            </a:r>
            <a:r>
              <a:rPr lang="pt-BR" sz="2000" dirty="0"/>
              <a:t>de mercado para novos empreendimentos (ex. Lei da </a:t>
            </a:r>
            <a:r>
              <a:rPr lang="pt-BR" sz="2000" dirty="0" smtClean="0"/>
              <a:t>Informática)</a:t>
            </a:r>
          </a:p>
          <a:p>
            <a:pPr lvl="2" eaLnBrk="1" hangingPunct="1">
              <a:defRPr/>
            </a:pPr>
            <a:r>
              <a:rPr lang="pt-BR" sz="2000" dirty="0" smtClean="0"/>
              <a:t>Garantias de demandas (preços)</a:t>
            </a:r>
          </a:p>
          <a:p>
            <a:pPr lvl="1" eaLnBrk="1" hangingPunct="1">
              <a:defRPr/>
            </a:pPr>
            <a:r>
              <a:rPr lang="pt-BR" sz="2400" dirty="0" smtClean="0"/>
              <a:t>Empréstimos do BNDE</a:t>
            </a:r>
          </a:p>
          <a:p>
            <a:pPr lvl="2" eaLnBrk="1" hangingPunct="1">
              <a:defRPr/>
            </a:pPr>
            <a:r>
              <a:rPr lang="pt-BR" sz="2100" dirty="0" err="1" smtClean="0"/>
              <a:t>Funding</a:t>
            </a:r>
            <a:r>
              <a:rPr lang="pt-BR" sz="2100" dirty="0" smtClean="0"/>
              <a:t> PIS (sai Caixa)</a:t>
            </a:r>
          </a:p>
          <a:p>
            <a:pPr lvl="2" eaLnBrk="1" hangingPunct="1">
              <a:defRPr/>
            </a:pPr>
            <a:r>
              <a:rPr lang="pt-BR" sz="2100" dirty="0" smtClean="0"/>
              <a:t>Subsidiarias:IBRASA, EMBRAMEC, FIBASE (3 irmãs)</a:t>
            </a:r>
          </a:p>
          <a:p>
            <a:pPr lvl="3" eaLnBrk="1" hangingPunct="1">
              <a:defRPr/>
            </a:pPr>
            <a:r>
              <a:rPr lang="pt-BR" sz="1800" dirty="0" smtClean="0"/>
              <a:t>Investimento direto (</a:t>
            </a:r>
            <a:r>
              <a:rPr lang="pt-BR" sz="1800" dirty="0" err="1" smtClean="0"/>
              <a:t>minoritario</a:t>
            </a:r>
            <a:r>
              <a:rPr lang="pt-BR" sz="1800" dirty="0" smtClean="0"/>
              <a:t>)</a:t>
            </a:r>
            <a:endParaRPr lang="pt-BR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027FD73-CF11-4793-AB95-7280A2DC0D21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48663" cy="863600"/>
          </a:xfrm>
        </p:spPr>
        <p:txBody>
          <a:bodyPr/>
          <a:lstStyle/>
          <a:p>
            <a:pPr eaLnBrk="1" hangingPunct="1"/>
            <a:r>
              <a:rPr lang="pt-BR" b="1" smtClean="0"/>
              <a:t>A questão do financiamento: a estatização da divida externa</a:t>
            </a:r>
            <a:endParaRPr lang="pt-BR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9688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t-BR" sz="2400" b="1" dirty="0"/>
              <a:t>O setor privado: créditos subsidiados de agências oficiais - BNDE</a:t>
            </a:r>
          </a:p>
          <a:p>
            <a:pPr eaLnBrk="1" hangingPunct="1">
              <a:defRPr/>
            </a:pPr>
            <a:r>
              <a:rPr lang="pt-BR" sz="2400" b="1" dirty="0"/>
              <a:t>As empresas estatais sofreram restrição ao crédito interno e contenção tarifária forçando-as ao endividamento externo</a:t>
            </a:r>
            <a:endParaRPr lang="pt-BR" sz="2400" b="1" dirty="0">
              <a:sym typeface="Wingdings" pitchFamily="2" charset="2"/>
            </a:endParaRPr>
          </a:p>
          <a:p>
            <a:pPr lvl="1" eaLnBrk="1" hangingPunct="1">
              <a:buFontTx/>
              <a:buNone/>
              <a:defRPr/>
            </a:pPr>
            <a:r>
              <a:rPr lang="pt-BR" sz="2000" b="1" dirty="0">
                <a:sym typeface="Wingdings" pitchFamily="2" charset="2"/>
              </a:rPr>
              <a:t></a:t>
            </a:r>
            <a:r>
              <a:rPr lang="pt-BR" sz="2000" b="1" dirty="0"/>
              <a:t> o endividamento externo das estatais cobria o “hiato de divisas”</a:t>
            </a:r>
          </a:p>
          <a:p>
            <a:pPr lvl="2" eaLnBrk="1" hangingPunct="1">
              <a:defRPr/>
            </a:pPr>
            <a:r>
              <a:rPr lang="pt-BR" sz="1700" b="1" dirty="0"/>
              <a:t>novidade: taxas de juros flutuantes.</a:t>
            </a:r>
          </a:p>
          <a:p>
            <a:pPr lvl="1" eaLnBrk="1" hangingPunct="1">
              <a:defRPr/>
            </a:pPr>
            <a:r>
              <a:rPr lang="pt-BR" sz="2100" b="1" dirty="0"/>
              <a:t>A dívida externa cresceu rapidamente no </a:t>
            </a:r>
            <a:r>
              <a:rPr lang="pt-BR" sz="2100" b="1" dirty="0" smtClean="0"/>
              <a:t>período – diferença pública. </a:t>
            </a:r>
            <a:endParaRPr lang="pt-BR" sz="2100" b="1" dirty="0"/>
          </a:p>
          <a:p>
            <a:pPr lvl="2" eaLnBrk="1" hangingPunct="1">
              <a:defRPr/>
            </a:pPr>
            <a:r>
              <a:rPr lang="pt-BR" sz="1700" b="1" dirty="0"/>
              <a:t>US$ 15 bilhões entre 74/77 e mais US$ 17 bilhões em 78/79. </a:t>
            </a:r>
          </a:p>
          <a:p>
            <a:pPr eaLnBrk="1" hangingPunct="1">
              <a:defRPr/>
            </a:pPr>
            <a:r>
              <a:rPr lang="pt-BR" sz="2400" b="1" dirty="0" smtClean="0"/>
              <a:t>Dados </a:t>
            </a:r>
            <a:r>
              <a:rPr lang="pt-BR" sz="2400" b="1" dirty="0"/>
              <a:t>os níveis extremamente baixos das taxas de juros internacionais, o Estado era capaz de pagar os juros. Mas qualquer alteração nas taxas de juros poderia inviabilizar as condições de pagamento.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Text Box 2"/>
          <p:cNvSpPr txBox="1">
            <a:spLocks noChangeArrowheads="1"/>
          </p:cNvSpPr>
          <p:nvPr/>
        </p:nvSpPr>
        <p:spPr bwMode="auto">
          <a:xfrm>
            <a:off x="755650" y="404813"/>
            <a:ext cx="7920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 b="1">
                <a:latin typeface="Agency FB"/>
              </a:rPr>
              <a:t> </a:t>
            </a:r>
            <a:r>
              <a:rPr lang="pt-BR" sz="5400" b="1">
                <a:latin typeface="Agency FB"/>
              </a:rPr>
              <a:t>SERVIÇOS FATORES</a:t>
            </a:r>
          </a:p>
        </p:txBody>
      </p:sp>
      <p:graphicFrame>
        <p:nvGraphicFramePr>
          <p:cNvPr id="262146" name="Object 2"/>
          <p:cNvGraphicFramePr>
            <a:graphicFrameLocks noChangeAspect="1"/>
          </p:cNvGraphicFramePr>
          <p:nvPr/>
        </p:nvGraphicFramePr>
        <p:xfrm>
          <a:off x="474663" y="1846263"/>
          <a:ext cx="8296275" cy="4165600"/>
        </p:xfrm>
        <a:graphic>
          <a:graphicData uri="http://schemas.openxmlformats.org/presentationml/2006/ole">
            <p:oleObj spid="_x0000_s262146" name="Gráfico" r:id="rId4" imgW="6572250" imgH="3295650" progId="Excel.Shee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Política econômica externa</a:t>
            </a:r>
          </a:p>
        </p:txBody>
      </p:sp>
      <p:sp>
        <p:nvSpPr>
          <p:cNvPr id="281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531225" cy="4495800"/>
          </a:xfrm>
        </p:spPr>
        <p:txBody>
          <a:bodyPr/>
          <a:lstStyle/>
          <a:p>
            <a:pPr eaLnBrk="1" hangingPunct="1"/>
            <a:r>
              <a:rPr lang="pt-BR" smtClean="0"/>
              <a:t>Política comercial</a:t>
            </a:r>
          </a:p>
          <a:p>
            <a:pPr lvl="1" eaLnBrk="1" hangingPunct="1"/>
            <a:r>
              <a:rPr lang="pt-BR" smtClean="0"/>
              <a:t>Substituição de importações</a:t>
            </a:r>
          </a:p>
          <a:p>
            <a:pPr lvl="2" eaLnBrk="1" hangingPunct="1"/>
            <a:r>
              <a:rPr lang="pt-BR" smtClean="0"/>
              <a:t>Depósito compulsório</a:t>
            </a:r>
          </a:p>
          <a:p>
            <a:pPr lvl="2" eaLnBrk="1" hangingPunct="1"/>
            <a:r>
              <a:rPr lang="pt-BR" smtClean="0"/>
              <a:t>Impostos de importação</a:t>
            </a:r>
          </a:p>
          <a:p>
            <a:pPr lvl="2" eaLnBrk="1" hangingPunct="1"/>
            <a:r>
              <a:rPr lang="pt-BR" smtClean="0"/>
              <a:t>Controles administrativos</a:t>
            </a:r>
          </a:p>
          <a:p>
            <a:pPr lvl="1" eaLnBrk="1" hangingPunct="1"/>
            <a:r>
              <a:rPr lang="pt-BR" smtClean="0"/>
              <a:t>“Se possível abrir novas frentes de exportação”</a:t>
            </a:r>
          </a:p>
          <a:p>
            <a:pPr lvl="2" eaLnBrk="1" hangingPunct="1"/>
            <a:r>
              <a:rPr lang="pt-BR" smtClean="0"/>
              <a:t>Ampliação do crédito subsidiado</a:t>
            </a:r>
          </a:p>
          <a:p>
            <a:pPr eaLnBrk="1" hangingPunct="1"/>
            <a:r>
              <a:rPr lang="pt-BR" smtClean="0"/>
              <a:t>Política cambial</a:t>
            </a:r>
          </a:p>
          <a:p>
            <a:pPr lvl="1" eaLnBrk="1" hangingPunct="1"/>
            <a:r>
              <a:rPr lang="pt-BR" smtClean="0"/>
              <a:t>Manutenção das minidesvalorizações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Text Box 2"/>
          <p:cNvSpPr txBox="1">
            <a:spLocks noChangeArrowheads="1"/>
          </p:cNvSpPr>
          <p:nvPr/>
        </p:nvSpPr>
        <p:spPr bwMode="auto">
          <a:xfrm>
            <a:off x="1403350" y="260350"/>
            <a:ext cx="6840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>
                <a:latin typeface="Agency FB"/>
              </a:rPr>
              <a:t>IMPORTAÇÕES E EXPORTAÇÕES</a:t>
            </a:r>
          </a:p>
        </p:txBody>
      </p:sp>
      <p:graphicFrame>
        <p:nvGraphicFramePr>
          <p:cNvPr id="261122" name="Object 2"/>
          <p:cNvGraphicFramePr>
            <a:graphicFrameLocks noChangeAspect="1"/>
          </p:cNvGraphicFramePr>
          <p:nvPr/>
        </p:nvGraphicFramePr>
        <p:xfrm>
          <a:off x="539750" y="1773238"/>
          <a:ext cx="8137525" cy="4319587"/>
        </p:xfrm>
        <a:graphic>
          <a:graphicData uri="http://schemas.openxmlformats.org/presentationml/2006/ole">
            <p:oleObj spid="_x0000_s261122" name="Gráfico" r:id="rId4" imgW="6191250" imgH="3952875" progId="Excel.Shee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Text Box 2"/>
          <p:cNvSpPr txBox="1">
            <a:spLocks noChangeArrowheads="1"/>
          </p:cNvSpPr>
          <p:nvPr/>
        </p:nvSpPr>
        <p:spPr bwMode="auto">
          <a:xfrm>
            <a:off x="900113" y="404813"/>
            <a:ext cx="80645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b="1">
                <a:latin typeface="Agency FB"/>
              </a:rPr>
              <a:t> BALANÇA COMERCIAL</a:t>
            </a:r>
            <a:endParaRPr lang="pt-BR" sz="5400" b="1">
              <a:latin typeface="Agency FB"/>
            </a:endParaRPr>
          </a:p>
        </p:txBody>
      </p:sp>
      <p:graphicFrame>
        <p:nvGraphicFramePr>
          <p:cNvPr id="258050" name="Object 2"/>
          <p:cNvGraphicFramePr>
            <a:graphicFrameLocks noChangeAspect="1"/>
          </p:cNvGraphicFramePr>
          <p:nvPr/>
        </p:nvGraphicFramePr>
        <p:xfrm>
          <a:off x="611188" y="1773238"/>
          <a:ext cx="8042275" cy="3759200"/>
        </p:xfrm>
        <a:graphic>
          <a:graphicData uri="http://schemas.openxmlformats.org/presentationml/2006/ole">
            <p:oleObj spid="_x0000_s258050" name="Gráfico" r:id="rId4" imgW="7667625" imgH="3581400" progId="Excel.Shee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Text Box 2"/>
          <p:cNvSpPr txBox="1">
            <a:spLocks noChangeArrowheads="1"/>
          </p:cNvSpPr>
          <p:nvPr/>
        </p:nvSpPr>
        <p:spPr bwMode="auto">
          <a:xfrm>
            <a:off x="2700338" y="785813"/>
            <a:ext cx="5903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5400" b="1">
                <a:latin typeface="Agency FB"/>
              </a:rPr>
              <a:t>DÍVIDA EXTERNA</a:t>
            </a:r>
          </a:p>
        </p:txBody>
      </p:sp>
      <p:graphicFrame>
        <p:nvGraphicFramePr>
          <p:cNvPr id="260098" name="Object 2"/>
          <p:cNvGraphicFramePr>
            <a:graphicFrameLocks noChangeAspect="1"/>
          </p:cNvGraphicFramePr>
          <p:nvPr/>
        </p:nvGraphicFramePr>
        <p:xfrm>
          <a:off x="525463" y="1760538"/>
          <a:ext cx="8331200" cy="4048125"/>
        </p:xfrm>
        <a:graphic>
          <a:graphicData uri="http://schemas.openxmlformats.org/presentationml/2006/ole">
            <p:oleObj spid="_x0000_s260098" name="Gráfico" r:id="rId4" imgW="7686675" imgH="3733800" progId="Excel.Shee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Título 7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II PND Resultados</a:t>
            </a:r>
          </a:p>
        </p:txBody>
      </p:sp>
      <p:sp>
        <p:nvSpPr>
          <p:cNvPr id="291842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z="2800" smtClean="0"/>
              <a:t>Durante o II PND manteve-se o crescimento industrial</a:t>
            </a:r>
          </a:p>
          <a:p>
            <a:pPr lvl="1" eaLnBrk="1" hangingPunct="1"/>
            <a:r>
              <a:rPr lang="pt-BR" sz="2500" smtClean="0"/>
              <a:t>Inferior ao previsto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/>
              <a:t>A indústria em sua totalidade cresceu 35% entre 1974/79. 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400" smtClean="0"/>
              <a:t>Os principais setores foram:  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2000" smtClean="0"/>
              <a:t>o metalúrgico, que cresceu 45%, de material elétrico, 49%, de papel e papelão, 50%, e químico, 48%. 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2000" smtClean="0"/>
              <a:t>O setor têxtil cresceu 26% e o de alimentos 18%.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2000" smtClean="0"/>
              <a:t>O setor de material de transportes cresceu 28%. </a:t>
            </a:r>
          </a:p>
          <a:p>
            <a:endParaRPr lang="pt-BR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2"/>
          <p:cNvSpPr txBox="1">
            <a:spLocks noChangeArrowheads="1"/>
          </p:cNvSpPr>
          <p:nvPr/>
        </p:nvSpPr>
        <p:spPr bwMode="auto">
          <a:xfrm>
            <a:off x="2124075" y="260350"/>
            <a:ext cx="48958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600" b="1">
                <a:latin typeface="Agency FB"/>
              </a:rPr>
              <a:t>PIB TOTAL</a:t>
            </a:r>
          </a:p>
        </p:txBody>
      </p:sp>
      <p:graphicFrame>
        <p:nvGraphicFramePr>
          <p:cNvPr id="253954" name="Object 2"/>
          <p:cNvGraphicFramePr>
            <a:graphicFrameLocks noChangeAspect="1"/>
          </p:cNvGraphicFramePr>
          <p:nvPr/>
        </p:nvGraphicFramePr>
        <p:xfrm>
          <a:off x="395288" y="2014538"/>
          <a:ext cx="8258175" cy="4438650"/>
        </p:xfrm>
        <a:graphic>
          <a:graphicData uri="http://schemas.openxmlformats.org/presentationml/2006/ole">
            <p:oleObj spid="_x0000_s253954" name="Gráfico" r:id="rId4" imgW="7667625" imgH="3790950" progId="Excel.Shee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355013" cy="990600"/>
          </a:xfrm>
        </p:spPr>
        <p:txBody>
          <a:bodyPr/>
          <a:lstStyle/>
          <a:p>
            <a:r>
              <a:rPr lang="pt-BR" sz="4000" b="1" smtClean="0"/>
              <a:t>Milagre: Principais Problemas (2)</a:t>
            </a:r>
          </a:p>
        </p:txBody>
      </p:sp>
      <p:sp>
        <p:nvSpPr>
          <p:cNvPr id="37273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2636838"/>
            <a:ext cx="8586787" cy="3816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 smtClean="0"/>
              <a:t>2.</a:t>
            </a:r>
            <a:r>
              <a:rPr lang="pt-BR" sz="2100" smtClean="0">
                <a:solidFill>
                  <a:srgbClr val="000099"/>
                </a:solidFill>
              </a:rPr>
              <a:t> </a:t>
            </a:r>
            <a:r>
              <a:rPr lang="pt-BR" sz="2100" smtClean="0"/>
              <a:t>Desproporções inter e intra-setoriais do crescimento – estrangulamentos setoriais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smtClean="0"/>
              <a:t>A) Agricultura (8)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smtClean="0"/>
              <a:t>B) bens de produção (18) 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smtClean="0"/>
              <a:t>C) intermediários (14)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pt-BR" sz="2000" smtClean="0"/>
              <a:t>D) Consumo Durável (25)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endParaRPr lang="pt-BR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100" smtClean="0"/>
              <a:t>3. Aceleração camuflada da inflação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1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è"/>
            </a:pPr>
            <a:r>
              <a:rPr lang="pt-BR" sz="2100" smtClean="0"/>
              <a:t>Ajustes (queda crescimento ) ou necessária ou automática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Text Box 2"/>
          <p:cNvSpPr txBox="1">
            <a:spLocks noChangeArrowheads="1"/>
          </p:cNvSpPr>
          <p:nvPr/>
        </p:nvSpPr>
        <p:spPr bwMode="auto">
          <a:xfrm>
            <a:off x="755650" y="188913"/>
            <a:ext cx="79200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600" b="1">
                <a:latin typeface="Agency FB"/>
              </a:rPr>
              <a:t>VAR % PIB TOTAL</a:t>
            </a:r>
          </a:p>
        </p:txBody>
      </p:sp>
      <p:graphicFrame>
        <p:nvGraphicFramePr>
          <p:cNvPr id="254978" name="Object 2"/>
          <p:cNvGraphicFramePr>
            <a:graphicFrameLocks noChangeAspect="1"/>
          </p:cNvGraphicFramePr>
          <p:nvPr/>
        </p:nvGraphicFramePr>
        <p:xfrm>
          <a:off x="609600" y="1879600"/>
          <a:ext cx="8247063" cy="4249738"/>
        </p:xfrm>
        <a:graphic>
          <a:graphicData uri="http://schemas.openxmlformats.org/presentationml/2006/ole">
            <p:oleObj spid="_x0000_s254978" name="Gráfico" r:id="rId4" imgW="7029450" imgH="3619500" progId="Excel.Shee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Text Box 2"/>
          <p:cNvSpPr txBox="1">
            <a:spLocks noChangeArrowheads="1"/>
          </p:cNvSpPr>
          <p:nvPr/>
        </p:nvSpPr>
        <p:spPr bwMode="auto">
          <a:xfrm>
            <a:off x="503238" y="333375"/>
            <a:ext cx="8640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800" b="1">
                <a:latin typeface="Agency FB"/>
              </a:rPr>
              <a:t> PIB setores</a:t>
            </a:r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609600" y="1811338"/>
          <a:ext cx="8212138" cy="4251325"/>
        </p:xfrm>
        <a:graphic>
          <a:graphicData uri="http://schemas.openxmlformats.org/presentationml/2006/ole">
            <p:oleObj spid="_x0000_s256002" name="Gráfico" r:id="rId4" imgW="6419850" imgH="3324225" progId="Excel.Shee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Text Box 2"/>
          <p:cNvSpPr txBox="1">
            <a:spLocks noChangeArrowheads="1"/>
          </p:cNvSpPr>
          <p:nvPr/>
        </p:nvSpPr>
        <p:spPr bwMode="auto">
          <a:xfrm>
            <a:off x="468313" y="44450"/>
            <a:ext cx="8207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>
                <a:latin typeface="Agency FB"/>
              </a:rPr>
              <a:t> FORMAÇÃO BRUTA DE CAPITAL</a:t>
            </a:r>
          </a:p>
          <a:p>
            <a:pPr algn="ctr"/>
            <a:r>
              <a:rPr lang="pt-BR" sz="3600" b="1">
                <a:latin typeface="Agency FB"/>
              </a:rPr>
              <a:t> E DÍVIDA INTERNA FEDERAL</a:t>
            </a:r>
          </a:p>
        </p:txBody>
      </p:sp>
      <p:graphicFrame>
        <p:nvGraphicFramePr>
          <p:cNvPr id="257026" name="Object 2"/>
          <p:cNvGraphicFramePr>
            <a:graphicFrameLocks noChangeAspect="1"/>
          </p:cNvGraphicFramePr>
          <p:nvPr/>
        </p:nvGraphicFramePr>
        <p:xfrm>
          <a:off x="254000" y="1912938"/>
          <a:ext cx="8551863" cy="4487862"/>
        </p:xfrm>
        <a:graphic>
          <a:graphicData uri="http://schemas.openxmlformats.org/presentationml/2006/ole">
            <p:oleObj spid="_x0000_s257026" name="Gráfico" r:id="rId4" imgW="7515225" imgH="3943350" progId="Excel.Shee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58738"/>
            <a:ext cx="7127875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8900"/>
            <a:ext cx="7559675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- RESULTADOS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PAPEL E CELULOSE, METAIS NÃO-FERROSOS, FERTILIZANTES, PETROQUÍMICOS, AÇO</a:t>
            </a:r>
          </a:p>
          <a:p>
            <a:pPr lvl="1" eaLnBrk="1" hangingPunct="1"/>
            <a:r>
              <a:rPr lang="pt-BR" smtClean="0"/>
              <a:t>1974: US$ 3,5 BILHÕES DE IMPORTAÇÕES</a:t>
            </a:r>
          </a:p>
          <a:p>
            <a:pPr lvl="1" eaLnBrk="1" hangingPunct="1"/>
            <a:r>
              <a:rPr lang="pt-BR" smtClean="0"/>
              <a:t>1979: US$ 1,2 BILHÕES DE IMPORTAÇÕES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AÇO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METAS: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PSN: 25 Mi t. P/ 1980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II PND: 22,3 Mi t. P/ 1979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EFETIVA – 1979: 14,0 Mi 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mtClean="0"/>
              <a:t>	                1984: 18,4 Mi t.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AUMENTO DA PRODUÇÃO: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1970/74:   8,6% aa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1974/79: 13,1% aa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 advAuto="3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AÇO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COEFICIENTE DE IMPORTAÇÃO</a:t>
            </a:r>
          </a:p>
          <a:p>
            <a:pPr lvl="1" eaLnBrk="1" hangingPunct="1"/>
            <a:r>
              <a:rPr lang="pt-BR" smtClean="0"/>
              <a:t>1974: 39,1%</a:t>
            </a:r>
          </a:p>
          <a:p>
            <a:pPr lvl="1" eaLnBrk="1" hangingPunct="1"/>
            <a:r>
              <a:rPr lang="pt-BR" smtClean="0"/>
              <a:t>1984:   1,0%</a:t>
            </a:r>
          </a:p>
          <a:p>
            <a:pPr eaLnBrk="1" hangingPunct="1"/>
            <a:r>
              <a:rPr lang="pt-BR" smtClean="0"/>
              <a:t>COEFICIENTE DE EXPORTAÇÃO</a:t>
            </a:r>
          </a:p>
          <a:p>
            <a:pPr lvl="1" eaLnBrk="1" hangingPunct="1"/>
            <a:r>
              <a:rPr lang="pt-BR" smtClean="0"/>
              <a:t>1974:   2,2%</a:t>
            </a:r>
          </a:p>
          <a:p>
            <a:pPr lvl="1" eaLnBrk="1" hangingPunct="1"/>
            <a:r>
              <a:rPr lang="pt-BR" smtClean="0"/>
              <a:t>1984: 37,8%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 advAuto="5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METAIS NÃO-FERROSOS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28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ALUMÍNIO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1979: METAS ULTRAPASSADAS EM 25,3%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COEFICIENTE DE IMPORTAÇÃO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1974: 50,4%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1983:   2,3%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COEFICIENTE DE EXPORTAÇÃO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1974:   1,6%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1983: 40,0%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50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METAIS NÃO-FERROSOS</a:t>
            </a:r>
          </a:p>
        </p:txBody>
      </p:sp>
      <p:sp>
        <p:nvSpPr>
          <p:cNvPr id="311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752600"/>
            <a:ext cx="7772400" cy="4876800"/>
          </a:xfrm>
        </p:spPr>
        <p:txBody>
          <a:bodyPr/>
          <a:lstStyle/>
          <a:p>
            <a:pPr eaLnBrk="1" hangingPunct="1"/>
            <a:r>
              <a:rPr lang="pt-BR" sz="2800" smtClean="0"/>
              <a:t>COBRE</a:t>
            </a:r>
          </a:p>
          <a:p>
            <a:pPr lvl="1" eaLnBrk="1" hangingPunct="1"/>
            <a:r>
              <a:rPr lang="pt-BR" sz="2400" smtClean="0"/>
              <a:t>METAS NÃO CUMPRIDAS EM 1979</a:t>
            </a:r>
          </a:p>
          <a:p>
            <a:pPr lvl="1" eaLnBrk="1" hangingPunct="1"/>
            <a:r>
              <a:rPr lang="pt-BR" sz="2400" smtClean="0"/>
              <a:t>1984:   61 MIL TONELADAS</a:t>
            </a:r>
          </a:p>
          <a:p>
            <a:pPr lvl="1" eaLnBrk="1" hangingPunct="1"/>
            <a:r>
              <a:rPr lang="pt-BR" sz="2400" smtClean="0"/>
              <a:t>1987: 116 MIL TONELADAS</a:t>
            </a:r>
          </a:p>
          <a:p>
            <a:pPr eaLnBrk="1" hangingPunct="1"/>
            <a:r>
              <a:rPr lang="pt-BR" sz="2800" smtClean="0"/>
              <a:t>COEFICIENTE DE IMPORTAÇÃO</a:t>
            </a:r>
          </a:p>
          <a:p>
            <a:pPr lvl="1" eaLnBrk="1" hangingPunct="1"/>
            <a:r>
              <a:rPr lang="pt-BR" sz="2400" smtClean="0"/>
              <a:t>1974: 72,2%</a:t>
            </a:r>
          </a:p>
          <a:p>
            <a:pPr lvl="1" eaLnBrk="1" hangingPunct="1"/>
            <a:r>
              <a:rPr lang="pt-BR" sz="2400" smtClean="0"/>
              <a:t>1983: 40,4%</a:t>
            </a:r>
          </a:p>
          <a:p>
            <a:pPr eaLnBrk="1" hangingPunct="1"/>
            <a:r>
              <a:rPr lang="pt-BR" sz="2800" smtClean="0"/>
              <a:t>COEFICIENTE DE EXPORTAÇÃO</a:t>
            </a:r>
          </a:p>
          <a:p>
            <a:pPr lvl="1" eaLnBrk="1" hangingPunct="1"/>
            <a:r>
              <a:rPr lang="pt-BR" sz="2400" smtClean="0"/>
              <a:t>1974:   2,5%</a:t>
            </a:r>
          </a:p>
          <a:p>
            <a:pPr lvl="1" eaLnBrk="1" hangingPunct="1"/>
            <a:r>
              <a:rPr lang="pt-BR" sz="2400" smtClean="0"/>
              <a:t>1983: 15,9%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7" descr="ditadur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765175"/>
            <a:ext cx="7056437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METAIS NÃO-FERROSOS</a:t>
            </a:r>
          </a:p>
        </p:txBody>
      </p:sp>
      <p:sp>
        <p:nvSpPr>
          <p:cNvPr id="312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305800" cy="4535488"/>
          </a:xfrm>
        </p:spPr>
        <p:txBody>
          <a:bodyPr/>
          <a:lstStyle/>
          <a:p>
            <a:pPr eaLnBrk="1" hangingPunct="1"/>
            <a:r>
              <a:rPr lang="pt-BR" smtClean="0"/>
              <a:t>ZINCO</a:t>
            </a:r>
          </a:p>
          <a:p>
            <a:pPr lvl="1" eaLnBrk="1" hangingPunct="1"/>
            <a:r>
              <a:rPr lang="pt-BR" smtClean="0"/>
              <a:t>METAS ULTRAPASSADAS EM 1979</a:t>
            </a:r>
          </a:p>
          <a:p>
            <a:pPr lvl="1" eaLnBrk="1" hangingPunct="1"/>
            <a:r>
              <a:rPr lang="pt-BR" smtClean="0"/>
              <a:t>COEFICIENTE DE IMPORTAÇÃO</a:t>
            </a:r>
          </a:p>
          <a:p>
            <a:pPr lvl="2" eaLnBrk="1" hangingPunct="1"/>
            <a:r>
              <a:rPr lang="pt-BR" smtClean="0"/>
              <a:t>1974: 64,2%</a:t>
            </a:r>
          </a:p>
          <a:p>
            <a:pPr lvl="2" eaLnBrk="1" hangingPunct="1"/>
            <a:r>
              <a:rPr lang="pt-BR" smtClean="0"/>
              <a:t>1983:   3,3%</a:t>
            </a:r>
          </a:p>
          <a:p>
            <a:pPr eaLnBrk="1" hangingPunct="1"/>
            <a:r>
              <a:rPr lang="pt-BR" smtClean="0"/>
              <a:t>ESTANHO</a:t>
            </a:r>
          </a:p>
          <a:p>
            <a:pPr lvl="1" eaLnBrk="1" hangingPunct="1"/>
            <a:r>
              <a:rPr lang="pt-BR" smtClean="0"/>
              <a:t>AUTO-SUFICIENTE EM 1974</a:t>
            </a:r>
          </a:p>
          <a:p>
            <a:pPr lvl="1" eaLnBrk="1" hangingPunct="1"/>
            <a:r>
              <a:rPr lang="pt-BR" smtClean="0"/>
              <a:t>AUMENTO DO COEFICIENTE DE EXPORTAÇÃO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INTERMED. NÃO-METÁLICOS</a:t>
            </a:r>
          </a:p>
        </p:txBody>
      </p:sp>
      <p:sp>
        <p:nvSpPr>
          <p:cNvPr id="313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mtClean="0"/>
              <a:t>	           CAPAC.PROD.    META     PROD.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	               1974        1979      1979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CIMENTO     17.130     26.190   28.871</a:t>
            </a:r>
          </a:p>
          <a:p>
            <a:pPr eaLnBrk="1" hangingPunct="1"/>
            <a:r>
              <a:rPr lang="pt-BR" smtClean="0"/>
              <a:t>CELULOSE      1.547      2.860     2.780</a:t>
            </a:r>
          </a:p>
          <a:p>
            <a:pPr eaLnBrk="1" hangingPunct="1"/>
            <a:r>
              <a:rPr lang="pt-BR" smtClean="0"/>
              <a:t>PAPEL            2.267      2.900     2.979</a:t>
            </a:r>
          </a:p>
          <a:p>
            <a:pPr eaLnBrk="1" hangingPunct="1">
              <a:buFont typeface="Wingdings" pitchFamily="2" charset="2"/>
              <a:buNone/>
            </a:pPr>
            <a:endParaRPr lang="pt-BR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FERTILIZANTES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META – 1979: 1,2 MI t.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PROD. EFETIVA – 1979: 1,5 Mi t.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                          1984: 5,5 Mi t.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COEFICIENTE DE IMPORTAÇÃO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NITROGENADOS – 1974: 63,1%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mtClean="0"/>
              <a:t>	                           1982: 38,4%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FOSFATADOS – 1974: 57,7%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mtClean="0"/>
              <a:t>                         1982:   8,6%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POTÁSSICOS: FRACASSO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PETROQUÍMICOS</a:t>
            </a:r>
          </a:p>
        </p:txBody>
      </p:sp>
      <p:sp>
        <p:nvSpPr>
          <p:cNvPr id="315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PETROQUÍMICA BÁSICA</a:t>
            </a:r>
          </a:p>
          <a:p>
            <a:pPr lvl="1" eaLnBrk="1" hangingPunct="1"/>
            <a:r>
              <a:rPr lang="pt-BR" smtClean="0"/>
              <a:t>IMPORTAÇÃO – 1974: 14,0%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mtClean="0"/>
              <a:t>                          1983:   0,3%</a:t>
            </a:r>
          </a:p>
          <a:p>
            <a:pPr lvl="1" eaLnBrk="1" hangingPunct="1"/>
            <a:r>
              <a:rPr lang="pt-BR" smtClean="0"/>
              <a:t>EXPORTAÇÃO – 1974:   0,0%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mtClean="0"/>
              <a:t>                          1983: 12,3%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PETROQUÍMICOS</a:t>
            </a:r>
          </a:p>
        </p:txBody>
      </p:sp>
      <p:sp>
        <p:nvSpPr>
          <p:cNvPr id="317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PETROQUÍMICA INTERMEDIÁRIA</a:t>
            </a:r>
          </a:p>
          <a:p>
            <a:pPr lvl="1" eaLnBrk="1" hangingPunct="1"/>
            <a:r>
              <a:rPr lang="pt-BR" smtClean="0"/>
              <a:t>IMPORTAÇÃO – 1974: 41,0%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mtClean="0"/>
              <a:t>                          1983:   2,0%</a:t>
            </a:r>
          </a:p>
          <a:p>
            <a:pPr lvl="1" eaLnBrk="1" hangingPunct="1"/>
            <a:r>
              <a:rPr lang="pt-BR" smtClean="0"/>
              <a:t>EXPORTAÇÃO – 1974:   1,9%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pt-BR" smtClean="0"/>
              <a:t>                          1983: 12,2%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ENERGIA</a:t>
            </a:r>
          </a:p>
        </p:txBody>
      </p:sp>
      <p:sp>
        <p:nvSpPr>
          <p:cNvPr id="319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mtClean="0"/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PETRÓLEO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PARTICIPAÇÃO COMO FONTE DE ENERGIA</a:t>
            </a:r>
          </a:p>
          <a:p>
            <a:pPr lvl="2" eaLnBrk="1" hangingPunct="1">
              <a:lnSpc>
                <a:spcPct val="90000"/>
              </a:lnSpc>
            </a:pPr>
            <a:r>
              <a:rPr lang="pt-BR" smtClean="0"/>
              <a:t>CONSTANTE: 42%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PETROBRÁS: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INV. EXPLORAÇÃO E PRODUÇÃO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1974: 27%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1976: 36%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1980: 70%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ENERGIA</a:t>
            </a:r>
          </a:p>
        </p:txBody>
      </p:sp>
      <p:sp>
        <p:nvSpPr>
          <p:cNvPr id="321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82000" cy="4724400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PETRÓLEO</a:t>
            </a:r>
          </a:p>
          <a:p>
            <a:pPr lvl="1" eaLnBrk="1" hangingPunct="1"/>
            <a:r>
              <a:rPr lang="pt-BR" smtClean="0"/>
              <a:t>DECLÍNIO RELATIVO: REFINO E TRANSPORTE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PRODUÇÃO DOMÉSTICA:</a:t>
            </a:r>
          </a:p>
          <a:p>
            <a:pPr lvl="1" eaLnBrk="1" hangingPunct="1"/>
            <a:r>
              <a:rPr lang="pt-BR" smtClean="0"/>
              <a:t>1974/79 - CRESCIMENTO:   1,3% aa</a:t>
            </a:r>
          </a:p>
          <a:p>
            <a:pPr lvl="1" eaLnBrk="1" hangingPunct="1"/>
            <a:r>
              <a:rPr lang="pt-BR" smtClean="0"/>
              <a:t>1979/86 – CRESCIMENTO: 17,4% aa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ENERGIA</a:t>
            </a:r>
          </a:p>
        </p:txBody>
      </p:sp>
      <p:sp>
        <p:nvSpPr>
          <p:cNvPr id="323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382000" cy="4876800"/>
          </a:xfrm>
        </p:spPr>
        <p:txBody>
          <a:bodyPr/>
          <a:lstStyle/>
          <a:p>
            <a:pPr eaLnBrk="1" hangingPunct="1"/>
            <a:r>
              <a:rPr lang="pt-BR" smtClean="0"/>
              <a:t>ENERGIA ELÉTRICA</a:t>
            </a:r>
          </a:p>
          <a:p>
            <a:pPr lvl="1" eaLnBrk="1" hangingPunct="1"/>
            <a:r>
              <a:rPr lang="pt-BR" smtClean="0"/>
              <a:t>1974/79 - PRODUÇÃO: 12,2% aa</a:t>
            </a:r>
          </a:p>
          <a:p>
            <a:pPr eaLnBrk="1" hangingPunct="1"/>
            <a:r>
              <a:rPr lang="pt-BR" smtClean="0"/>
              <a:t>ENERGIA LIGADA À CANA-DE-AÇÚCAR</a:t>
            </a:r>
          </a:p>
          <a:p>
            <a:pPr lvl="1" eaLnBrk="1" hangingPunct="1"/>
            <a:r>
              <a:rPr lang="pt-BR" smtClean="0"/>
              <a:t>1974/79 – CRESCIMENTO: 9,9% aa</a:t>
            </a:r>
          </a:p>
          <a:p>
            <a:pPr lvl="1" eaLnBrk="1" hangingPunct="1"/>
            <a:r>
              <a:rPr lang="pt-BR" smtClean="0"/>
              <a:t>1979/86 – CRESCIMENTO: 8,9% aa</a:t>
            </a:r>
          </a:p>
          <a:p>
            <a:pPr eaLnBrk="1" hangingPunct="1"/>
            <a:r>
              <a:rPr lang="pt-BR" smtClean="0"/>
              <a:t>PARTIC. NO CONSUMO TOTAL DE ENERGIA PRIMÁRIA: </a:t>
            </a:r>
          </a:p>
          <a:p>
            <a:pPr lvl="1" eaLnBrk="1" hangingPunct="1"/>
            <a:r>
              <a:rPr lang="pt-BR" smtClean="0"/>
              <a:t>1974: 7,5%</a:t>
            </a:r>
          </a:p>
          <a:p>
            <a:pPr lvl="1" eaLnBrk="1" hangingPunct="1"/>
            <a:r>
              <a:rPr lang="pt-BR" smtClean="0"/>
              <a:t>1986: 17,1%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TRANSPORTES</a:t>
            </a:r>
          </a:p>
        </p:txBody>
      </p:sp>
      <p:sp>
        <p:nvSpPr>
          <p:cNvPr id="325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GRANDE FRACASSO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TRANSPORTE RODOVIÁRIO MANTEVE 60% DO TOTAL</a:t>
            </a:r>
          </a:p>
          <a:p>
            <a:pPr lvl="1" eaLnBrk="1" hangingPunct="1"/>
            <a:r>
              <a:rPr lang="pt-BR" smtClean="0"/>
              <a:t>POLÍTICA DE PREÇOS DOS DERIVADOS</a:t>
            </a:r>
          </a:p>
          <a:p>
            <a:pPr lvl="1" eaLnBrk="1" hangingPunct="1"/>
            <a:r>
              <a:rPr lang="pt-BR" smtClean="0"/>
              <a:t>PROBLEMAS COM A RFFSA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</a:t>
            </a:r>
            <a:br>
              <a:rPr lang="pt-BR" smtClean="0"/>
            </a:br>
            <a:r>
              <a:rPr lang="pt-BR" smtClean="0"/>
              <a:t>COMUNICAÇÕES</a:t>
            </a:r>
          </a:p>
        </p:txBody>
      </p:sp>
      <p:sp>
        <p:nvSpPr>
          <p:cNvPr id="327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1974/79: CRESC. DE 25,6% aa</a:t>
            </a:r>
          </a:p>
        </p:txBody>
      </p:sp>
      <p:pic>
        <p:nvPicPr>
          <p:cNvPr id="327683" name="Picture 6" descr="Rad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0225" y="2781300"/>
            <a:ext cx="2921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8F8E9C9-DA9E-4154-95C8-BA16D840956E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458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4000" dirty="0"/>
              <a:t>A situação na transição </a:t>
            </a:r>
            <a:r>
              <a:rPr lang="pt-BR" sz="4000" dirty="0" err="1"/>
              <a:t>Médice</a:t>
            </a:r>
            <a:r>
              <a:rPr lang="pt-BR" sz="4000" dirty="0"/>
              <a:t> - Geisel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820150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3200" dirty="0" smtClean="0"/>
              <a:t>O crescimento econômico do Milagre acabou por gerar pressões inflacionárias e problemas na balança comercial </a:t>
            </a:r>
          </a:p>
          <a:p>
            <a:pPr>
              <a:lnSpc>
                <a:spcPct val="90000"/>
              </a:lnSpc>
            </a:pPr>
            <a:r>
              <a:rPr lang="pt-BR" sz="3200" dirty="0" smtClean="0"/>
              <a:t>Ressurgiam pressões por melhor distribuição de renda e maior abertura política.</a:t>
            </a:r>
          </a:p>
          <a:p>
            <a:pPr>
              <a:lnSpc>
                <a:spcPct val="90000"/>
              </a:lnSpc>
            </a:pPr>
            <a:r>
              <a:rPr lang="pt-BR" sz="3200" dirty="0" smtClean="0"/>
              <a:t>O novo presidente eleito, Geisel, é de facção diferente (</a:t>
            </a:r>
            <a:r>
              <a:rPr lang="pt-BR" sz="3200" dirty="0" err="1" smtClean="0"/>
              <a:t>castelista</a:t>
            </a:r>
            <a:r>
              <a:rPr lang="pt-BR" sz="3200" dirty="0" smtClean="0"/>
              <a:t>) da de </a:t>
            </a:r>
            <a:r>
              <a:rPr lang="pt-BR" sz="3200" dirty="0" err="1" smtClean="0"/>
              <a:t>Médice</a:t>
            </a:r>
            <a:r>
              <a:rPr lang="pt-BR" sz="3200" dirty="0" smtClean="0"/>
              <a:t> (chamada linha dura): a troca de facções impunha certos limites à condução da política econômica.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 GERAIS</a:t>
            </a:r>
          </a:p>
        </p:txBody>
      </p:sp>
      <p:sp>
        <p:nvSpPr>
          <p:cNvPr id="329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t-BR" smtClean="0"/>
              <a:t>POUCOS RESULTADOS EM TERMOS DE MATURAÇÃO DOS INVESTIMENTOS</a:t>
            </a:r>
          </a:p>
          <a:p>
            <a:pPr eaLnBrk="1" hangingPunct="1"/>
            <a:r>
              <a:rPr lang="pt-BR" smtClean="0"/>
              <a:t>TAXAS DE CRESC. ELEVADAS</a:t>
            </a:r>
          </a:p>
          <a:p>
            <a:pPr eaLnBrk="1" hangingPunct="1"/>
            <a:r>
              <a:rPr lang="pt-BR" smtClean="0"/>
              <a:t>CONTROLE RELATIVO DA RELAÇÃO SERVIÇO DA DÍVIDA/PIB</a:t>
            </a:r>
          </a:p>
          <a:p>
            <a:pPr eaLnBrk="1" hangingPunct="1"/>
            <a:r>
              <a:rPr lang="pt-BR" smtClean="0"/>
              <a:t>TAXAS DE INFLAÇÃO EM ELEVAÇÃO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755650" y="188913"/>
            <a:ext cx="79200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600" b="1">
                <a:latin typeface="Agency FB"/>
              </a:rPr>
              <a:t>VAR % PIB TOTAL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609600" y="1879600"/>
          <a:ext cx="8247063" cy="4249738"/>
        </p:xfrm>
        <a:graphic>
          <a:graphicData uri="http://schemas.openxmlformats.org/presentationml/2006/ole">
            <p:oleObj spid="_x0000_s103426" name="Gráfico" r:id="rId4" imgW="7029450" imgH="3619500" progId="Excel.Shee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A política macro de curto prazo</a:t>
            </a:r>
          </a:p>
        </p:txBody>
      </p:sp>
      <p:sp>
        <p:nvSpPr>
          <p:cNvPr id="33382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pt-BR" smtClean="0"/>
              <a:t>Stop and go (com defasagem)</a:t>
            </a:r>
          </a:p>
          <a:p>
            <a:pPr lvl="1"/>
            <a:r>
              <a:rPr lang="pt-BR" smtClean="0"/>
              <a:t>1974 – desrepressão de preços</a:t>
            </a:r>
          </a:p>
          <a:p>
            <a:pPr lvl="2"/>
            <a:r>
              <a:rPr lang="pt-BR" smtClean="0"/>
              <a:t>Aceleração da inflação – instabilidade índices mensais – problemas com mecanismos indexação e rentabilidade real dos ativos (operações)</a:t>
            </a:r>
          </a:p>
          <a:p>
            <a:pPr lvl="3"/>
            <a:r>
              <a:rPr lang="pt-BR" smtClean="0"/>
              <a:t>Oficialização da regra de CM e mudanças lei salarial </a:t>
            </a:r>
          </a:p>
          <a:p>
            <a:pPr lvl="2"/>
            <a:r>
              <a:rPr lang="pt-BR" smtClean="0"/>
              <a:t>Controle de liquidez – problemas para conter excessos anteriores</a:t>
            </a:r>
          </a:p>
          <a:p>
            <a:pPr lvl="3"/>
            <a:r>
              <a:rPr lang="pt-BR" smtClean="0"/>
              <a:t>Criticas: controle de agregado e de preços simultâneo</a:t>
            </a:r>
          </a:p>
          <a:p>
            <a:pPr lvl="4"/>
            <a:r>
              <a:rPr lang="pt-BR" smtClean="0"/>
              <a:t>Operações ativas BB e Bacen</a:t>
            </a:r>
          </a:p>
          <a:p>
            <a:pPr lvl="3"/>
            <a:r>
              <a:rPr lang="pt-BR" smtClean="0"/>
              <a:t>Política sujeito a arrependimento – crise do Banco Halles</a:t>
            </a:r>
          </a:p>
          <a:p>
            <a:pPr lvl="3"/>
            <a:endParaRPr lang="pt-BR" smtClean="0"/>
          </a:p>
          <a:p>
            <a:pPr lvl="2"/>
            <a:endParaRPr lang="pt-BR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t-BR" smtClean="0"/>
              <a:t>continuação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825" y="1600200"/>
            <a:ext cx="8515350" cy="5257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t-BR" dirty="0" smtClean="0"/>
              <a:t>1975: Política inicial mais eficiente de contenção </a:t>
            </a:r>
          </a:p>
          <a:p>
            <a:pPr lvl="2">
              <a:defRPr/>
            </a:pPr>
            <a:r>
              <a:rPr lang="pt-BR" dirty="0" smtClean="0"/>
              <a:t>Situação externa favorece</a:t>
            </a:r>
          </a:p>
          <a:p>
            <a:pPr lvl="2">
              <a:defRPr/>
            </a:pPr>
            <a:r>
              <a:rPr lang="pt-BR" dirty="0" smtClean="0"/>
              <a:t>Efeitos positivos e diminuição de crescimento de Y</a:t>
            </a:r>
          </a:p>
          <a:p>
            <a:pPr lvl="2">
              <a:defRPr/>
            </a:pPr>
            <a:r>
              <a:rPr lang="pt-BR" dirty="0" smtClean="0"/>
              <a:t>Crise – financeiras</a:t>
            </a:r>
          </a:p>
          <a:p>
            <a:pPr lvl="1">
              <a:defRPr/>
            </a:pPr>
            <a:r>
              <a:rPr lang="pt-BR" dirty="0" smtClean="0"/>
              <a:t>Critica: novamente arrependimento</a:t>
            </a:r>
          </a:p>
          <a:p>
            <a:pPr lvl="1">
              <a:defRPr/>
            </a:pPr>
            <a:r>
              <a:rPr lang="pt-BR" dirty="0" smtClean="0"/>
              <a:t>reversão final período </a:t>
            </a:r>
          </a:p>
          <a:p>
            <a:pPr lvl="3">
              <a:defRPr/>
            </a:pPr>
            <a:r>
              <a:rPr lang="pt-BR" dirty="0" smtClean="0"/>
              <a:t>socorro</a:t>
            </a:r>
          </a:p>
          <a:p>
            <a:pPr lvl="3">
              <a:defRPr/>
            </a:pPr>
            <a:r>
              <a:rPr lang="pt-BR" dirty="0" smtClean="0"/>
              <a:t>Refinanciamento compensatório (redesconto invertido automático: se M1 não metas– empréstimos a 6% nominal)</a:t>
            </a:r>
          </a:p>
          <a:p>
            <a:pPr>
              <a:defRPr/>
            </a:pPr>
            <a:r>
              <a:rPr lang="pt-BR" dirty="0" smtClean="0"/>
              <a:t>1976 aceleração de Y e de Inflação</a:t>
            </a:r>
          </a:p>
          <a:p>
            <a:pPr lvl="1">
              <a:defRPr/>
            </a:pPr>
            <a:r>
              <a:rPr lang="pt-BR" dirty="0" smtClean="0"/>
              <a:t>Fim controle de juros</a:t>
            </a:r>
          </a:p>
          <a:p>
            <a:pPr>
              <a:defRPr/>
            </a:pPr>
            <a:r>
              <a:rPr lang="pt-BR" dirty="0" smtClean="0"/>
              <a:t>1977 aperto novamente, </a:t>
            </a:r>
          </a:p>
          <a:p>
            <a:pPr>
              <a:defRPr/>
            </a:pPr>
            <a:r>
              <a:rPr lang="pt-BR" dirty="0" smtClean="0"/>
              <a:t>1978 – eleição Figueiredo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2700338" y="188913"/>
            <a:ext cx="4176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5400" b="1">
                <a:latin typeface="Agency FB"/>
              </a:rPr>
              <a:t>INFLAÇÃO</a:t>
            </a:r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558800" y="2082800"/>
          <a:ext cx="8212138" cy="4013200"/>
        </p:xfrm>
        <a:graphic>
          <a:graphicData uri="http://schemas.openxmlformats.org/presentationml/2006/ole">
            <p:oleObj spid="_x0000_s108546" name="Gráfico" r:id="rId4" imgW="7696200" imgH="3762375" progId="Excel.Shee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smtClean="0"/>
              <a:t>II PND – RESULTADOS GERAIS</a:t>
            </a:r>
          </a:p>
        </p:txBody>
      </p:sp>
      <p:sp>
        <p:nvSpPr>
          <p:cNvPr id="337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17713"/>
            <a:ext cx="80406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ESGOTAMENTO DA CAPACIDADE FINANCEIRA DO ESTADO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REDUÇÃO DA CARGA TRIBUTÁRIA LÍQUIDA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AUMENTO DA DÍVIDA PÚBLICA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GRANDE CRESC. E ESTATIZAÇÃO DA DÍVIDA EXTERNA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TOMADA DE EMPRÉSTIMOS (ESTATAIS)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mtClean="0"/>
              <a:t>RESOLUÇÃO 432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REPERCUSSÕES SOBRE AS CONTAS PÚBLICAS</a:t>
            </a:r>
          </a:p>
        </p:txBody>
      </p:sp>
      <p:graphicFrame>
        <p:nvGraphicFramePr>
          <p:cNvPr id="140291" name="Object 2"/>
          <p:cNvGraphicFramePr>
            <a:graphicFrameLocks noChangeAspect="1"/>
          </p:cNvGraphicFramePr>
          <p:nvPr/>
        </p:nvGraphicFramePr>
        <p:xfrm>
          <a:off x="1828800" y="1828800"/>
          <a:ext cx="6096000" cy="4783138"/>
        </p:xfrm>
        <a:graphic>
          <a:graphicData uri="http://schemas.openxmlformats.org/presentationml/2006/ole">
            <p:oleObj spid="_x0000_s112642" name="Gráfico" r:id="rId3" imgW="6019200" imgH="4723200" progId="Excel.Shee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4029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954F18D-21B9-48CA-87CF-12B65A2D2A5B}" type="slidenum">
              <a:rPr lang="pt-BR"/>
              <a:pPr>
                <a:defRPr/>
              </a:pPr>
              <a:t>57</a:t>
            </a:fld>
            <a:endParaRPr lang="pt-BR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08050"/>
          </a:xfrm>
        </p:spPr>
        <p:txBody>
          <a:bodyPr/>
          <a:lstStyle/>
          <a:p>
            <a:pPr eaLnBrk="1" hangingPunct="1"/>
            <a:r>
              <a:rPr lang="pt-BR" b="1" smtClean="0"/>
              <a:t>A Ciranda Financeira</a:t>
            </a:r>
            <a:endParaRPr lang="pt-BR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8244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Sistema Financeiro Nacional: coexistência de </a:t>
            </a:r>
            <a:r>
              <a:rPr lang="pt-BR" sz="2800" dirty="0" smtClean="0"/>
              <a:t>diferentes moedas</a:t>
            </a:r>
            <a:r>
              <a:rPr lang="pt-BR" sz="2800" dirty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/>
              <a:t>setor real (operações com correção monetária </a:t>
            </a:r>
            <a:r>
              <a:rPr lang="pt-BR" sz="2400" i="1" dirty="0"/>
              <a:t>a </a:t>
            </a:r>
            <a:r>
              <a:rPr lang="pt-BR" sz="2400" i="1" dirty="0" err="1"/>
              <a:t>posteriori</a:t>
            </a:r>
            <a:r>
              <a:rPr lang="pt-BR" sz="2400" dirty="0"/>
              <a:t>);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/>
              <a:t>setor nominal (operações prefixadas, contratos em cruzeiro); 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 smtClean="0"/>
              <a:t>Quando </a:t>
            </a:r>
            <a:r>
              <a:rPr lang="pt-BR" sz="2800" dirty="0"/>
              <a:t>inflação se instabilizava: aplicadores buscam o setor real, enquanto os demandantes procuram o nominal.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dirty="0"/>
              <a:t>Para viabilizar o sistema: governo empresta a taxas subsidiadas (prefixadas) e, do outro lado, amplia a liquidez primária para evitar a insolvência do setor nominal.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sz="2800" dirty="0">
                <a:sym typeface="Wingdings" pitchFamily="2" charset="2"/>
              </a:rPr>
              <a:t></a:t>
            </a:r>
            <a:r>
              <a:rPr lang="pt-BR" sz="2800" dirty="0"/>
              <a:t> Conseqüências: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/>
              <a:t>	a elevação do déficit público (pelo </a:t>
            </a:r>
            <a:r>
              <a:rPr lang="pt-BR" sz="2400" i="1" dirty="0"/>
              <a:t>spread</a:t>
            </a:r>
            <a:r>
              <a:rPr lang="pt-BR" sz="2400" dirty="0"/>
              <a:t> negativo).</a:t>
            </a:r>
            <a:endParaRPr lang="pt-BR" sz="2400" dirty="0"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/>
              <a:t>	perda do controle monetário. </a:t>
            </a:r>
            <a:endParaRPr lang="pt-BR" sz="2400" dirty="0">
              <a:sym typeface="Wingdings" pitchFamily="2" charset="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/>
              <a:t>	aumento o passivo do setor público.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dirty="0"/>
              <a:t>Choque do Petróleo e Estagflação </a:t>
            </a:r>
          </a:p>
        </p:txBody>
      </p:sp>
      <p:sp>
        <p:nvSpPr>
          <p:cNvPr id="2519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424862" cy="5300662"/>
          </a:xfrm>
        </p:spPr>
        <p:txBody>
          <a:bodyPr/>
          <a:lstStyle/>
          <a:p>
            <a:r>
              <a:rPr lang="pt-BR" sz="2800" dirty="0" smtClean="0"/>
              <a:t>Preço do petróleo - multiplicado por 4</a:t>
            </a:r>
          </a:p>
          <a:p>
            <a:pPr lvl="1"/>
            <a:r>
              <a:rPr lang="pt-BR" sz="2400" dirty="0" smtClean="0"/>
              <a:t>rapidamente repassado a preços</a:t>
            </a:r>
          </a:p>
          <a:p>
            <a:pPr lvl="1"/>
            <a:r>
              <a:rPr lang="pt-BR" sz="2400" dirty="0" smtClean="0"/>
              <a:t>desajuste nos Balanços de Pagamentos</a:t>
            </a:r>
          </a:p>
          <a:p>
            <a:pPr>
              <a:lnSpc>
                <a:spcPct val="80000"/>
              </a:lnSpc>
            </a:pPr>
            <a:r>
              <a:rPr lang="pt-BR" dirty="0" smtClean="0"/>
              <a:t>Política econômica </a:t>
            </a:r>
          </a:p>
          <a:p>
            <a:pPr lvl="1">
              <a:lnSpc>
                <a:spcPct val="80000"/>
              </a:lnSpc>
            </a:pPr>
            <a:r>
              <a:rPr lang="pt-BR" dirty="0" smtClean="0"/>
              <a:t>Início: PD: Políticas restritivas </a:t>
            </a:r>
          </a:p>
          <a:p>
            <a:pPr lvl="2">
              <a:lnSpc>
                <a:spcPct val="80000"/>
              </a:lnSpc>
            </a:pPr>
            <a:r>
              <a:rPr lang="pt-BR" dirty="0" smtClean="0"/>
              <a:t>fortes cortes de gastos e tentativas de conter      processo inflacionário - aprofunda recessão </a:t>
            </a:r>
          </a:p>
          <a:p>
            <a:pPr lvl="1">
              <a:lnSpc>
                <a:spcPct val="80000"/>
              </a:lnSpc>
            </a:pPr>
            <a:r>
              <a:rPr lang="pt-BR" dirty="0" smtClean="0"/>
              <a:t>Desde 75/76 </a:t>
            </a:r>
          </a:p>
          <a:p>
            <a:pPr lvl="2">
              <a:lnSpc>
                <a:spcPct val="80000"/>
              </a:lnSpc>
            </a:pPr>
            <a:r>
              <a:rPr lang="pt-BR" dirty="0" smtClean="0"/>
              <a:t>reação a desemprego crescente - expansão monetária (EUA)</a:t>
            </a:r>
          </a:p>
          <a:p>
            <a:r>
              <a:rPr lang="pt-BR" sz="2800" dirty="0" smtClean="0"/>
              <a:t>Estagflação: Inflação  + estagnação</a:t>
            </a:r>
          </a:p>
          <a:p>
            <a:pPr lvl="1"/>
            <a:r>
              <a:rPr lang="pt-BR" sz="2400" dirty="0" smtClean="0"/>
              <a:t>Petróleo não único preço a subir  </a:t>
            </a:r>
            <a:endParaRPr lang="pt-BR" dirty="0" smtClean="0"/>
          </a:p>
          <a:p>
            <a:pPr lvl="2">
              <a:lnSpc>
                <a:spcPct val="80000"/>
              </a:lnSpc>
            </a:pPr>
            <a:endParaRPr lang="pt-BR" dirty="0" smtClean="0"/>
          </a:p>
          <a:p>
            <a:pPr lvl="1"/>
            <a:endParaRPr lang="pt-BR" sz="2400" dirty="0" smtClean="0"/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7596188" y="1773238"/>
          <a:ext cx="1255712" cy="2286000"/>
        </p:xfrm>
        <a:graphic>
          <a:graphicData uri="http://schemas.openxmlformats.org/presentationml/2006/ole">
            <p:oleObj spid="_x0000_s251906" name="Clip" r:id="rId4" imgW="1255320" imgH="2286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/>
              <a:t>O restante da década: o excesso de liquidez e o dólar </a:t>
            </a:r>
            <a:r>
              <a:rPr lang="pt-BR" dirty="0"/>
              <a:t>fraco</a:t>
            </a:r>
          </a:p>
        </p:txBody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pt-BR" dirty="0" smtClean="0"/>
              <a:t>Governo norte americano - política monetária para promover recuperação mais rápida</a:t>
            </a:r>
          </a:p>
          <a:p>
            <a:pPr lvl="1"/>
            <a:r>
              <a:rPr lang="pt-BR" dirty="0" smtClean="0"/>
              <a:t>desemprego mais baixo, porém inflação mais alta</a:t>
            </a:r>
          </a:p>
          <a:p>
            <a:pPr lvl="2"/>
            <a:r>
              <a:rPr lang="pt-BR" dirty="0" smtClean="0"/>
              <a:t>expectativa de desvalorização futura</a:t>
            </a:r>
          </a:p>
          <a:p>
            <a:pPr lvl="1"/>
            <a:r>
              <a:rPr lang="pt-BR" dirty="0" smtClean="0"/>
              <a:t>déficit conta corrente</a:t>
            </a:r>
          </a:p>
          <a:p>
            <a:pPr lvl="1"/>
            <a:r>
              <a:rPr lang="pt-BR" dirty="0" smtClean="0"/>
              <a:t>Desvalorização dólar 76-79</a:t>
            </a:r>
          </a:p>
          <a:p>
            <a:r>
              <a:rPr lang="pt-BR" dirty="0" err="1" smtClean="0"/>
              <a:t>Euromercado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reciclagem dos </a:t>
            </a:r>
            <a:r>
              <a:rPr lang="pt-BR" dirty="0" err="1" smtClean="0"/>
              <a:t>petrodolares</a:t>
            </a:r>
            <a:endParaRPr lang="pt-BR" dirty="0" smtClean="0"/>
          </a:p>
          <a:p>
            <a:pPr lvl="1"/>
            <a:r>
              <a:rPr lang="pt-BR" dirty="0" smtClean="0"/>
              <a:t>Forte liquidez no mercado</a:t>
            </a:r>
          </a:p>
          <a:p>
            <a:pPr lvl="1"/>
            <a:r>
              <a:rPr lang="pt-BR" dirty="0" smtClean="0"/>
              <a:t>Taxas baixas de juros mas flutuantes</a:t>
            </a:r>
          </a:p>
          <a:p>
            <a:pPr lvl="1"/>
            <a:endParaRPr lang="pt-BR" dirty="0" smtClean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7235825" y="3789363"/>
          <a:ext cx="1489075" cy="2287587"/>
        </p:xfrm>
        <a:graphic>
          <a:graphicData uri="http://schemas.openxmlformats.org/presentationml/2006/ole">
            <p:oleObj spid="_x0000_s252930" name="Clip" r:id="rId4" imgW="1489320" imgH="2287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D776950-E7C8-4F1B-B7FA-07AF35B11B6C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748712" cy="10080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dirty="0" smtClean="0"/>
              <a:t>Como enfrentar o choque do Petróleo ?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893175" cy="4611687"/>
          </a:xfrm>
        </p:spPr>
        <p:txBody>
          <a:bodyPr/>
          <a:lstStyle/>
          <a:p>
            <a:pPr marL="660400" indent="-660400" algn="ctr" eaLnBrk="1" hangingPunct="1">
              <a:buFontTx/>
              <a:buNone/>
            </a:pPr>
            <a:r>
              <a:rPr lang="pt-BR" smtClean="0"/>
              <a:t>O debate sobre o que fazer em 1974 situou-se na </a:t>
            </a:r>
            <a:r>
              <a:rPr lang="pt-BR" b="1" smtClean="0"/>
              <a:t>dicotomia ajustamento ou</a:t>
            </a:r>
            <a:r>
              <a:rPr lang="pt-BR" smtClean="0"/>
              <a:t> </a:t>
            </a:r>
            <a:r>
              <a:rPr lang="pt-BR" b="1" smtClean="0"/>
              <a:t>financiamento:</a:t>
            </a:r>
          </a:p>
          <a:p>
            <a:pPr marL="1035050" lvl="1" indent="-577850" eaLnBrk="1" hangingPunct="1">
              <a:buFontTx/>
              <a:buNone/>
            </a:pPr>
            <a:r>
              <a:rPr lang="pt-BR" b="1" smtClean="0">
                <a:solidFill>
                  <a:schemeClr val="tx2"/>
                </a:solidFill>
              </a:rPr>
              <a:t>Ajustamento</a:t>
            </a:r>
            <a:r>
              <a:rPr lang="pt-BR" smtClean="0"/>
              <a:t> – desvalorizar o câmbio e conter a demanda interna para evitar que o choque externo (petróleo) se transformasse em inflação permanente, além de corrigir o desequilíbrio externo;</a:t>
            </a:r>
            <a:endParaRPr lang="pt-BR" b="1" smtClean="0"/>
          </a:p>
          <a:p>
            <a:pPr marL="1035050" lvl="1" indent="-577850" eaLnBrk="1" hangingPunct="1">
              <a:buFontTx/>
              <a:buNone/>
            </a:pPr>
            <a:r>
              <a:rPr lang="pt-BR" b="1" smtClean="0">
                <a:solidFill>
                  <a:schemeClr val="tx2"/>
                </a:solidFill>
              </a:rPr>
              <a:t>Financiamento</a:t>
            </a:r>
            <a:r>
              <a:rPr lang="pt-BR" b="1" smtClean="0"/>
              <a:t> -</a:t>
            </a:r>
            <a:r>
              <a:rPr lang="pt-BR" smtClean="0"/>
              <a:t>  mantendo o crescimento e fazendo um ajuste gradual dos preços relativos (alterados pela crise do petróleo), enquanto houvesse financiamento externo abundante.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C5BCE0E-FF4E-4579-9814-23D11FEC4A12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988300" cy="12874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pt-BR" smtClean="0"/>
              <a:t>O Financiamento com ajuste na estrutura de oferta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424863" cy="5040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600" dirty="0"/>
              <a:t>Início 1974 - Simonsen sinaliza </a:t>
            </a:r>
            <a:r>
              <a:rPr lang="pt-BR" sz="2600" dirty="0" smtClean="0"/>
              <a:t>ajustamento</a:t>
            </a:r>
            <a:r>
              <a:rPr lang="pt-BR" sz="2600" dirty="0"/>
              <a:t>, mas com crise financeira e questões políticas </a:t>
            </a:r>
            <a:r>
              <a:rPr lang="pt-BR" sz="2600" dirty="0">
                <a:sym typeface="Wingdings" pitchFamily="2" charset="2"/>
              </a:rPr>
              <a:t></a:t>
            </a:r>
            <a:r>
              <a:rPr lang="pt-BR" sz="2600" dirty="0"/>
              <a:t> governo </a:t>
            </a:r>
            <a:r>
              <a:rPr lang="pt-BR" sz="2600" dirty="0" smtClean="0"/>
              <a:t> </a:t>
            </a:r>
            <a:r>
              <a:rPr lang="pt-BR" sz="2600" dirty="0"/>
              <a:t>opta </a:t>
            </a:r>
            <a:r>
              <a:rPr lang="pt-BR" sz="2600" dirty="0" smtClean="0"/>
              <a:t>por manter </a:t>
            </a:r>
            <a:r>
              <a:rPr lang="pt-BR" sz="2600" dirty="0"/>
              <a:t>crescimento. </a:t>
            </a:r>
            <a:endParaRPr lang="pt-BR" sz="26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sz="2600" dirty="0"/>
              <a:t> É lançado o II PND em fins de 1974 com o objetivo de </a:t>
            </a:r>
            <a:r>
              <a:rPr lang="pt-BR" sz="2600" dirty="0" smtClean="0"/>
              <a:t>promover </a:t>
            </a:r>
            <a:r>
              <a:rPr lang="pt-BR" sz="2600" dirty="0"/>
              <a:t>um </a:t>
            </a:r>
            <a:r>
              <a:rPr lang="pt-BR" sz="2600" b="1" u="sng" dirty="0">
                <a:solidFill>
                  <a:schemeClr val="accent2">
                    <a:lumMod val="75000"/>
                  </a:schemeClr>
                </a:solidFill>
              </a:rPr>
              <a:t>ajuste na estrutura de oferta</a:t>
            </a:r>
            <a:r>
              <a:rPr lang="pt-BR" sz="2600" dirty="0"/>
              <a:t> de longo prazo, simultaneamente à manutenção do crescimento </a:t>
            </a:r>
            <a:r>
              <a:rPr lang="pt-BR" sz="2600" dirty="0" smtClean="0"/>
              <a:t>valendo-se do </a:t>
            </a:r>
            <a:r>
              <a:rPr lang="pt-BR" sz="2600" dirty="0"/>
              <a:t>endividamento externo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à"/>
              <a:defRPr/>
            </a:pPr>
            <a:r>
              <a:rPr lang="pt-BR" dirty="0" smtClean="0"/>
              <a:t>ajuste </a:t>
            </a:r>
            <a:r>
              <a:rPr lang="pt-BR" dirty="0"/>
              <a:t>na estrutura de oferta significava alterar a estrutura produtiva brasileira de modo que, a longo prazo, diminuísse a </a:t>
            </a:r>
            <a:r>
              <a:rPr lang="pt-BR" dirty="0" smtClean="0"/>
              <a:t>sua necessidade </a:t>
            </a:r>
            <a:r>
              <a:rPr lang="pt-BR" dirty="0"/>
              <a:t>de importações e fortalecesse a </a:t>
            </a:r>
            <a:r>
              <a:rPr lang="pt-BR" dirty="0" smtClean="0"/>
              <a:t>sua capacidade </a:t>
            </a:r>
            <a:r>
              <a:rPr lang="pt-BR" dirty="0"/>
              <a:t>de </a:t>
            </a:r>
            <a:r>
              <a:rPr lang="pt-BR" dirty="0" smtClean="0"/>
              <a:t>exportar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1059</TotalTime>
  <Words>2230</Words>
  <Application>Microsoft Office PowerPoint</Application>
  <PresentationFormat>Apresentação na tela (4:3)</PresentationFormat>
  <Paragraphs>391</Paragraphs>
  <Slides>57</Slides>
  <Notes>30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57</vt:i4>
      </vt:variant>
    </vt:vector>
  </HeadingPairs>
  <TitlesOfParts>
    <vt:vector size="60" baseType="lpstr">
      <vt:lpstr>Mediano</vt:lpstr>
      <vt:lpstr>Clip</vt:lpstr>
      <vt:lpstr>Gráfico</vt:lpstr>
      <vt:lpstr>A fase do II PND</vt:lpstr>
      <vt:lpstr>Milagre: Principais Problemas (1)</vt:lpstr>
      <vt:lpstr>Milagre: Principais Problemas (2)</vt:lpstr>
      <vt:lpstr>Slide 4</vt:lpstr>
      <vt:lpstr>A situação na transição Médice - Geisel</vt:lpstr>
      <vt:lpstr>Choque do Petróleo e Estagflação </vt:lpstr>
      <vt:lpstr>O restante da década: o excesso de liquidez e o dólar fraco</vt:lpstr>
      <vt:lpstr>Como enfrentar o choque do Petróleo ?</vt:lpstr>
      <vt:lpstr>O Financiamento com ajuste na estrutura de oferta</vt:lpstr>
      <vt:lpstr>O II PND</vt:lpstr>
      <vt:lpstr>Slide 11</vt:lpstr>
      <vt:lpstr>O II PND</vt:lpstr>
      <vt:lpstr>II PND: Setores</vt:lpstr>
      <vt:lpstr>Projetos do II PND</vt:lpstr>
      <vt:lpstr>PROJETOS DO II PND PROJETO CARAJÁS</vt:lpstr>
      <vt:lpstr>PROJETO CARAJÁS</vt:lpstr>
      <vt:lpstr>PROJETOS DO II PND ITAIPU</vt:lpstr>
      <vt:lpstr>PROJETOS DO II PND ACORDO NUCLEAR</vt:lpstr>
      <vt:lpstr>PROJETOS DO II PND FERROVIA DO AÇO</vt:lpstr>
      <vt:lpstr>Descentralização espacial e implicações políticas</vt:lpstr>
      <vt:lpstr>O II PND: setor público e privado</vt:lpstr>
      <vt:lpstr>A questão do financiamento: a estatização da divida externa</vt:lpstr>
      <vt:lpstr>Slide 23</vt:lpstr>
      <vt:lpstr>Política econômica externa</vt:lpstr>
      <vt:lpstr>Slide 25</vt:lpstr>
      <vt:lpstr>Slide 26</vt:lpstr>
      <vt:lpstr>Slide 27</vt:lpstr>
      <vt:lpstr>II PND Resultados</vt:lpstr>
      <vt:lpstr>Slide 29</vt:lpstr>
      <vt:lpstr>Slide 30</vt:lpstr>
      <vt:lpstr>Slide 31</vt:lpstr>
      <vt:lpstr>Slide 32</vt:lpstr>
      <vt:lpstr>Slide 33</vt:lpstr>
      <vt:lpstr>Slide 34</vt:lpstr>
      <vt:lpstr>II PND - RESULTADOS</vt:lpstr>
      <vt:lpstr>II PND – RESULTADOS AÇO</vt:lpstr>
      <vt:lpstr>II PND – RESULTADOS AÇO</vt:lpstr>
      <vt:lpstr>II PND – RESULTADOS METAIS NÃO-FERROSOS</vt:lpstr>
      <vt:lpstr>II PND – RESULTADOS METAIS NÃO-FERROSOS</vt:lpstr>
      <vt:lpstr>II PND – RESULTADOS METAIS NÃO-FERROSOS</vt:lpstr>
      <vt:lpstr>II PND – RESULTADOS INTERMED. NÃO-METÁLICOS</vt:lpstr>
      <vt:lpstr>II PND – RESULTADOS FERTILIZANTES</vt:lpstr>
      <vt:lpstr>II PND – RESULTADOS PETROQUÍMICOS</vt:lpstr>
      <vt:lpstr>II PND – RESULTADOS PETROQUÍMICOS</vt:lpstr>
      <vt:lpstr>II PND – RESULTADOS ENERGIA</vt:lpstr>
      <vt:lpstr>II PND – RESULTADOS ENERGIA</vt:lpstr>
      <vt:lpstr>II PND – RESULTADOS ENERGIA</vt:lpstr>
      <vt:lpstr>II PND – RESULTADOS TRANSPORTES</vt:lpstr>
      <vt:lpstr>II PND – RESULTADOS COMUNICAÇÕES</vt:lpstr>
      <vt:lpstr>II PND – RESULTADOS GERAIS</vt:lpstr>
      <vt:lpstr>Slide 51</vt:lpstr>
      <vt:lpstr>A política macro de curto prazo</vt:lpstr>
      <vt:lpstr>continuação</vt:lpstr>
      <vt:lpstr>Slide 54</vt:lpstr>
      <vt:lpstr>II PND – RESULTADOS GERAIS</vt:lpstr>
      <vt:lpstr>REPERCUSSÕES SOBRE AS CONTAS PÚBLICAS</vt:lpstr>
      <vt:lpstr>A Ciranda Financeira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Lógica da Política Econômica na República Velha</dc:title>
  <dc:creator>Familia Gremaud</dc:creator>
  <cp:lastModifiedBy>Matheus</cp:lastModifiedBy>
  <cp:revision>81</cp:revision>
  <dcterms:created xsi:type="dcterms:W3CDTF">2010-03-17T00:36:20Z</dcterms:created>
  <dcterms:modified xsi:type="dcterms:W3CDTF">2013-08-04T21:38:13Z</dcterms:modified>
</cp:coreProperties>
</file>