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53" r:id="rId3"/>
    <p:sldId id="487" r:id="rId4"/>
    <p:sldId id="256" r:id="rId5"/>
    <p:sldId id="258" r:id="rId6"/>
    <p:sldId id="264" r:id="rId7"/>
    <p:sldId id="494" r:id="rId8"/>
    <p:sldId id="495" r:id="rId9"/>
    <p:sldId id="496" r:id="rId10"/>
    <p:sldId id="498" r:id="rId11"/>
    <p:sldId id="43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99CCFF"/>
    <a:srgbClr val="CCECFF"/>
    <a:srgbClr val="D9F1FF"/>
    <a:srgbClr val="FFCC99"/>
    <a:srgbClr val="2E4F8A"/>
    <a:srgbClr val="21427D"/>
    <a:srgbClr val="335799"/>
    <a:srgbClr val="32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0" autoAdjust="0"/>
    <p:restoredTop sz="94713" autoAdjust="0"/>
  </p:normalViewPr>
  <p:slideViewPr>
    <p:cSldViewPr snapToGrid="0">
      <p:cViewPr varScale="1">
        <p:scale>
          <a:sx n="70" d="100"/>
          <a:sy n="70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0CE3-0597-4469-97D8-E5ACBDB759C1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ED02-1753-49C4-8DF7-8A33ED348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56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04B2-4D99-4037-A3F3-AC1913B052F8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59DA-B20B-467A-87C8-60D5FF375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59DA-B20B-467A-87C8-60D5FF3751F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1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7ED26-81B1-4700-8910-16D2EF3B5107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427D"/>
            </a:gs>
            <a:gs pos="50000">
              <a:srgbClr val="325CA8"/>
            </a:gs>
            <a:gs pos="100000">
              <a:srgbClr val="2E4F8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D:\BKP_PCEGS\Documents\Edson\fundos\Imagem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0" y="0"/>
            <a:ext cx="913803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5074" y="6500834"/>
            <a:ext cx="247172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FF75A5C-C0C4-4C18-ACA1-0BD0B116CA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70000"/>
        <a:buFont typeface="Wingdings" pitchFamily="2" charset="2"/>
        <a:buChar char="v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SzPct val="50000"/>
        <a:buFont typeface="Wingdings" pitchFamily="2" charset="2"/>
        <a:buChar char="v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pa Pat Nut.jpg"/>
          <p:cNvPicPr>
            <a:picLocks noChangeAspect="1"/>
          </p:cNvPicPr>
          <p:nvPr/>
        </p:nvPicPr>
        <p:blipFill>
          <a:blip r:embed="rId2" cstate="print"/>
          <a:srcRect l="14067" r="11986" b="658"/>
          <a:stretch>
            <a:fillRect/>
          </a:stretch>
        </p:blipFill>
        <p:spPr>
          <a:xfrm>
            <a:off x="195263" y="1488025"/>
            <a:ext cx="3244850" cy="4867275"/>
          </a:xfrm>
          <a:prstGeom prst="rect">
            <a:avLst/>
          </a:prstGeom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372225" y="6129338"/>
            <a:ext cx="277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Edson Garcia Soares</a:t>
            </a:r>
          </a:p>
          <a:p>
            <a:pPr algn="ctr"/>
            <a:r>
              <a:rPr lang="en-US" sz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FMRP-USP</a:t>
            </a:r>
            <a:endParaRPr lang="pt-BR" sz="1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1965240" y="44825"/>
            <a:ext cx="5214937" cy="940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Universidade de São Paulo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Faculdade de Medicina de Ribeirão Preto</a:t>
            </a:r>
          </a:p>
          <a:p>
            <a:pPr algn="ctr"/>
            <a:r>
              <a:rPr lang="pt-BR" sz="3600" b="1" kern="1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Departamento de Patologia e Medicina Legal</a:t>
            </a:r>
          </a:p>
        </p:txBody>
      </p:sp>
      <p:pic>
        <p:nvPicPr>
          <p:cNvPr id="19" name="Picture 13" descr="BRASAOcolor_g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8167" y="146051"/>
            <a:ext cx="6604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brasao"/>
          <p:cNvPicPr>
            <a:picLocks noChangeAspect="1" noChangeArrowheads="1"/>
          </p:cNvPicPr>
          <p:nvPr/>
        </p:nvPicPr>
        <p:blipFill>
          <a:blip r:embed="rId4" cstate="print"/>
          <a:srcRect l="10246" t="10274" r="6174" b="11035"/>
          <a:stretch>
            <a:fillRect/>
          </a:stretch>
        </p:blipFill>
        <p:spPr bwMode="auto">
          <a:xfrm>
            <a:off x="195263" y="85725"/>
            <a:ext cx="66198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7255492" y="5791198"/>
            <a:ext cx="827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pt-BR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537347" y="3257573"/>
            <a:ext cx="5534025" cy="132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Curso de </a:t>
            </a:r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Patologia Geral </a:t>
            </a:r>
          </a:p>
          <a:p>
            <a:pPr algn="ctr"/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para Fisioterapia</a:t>
            </a:r>
            <a:endParaRPr lang="pt-BR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94679" y="3233219"/>
            <a:ext cx="1313864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DOENÇA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12997" y="3233219"/>
            <a:ext cx="1908235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ADAPTAÇÃO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7927" y="3233219"/>
            <a:ext cx="109042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SAÚDE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72693" y="1778442"/>
            <a:ext cx="1388842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Agressão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47903" y="4789937"/>
            <a:ext cx="838422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Defesa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4" name="AutoShape 8"/>
          <p:cNvCxnSpPr>
            <a:cxnSpLocks noChangeShapeType="1"/>
          </p:cNvCxnSpPr>
          <p:nvPr/>
        </p:nvCxnSpPr>
        <p:spPr bwMode="auto">
          <a:xfrm>
            <a:off x="1828740" y="3329486"/>
            <a:ext cx="1724984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65" name="AutoShape 9"/>
          <p:cNvCxnSpPr>
            <a:cxnSpLocks noChangeShapeType="1"/>
          </p:cNvCxnSpPr>
          <p:nvPr/>
        </p:nvCxnSpPr>
        <p:spPr bwMode="auto">
          <a:xfrm>
            <a:off x="5549798" y="3329486"/>
            <a:ext cx="1724984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66" name="AutoShape 10"/>
          <p:cNvCxnSpPr>
            <a:cxnSpLocks noChangeShapeType="1"/>
          </p:cNvCxnSpPr>
          <p:nvPr/>
        </p:nvCxnSpPr>
        <p:spPr bwMode="auto">
          <a:xfrm flipH="1" flipV="1">
            <a:off x="5549798" y="3479186"/>
            <a:ext cx="1724984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67" name="AutoShape 11"/>
          <p:cNvCxnSpPr>
            <a:cxnSpLocks noChangeShapeType="1"/>
          </p:cNvCxnSpPr>
          <p:nvPr/>
        </p:nvCxnSpPr>
        <p:spPr bwMode="auto">
          <a:xfrm flipH="1" flipV="1">
            <a:off x="1828740" y="3479186"/>
            <a:ext cx="1724984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68" name="AutoShape 12"/>
          <p:cNvCxnSpPr>
            <a:cxnSpLocks noChangeShapeType="1"/>
          </p:cNvCxnSpPr>
          <p:nvPr/>
        </p:nvCxnSpPr>
        <p:spPr bwMode="auto">
          <a:xfrm flipH="1">
            <a:off x="2624944" y="2132488"/>
            <a:ext cx="1181288" cy="101128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69" name="AutoShape 13"/>
          <p:cNvCxnSpPr>
            <a:cxnSpLocks noChangeShapeType="1"/>
          </p:cNvCxnSpPr>
          <p:nvPr/>
        </p:nvCxnSpPr>
        <p:spPr bwMode="auto">
          <a:xfrm>
            <a:off x="5244132" y="2132488"/>
            <a:ext cx="1181288" cy="101128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70" name="AutoShape 14"/>
          <p:cNvCxnSpPr>
            <a:cxnSpLocks noChangeShapeType="1"/>
          </p:cNvCxnSpPr>
          <p:nvPr/>
        </p:nvCxnSpPr>
        <p:spPr bwMode="auto">
          <a:xfrm flipH="1" flipV="1">
            <a:off x="2624944" y="3695375"/>
            <a:ext cx="1181288" cy="101128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71" name="AutoShape 15"/>
          <p:cNvCxnSpPr>
            <a:cxnSpLocks noChangeShapeType="1"/>
          </p:cNvCxnSpPr>
          <p:nvPr/>
        </p:nvCxnSpPr>
        <p:spPr bwMode="auto">
          <a:xfrm flipV="1">
            <a:off x="5244132" y="3695375"/>
            <a:ext cx="1181288" cy="101128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488898" y="4789937"/>
            <a:ext cx="79836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76432" y="4789937"/>
            <a:ext cx="1548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Homeostasia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74" name="AutoShape 18"/>
          <p:cNvCxnSpPr>
            <a:cxnSpLocks noChangeShapeType="1"/>
          </p:cNvCxnSpPr>
          <p:nvPr/>
        </p:nvCxnSpPr>
        <p:spPr bwMode="auto">
          <a:xfrm>
            <a:off x="1251935" y="3703951"/>
            <a:ext cx="0" cy="111495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9475" name="AutoShape 19"/>
          <p:cNvCxnSpPr>
            <a:cxnSpLocks noChangeShapeType="1"/>
          </p:cNvCxnSpPr>
          <p:nvPr/>
        </p:nvCxnSpPr>
        <p:spPr bwMode="auto">
          <a:xfrm>
            <a:off x="7885322" y="3703951"/>
            <a:ext cx="0" cy="111495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66725" y="38100"/>
            <a:ext cx="821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 estuda as respostas do organismo às agressões?</a:t>
            </a:r>
          </a:p>
        </p:txBody>
      </p:sp>
    </p:spTree>
    <p:extLst>
      <p:ext uri="{BB962C8B-B14F-4D97-AF65-F5344CB8AC3E}">
        <p14:creationId xmlns:p14="http://schemas.microsoft.com/office/powerpoint/2010/main" val="1297706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2662238" y="6575425"/>
            <a:ext cx="3686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http://rabisquera.files.wordpress.com/2009/04/microscopio.jpg</a:t>
            </a:r>
          </a:p>
        </p:txBody>
      </p:sp>
      <p:pic>
        <p:nvPicPr>
          <p:cNvPr id="199691" name="Picture 11" descr="microscopio"/>
          <p:cNvPicPr preferRelativeResize="0">
            <a:picLocks noChangeArrowheads="1"/>
          </p:cNvPicPr>
          <p:nvPr/>
        </p:nvPicPr>
        <p:blipFill>
          <a:blip r:embed="rId2" cstate="print"/>
          <a:srcRect l="1492" t="761" r="2052" b="914"/>
          <a:stretch>
            <a:fillRect/>
          </a:stretch>
        </p:blipFill>
        <p:spPr bwMode="auto">
          <a:xfrm>
            <a:off x="2411413" y="692150"/>
            <a:ext cx="4105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3276600" y="260350"/>
            <a:ext cx="246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Gary Larson (1950)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153" y="1855694"/>
            <a:ext cx="1972235" cy="627156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pt-BR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Obrigado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06988" y="4948475"/>
            <a:ext cx="2501152" cy="3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egsoares@fmrp.usp.br</a:t>
            </a:r>
            <a:endParaRPr lang="en-US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/>
      <p:bldP spid="19969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98248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b="1" dirty="0">
                <a:solidFill>
                  <a:schemeClr val="bg1"/>
                </a:solidFill>
                <a:latin typeface="Times New Roman" pitchFamily="18" charset="0"/>
              </a:rPr>
              <a:t>Obra do artista plástico Paulo Camargo, criada em 1997 (3 x 6 metros) que se encontra no saguão do prédio do Departamento de Patologia e Medicina Legal da Faculdade de Medicina de Ribeirão Preto da USP</a:t>
            </a:r>
          </a:p>
        </p:txBody>
      </p:sp>
      <p:pic>
        <p:nvPicPr>
          <p:cNvPr id="19" name="Picture 5" descr="fotoquadro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1669" t="5519" r="1530" b="38802"/>
          <a:stretch>
            <a:fillRect/>
          </a:stretch>
        </p:blipFill>
        <p:spPr bwMode="auto">
          <a:xfrm>
            <a:off x="0" y="1527250"/>
            <a:ext cx="9144000" cy="4520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sp>
        <p:nvSpPr>
          <p:cNvPr id="20" name="Retângulo 19"/>
          <p:cNvSpPr/>
          <p:nvPr/>
        </p:nvSpPr>
        <p:spPr>
          <a:xfrm>
            <a:off x="0" y="1532977"/>
            <a:ext cx="9144000" cy="4500000"/>
          </a:xfrm>
          <a:prstGeom prst="rect">
            <a:avLst/>
          </a:prstGeom>
          <a:solidFill>
            <a:srgbClr val="CCFFFF">
              <a:alpha val="41961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582738" y="71438"/>
            <a:ext cx="597852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O QUE É UM PATOLOGISTA?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4695" y="1597769"/>
            <a:ext cx="6836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realiza necropsias?  Ou autópsias?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4695" y="2166785"/>
            <a:ext cx="400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deve ser médico?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4695" y="2735801"/>
            <a:ext cx="400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deve ser legista?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4695" y="3304817"/>
            <a:ext cx="774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diagnostica biópsias e peças cirúrgicas?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4695" y="4442849"/>
            <a:ext cx="400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leciona patologia?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4695" y="5011865"/>
            <a:ext cx="5859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realiza pesquisas científicas? 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34695" y="5580880"/>
            <a:ext cx="275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se diverte?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34695" y="3873833"/>
            <a:ext cx="8674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 </a:t>
            </a:r>
            <a:r>
              <a:rPr lang="pt-BR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diagnostica citologias esfoliativas e de punções aspirativas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2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204597" y="1453094"/>
            <a:ext cx="3428415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Walter 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Edgar Maffei (1905/1991)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planta de frutos dourados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naturalmente maduros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belas maçãs sem serpentes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nós fomos privilegiados 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com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seus saberes seguros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ofertados aos 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carentes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042816" y="4116972"/>
            <a:ext cx="4024544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João 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Samuel Meira de Oliveira (1936/1994)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casca dura do coco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revela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conteúdo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água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doce de beber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saciando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pouco a pouco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o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procurei em tudo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minha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sede de saber</a:t>
            </a:r>
            <a:endParaRPr lang="pt-BR" sz="1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6694" y="4374929"/>
            <a:ext cx="4722449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Mário 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Rubens Guimarães Montenegro (1923/2005)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sol, astro brilhante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esse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comandante terno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honesto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competente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grande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pai, hoje distante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foi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meu papa ateu eterno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era </a:t>
            </a:r>
            <a:r>
              <a:rPr lang="pt-BR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gente como a </a:t>
            </a:r>
            <a:r>
              <a:rPr lang="pt-BR" sz="16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gente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7406" y="141320"/>
            <a:ext cx="8649187" cy="5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1" i="0" u="none" strike="noStrike" normalizeH="0" baseline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QUE </a:t>
            </a:r>
            <a:r>
              <a:rPr lang="pt-BR" sz="1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 UM PROFESSOR DE PATOLOGIA?</a:t>
            </a:r>
            <a:endParaRPr kumimoji="0" lang="pt-BR" sz="1000" b="1" i="0" u="none" strike="noStrike" normalizeH="0" baseline="0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37219" r="67042" b="35335"/>
          <a:stretch/>
        </p:blipFill>
        <p:spPr bwMode="auto">
          <a:xfrm>
            <a:off x="4726505" y="1914318"/>
            <a:ext cx="112797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24986" r="37255" b="59535"/>
          <a:stretch/>
        </p:blipFill>
        <p:spPr>
          <a:xfrm>
            <a:off x="5415602" y="4675574"/>
            <a:ext cx="1160275" cy="1440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763319" y="811619"/>
            <a:ext cx="556357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Aos mestres, com carinho (</a:t>
            </a:r>
            <a:r>
              <a:rPr lang="pt-BR" sz="2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memoriam)</a:t>
            </a:r>
            <a:endParaRPr lang="pt-BR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6" r="10823"/>
          <a:stretch/>
        </p:blipFill>
        <p:spPr>
          <a:xfrm rot="5400000">
            <a:off x="920263" y="865510"/>
            <a:ext cx="2756614" cy="362895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995740" y="6577583"/>
            <a:ext cx="31534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Soares, </a:t>
            </a:r>
            <a:r>
              <a:rPr lang="pt-BR" sz="1000" dirty="0" err="1" smtClean="0">
                <a:solidFill>
                  <a:schemeClr val="bg1"/>
                </a:solidFill>
              </a:rPr>
              <a:t>EG</a:t>
            </a:r>
            <a:r>
              <a:rPr lang="pt-BR" sz="1000" dirty="0" smtClean="0">
                <a:solidFill>
                  <a:schemeClr val="bg1"/>
                </a:solidFill>
              </a:rPr>
              <a:t> – </a:t>
            </a:r>
            <a:r>
              <a:rPr lang="pt-BR" sz="1000" dirty="0">
                <a:solidFill>
                  <a:schemeClr val="bg1"/>
                </a:solidFill>
              </a:rPr>
              <a:t>Disparando </a:t>
            </a:r>
            <a:r>
              <a:rPr lang="pt-BR" sz="1000" dirty="0" err="1" smtClean="0">
                <a:solidFill>
                  <a:schemeClr val="bg1"/>
                </a:solidFill>
              </a:rPr>
              <a:t>Poemeus</a:t>
            </a:r>
            <a:r>
              <a:rPr lang="pt-BR" sz="1000" dirty="0" smtClean="0">
                <a:solidFill>
                  <a:schemeClr val="bg1"/>
                </a:solidFill>
              </a:rPr>
              <a:t>. </a:t>
            </a:r>
            <a:r>
              <a:rPr lang="pt-BR" sz="1000" dirty="0" err="1" smtClean="0">
                <a:solidFill>
                  <a:schemeClr val="bg1"/>
                </a:solidFill>
              </a:rPr>
              <a:t>Funpec</a:t>
            </a:r>
            <a:r>
              <a:rPr lang="pt-BR" sz="1000" dirty="0" smtClean="0">
                <a:solidFill>
                  <a:schemeClr val="bg1"/>
                </a:solidFill>
              </a:rPr>
              <a:t> Editora, </a:t>
            </a:r>
            <a:r>
              <a:rPr lang="pt-BR" sz="1000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879626"/>
            <a:ext cx="11577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40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18" grpId="0"/>
      <p:bldP spid="102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7542" y="-37206"/>
            <a:ext cx="6385893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QUE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 PATOLOGIA ?</a:t>
            </a:r>
            <a:endParaRPr kumimoji="0" lang="pt-BR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8000" y="3568449"/>
            <a:ext cx="856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 a ciência biológica que estuda as alterações funcionais e estruturais capazes de provocar modificações do estado de saúde dos seres vivos, as causas que provocam essas alterações, o mecanismo de ação dessas causas, as respostas do organismo a essas agressões e as manifestações clínicas decorrentes dessas alterações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s://c1.staticflickr.com/3/2505/4034831367_9f6ec96ec3.jpg"/>
          <p:cNvPicPr>
            <a:picLocks noChangeAspect="1" noChangeArrowheads="1"/>
          </p:cNvPicPr>
          <p:nvPr/>
        </p:nvPicPr>
        <p:blipFill>
          <a:blip r:embed="rId2" cstate="print"/>
          <a:srcRect t="8262" b="17370"/>
          <a:stretch>
            <a:fillRect/>
          </a:stretch>
        </p:blipFill>
        <p:spPr bwMode="auto">
          <a:xfrm>
            <a:off x="2190750" y="694765"/>
            <a:ext cx="4762500" cy="2734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tângulo 4"/>
          <p:cNvSpPr/>
          <p:nvPr/>
        </p:nvSpPr>
        <p:spPr>
          <a:xfrm>
            <a:off x="5942249" y="3429000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</a:rPr>
              <a:t>www.flickr.com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8000" y="894202"/>
            <a:ext cx="8568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/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 patologia faz parte do grupo das ciências biológicas que estudam a estrutura e o funcionamento dos organismos vivos. Elas são classificadas como ciências fisiológicas e ciências patológicas.</a:t>
            </a:r>
          </a:p>
          <a:p>
            <a:pPr indent="180975" algn="just"/>
            <a:r>
              <a:rPr lang="pt-BR" sz="9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do grego, </a:t>
            </a:r>
            <a:r>
              <a:rPr lang="pt-BR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páthos</a:t>
            </a:r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sofrimento ou doença, e </a:t>
            </a:r>
            <a:r>
              <a:rPr lang="pt-BR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lógos</a:t>
            </a:r>
            <a:r>
              <a:rPr lang="pt-B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palavra, tratado, estudo, ciência, ou linguagem, proposição, definição, razão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8000" y="4181460"/>
            <a:ext cx="856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>
              <a:lnSpc>
                <a:spcPts val="2700"/>
              </a:lnSpc>
            </a:pPr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 psicologia faz parte das ciências humanas e tem entre suas disciplinas a psicopatologia, que estuda particularmente lesões cerebrais capazes de provocar reações psíquicas. </a:t>
            </a:r>
          </a:p>
          <a:p>
            <a:pPr indent="180975" algn="just">
              <a:lnSpc>
                <a:spcPts val="2700"/>
              </a:lnSpc>
            </a:pPr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 patologia também está envolvida com as ciências exatas. Sempre que se quer fazer um estudo epidemiológico sobre alguma doença é inevitável o uso de procedimentos estatísticos.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78" y="3429000"/>
            <a:ext cx="8783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ação da patologia pode atingir as áreas das ciências humanas e exatas?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55993" y="149971"/>
            <a:ext cx="522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patologia* é uma ciência biológica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6725" y="38100"/>
            <a:ext cx="821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 estuda as alterações funcionais dos seres vivos?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2000" y="797382"/>
            <a:ext cx="828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/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 alteração funcional orgânica é qualquer desvio no funcionamento normal – estado fisiológico (homeostasia) – de células, tecidos ou órgãos de um ser vivo, seja por excesso ou por deficiência de funcionamento. Ex.: </a:t>
            </a:r>
            <a:r>
              <a:rPr lang="pt-BR" sz="2400" dirty="0" err="1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hipertireoidismo</a:t>
            </a:r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, hipertensão arterial, gigantismo, insuficiência renal aguda, insuficiência cardíaca,  insuficiência respiratória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725" y="3496231"/>
            <a:ext cx="821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 estuda as alterações estruturais dos seres vivos?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4337" y="4036904"/>
            <a:ext cx="8315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Alteração estrutural orgânica ou lesão é qualquer dano na constituição das células, tecidos ou órgãos de um ser vivo. Esse dano pode ocorrer em conseqüência a defeito na transmissão hereditária, a defeito durante a </a:t>
            </a:r>
            <a:r>
              <a:rPr lang="pt-BR" sz="2400" dirty="0" err="1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embriogênese</a:t>
            </a:r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ou pela ação de agentes agressivos durante ou após o desenvolvimento embrionário. Ex.: </a:t>
            </a:r>
            <a:r>
              <a:rPr lang="pt-BR" sz="2400" dirty="0" err="1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glomerulonefrite</a:t>
            </a:r>
            <a:r>
              <a:rPr lang="pt-BR" sz="24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membranosa, cirrose hepática alcoólica, enfisema pulmonar</a:t>
            </a:r>
            <a:endParaRPr lang="pt-B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2192" y="2099294"/>
            <a:ext cx="1665238" cy="7097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Alterações funcionais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60420" y="2099293"/>
            <a:ext cx="1665238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Alterações estruturais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42107" y="3704881"/>
            <a:ext cx="1665238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Alterações bioquímicas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64238" y="3704881"/>
            <a:ext cx="1760835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Alterações morfológicas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21407" y="5308671"/>
            <a:ext cx="1247998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LESÃO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68" name="AutoShape 8"/>
          <p:cNvCxnSpPr>
            <a:cxnSpLocks noChangeShapeType="1"/>
          </p:cNvCxnSpPr>
          <p:nvPr/>
        </p:nvCxnSpPr>
        <p:spPr bwMode="auto">
          <a:xfrm>
            <a:off x="4323425" y="1384917"/>
            <a:ext cx="1269507" cy="719091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5369" name="AutoShape 9"/>
          <p:cNvCxnSpPr>
            <a:cxnSpLocks noChangeShapeType="1"/>
          </p:cNvCxnSpPr>
          <p:nvPr/>
        </p:nvCxnSpPr>
        <p:spPr bwMode="auto">
          <a:xfrm flipH="1">
            <a:off x="2104008" y="1376039"/>
            <a:ext cx="1322774" cy="736846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5370" name="AutoShape 10"/>
          <p:cNvCxnSpPr>
            <a:cxnSpLocks noChangeShapeType="1"/>
          </p:cNvCxnSpPr>
          <p:nvPr/>
        </p:nvCxnSpPr>
        <p:spPr bwMode="auto">
          <a:xfrm>
            <a:off x="6693707" y="2890999"/>
            <a:ext cx="1063902" cy="80123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5371" name="AutoShape 11"/>
          <p:cNvCxnSpPr>
            <a:cxnSpLocks noChangeShapeType="1"/>
          </p:cNvCxnSpPr>
          <p:nvPr/>
        </p:nvCxnSpPr>
        <p:spPr bwMode="auto">
          <a:xfrm flipH="1">
            <a:off x="5130366" y="2855359"/>
            <a:ext cx="925132" cy="80123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5" name="AutoShape 10"/>
          <p:cNvCxnSpPr>
            <a:cxnSpLocks noChangeShapeType="1"/>
          </p:cNvCxnSpPr>
          <p:nvPr/>
        </p:nvCxnSpPr>
        <p:spPr bwMode="auto">
          <a:xfrm>
            <a:off x="5128950" y="4471372"/>
            <a:ext cx="1063902" cy="80123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6" name="AutoShape 11"/>
          <p:cNvCxnSpPr>
            <a:cxnSpLocks noChangeShapeType="1"/>
          </p:cNvCxnSpPr>
          <p:nvPr/>
        </p:nvCxnSpPr>
        <p:spPr bwMode="auto">
          <a:xfrm flipH="1">
            <a:off x="6934890" y="4442797"/>
            <a:ext cx="925132" cy="801233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82535" y="956823"/>
            <a:ext cx="2047626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NOSOLOGIA</a:t>
            </a:r>
            <a:endParaRPr kumimoji="0" lang="pt-B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25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6673628" y="634687"/>
            <a:ext cx="1642368" cy="11880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pt-BR" sz="20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45835" y="945404"/>
            <a:ext cx="2530137" cy="21960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pt-BR" sz="20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038944" y="3336621"/>
            <a:ext cx="1704513" cy="22320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pt-BR" sz="20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56233" y="4068005"/>
            <a:ext cx="1620000" cy="718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Fatores intrínsecos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56233" y="1612297"/>
            <a:ext cx="162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ts val="1000"/>
              </a:spcAft>
              <a:defRPr sz="2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pt-BR" dirty="0"/>
              <a:t>Fatores extrínsecos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72728" y="3352447"/>
            <a:ext cx="1210111" cy="22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Genéticos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72728" y="3752097"/>
            <a:ext cx="1646097" cy="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Imunológicos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72728" y="4717687"/>
            <a:ext cx="1303197" cy="2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Psíquicos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072728" y="5181835"/>
            <a:ext cx="1303197" cy="3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Regressivos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149299" y="1028983"/>
            <a:ext cx="2383953" cy="30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Ambientais sociais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133787" y="1641187"/>
            <a:ext cx="2308022" cy="2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Ambientais físicos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072728" y="4224870"/>
            <a:ext cx="1646097" cy="32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Hormonais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8029" y="3041373"/>
            <a:ext cx="1695450" cy="3083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3d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ts val="1000"/>
              </a:spcAft>
              <a:defRPr sz="2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ETIOLOGIA</a:t>
            </a:r>
            <a:endParaRPr lang="pt-BR" dirty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33787" y="2148048"/>
            <a:ext cx="2308022" cy="35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Ambientais químicos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133786" y="2697782"/>
            <a:ext cx="2486575" cy="35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Ambientais biológicos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427" name="AutoShape 19"/>
          <p:cNvSpPr>
            <a:spLocks/>
          </p:cNvSpPr>
          <p:nvPr/>
        </p:nvSpPr>
        <p:spPr bwMode="auto">
          <a:xfrm flipH="1">
            <a:off x="3947217" y="3294134"/>
            <a:ext cx="117863" cy="2304000"/>
          </a:xfrm>
          <a:prstGeom prst="rightBrace">
            <a:avLst>
              <a:gd name="adj1" fmla="val 72552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28" name="AutoShape 20"/>
          <p:cNvSpPr>
            <a:spLocks/>
          </p:cNvSpPr>
          <p:nvPr/>
        </p:nvSpPr>
        <p:spPr bwMode="auto">
          <a:xfrm>
            <a:off x="3937831" y="900579"/>
            <a:ext cx="147903" cy="2228296"/>
          </a:xfrm>
          <a:prstGeom prst="leftBrace">
            <a:avLst>
              <a:gd name="adj1" fmla="val 71212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29" name="AutoShape 21"/>
          <p:cNvSpPr>
            <a:spLocks/>
          </p:cNvSpPr>
          <p:nvPr/>
        </p:nvSpPr>
        <p:spPr bwMode="auto">
          <a:xfrm>
            <a:off x="6594816" y="599571"/>
            <a:ext cx="130137" cy="1245007"/>
          </a:xfrm>
          <a:prstGeom prst="leftBrace">
            <a:avLst>
              <a:gd name="adj1" fmla="val 43473"/>
              <a:gd name="adj2" fmla="val 5000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763063" y="652722"/>
            <a:ext cx="1402013" cy="2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Econômicos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763063" y="1045573"/>
            <a:ext cx="1489368" cy="3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Educacionais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763063" y="1445656"/>
            <a:ext cx="1082418" cy="3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Políticos</a:t>
            </a:r>
          </a:p>
        </p:txBody>
      </p:sp>
      <p:cxnSp>
        <p:nvCxnSpPr>
          <p:cNvPr id="17433" name="AutoShape 25"/>
          <p:cNvCxnSpPr>
            <a:cxnSpLocks noChangeShapeType="1"/>
          </p:cNvCxnSpPr>
          <p:nvPr/>
        </p:nvCxnSpPr>
        <p:spPr bwMode="auto">
          <a:xfrm>
            <a:off x="6242558" y="1215728"/>
            <a:ext cx="3240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29" name="AutoShape 18"/>
          <p:cNvCxnSpPr>
            <a:cxnSpLocks noChangeShapeType="1"/>
          </p:cNvCxnSpPr>
          <p:nvPr/>
        </p:nvCxnSpPr>
        <p:spPr bwMode="auto">
          <a:xfrm>
            <a:off x="1906584" y="3349700"/>
            <a:ext cx="340885" cy="720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66725" y="38100"/>
            <a:ext cx="821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 estuda as causas que provocaram as alterações?</a:t>
            </a:r>
          </a:p>
        </p:txBody>
      </p:sp>
      <p:cxnSp>
        <p:nvCxnSpPr>
          <p:cNvPr id="35" name="AutoShape 18"/>
          <p:cNvCxnSpPr>
            <a:cxnSpLocks noChangeShapeType="1"/>
          </p:cNvCxnSpPr>
          <p:nvPr/>
        </p:nvCxnSpPr>
        <p:spPr bwMode="auto">
          <a:xfrm flipV="1">
            <a:off x="1915348" y="2332297"/>
            <a:ext cx="340885" cy="7200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791330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7" grpId="0" animBg="1"/>
      <p:bldP spid="174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7094" y="3961442"/>
            <a:ext cx="1825451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Hereditariedade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37138" y="3075264"/>
            <a:ext cx="1491762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Constituição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9851" y="6115051"/>
            <a:ext cx="1667049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Predisposição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93741" y="6115051"/>
            <a:ext cx="1740109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Refratariedade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15323" y="647701"/>
            <a:ext cx="1690077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PATOGENIA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94374" y="3934883"/>
            <a:ext cx="1368000" cy="36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Ambiente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04835" y="1485194"/>
            <a:ext cx="1908070" cy="953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Fatores dependentes do hospedeiro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394590" y="3452388"/>
            <a:ext cx="1708220" cy="95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Agressividade,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Toxicidade 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Virulencia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04835" y="4877304"/>
            <a:ext cx="1808703" cy="6662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Tipo constitucional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86251" y="1485194"/>
            <a:ext cx="1908070" cy="953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Fatores dependentes do agente agressor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114996" y="3452388"/>
            <a:ext cx="1740598" cy="6654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Concentração do agente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934432" y="3452388"/>
            <a:ext cx="1404000" cy="6654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Duração da exposição</a:t>
            </a: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7" name="AutoShape 15"/>
          <p:cNvCxnSpPr>
            <a:cxnSpLocks noChangeShapeType="1"/>
          </p:cNvCxnSpPr>
          <p:nvPr/>
        </p:nvCxnSpPr>
        <p:spPr bwMode="auto">
          <a:xfrm flipH="1">
            <a:off x="2956264" y="1032126"/>
            <a:ext cx="594155" cy="4415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48" name="AutoShape 16"/>
          <p:cNvCxnSpPr>
            <a:cxnSpLocks noChangeShapeType="1"/>
          </p:cNvCxnSpPr>
          <p:nvPr/>
        </p:nvCxnSpPr>
        <p:spPr bwMode="auto">
          <a:xfrm>
            <a:off x="1843314" y="2438753"/>
            <a:ext cx="1116" cy="60929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49" name="AutoShape 17"/>
          <p:cNvCxnSpPr>
            <a:cxnSpLocks noChangeShapeType="1"/>
          </p:cNvCxnSpPr>
          <p:nvPr/>
        </p:nvCxnSpPr>
        <p:spPr bwMode="auto">
          <a:xfrm flipH="1">
            <a:off x="1062892" y="3458381"/>
            <a:ext cx="468923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0" name="AutoShape 18"/>
          <p:cNvCxnSpPr>
            <a:cxnSpLocks noChangeShapeType="1"/>
          </p:cNvCxnSpPr>
          <p:nvPr/>
        </p:nvCxnSpPr>
        <p:spPr bwMode="auto">
          <a:xfrm>
            <a:off x="2226268" y="3458381"/>
            <a:ext cx="451059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1" name="AutoShape 19"/>
          <p:cNvCxnSpPr>
            <a:cxnSpLocks noChangeShapeType="1"/>
          </p:cNvCxnSpPr>
          <p:nvPr/>
        </p:nvCxnSpPr>
        <p:spPr bwMode="auto">
          <a:xfrm flipH="1">
            <a:off x="1064009" y="5617035"/>
            <a:ext cx="468923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2" name="AutoShape 20"/>
          <p:cNvCxnSpPr>
            <a:cxnSpLocks noChangeShapeType="1"/>
          </p:cNvCxnSpPr>
          <p:nvPr/>
        </p:nvCxnSpPr>
        <p:spPr bwMode="auto">
          <a:xfrm>
            <a:off x="2227385" y="5617035"/>
            <a:ext cx="451059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3" name="AutoShape 21"/>
          <p:cNvCxnSpPr>
            <a:cxnSpLocks noChangeShapeType="1"/>
          </p:cNvCxnSpPr>
          <p:nvPr/>
        </p:nvCxnSpPr>
        <p:spPr bwMode="auto">
          <a:xfrm flipH="1">
            <a:off x="2217336" y="4399729"/>
            <a:ext cx="468923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4" name="AutoShape 22"/>
          <p:cNvCxnSpPr>
            <a:cxnSpLocks noChangeShapeType="1"/>
          </p:cNvCxnSpPr>
          <p:nvPr/>
        </p:nvCxnSpPr>
        <p:spPr bwMode="auto">
          <a:xfrm>
            <a:off x="1071824" y="4399729"/>
            <a:ext cx="451059" cy="45306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5" name="AutoShape 23"/>
          <p:cNvCxnSpPr>
            <a:cxnSpLocks noChangeShapeType="1"/>
          </p:cNvCxnSpPr>
          <p:nvPr/>
        </p:nvCxnSpPr>
        <p:spPr bwMode="auto">
          <a:xfrm>
            <a:off x="4722725" y="1032127"/>
            <a:ext cx="950106" cy="450444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6" name="AutoShape 24"/>
          <p:cNvCxnSpPr>
            <a:cxnSpLocks noChangeShapeType="1"/>
          </p:cNvCxnSpPr>
          <p:nvPr/>
        </p:nvCxnSpPr>
        <p:spPr bwMode="auto">
          <a:xfrm>
            <a:off x="6908922" y="2545995"/>
            <a:ext cx="982927" cy="883004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7" name="AutoShape 25"/>
          <p:cNvCxnSpPr>
            <a:cxnSpLocks noChangeShapeType="1"/>
          </p:cNvCxnSpPr>
          <p:nvPr/>
        </p:nvCxnSpPr>
        <p:spPr bwMode="auto">
          <a:xfrm rot="16200000" flipH="1">
            <a:off x="6165199" y="2979215"/>
            <a:ext cx="883004" cy="16566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cxnSp>
        <p:nvCxnSpPr>
          <p:cNvPr id="18458" name="AutoShape 26"/>
          <p:cNvCxnSpPr>
            <a:cxnSpLocks noChangeShapeType="1"/>
          </p:cNvCxnSpPr>
          <p:nvPr/>
        </p:nvCxnSpPr>
        <p:spPr bwMode="auto">
          <a:xfrm rot="10800000" flipV="1">
            <a:off x="5173362" y="2545995"/>
            <a:ext cx="1056616" cy="883004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75010" y="6581001"/>
            <a:ext cx="2593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Figura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1.3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Esquema geral da patogenia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33362" y="0"/>
            <a:ext cx="8677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patologia estuda o mecanismo de ação das causas das doenças?</a:t>
            </a:r>
          </a:p>
        </p:txBody>
      </p:sp>
    </p:spTree>
    <p:extLst>
      <p:ext uri="{BB962C8B-B14F-4D97-AF65-F5344CB8AC3E}">
        <p14:creationId xmlns:p14="http://schemas.microsoft.com/office/powerpoint/2010/main" val="29462903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5101</TotalTime>
  <Words>568</Words>
  <Application>Microsoft Office PowerPoint</Application>
  <PresentationFormat>Apresentação na tela (4:3)</PresentationFormat>
  <Paragraphs>107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EGS</dc:creator>
  <cp:lastModifiedBy>Samsung</cp:lastModifiedBy>
  <cp:revision>467</cp:revision>
  <dcterms:created xsi:type="dcterms:W3CDTF">2012-08-01T15:59:38Z</dcterms:created>
  <dcterms:modified xsi:type="dcterms:W3CDTF">2019-08-08T23:33:41Z</dcterms:modified>
</cp:coreProperties>
</file>