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174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74B4-1B86-4CC7-9A30-7733841479D4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EC11-7856-4D7A-8082-54B6F15D81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La </a:t>
            </a:r>
            <a:r>
              <a:rPr lang="pt-BR" dirty="0" err="1" smtClean="0"/>
              <a:t>noche</a:t>
            </a:r>
            <a:r>
              <a:rPr lang="pt-BR" dirty="0" smtClean="0"/>
              <a:t> de los </a:t>
            </a:r>
            <a:r>
              <a:rPr lang="pt-BR" dirty="0" err="1" smtClean="0"/>
              <a:t>museos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Diálogo de </a:t>
            </a:r>
            <a:r>
              <a:rPr lang="pt-BR" dirty="0" err="1" smtClean="0"/>
              <a:t>Karol</a:t>
            </a:r>
            <a:r>
              <a:rPr lang="pt-BR" dirty="0" smtClean="0"/>
              <a:t> y Sabrina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85000" lnSpcReduction="20000"/>
          </a:bodyPr>
          <a:lstStyle/>
          <a:p>
            <a:pPr indent="0" algn="just">
              <a:buNone/>
            </a:pPr>
            <a:r>
              <a:rPr lang="es-GT" dirty="0"/>
              <a:t>-</a:t>
            </a:r>
            <a:r>
              <a:rPr lang="es-GT" dirty="0" err="1"/>
              <a:t>Karol</a:t>
            </a:r>
            <a:r>
              <a:rPr lang="es-GT" dirty="0"/>
              <a:t>, ¡encontré una buena actividad para después del bar! Empieza a las ocho, estoy enviándote el enlace… </a:t>
            </a:r>
            <a:r>
              <a:rPr lang="es-GT" dirty="0" smtClean="0"/>
              <a:t>Míralo </a:t>
            </a:r>
            <a:r>
              <a:rPr lang="es-GT" dirty="0"/>
              <a:t>y dime qué piensas sobre eso </a:t>
            </a:r>
            <a:r>
              <a:rPr lang="es-GT" dirty="0">
                <a:solidFill>
                  <a:schemeClr val="accent6">
                    <a:lumMod val="75000"/>
                  </a:schemeClr>
                </a:solidFill>
              </a:rPr>
              <a:t>(diría simplemente “qué piensas”).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 indent="0" algn="just">
              <a:buNone/>
            </a:pPr>
            <a:r>
              <a:rPr lang="es-GT" dirty="0" smtClean="0"/>
              <a:t>-</a:t>
            </a:r>
            <a:r>
              <a:rPr lang="es-GT" i="1" dirty="0" smtClean="0"/>
              <a:t>mirando </a:t>
            </a:r>
            <a:r>
              <a:rPr lang="es-GT" i="1" dirty="0"/>
              <a:t>la pantalla del </a:t>
            </a:r>
            <a:r>
              <a:rPr lang="es-GT" i="1" dirty="0" smtClean="0"/>
              <a:t>teléfono</a:t>
            </a:r>
            <a:r>
              <a:rPr lang="es-GT" dirty="0" smtClean="0"/>
              <a:t> </a:t>
            </a:r>
            <a:r>
              <a:rPr lang="es-GT" dirty="0"/>
              <a:t>Ah, ¡me parece bueno! Pero ya son como siete y quince, tenemos que salir muy rápido por lo de los autobuses.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-Es </a:t>
            </a:r>
            <a:r>
              <a:rPr lang="es-GT" dirty="0" smtClean="0"/>
              <a:t>verdad, tienes razón. ¿Cuál es el plan, entonces?</a:t>
            </a:r>
            <a:endParaRPr lang="pt-BR" dirty="0" smtClean="0"/>
          </a:p>
          <a:p>
            <a:pPr indent="0" algn="just">
              <a:buNone/>
            </a:pPr>
            <a:r>
              <a:rPr lang="es-GT" dirty="0" smtClean="0"/>
              <a:t>-Me parece bueno que vayamos primero a lugares </a:t>
            </a:r>
            <a:r>
              <a:rPr lang="es-GT" u="sng" dirty="0" smtClean="0"/>
              <a:t>próximos</a:t>
            </a:r>
            <a:r>
              <a:rPr lang="es-GT" dirty="0" smtClean="0"/>
              <a:t>/</a:t>
            </a:r>
            <a:r>
              <a:rPr lang="es-GT" dirty="0" smtClean="0">
                <a:solidFill>
                  <a:schemeClr val="accent6">
                    <a:lumMod val="75000"/>
                  </a:schemeClr>
                </a:solidFill>
              </a:rPr>
              <a:t>cercanos</a:t>
            </a:r>
            <a:r>
              <a:rPr lang="es-GT" dirty="0" smtClean="0"/>
              <a:t>. Es una suerte que estamos cerca de la Avenida Medina Allende (B), entonces </a:t>
            </a:r>
            <a:r>
              <a:rPr lang="es-GT" b="1" dirty="0" smtClean="0"/>
              <a:t>si salimos a pié</a:t>
            </a:r>
            <a:r>
              <a:rPr lang="es-GT" b="1" dirty="0" smtClean="0">
                <a:solidFill>
                  <a:schemeClr val="accent6">
                    <a:lumMod val="50000"/>
                  </a:schemeClr>
                </a:solidFill>
              </a:rPr>
              <a:t>/pie </a:t>
            </a:r>
            <a:r>
              <a:rPr lang="es-GT" b="1" u="sng" dirty="0" smtClean="0"/>
              <a:t>por las 19h40</a:t>
            </a:r>
            <a:r>
              <a:rPr lang="es-GT" b="1" dirty="0" smtClean="0">
                <a:solidFill>
                  <a:schemeClr val="accent6">
                    <a:lumMod val="75000"/>
                  </a:schemeClr>
                </a:solidFill>
              </a:rPr>
              <a:t>/a eso de las </a:t>
            </a:r>
            <a:r>
              <a:rPr lang="es-GT" b="1" dirty="0" smtClean="0">
                <a:solidFill>
                  <a:schemeClr val="accent6">
                    <a:lumMod val="75000"/>
                  </a:schemeClr>
                </a:solidFill>
              </a:rPr>
              <a:t>19.40/a alrededor de/sobre las 19.40/como a las 19.40</a:t>
            </a:r>
            <a:r>
              <a:rPr lang="es-GT" b="1" dirty="0" smtClean="0"/>
              <a:t>), </a:t>
            </a:r>
            <a:r>
              <a:rPr lang="es-GT" b="1" dirty="0" smtClean="0"/>
              <a:t>a las 19h50h estaremos en CEPIA (2) [condicional hipotética real] </a:t>
            </a:r>
            <a:r>
              <a:rPr lang="es-GT" dirty="0" smtClean="0"/>
              <a:t>- tiempo suficiente para que tengamos una buena posición en una posible cola.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es-GT" dirty="0"/>
              <a:t>-Muy bien pensado. </a:t>
            </a:r>
            <a:r>
              <a:rPr lang="es-GT" b="1" dirty="0"/>
              <a:t>Si la cola está larga, nos vamos al Museo Científico y Tecnológico (3)</a:t>
            </a:r>
            <a:r>
              <a:rPr lang="es-GT" dirty="0"/>
              <a:t> </a:t>
            </a:r>
            <a:r>
              <a:rPr lang="es-GT" b="1" dirty="0"/>
              <a:t>[condicional hipotética real]</a:t>
            </a:r>
            <a:r>
              <a:rPr lang="es-GT" dirty="0"/>
              <a:t>, </a:t>
            </a:r>
            <a:r>
              <a:rPr lang="es-GT" u="sng" dirty="0"/>
              <a:t>pues está 15 minutos lejos del CEPIA</a:t>
            </a:r>
            <a:r>
              <a:rPr lang="es-GT" dirty="0"/>
              <a:t> (2)/</a:t>
            </a:r>
            <a:r>
              <a:rPr lang="es-GT" dirty="0">
                <a:solidFill>
                  <a:schemeClr val="accent6">
                    <a:lumMod val="75000"/>
                  </a:schemeClr>
                </a:solidFill>
              </a:rPr>
              <a:t>pues está a 15 minutos del </a:t>
            </a:r>
            <a:r>
              <a:rPr lang="es-GT" dirty="0" smtClean="0">
                <a:solidFill>
                  <a:schemeClr val="accent6">
                    <a:lumMod val="75000"/>
                  </a:schemeClr>
                </a:solidFill>
              </a:rPr>
              <a:t>CEPIA</a:t>
            </a:r>
            <a:r>
              <a:rPr lang="es-GT" dirty="0" smtClean="0"/>
              <a:t>.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-Sí, me gusta la idea. ¿Y después, Sabrina?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-Después podemos tomar un autobús hasta la plaza España, nos llevaría unos 5 minutos. Allá están el Museo Palacio </a:t>
            </a:r>
            <a:r>
              <a:rPr lang="es-GT" dirty="0" err="1"/>
              <a:t>Dionisi</a:t>
            </a:r>
            <a:r>
              <a:rPr lang="es-GT" dirty="0"/>
              <a:t> (4), el Provincial de Bellas Artes “Emilio </a:t>
            </a:r>
            <a:r>
              <a:rPr lang="es-GT" dirty="0" err="1"/>
              <a:t>Caraffa</a:t>
            </a:r>
            <a:r>
              <a:rPr lang="es-GT" dirty="0"/>
              <a:t>” (5) y el “Evita - Palacio </a:t>
            </a:r>
            <a:r>
              <a:rPr lang="es-GT" dirty="0" err="1"/>
              <a:t>Ferreyra</a:t>
            </a:r>
            <a:r>
              <a:rPr lang="es-GT" dirty="0"/>
              <a:t>” (7). </a:t>
            </a:r>
            <a:r>
              <a:rPr lang="es-GT" b="1" dirty="0"/>
              <a:t>Si no nos gusta la programación de uno de ellos, podremos ir hasta el próximo caminando</a:t>
            </a:r>
            <a:r>
              <a:rPr lang="es-GT" dirty="0"/>
              <a:t> </a:t>
            </a:r>
            <a:r>
              <a:rPr lang="es-GT" b="1" dirty="0"/>
              <a:t>[condicional hipotética real]</a:t>
            </a:r>
            <a:r>
              <a:rPr lang="es-GT" dirty="0"/>
              <a:t>- quedan todos muy cercanos/cerca.</a:t>
            </a:r>
            <a:endParaRPr lang="pt-BR" dirty="0"/>
          </a:p>
          <a:p>
            <a:pPr indent="0" algn="just">
              <a:buNone/>
            </a:pPr>
            <a:r>
              <a:rPr lang="es-GT" dirty="0" smtClean="0"/>
              <a:t>-¡</a:t>
            </a:r>
            <a:r>
              <a:rPr lang="es-GT" dirty="0"/>
              <a:t>Estoy de acuerdo! ¿Y si después de eso tomamos otro autobús en avenida </a:t>
            </a:r>
            <a:r>
              <a:rPr lang="es-GT" dirty="0" err="1"/>
              <a:t>Lugones</a:t>
            </a:r>
            <a:r>
              <a:rPr lang="es-GT" dirty="0"/>
              <a:t> (D)? Podremos visitar </a:t>
            </a:r>
            <a:r>
              <a:rPr lang="es-GT" u="sng" dirty="0">
                <a:solidFill>
                  <a:schemeClr val="accent6">
                    <a:lumMod val="50000"/>
                  </a:schemeClr>
                </a:solidFill>
              </a:rPr>
              <a:t>al</a:t>
            </a:r>
            <a:r>
              <a:rPr lang="es-GT" dirty="0"/>
              <a:t> Centro Cultural Cabildo (9) y al Museo de Paleontología (16). </a:t>
            </a:r>
            <a:endParaRPr lang="es-GT" dirty="0" smtClean="0"/>
          </a:p>
          <a:p>
            <a:pPr indent="0" algn="just">
              <a:buNone/>
            </a:pPr>
            <a:r>
              <a:rPr lang="es-GT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s-GT" dirty="0">
                <a:solidFill>
                  <a:schemeClr val="accent6">
                    <a:lumMod val="75000"/>
                  </a:schemeClr>
                </a:solidFill>
              </a:rPr>
              <a:t>Visitar” el centro cultural Cabildo y el museo de Paleontología. La “a” va cuando el objeto es persona determinada. De todos modos, es un elemento positivo, que indica que ustedes están atentas a ese funcionamiento. 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es-GT" dirty="0"/>
              <a:t>-Me gusta la idea del Centro Cultural, pero no la del Museo de Paleontología… </a:t>
            </a:r>
            <a:r>
              <a:rPr lang="es-GT" b="1" dirty="0"/>
              <a:t>Si veo réplicas de dinosaurios me </a:t>
            </a:r>
            <a:r>
              <a:rPr lang="es-GT" b="1" u="sng" dirty="0"/>
              <a:t>asombro</a:t>
            </a:r>
            <a:r>
              <a:rPr lang="es-GT" b="1" dirty="0">
                <a:solidFill>
                  <a:schemeClr val="accent6">
                    <a:lumMod val="75000"/>
                  </a:schemeClr>
                </a:solidFill>
              </a:rPr>
              <a:t>/asusto/sugestiono</a:t>
            </a:r>
            <a:r>
              <a:rPr lang="es-GT" b="1" dirty="0"/>
              <a:t> [condicional hipotética real].</a:t>
            </a:r>
            <a:r>
              <a:rPr lang="es-GT" dirty="0"/>
              <a:t> Tendré pesadillas </a:t>
            </a:r>
            <a:r>
              <a:rPr lang="es-GT" u="sng" dirty="0"/>
              <a:t>cuando acostarme</a:t>
            </a:r>
            <a:r>
              <a:rPr lang="es-GT" dirty="0">
                <a:solidFill>
                  <a:schemeClr val="accent6">
                    <a:lumMod val="75000"/>
                  </a:schemeClr>
                </a:solidFill>
              </a:rPr>
              <a:t>/cuando me acueste</a:t>
            </a:r>
            <a:r>
              <a:rPr lang="es-GT" dirty="0"/>
              <a:t>.  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 ¡Qué miedosa! De cualquier manera, será provechoso si nos vamos a esos lados </a:t>
            </a:r>
            <a:r>
              <a:rPr lang="es-GT" dirty="0" smtClean="0"/>
              <a:t>- </a:t>
            </a:r>
            <a:r>
              <a:rPr lang="es-GT" dirty="0"/>
              <a:t>podemos visitar al Museo Virtual de Arquitectura (13)</a:t>
            </a:r>
            <a:r>
              <a:rPr lang="es-GT" b="1" dirty="0"/>
              <a:t>. </a:t>
            </a:r>
            <a:r>
              <a:rPr lang="es-GT" dirty="0"/>
              <a:t>Sabes</a:t>
            </a:r>
            <a:r>
              <a:rPr lang="es-GT" b="1" dirty="0"/>
              <a:t>, </a:t>
            </a:r>
            <a:r>
              <a:rPr lang="es-GT" dirty="0"/>
              <a:t>me encantaría </a:t>
            </a:r>
            <a:r>
              <a:rPr lang="es-GT" b="1" dirty="0"/>
              <a:t>si pudiéramos hacer eso todas las semanas… [condicional hipotética potencial].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-A mí también, ¿pero tendremos tiempo y plata suficiente? 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</a:t>
            </a:r>
            <a:r>
              <a:rPr lang="es-GT" b="1" dirty="0"/>
              <a:t>Si todas las semanas tenemos tiempo y plata para </a:t>
            </a:r>
            <a:r>
              <a:rPr lang="es-GT" b="1" u="sng" dirty="0"/>
              <a:t>salirnos</a:t>
            </a:r>
            <a:r>
              <a:rPr lang="es-GT" b="1" dirty="0"/>
              <a:t>/</a:t>
            </a:r>
            <a:r>
              <a:rPr lang="es-GT" b="1" dirty="0">
                <a:solidFill>
                  <a:schemeClr val="accent6">
                    <a:lumMod val="75000"/>
                  </a:schemeClr>
                </a:solidFill>
              </a:rPr>
              <a:t>salir</a:t>
            </a:r>
            <a:r>
              <a:rPr lang="es-GT" b="1" dirty="0"/>
              <a:t> de copas después de las clases, entonces tenemos tiempo y plata para las programaciones culturales [condicional hipotética real] - </a:t>
            </a:r>
            <a:r>
              <a:rPr lang="es-GT" dirty="0"/>
              <a:t>y además pienso que los museos no van a ser tan caros como los bares. </a:t>
            </a:r>
            <a:endParaRPr lang="pt-BR" dirty="0"/>
          </a:p>
          <a:p>
            <a:pPr indent="0" algn="just">
              <a:buNone/>
            </a:pPr>
            <a:r>
              <a:rPr lang="es-GT" dirty="0"/>
              <a:t>-Sí, tienes razón… Pero sin peleas, volvamos a los planes para hoy. Después del Museo de Arquitectura podríamos irnos al Museo del Buen Pastor (34).</a:t>
            </a:r>
            <a:endParaRPr lang="pt-BR" dirty="0"/>
          </a:p>
          <a:p>
            <a:pPr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GT" dirty="0" smtClean="0"/>
              <a:t>-</a:t>
            </a:r>
            <a:r>
              <a:rPr lang="es-GT" dirty="0"/>
              <a:t>En realidad, no.</a:t>
            </a:r>
            <a:r>
              <a:rPr lang="es-GT" b="1" dirty="0"/>
              <a:t> Si no hubiéramos traído tantos libros en la mochila, estaríamos libres para caminar a donde fuera [condicional hipotética irreal]</a:t>
            </a:r>
            <a:r>
              <a:rPr lang="es-GT" dirty="0"/>
              <a:t>, pero no es lo que pasa, chica. </a:t>
            </a:r>
            <a:endParaRPr lang="pt-BR" dirty="0"/>
          </a:p>
          <a:p>
            <a:pPr marL="0" indent="0" algn="just">
              <a:buNone/>
            </a:pPr>
            <a:r>
              <a:rPr lang="es-GT" dirty="0"/>
              <a:t>-Bueno, </a:t>
            </a:r>
            <a:r>
              <a:rPr lang="es-GT" b="1" dirty="0"/>
              <a:t>si pudiese elegir no traer los miles de libros a todas las clases créame/</a:t>
            </a:r>
            <a:r>
              <a:rPr lang="es-GT" b="1" dirty="0">
                <a:solidFill>
                  <a:schemeClr val="accent6">
                    <a:lumMod val="50000"/>
                  </a:schemeClr>
                </a:solidFill>
              </a:rPr>
              <a:t>créeme</a:t>
            </a:r>
            <a:r>
              <a:rPr lang="es-GT" b="1" dirty="0"/>
              <a:t> que así lo haría [condicional hipotética potencial]. </a:t>
            </a:r>
            <a:r>
              <a:rPr lang="es-GT" dirty="0"/>
              <a:t>¿Quieres terminar nuestro </a:t>
            </a:r>
            <a:r>
              <a:rPr lang="es-GT" i="1" dirty="0"/>
              <a:t>tour </a:t>
            </a:r>
            <a:r>
              <a:rPr lang="es-GT" dirty="0"/>
              <a:t>en el Museo del Observatorio Astronómico (28)?</a:t>
            </a:r>
            <a:endParaRPr lang="pt-BR" dirty="0"/>
          </a:p>
          <a:p>
            <a:pPr marL="0" indent="0" algn="just">
              <a:buNone/>
            </a:pPr>
            <a:r>
              <a:rPr lang="es-GT" dirty="0"/>
              <a:t>-Creo que sí. </a:t>
            </a:r>
            <a:r>
              <a:rPr lang="es-GT" b="1" dirty="0"/>
              <a:t>Si vamos a muchos lugares distintos no nos sobra tiempo suficiente para apreciar las obras con calma [condicional hipotética real].  </a:t>
            </a:r>
            <a:endParaRPr lang="pt-BR" dirty="0"/>
          </a:p>
          <a:p>
            <a:pPr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smtClean="0"/>
              <a:t>Un detalle sobre las </a:t>
            </a:r>
            <a:r>
              <a:rPr lang="es-US" dirty="0" smtClean="0"/>
              <a:t>temporales introducidas por “cuando”</a:t>
            </a:r>
            <a:endParaRPr lang="es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US" dirty="0" smtClean="0"/>
              <a:t>Cuando </a:t>
            </a:r>
            <a:r>
              <a:rPr lang="es-US" b="1" dirty="0" smtClean="0"/>
              <a:t>hace</a:t>
            </a:r>
            <a:r>
              <a:rPr lang="es-US" dirty="0" smtClean="0"/>
              <a:t> sol </a:t>
            </a:r>
            <a:r>
              <a:rPr lang="es-US" b="1" dirty="0" smtClean="0"/>
              <a:t>salimos</a:t>
            </a:r>
            <a:r>
              <a:rPr lang="es-US" dirty="0" smtClean="0"/>
              <a:t> a caminar. </a:t>
            </a:r>
          </a:p>
          <a:p>
            <a:pPr algn="just"/>
            <a:r>
              <a:rPr lang="es-US" dirty="0" smtClean="0"/>
              <a:t>Cuando </a:t>
            </a:r>
            <a:r>
              <a:rPr lang="es-US" b="1" dirty="0" smtClean="0"/>
              <a:t>salgamos</a:t>
            </a:r>
            <a:r>
              <a:rPr lang="es-US" dirty="0" smtClean="0"/>
              <a:t> a caminar el próximo domingo, </a:t>
            </a:r>
            <a:r>
              <a:rPr lang="es-US" b="1" dirty="0" smtClean="0"/>
              <a:t>te llamaremos/te llamo/vamos a llamar </a:t>
            </a:r>
            <a:r>
              <a:rPr lang="es-US" dirty="0" smtClean="0"/>
              <a:t>para que vengas con nosotros. </a:t>
            </a:r>
          </a:p>
          <a:p>
            <a:pPr algn="just"/>
            <a:endParaRPr lang="es-US" dirty="0" smtClean="0"/>
          </a:p>
          <a:p>
            <a:pPr algn="just"/>
            <a:r>
              <a:rPr lang="es-US" dirty="0" smtClean="0"/>
              <a:t>(Si </a:t>
            </a:r>
            <a:r>
              <a:rPr lang="es-US" b="1" dirty="0" smtClean="0"/>
              <a:t>salimos</a:t>
            </a:r>
            <a:r>
              <a:rPr lang="es-US" dirty="0" smtClean="0"/>
              <a:t> a caminar el próximo domingo, vamos a invitarte. )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711</Words>
  <Application>Microsoft Office PowerPoint</Application>
  <PresentationFormat>Apresentação na tela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La noche de los museos</vt:lpstr>
      <vt:lpstr>Slide 2</vt:lpstr>
      <vt:lpstr>Slide 3</vt:lpstr>
      <vt:lpstr>Slide 4</vt:lpstr>
      <vt:lpstr>Slide 5</vt:lpstr>
      <vt:lpstr>Un detalle sobre las temporales introducidas por “cuando”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noche de los museos</dc:title>
  <dc:creator>Maite</dc:creator>
  <cp:lastModifiedBy>Maite</cp:lastModifiedBy>
  <cp:revision>13</cp:revision>
  <dcterms:created xsi:type="dcterms:W3CDTF">2020-09-26T22:22:34Z</dcterms:created>
  <dcterms:modified xsi:type="dcterms:W3CDTF">2020-09-28T16:09:46Z</dcterms:modified>
</cp:coreProperties>
</file>