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13"/>
  </p:notes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59" r:id="rId9"/>
    <p:sldId id="260" r:id="rId10"/>
    <p:sldId id="270" r:id="rId11"/>
    <p:sldId id="271" r:id="rId12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59C7ED-8AA3-4EB1-8B46-AE937CEFA1E7}" type="datetimeFigureOut">
              <a:rPr lang="pt-BR" smtClean="0"/>
              <a:t>08/05/2018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D2141-6A1E-4B95-AACB-60253494DAD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042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2D2141-6A1E-4B95-AACB-60253494DADD}" type="slidenum">
              <a:rPr lang="pt-BR" smtClean="0"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0" y="914400"/>
            <a:ext cx="8686800" cy="2514600"/>
            <a:chOff x="0" y="576"/>
            <a:chExt cx="5472" cy="1584"/>
          </a:xfrm>
        </p:grpSpPr>
        <p:sp>
          <p:nvSpPr>
            <p:cNvPr id="5" name="Oval 7"/>
            <p:cNvSpPr>
              <a:spLocks noChangeArrowheads="1"/>
            </p:cNvSpPr>
            <p:nvPr/>
          </p:nvSpPr>
          <p:spPr bwMode="auto">
            <a:xfrm>
              <a:off x="144" y="576"/>
              <a:ext cx="1584" cy="1584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pt-BR"/>
            </a:p>
          </p:txBody>
        </p:sp>
        <p:sp>
          <p:nvSpPr>
            <p:cNvPr id="6" name="Rectangle 8"/>
            <p:cNvSpPr>
              <a:spLocks noChangeArrowheads="1"/>
            </p:cNvSpPr>
            <p:nvPr/>
          </p:nvSpPr>
          <p:spPr bwMode="hidden">
            <a:xfrm>
              <a:off x="0" y="1056"/>
              <a:ext cx="2976" cy="7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7" name="Rectangle 9"/>
            <p:cNvSpPr>
              <a:spLocks noChangeArrowheads="1"/>
            </p:cNvSpPr>
            <p:nvPr/>
          </p:nvSpPr>
          <p:spPr bwMode="hidden">
            <a:xfrm>
              <a:off x="2496" y="1056"/>
              <a:ext cx="2976" cy="72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sp>
          <p:nvSpPr>
            <p:cNvPr id="8" name="Freeform 10"/>
            <p:cNvSpPr>
              <a:spLocks noChangeArrowheads="1"/>
            </p:cNvSpPr>
            <p:nvPr/>
          </p:nvSpPr>
          <p:spPr bwMode="auto">
            <a:xfrm>
              <a:off x="384" y="960"/>
              <a:ext cx="144" cy="913"/>
            </a:xfrm>
            <a:custGeom>
              <a:avLst/>
              <a:gdLst>
                <a:gd name="T0" fmla="*/ 144 w 1000"/>
                <a:gd name="T1" fmla="*/ 913 h 1000"/>
                <a:gd name="T2" fmla="*/ 0 w 1000"/>
                <a:gd name="T3" fmla="*/ 913 h 1000"/>
                <a:gd name="T4" fmla="*/ 0 w 1000"/>
                <a:gd name="T5" fmla="*/ 0 h 1000"/>
                <a:gd name="T6" fmla="*/ 144 w 1000"/>
                <a:gd name="T7" fmla="*/ 0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mpd="sng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9" name="Freeform 11"/>
            <p:cNvSpPr>
              <a:spLocks noChangeArrowheads="1"/>
            </p:cNvSpPr>
            <p:nvPr/>
          </p:nvSpPr>
          <p:spPr bwMode="auto">
            <a:xfrm>
              <a:off x="4944" y="762"/>
              <a:ext cx="165" cy="864"/>
            </a:xfrm>
            <a:custGeom>
              <a:avLst/>
              <a:gdLst>
                <a:gd name="T0" fmla="*/ 0 w 1000"/>
                <a:gd name="T1" fmla="*/ 0 h 1000"/>
                <a:gd name="T2" fmla="*/ 165 w 1000"/>
                <a:gd name="T3" fmla="*/ 0 h 1000"/>
                <a:gd name="T4" fmla="*/ 165 w 1000"/>
                <a:gd name="T5" fmla="*/ 864 h 1000"/>
                <a:gd name="T6" fmla="*/ 0 w 1000"/>
                <a:gd name="T7" fmla="*/ 864 h 10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/>
            </a:p>
          </p:txBody>
        </p:sp>
      </p:grpSp>
      <p:sp>
        <p:nvSpPr>
          <p:cNvPr id="2765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52C2F-D0DF-4CB5-B0BD-8185CAC2F4D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46B89-15E8-4977-8DAB-92AADFA36A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10941-8603-461D-94B3-675C9B249F8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6414-BCD2-48EA-B169-A48A526742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63C1F7-A2B3-4704-84CA-20534ADCF7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3834B-63E8-458D-9ABE-0E7FAF45E1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98848-6E1D-47FA-ADC5-3256C766A93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F7F932-B6C7-4D6B-BC1F-8F1F48AE78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C54B37-1D0C-4605-8F38-F8C47A7FDA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7C34C-BCE8-4F30-873E-01169D0BD8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55EC58-4204-4DB6-B97D-46525C3C4C3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377950"/>
            <a:ext cx="2133600" cy="1016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47800" y="1377950"/>
            <a:ext cx="7239000" cy="1016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pt-BR" sz="2400">
              <a:latin typeface="Times New Roman" pitchFamily="18" charset="0"/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31863" y="96838"/>
            <a:ext cx="7158037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49325" y="1981200"/>
            <a:ext cx="766127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461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66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9CF5B1BA-1D8B-4861-B815-850BB84E373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033" name="Freeform 9"/>
          <p:cNvSpPr>
            <a:spLocks noChangeArrowheads="1"/>
          </p:cNvSpPr>
          <p:nvPr/>
        </p:nvSpPr>
        <p:spPr bwMode="auto">
          <a:xfrm>
            <a:off x="838200" y="561975"/>
            <a:ext cx="152400" cy="1066800"/>
          </a:xfrm>
          <a:custGeom>
            <a:avLst/>
            <a:gdLst>
              <a:gd name="T0" fmla="*/ 152400 w 1000"/>
              <a:gd name="T1" fmla="*/ 1066800 h 1000"/>
              <a:gd name="T2" fmla="*/ 0 w 1000"/>
              <a:gd name="T3" fmla="*/ 1066800 h 1000"/>
              <a:gd name="T4" fmla="*/ 0 w 1000"/>
              <a:gd name="T5" fmla="*/ 0 h 1000"/>
              <a:gd name="T6" fmla="*/ 152400 w 1000"/>
              <a:gd name="T7" fmla="*/ 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mpd="sng">
            <a:solidFill>
              <a:schemeClr val="tx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034" name="Freeform 10"/>
          <p:cNvSpPr>
            <a:spLocks noChangeArrowheads="1"/>
          </p:cNvSpPr>
          <p:nvPr/>
        </p:nvSpPr>
        <p:spPr bwMode="auto">
          <a:xfrm>
            <a:off x="8262938" y="269875"/>
            <a:ext cx="152400" cy="1073150"/>
          </a:xfrm>
          <a:custGeom>
            <a:avLst/>
            <a:gdLst>
              <a:gd name="T0" fmla="*/ 0 w 1000"/>
              <a:gd name="T1" fmla="*/ 0 h 1000"/>
              <a:gd name="T2" fmla="*/ 152400 w 1000"/>
              <a:gd name="T3" fmla="*/ 0 h 1000"/>
              <a:gd name="T4" fmla="*/ 152400 w 1000"/>
              <a:gd name="T5" fmla="*/ 1073150 h 1000"/>
              <a:gd name="T6" fmla="*/ 0 w 1000"/>
              <a:gd name="T7" fmla="*/ 1073150 h 10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447675" indent="-44767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89000" indent="-439738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  <a:cs typeface="+mn-cs"/>
        </a:defRPr>
      </a:lvl2pPr>
      <a:lvl3pPr marL="1293813" indent="-4032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81163" indent="-385763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  <a:cs typeface="+mn-cs"/>
        </a:defRPr>
      </a:lvl4pPr>
      <a:lvl5pPr marL="2070100" indent="-3873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273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845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417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98900" indent="-3873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Avaliação e Especificação de Soluções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Aula S8</a:t>
            </a:r>
            <a:endParaRPr lang="pt-B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Avaliação dos grupos-espelho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14106"/>
              </p:ext>
            </p:extLst>
          </p:nvPr>
        </p:nvGraphicFramePr>
        <p:xfrm>
          <a:off x="611562" y="1700808"/>
          <a:ext cx="7992885" cy="49685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313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0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31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31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40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31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953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NÚMERO DOS GRUPOS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06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grupos-espelho fez uma exposição mais clara?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06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grupos-espelho fez uma síntese mais bem elaborada?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5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 apresentou um conjunto mais consistente de critérios de avaliação?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598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 efetuou uma ponderação mais adequada dos critérios de avaliação?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906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 justificou melhor as notas atribuídas às soluções? 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906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 fez a melhor escolha da solução?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9064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Qual dos grupos apresentou uma melhor especificação da solução?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6503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Tendo em vista os quesitos anteriores, a minha escolha é o grupo…</a:t>
                      </a:r>
                      <a:endParaRPr lang="pt-BR" sz="12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>
                          <a:effectLst/>
                        </a:rPr>
                        <a:t> </a:t>
                      </a:r>
                      <a:endParaRPr lang="pt-BR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pt-BR" sz="900" dirty="0">
                          <a:effectLst/>
                        </a:rPr>
                        <a:t> </a:t>
                      </a:r>
                      <a:endParaRPr lang="pt-BR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4351" marR="34351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58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Avaliação do relatório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4946789"/>
              </p:ext>
            </p:extLst>
          </p:nvPr>
        </p:nvGraphicFramePr>
        <p:xfrm>
          <a:off x="860921" y="1916832"/>
          <a:ext cx="3312368" cy="45476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2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9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04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peso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Formatação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408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resumo executivo / combinação das alternativas e consolidação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>
                          <a:effectLst/>
                        </a:rPr>
                        <a:t> </a:t>
                      </a:r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critério de avaliação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como e quais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justificativas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230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39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Método de quantificação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1,5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descrição sucinta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597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justificativa das notas e  escala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aplicação correta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3785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Matriz de decisão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2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por que?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7041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aplicação correta e matriz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9476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escolha da solução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980188"/>
              </p:ext>
            </p:extLst>
          </p:nvPr>
        </p:nvGraphicFramePr>
        <p:xfrm>
          <a:off x="4605337" y="2204864"/>
          <a:ext cx="3456384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3634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Especificação da solução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 dirty="0">
                          <a:effectLst/>
                        </a:rPr>
                        <a:t>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712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      descrição detalhada da solução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quantificações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custos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 implementação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12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>
                          <a:effectLst/>
                        </a:rPr>
                        <a:t>redução da disposição final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123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Conclusões/recomendações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400" u="none" strike="noStrike">
                          <a:effectLst/>
                        </a:rPr>
                        <a:t>0,5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atende ao objetivo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quantificação da redução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 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3679"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>
                          <a:effectLst/>
                        </a:rPr>
                        <a:t>      custos  e beneficios </a:t>
                      </a:r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</a:rPr>
                        <a:t> 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848833"/>
              </p:ext>
            </p:extLst>
          </p:nvPr>
        </p:nvGraphicFramePr>
        <p:xfrm>
          <a:off x="4605337" y="1988840"/>
          <a:ext cx="3456384" cy="2270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45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7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7041"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b="1" u="none" strike="noStrike" dirty="0">
                          <a:effectLst/>
                        </a:rPr>
                        <a:t>peso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589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2ª fase do projeto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420888"/>
            <a:ext cx="7661275" cy="41148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Formulação de critérios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Avaliação das alternativas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Escolha da melhor solução</a:t>
            </a:r>
          </a:p>
          <a:p>
            <a:pPr marL="609600" indent="-609600" eaLnBrk="1" hangingPunct="1">
              <a:buFont typeface="Wingdings" pitchFamily="2" charset="2"/>
              <a:buAutoNum type="arabicPeriod"/>
            </a:pPr>
            <a:r>
              <a:rPr lang="pt-BR" dirty="0"/>
              <a:t>Especificação da solução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1844824"/>
            <a:ext cx="61206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EXEMPLO ILUSTRATIVO</a:t>
            </a:r>
          </a:p>
          <a:p>
            <a:endParaRPr lang="pt-BR" b="1" dirty="0"/>
          </a:p>
          <a:p>
            <a:r>
              <a:rPr lang="pt-BR" dirty="0"/>
              <a:t>Em um projeto para redução do consumo de energia elétrica, são comparadas três alternativas para iluminação</a:t>
            </a:r>
          </a:p>
          <a:p>
            <a:endParaRPr lang="pt-BR" dirty="0"/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 VAPOR DE MERCÚRIO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 VAPOR DE SÓDIO</a:t>
            </a:r>
          </a:p>
          <a:p>
            <a:pPr marL="342900" indent="-342900">
              <a:buFont typeface="+mj-lt"/>
              <a:buAutoNum type="arabicPeriod"/>
            </a:pPr>
            <a:r>
              <a:rPr lang="pt-BR" dirty="0"/>
              <a:t> INCANDESCENTE</a:t>
            </a:r>
          </a:p>
          <a:p>
            <a:pPr>
              <a:buFontTx/>
              <a:buChar char="-"/>
            </a:pPr>
            <a:endParaRPr lang="pt-BR" dirty="0"/>
          </a:p>
          <a:p>
            <a:r>
              <a:rPr lang="pt-BR" dirty="0"/>
              <a:t> São empregados como critérios de avaliação</a:t>
            </a:r>
          </a:p>
          <a:p>
            <a:pPr>
              <a:buFontTx/>
              <a:buChar char="-"/>
            </a:pPr>
            <a:endParaRPr lang="pt-BR" dirty="0"/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CUSTO TOTAL</a:t>
            </a:r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MEIO AMBIENTE</a:t>
            </a:r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CONFORTO VISUAL</a:t>
            </a:r>
          </a:p>
          <a:p>
            <a:pPr marL="623888" indent="-514350" eaLnBrk="1" hangingPunct="1">
              <a:buFont typeface="+mj-lt"/>
              <a:buAutoNum type="arabicPeriod"/>
            </a:pPr>
            <a:r>
              <a:rPr lang="pt-BR" dirty="0"/>
              <a:t>TEMPO DA TROCA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899592" y="2060848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PONDERAÇÃO DOS CRITÉRIOS DE AVALIAÇÃO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6462" y="2807641"/>
            <a:ext cx="6668837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20608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AVALIAÇÃO DAS ALTERNATIVAS SEGUNDO OS CRITÉRIOS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4534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11560" y="206084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AVALIAÇÃO DAS ALTERNATIVAS SEGUNDO OS CRITÉRIOS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068960"/>
            <a:ext cx="8453437" cy="307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Matriz de decisão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83568" y="1772816"/>
            <a:ext cx="72728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ORDENAÇÃO DAS ALTERNATIVAS</a:t>
            </a:r>
          </a:p>
          <a:p>
            <a:r>
              <a:rPr lang="pt-BR" sz="1600" dirty="0"/>
              <a:t>Para cada critério, são utilizadas duas colunas: a primeira contém a nota atribuída a cada alternativa, e a segunda contém o peso relativo do critério</a:t>
            </a:r>
            <a:r>
              <a:rPr lang="pt-BR" sz="1800" dirty="0"/>
              <a:t>.</a:t>
            </a:r>
          </a:p>
          <a:p>
            <a:endParaRPr lang="pt-BR" b="1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2924944"/>
            <a:ext cx="8640960" cy="251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/>
        </p:nvSpPr>
        <p:spPr>
          <a:xfrm>
            <a:off x="395536" y="5877272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>
                <a:solidFill>
                  <a:srgbClr val="FF0000"/>
                </a:solidFill>
              </a:rPr>
              <a:t>A ALTERNATIVA  VAPOR DE SÓDIO É REALMENTE A  MELHOR SOLUÇÃO?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Análise de sensibilidade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dirty="0"/>
              <a:t>Mudança de pesos</a:t>
            </a:r>
          </a:p>
          <a:p>
            <a:pPr lvl="1" eaLnBrk="1" hangingPunct="1"/>
            <a:r>
              <a:rPr lang="pt-BR" dirty="0"/>
              <a:t>Como altera os resultados?</a:t>
            </a:r>
          </a:p>
          <a:p>
            <a:pPr eaLnBrk="1" hangingPunct="1"/>
            <a:r>
              <a:rPr lang="pt-BR" dirty="0"/>
              <a:t>Diferença entre as melhores notas</a:t>
            </a:r>
          </a:p>
          <a:p>
            <a:pPr lvl="1" eaLnBrk="1" hangingPunct="1"/>
            <a:r>
              <a:rPr lang="pt-BR" dirty="0"/>
              <a:t>Grande ou pequena? Pode ser considerado como empate?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725" y="0"/>
            <a:ext cx="878522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dirty="0"/>
              <a:t>Especificação da Solução</a:t>
            </a:r>
          </a:p>
        </p:txBody>
      </p:sp>
      <p:sp>
        <p:nvSpPr>
          <p:cNvPr id="1029" name="Rectangle 162"/>
          <p:cNvSpPr>
            <a:spLocks noChangeArrowheads="1"/>
          </p:cNvSpPr>
          <p:nvPr/>
        </p:nvSpPr>
        <p:spPr bwMode="auto">
          <a:xfrm>
            <a:off x="539553" y="1916832"/>
            <a:ext cx="8071048" cy="4179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Uma descrição sucinta, por meio de diagramas, desenhos e/ou explicações de funcionamento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Indicativos de custo (de implementação e de operação), com fontes de dados e de referenciais de comparação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Redução esperada da disposição de resíduos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Roteiro para implantação da solução</a:t>
            </a:r>
          </a:p>
          <a:p>
            <a:pPr lvl="0">
              <a:buFont typeface="Arial" pitchFamily="34" charset="0"/>
              <a:buChar char="•"/>
            </a:pP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Font typeface="Arial" pitchFamily="34" charset="0"/>
              <a:buChar char="•"/>
            </a:pPr>
            <a:r>
              <a:rPr lang="pt-B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Indicativos dos impactos (sociais, ambientais e econômicos) esperados para o projeto, tanto em sua fase de implantação, como na execução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ixo">
  <a:themeElements>
    <a:clrScheme name="Eixo 8">
      <a:dk1>
        <a:srgbClr val="292929"/>
      </a:dk1>
      <a:lt1>
        <a:srgbClr val="FFFFFF"/>
      </a:lt1>
      <a:dk2>
        <a:srgbClr val="000000"/>
      </a:dk2>
      <a:lt2>
        <a:srgbClr val="808080"/>
      </a:lt2>
      <a:accent1>
        <a:srgbClr val="CC9900"/>
      </a:accent1>
      <a:accent2>
        <a:srgbClr val="CCCC99"/>
      </a:accent2>
      <a:accent3>
        <a:srgbClr val="FFFFFF"/>
      </a:accent3>
      <a:accent4>
        <a:srgbClr val="212121"/>
      </a:accent4>
      <a:accent5>
        <a:srgbClr val="E2CAAA"/>
      </a:accent5>
      <a:accent6>
        <a:srgbClr val="B9B98A"/>
      </a:accent6>
      <a:hlink>
        <a:srgbClr val="999933"/>
      </a:hlink>
      <a:folHlink>
        <a:srgbClr val="B2B2B2"/>
      </a:folHlink>
    </a:clrScheme>
    <a:fontScheme name="Eix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ixo 1">
        <a:dk1>
          <a:srgbClr val="080808"/>
        </a:dk1>
        <a:lt1>
          <a:srgbClr val="F8F8F8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4D4D4"/>
        </a:accent4>
        <a:accent5>
          <a:srgbClr val="FFCAAA"/>
        </a:accent5>
        <a:accent6>
          <a:srgbClr val="B92D00"/>
        </a:accent6>
        <a:hlink>
          <a:srgbClr val="CC66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2">
        <a:dk1>
          <a:srgbClr val="333333"/>
        </a:dk1>
        <a:lt1>
          <a:srgbClr val="F8F8F8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0AAAA"/>
        </a:accent3>
        <a:accent4>
          <a:srgbClr val="D4D4D4"/>
        </a:accent4>
        <a:accent5>
          <a:srgbClr val="E2CAAA"/>
        </a:accent5>
        <a:accent6>
          <a:srgbClr val="5C5C5C"/>
        </a:accent6>
        <a:hlink>
          <a:srgbClr val="CC6600"/>
        </a:hlink>
        <a:folHlink>
          <a:srgbClr val="95A58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3">
        <a:dk1>
          <a:srgbClr val="5F5F5F"/>
        </a:dk1>
        <a:lt1>
          <a:srgbClr val="A4BEE0"/>
        </a:lt1>
        <a:dk2>
          <a:srgbClr val="013253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3"/>
        </a:accent3>
        <a:accent4>
          <a:srgbClr val="8BA2BF"/>
        </a:accent4>
        <a:accent5>
          <a:srgbClr val="B4C2C0"/>
        </a:accent5>
        <a:accent6>
          <a:srgbClr val="5C00E7"/>
        </a:accent6>
        <a:hlink>
          <a:srgbClr val="CCCC00"/>
        </a:hlink>
        <a:folHlink>
          <a:srgbClr val="5F5F5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4">
        <a:dk1>
          <a:srgbClr val="003300"/>
        </a:dk1>
        <a:lt1>
          <a:srgbClr val="F8F8F8"/>
        </a:lt1>
        <a:dk2>
          <a:srgbClr val="3D4A1C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1AB"/>
        </a:accent3>
        <a:accent4>
          <a:srgbClr val="D4D4D4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B2B28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5">
        <a:dk1>
          <a:srgbClr val="333333"/>
        </a:dk1>
        <a:lt1>
          <a:srgbClr val="F8F8F8"/>
        </a:lt1>
        <a:dk2>
          <a:srgbClr val="005D8C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4D4D4"/>
        </a:accent4>
        <a:accent5>
          <a:srgbClr val="AAE2CA"/>
        </a:accent5>
        <a:accent6>
          <a:srgbClr val="008AB9"/>
        </a:accent6>
        <a:hlink>
          <a:srgbClr val="FFCC00"/>
        </a:hlink>
        <a:folHlink>
          <a:srgbClr val="D8D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ixo 6">
        <a:dk1>
          <a:srgbClr val="000000"/>
        </a:dk1>
        <a:lt1>
          <a:srgbClr val="ECAE00"/>
        </a:lt1>
        <a:dk2>
          <a:srgbClr val="FFFFFF"/>
        </a:dk2>
        <a:lt2>
          <a:srgbClr val="333333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8AA"/>
        </a:accent5>
        <a:accent6>
          <a:srgbClr val="A8620D"/>
        </a:accent6>
        <a:hlink>
          <a:srgbClr val="666633"/>
        </a:hlink>
        <a:folHlink>
          <a:srgbClr val="8D996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7">
        <a:dk1>
          <a:srgbClr val="000000"/>
        </a:dk1>
        <a:lt1>
          <a:srgbClr val="FFFFFF"/>
        </a:lt1>
        <a:dk2>
          <a:srgbClr val="372221"/>
        </a:dk2>
        <a:lt2>
          <a:srgbClr val="808080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B9B89"/>
        </a:accent6>
        <a:hlink>
          <a:srgbClr val="66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ixo 8">
        <a:dk1>
          <a:srgbClr val="292929"/>
        </a:dk1>
        <a:lt1>
          <a:srgbClr val="FFFFFF"/>
        </a:lt1>
        <a:dk2>
          <a:srgbClr val="000000"/>
        </a:dk2>
        <a:lt2>
          <a:srgbClr val="80808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12121"/>
        </a:accent4>
        <a:accent5>
          <a:srgbClr val="E2CAAA"/>
        </a:accent5>
        <a:accent6>
          <a:srgbClr val="B9B98A"/>
        </a:accent6>
        <a:hlink>
          <a:srgbClr val="9999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Axis</Template>
  <TotalTime>686</TotalTime>
  <Words>435</Words>
  <Application>Microsoft Office PowerPoint</Application>
  <PresentationFormat>Apresentação na tela (4:3)</PresentationFormat>
  <Paragraphs>171</Paragraphs>
  <Slides>11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Eixo</vt:lpstr>
      <vt:lpstr>Avaliação e Especificação de Soluções</vt:lpstr>
      <vt:lpstr>2ª fase do projeto</vt:lpstr>
      <vt:lpstr>Matriz de decisão</vt:lpstr>
      <vt:lpstr>Matriz de decisão</vt:lpstr>
      <vt:lpstr>Matriz de decisão</vt:lpstr>
      <vt:lpstr>Matriz de decisão</vt:lpstr>
      <vt:lpstr>Matriz de decisão</vt:lpstr>
      <vt:lpstr>Análise de sensibilidade</vt:lpstr>
      <vt:lpstr>Especificação da Solução</vt:lpstr>
      <vt:lpstr>Avaliação dos grupos-espelho</vt:lpstr>
      <vt:lpstr>Avaliação do relatório</vt:lpstr>
    </vt:vector>
  </TitlesOfParts>
  <Company>USP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Avaliação de Soluções</dc:title>
  <dc:creator>Andre</dc:creator>
  <cp:lastModifiedBy>Osvaldo Nakao</cp:lastModifiedBy>
  <cp:revision>73</cp:revision>
  <dcterms:created xsi:type="dcterms:W3CDTF">2009-04-29T00:23:48Z</dcterms:created>
  <dcterms:modified xsi:type="dcterms:W3CDTF">2018-05-09T01:31:08Z</dcterms:modified>
</cp:coreProperties>
</file>