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57" r:id="rId4"/>
    <p:sldId id="258" r:id="rId5"/>
    <p:sldId id="260" r:id="rId6"/>
    <p:sldId id="261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DW1jROYfp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M1fVi0u9K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E8A46-D665-D549-B802-644EC3F358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Produção, distribuição e apropriação de alimentos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B008F7-D65C-DC49-A475-E997E3121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816" y="5461344"/>
            <a:ext cx="7766936" cy="1096899"/>
          </a:xfrm>
        </p:spPr>
        <p:txBody>
          <a:bodyPr/>
          <a:lstStyle/>
          <a:p>
            <a:pPr lvl="7" algn="l"/>
            <a:r>
              <a:rPr lang="pt-BR" b="1" dirty="0"/>
              <a:t>ALIMENTAÇÃO E CONTEXTO SOCIAL</a:t>
            </a:r>
            <a:r>
              <a:rPr lang="pt-BR" dirty="0"/>
              <a:t> </a:t>
            </a:r>
          </a:p>
          <a:p>
            <a:pPr lvl="7" algn="l"/>
            <a:r>
              <a:rPr lang="pt-BR" dirty="0"/>
              <a:t>Profa. Dra. </a:t>
            </a:r>
            <a:r>
              <a:rPr lang="pt-BR" dirty="0" err="1"/>
              <a:t>Aylene</a:t>
            </a:r>
            <a:r>
              <a:rPr lang="pt-BR" dirty="0"/>
              <a:t> </a:t>
            </a:r>
            <a:r>
              <a:rPr lang="pt-BR" dirty="0" err="1"/>
              <a:t>Bousquat</a:t>
            </a:r>
            <a:r>
              <a:rPr lang="pt-BR" dirty="0"/>
              <a:t> e Prof. Dr. Carlos </a:t>
            </a:r>
            <a:r>
              <a:rPr lang="pt-BR" dirty="0" err="1"/>
              <a:t>Botazzo</a:t>
            </a:r>
            <a:r>
              <a:rPr lang="pt-BR" dirty="0"/>
              <a:t> </a:t>
            </a:r>
          </a:p>
          <a:p>
            <a:pPr lvl="7" algn="l"/>
            <a:r>
              <a:rPr lang="pt-BR" b="1" dirty="0"/>
              <a:t>HSP0282</a:t>
            </a:r>
            <a:r>
              <a:rPr lang="pt-BR" dirty="0"/>
              <a:t> - 2020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2284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DEAC0E-B68F-0A4B-926A-09FEB500F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48CC06-3576-BC44-A02C-C84D21F31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Ato de consumir reflete na preservação do meio ambiente, na forma da produção e nos impactos sociais gerados</a:t>
            </a:r>
          </a:p>
          <a:p>
            <a:endParaRPr lang="pt-BR" dirty="0"/>
          </a:p>
          <a:p>
            <a:pPr lvl="1" algn="r"/>
            <a:r>
              <a:rPr lang="pt-BR" dirty="0" err="1"/>
              <a:t>Seyfang</a:t>
            </a:r>
            <a:r>
              <a:rPr lang="pt-BR" dirty="0"/>
              <a:t>, 2009</a:t>
            </a:r>
          </a:p>
        </p:txBody>
      </p:sp>
    </p:spTree>
    <p:extLst>
      <p:ext uri="{BB962C8B-B14F-4D97-AF65-F5344CB8AC3E}">
        <p14:creationId xmlns:p14="http://schemas.microsoft.com/office/powerpoint/2010/main" val="427135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445387-1CBF-1842-8C25-6675341F3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E7501C-D93F-DB4E-B57B-3933DC204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Fair Trade (Cadeias curtas)</a:t>
            </a:r>
          </a:p>
        </p:txBody>
      </p:sp>
    </p:spTree>
    <p:extLst>
      <p:ext uri="{BB962C8B-B14F-4D97-AF65-F5344CB8AC3E}">
        <p14:creationId xmlns:p14="http://schemas.microsoft.com/office/powerpoint/2010/main" val="2925666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B7DEF13-984B-7A46-BFDF-C8DB4E6F3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910" y="759177"/>
            <a:ext cx="3336587" cy="599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906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B0D794-DC23-B34D-B3F3-4AA4F080D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E2CFE5-1E7C-614D-AA78-2C787C15E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novas formas e relações entre a produção e o consumo de alimentos são permeadas por formas de sociabilidade assentadas no interconhecimento e em redes sociais </a:t>
            </a:r>
          </a:p>
          <a:p>
            <a:endParaRPr lang="pt-BR" dirty="0"/>
          </a:p>
          <a:p>
            <a:r>
              <a:rPr lang="pt-BR" dirty="0"/>
              <a:t>Papel do nutricionista </a:t>
            </a:r>
          </a:p>
        </p:txBody>
      </p:sp>
    </p:spTree>
    <p:extLst>
      <p:ext uri="{BB962C8B-B14F-4D97-AF65-F5344CB8AC3E}">
        <p14:creationId xmlns:p14="http://schemas.microsoft.com/office/powerpoint/2010/main" val="1516306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71AEA0-3FEC-634B-AD07-A0D72DA8D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Produção e consumo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9B38AA-0417-1741-A0B6-BB614F04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Produto (procedência e origem)</a:t>
            </a:r>
          </a:p>
          <a:p>
            <a:r>
              <a:rPr lang="pt-BR" dirty="0"/>
              <a:t>Lugar (identidade)</a:t>
            </a:r>
          </a:p>
          <a:p>
            <a:r>
              <a:rPr lang="pt-BR" dirty="0"/>
              <a:t>Processo (como fazer)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Movimentos</a:t>
            </a:r>
          </a:p>
          <a:p>
            <a:pPr lvl="1"/>
            <a:r>
              <a:rPr lang="pt-BR" dirty="0" err="1"/>
              <a:t>Slow</a:t>
            </a:r>
            <a:r>
              <a:rPr lang="pt-BR" dirty="0"/>
              <a:t> </a:t>
            </a:r>
            <a:r>
              <a:rPr lang="pt-BR" dirty="0" err="1"/>
              <a:t>food</a:t>
            </a:r>
            <a:endParaRPr lang="pt-BR" dirty="0"/>
          </a:p>
          <a:p>
            <a:pPr lvl="1"/>
            <a:r>
              <a:rPr lang="pt-BR" dirty="0"/>
              <a:t>Boicote</a:t>
            </a:r>
          </a:p>
          <a:p>
            <a:pPr lvl="1"/>
            <a:r>
              <a:rPr lang="pt-BR" dirty="0"/>
              <a:t>Políticas públicas</a:t>
            </a:r>
          </a:p>
        </p:txBody>
      </p:sp>
    </p:spTree>
    <p:extLst>
      <p:ext uri="{BB962C8B-B14F-4D97-AF65-F5344CB8AC3E}">
        <p14:creationId xmlns:p14="http://schemas.microsoft.com/office/powerpoint/2010/main" val="2963343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4781FD-1AC9-1342-B447-F104A36B8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Brasil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42B542-0B89-0545-AECA-C5966F67B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Feiras livres do Nordeste</a:t>
            </a:r>
          </a:p>
          <a:p>
            <a:r>
              <a:rPr lang="pt-BR" dirty="0"/>
              <a:t>PAA</a:t>
            </a:r>
          </a:p>
          <a:p>
            <a:r>
              <a:rPr lang="pt-BR" dirty="0"/>
              <a:t>PNAE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2327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930E51-7734-0648-AC81-E126291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Quality</a:t>
            </a:r>
            <a:r>
              <a:rPr lang="pt-BR" dirty="0"/>
              <a:t> </a:t>
            </a:r>
            <a:r>
              <a:rPr lang="pt-BR" dirty="0" err="1"/>
              <a:t>Turn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BCBF85-437D-CD4A-89D8-86528874E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Rede alimentares “alternativas”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Alimentos localizados (selo)</a:t>
            </a:r>
          </a:p>
          <a:p>
            <a:r>
              <a:rPr lang="pt-BR" dirty="0"/>
              <a:t>Alimentos locais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133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E6576B-71FA-B74F-B6A4-297B871D0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Experiência..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29F8F9-8186-A544-AE53-1A81EE722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>
                <a:hlinkClick r:id="rId2"/>
              </a:rPr>
              <a:t>https://www.youtube.com/watch?v=FDW1jROYfp4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427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D20F00-2246-784B-811E-215ACAEE8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2D0B01-F39F-EC4C-939E-9140D24D2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>
              <a:hlinkClick r:id="rId2"/>
            </a:endParaRPr>
          </a:p>
          <a:p>
            <a:pPr marL="0" indent="0">
              <a:buNone/>
            </a:pPr>
            <a:r>
              <a:rPr lang="pt-BR" dirty="0">
                <a:hlinkClick r:id="rId2"/>
              </a:rPr>
              <a:t>https://www.youtube.com/watch?v=PM1fVi0u9K4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8821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93A6F177-04A0-B64D-B79C-173CD23CF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5A4447EC-4F89-284B-8E1E-FA25403759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E22AA18A-3707-F74A-97A3-F4D0E3D78E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alimentação é uma atividade que envolve muito mais que o ato de comer e a disponibilidade de alimentos</a:t>
            </a:r>
          </a:p>
          <a:p>
            <a:endParaRPr lang="pt-BR" dirty="0"/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33E92555-3B28-524C-8F1F-7DD7033BB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Cadeia de produção</a:t>
            </a:r>
          </a:p>
        </p:txBody>
      </p:sp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4BB660E3-5D93-7C4D-84D6-DCCFE00CE4E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/>
              <a:t>Preparação de Sementes, mudas e insumos</a:t>
            </a:r>
          </a:p>
          <a:p>
            <a:r>
              <a:rPr lang="pt-BR" dirty="0"/>
              <a:t>Campo: do plantio à colheita</a:t>
            </a:r>
          </a:p>
          <a:p>
            <a:r>
              <a:rPr lang="pt-BR" dirty="0"/>
              <a:t>Processamento(</a:t>
            </a:r>
            <a:r>
              <a:rPr lang="pt-BR" dirty="0" err="1"/>
              <a:t>s</a:t>
            </a:r>
            <a:r>
              <a:rPr lang="pt-BR" dirty="0"/>
              <a:t>)</a:t>
            </a:r>
          </a:p>
          <a:p>
            <a:r>
              <a:rPr lang="pt-BR" dirty="0"/>
              <a:t>Distribuição</a:t>
            </a:r>
          </a:p>
          <a:p>
            <a:r>
              <a:rPr lang="pt-BR" dirty="0"/>
              <a:t>Consumo</a:t>
            </a:r>
          </a:p>
          <a:p>
            <a:r>
              <a:rPr lang="pt-BR" dirty="0"/>
              <a:t>Descarte</a:t>
            </a:r>
          </a:p>
        </p:txBody>
      </p:sp>
    </p:spTree>
    <p:extLst>
      <p:ext uri="{BB962C8B-B14F-4D97-AF65-F5344CB8AC3E}">
        <p14:creationId xmlns:p14="http://schemas.microsoft.com/office/powerpoint/2010/main" val="350375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E9180157-DF39-9240-9981-B771D880F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dirty="0"/>
            </a:br>
            <a:r>
              <a:rPr lang="pt-BR" dirty="0"/>
              <a:t>perguntas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7B7045AC-B2C7-4745-BCD4-B4FAED731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será possível a terra alimentar nove bilhões de habitantes, previstos para viver no planeta em 2050 (Conte; Boff, 2013)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sem degradá-la de modo irreversível e com dieta alimentar que contribua para a sustentabilidade, ao mesmo tempo que garanta a saúde e o bem-estar das pessoas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022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31B5E7A-A593-C14B-8EED-5CC3B7947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DBE1EBF-1EE4-E34D-AA01-25A3058ADF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Sociologia rural/agrícola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C4ED112-9FD0-9D46-8516-9916C47998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Preponderante até meados do século XX</a:t>
            </a:r>
          </a:p>
          <a:p>
            <a:r>
              <a:rPr lang="pt-BR" dirty="0"/>
              <a:t>Processos de produção e de distribuição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F8A2D0A0-CC67-814F-942A-DA7BEC3F4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Sociologia dos Alimentos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101C1B23-FABA-7D46-A416-B6098E1731B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Análise do papel do consumo de alimentos, das práticas alimentares e das ações dos consumidores na conformação de estilos e identidades e novas formas de consumo de alimentos</a:t>
            </a:r>
          </a:p>
        </p:txBody>
      </p:sp>
    </p:spTree>
    <p:extLst>
      <p:ext uri="{BB962C8B-B14F-4D97-AF65-F5344CB8AC3E}">
        <p14:creationId xmlns:p14="http://schemas.microsoft.com/office/powerpoint/2010/main" val="4157890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2A20D-4FEC-7847-9C39-F49594407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Sociologia da Alimentação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861743-CD25-CE43-A91E-ED25D5404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pt-BR" dirty="0"/>
              <a:t>“Tem como objeto de estudo a interação entre os processos biológicos e sociais de produção, consumo e distribuição de alimentos, que envolvem conflitos e disputas, representações e identidades, além de estratégias econômicas e comerciais por comida e matérias-primas.”</a:t>
            </a:r>
          </a:p>
          <a:p>
            <a:pPr algn="just">
              <a:lnSpc>
                <a:spcPct val="200000"/>
              </a:lnSpc>
            </a:pPr>
            <a:endParaRPr lang="pt-BR" dirty="0"/>
          </a:p>
          <a:p>
            <a:pPr algn="r">
              <a:lnSpc>
                <a:spcPct val="200000"/>
              </a:lnSpc>
            </a:pPr>
            <a:r>
              <a:rPr lang="pt-BR" dirty="0"/>
              <a:t>Cassol e Schneider, 2015</a:t>
            </a:r>
          </a:p>
        </p:txBody>
      </p:sp>
    </p:spTree>
    <p:extLst>
      <p:ext uri="{BB962C8B-B14F-4D97-AF65-F5344CB8AC3E}">
        <p14:creationId xmlns:p14="http://schemas.microsoft.com/office/powerpoint/2010/main" val="3155246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5476BF-C71A-574D-836D-9689A5336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C39C5F-C8BA-EB47-A2B4-B3A3CE1AC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partir da consolidação do processo de globalização da produção e distribuição de alimentos, </a:t>
            </a:r>
          </a:p>
          <a:p>
            <a:r>
              <a:rPr lang="pt-BR" dirty="0"/>
              <a:t>Concentração nas mãos das grandes empresas transnacionais </a:t>
            </a:r>
          </a:p>
          <a:p>
            <a:r>
              <a:rPr lang="pt-BR" dirty="0"/>
              <a:t>Mais recentemente, outros elementos também passaram a impulsionar a problemática sociológica dos alimentos, </a:t>
            </a:r>
          </a:p>
          <a:p>
            <a:pPr lvl="2"/>
            <a:r>
              <a:rPr lang="pt-BR" dirty="0"/>
              <a:t>como as questões de saúde pública (desnutrição e obesidade),</a:t>
            </a:r>
          </a:p>
          <a:p>
            <a:pPr lvl="2"/>
            <a:r>
              <a:rPr lang="pt-BR" dirty="0"/>
              <a:t>os problemas ambientais decorrentes da produção de alimentos e</a:t>
            </a:r>
          </a:p>
          <a:p>
            <a:pPr lvl="2"/>
            <a:r>
              <a:rPr lang="pt-BR" dirty="0"/>
              <a:t> a opulência do consumo e o consequente desperdício de alimentos.</a:t>
            </a:r>
          </a:p>
          <a:p>
            <a:pPr lvl="2"/>
            <a:r>
              <a:rPr lang="pt-BR" dirty="0"/>
              <a:t>Segurança Alimentar e Nutricional (Brasil)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4035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9549A1-33B3-CB4B-BA1F-CE0D0AB0E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702E2-F5B3-4043-9B02-CA539D568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Questão alimentar extrapola a dimensão dos nutrientes, assim como os processos de organização produtiva</a:t>
            </a:r>
          </a:p>
        </p:txBody>
      </p:sp>
    </p:spTree>
    <p:extLst>
      <p:ext uri="{BB962C8B-B14F-4D97-AF65-F5344CB8AC3E}">
        <p14:creationId xmlns:p14="http://schemas.microsoft.com/office/powerpoint/2010/main" val="245726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3BFC7F-AFC2-C346-8CB2-58659A193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FFB1DC-9B43-2C4A-845A-71EA137ED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O ato de comer passa a ser bem mais do que uma ação hedonista, torna-se uma ação social com sentido capaz de gerar novos valores e modos de vida sustentáveis </a:t>
            </a:r>
          </a:p>
          <a:p>
            <a:pPr lvl="2" algn="r"/>
            <a:r>
              <a:rPr lang="pt-BR" dirty="0"/>
              <a:t>Barbosa e Campbell, 2006</a:t>
            </a:r>
          </a:p>
        </p:txBody>
      </p:sp>
    </p:spTree>
    <p:extLst>
      <p:ext uri="{BB962C8B-B14F-4D97-AF65-F5344CB8AC3E}">
        <p14:creationId xmlns:p14="http://schemas.microsoft.com/office/powerpoint/2010/main" val="39562801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Facetado</Template>
  <TotalTime>372</TotalTime>
  <Words>478</Words>
  <Application>Microsoft Macintosh PowerPoint</Application>
  <PresentationFormat>Widescreen</PresentationFormat>
  <Paragraphs>87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Facetado</vt:lpstr>
      <vt:lpstr>Produção, distribuição e apropriação de alimentos</vt:lpstr>
      <vt:lpstr>Apresentação do PowerPoint</vt:lpstr>
      <vt:lpstr>Apresentação do PowerPoint</vt:lpstr>
      <vt:lpstr> perguntas</vt:lpstr>
      <vt:lpstr>Apresentação do PowerPoint</vt:lpstr>
      <vt:lpstr>Sociologia da Alimentação</vt:lpstr>
      <vt:lpstr>Estudos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Produção e consumo</vt:lpstr>
      <vt:lpstr>Brasil</vt:lpstr>
      <vt:lpstr>Quality Turn</vt:lpstr>
      <vt:lpstr>Experiência..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Produção, distribuição e apropriação de alimentos</dc:title>
  <dc:creator>Microsoft Office User</dc:creator>
  <cp:lastModifiedBy>Microsoft Office User</cp:lastModifiedBy>
  <cp:revision>10</cp:revision>
  <dcterms:created xsi:type="dcterms:W3CDTF">2020-06-22T11:42:41Z</dcterms:created>
  <dcterms:modified xsi:type="dcterms:W3CDTF">2020-06-26T13:46:41Z</dcterms:modified>
</cp:coreProperties>
</file>