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4" r:id="rId19"/>
    <p:sldId id="273" r:id="rId20"/>
    <p:sldId id="275" r:id="rId21"/>
    <p:sldId id="276" r:id="rId2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128" d="100"/>
          <a:sy n="128" d="100"/>
        </p:scale>
        <p:origin x="3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B4BE80B0-053C-4FFA-9A58-9C0A6A84EC8F}" type="datetimeFigureOut">
              <a:rPr lang="pt-BR" smtClean="0"/>
              <a:t>15/03/2020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43A6812-1404-44B9-BFE8-1C4F14BB081D}" type="slidenum">
              <a:rPr lang="pt-BR" smtClean="0"/>
              <a:t>‹nº›</a:t>
            </a:fld>
            <a:endParaRPr lang="pt-BR"/>
          </a:p>
        </p:txBody>
      </p:sp>
    </p:spTree>
    <p:extLst>
      <p:ext uri="{BB962C8B-B14F-4D97-AF65-F5344CB8AC3E}">
        <p14:creationId xmlns:p14="http://schemas.microsoft.com/office/powerpoint/2010/main" val="3697782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4BE80B0-053C-4FFA-9A58-9C0A6A84EC8F}" type="datetimeFigureOut">
              <a:rPr lang="pt-BR" smtClean="0"/>
              <a:t>15/03/2020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43A6812-1404-44B9-BFE8-1C4F14BB081D}" type="slidenum">
              <a:rPr lang="pt-BR" smtClean="0"/>
              <a:t>‹nº›</a:t>
            </a:fld>
            <a:endParaRPr lang="pt-BR"/>
          </a:p>
        </p:txBody>
      </p:sp>
    </p:spTree>
    <p:extLst>
      <p:ext uri="{BB962C8B-B14F-4D97-AF65-F5344CB8AC3E}">
        <p14:creationId xmlns:p14="http://schemas.microsoft.com/office/powerpoint/2010/main" val="2109560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4BE80B0-053C-4FFA-9A58-9C0A6A84EC8F}" type="datetimeFigureOut">
              <a:rPr lang="pt-BR" smtClean="0"/>
              <a:t>15/03/2020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43A6812-1404-44B9-BFE8-1C4F14BB081D}" type="slidenum">
              <a:rPr lang="pt-BR" smtClean="0"/>
              <a:t>‹nº›</a:t>
            </a:fld>
            <a:endParaRPr lang="pt-BR"/>
          </a:p>
        </p:txBody>
      </p:sp>
    </p:spTree>
    <p:extLst>
      <p:ext uri="{BB962C8B-B14F-4D97-AF65-F5344CB8AC3E}">
        <p14:creationId xmlns:p14="http://schemas.microsoft.com/office/powerpoint/2010/main" val="225406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4BE80B0-053C-4FFA-9A58-9C0A6A84EC8F}" type="datetimeFigureOut">
              <a:rPr lang="pt-BR" smtClean="0"/>
              <a:t>15/03/2020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43A6812-1404-44B9-BFE8-1C4F14BB081D}" type="slidenum">
              <a:rPr lang="pt-BR" smtClean="0"/>
              <a:t>‹nº›</a:t>
            </a:fld>
            <a:endParaRPr lang="pt-BR"/>
          </a:p>
        </p:txBody>
      </p:sp>
    </p:spTree>
    <p:extLst>
      <p:ext uri="{BB962C8B-B14F-4D97-AF65-F5344CB8AC3E}">
        <p14:creationId xmlns:p14="http://schemas.microsoft.com/office/powerpoint/2010/main" val="1192438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B4BE80B0-053C-4FFA-9A58-9C0A6A84EC8F}" type="datetimeFigureOut">
              <a:rPr lang="pt-BR" smtClean="0"/>
              <a:t>15/03/2020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43A6812-1404-44B9-BFE8-1C4F14BB081D}" type="slidenum">
              <a:rPr lang="pt-BR" smtClean="0"/>
              <a:t>‹nº›</a:t>
            </a:fld>
            <a:endParaRPr lang="pt-BR"/>
          </a:p>
        </p:txBody>
      </p:sp>
    </p:spTree>
    <p:extLst>
      <p:ext uri="{BB962C8B-B14F-4D97-AF65-F5344CB8AC3E}">
        <p14:creationId xmlns:p14="http://schemas.microsoft.com/office/powerpoint/2010/main" val="3372584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B4BE80B0-053C-4FFA-9A58-9C0A6A84EC8F}" type="datetimeFigureOut">
              <a:rPr lang="pt-BR" smtClean="0"/>
              <a:t>15/03/2020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43A6812-1404-44B9-BFE8-1C4F14BB081D}" type="slidenum">
              <a:rPr lang="pt-BR" smtClean="0"/>
              <a:t>‹nº›</a:t>
            </a:fld>
            <a:endParaRPr lang="pt-BR"/>
          </a:p>
        </p:txBody>
      </p:sp>
    </p:spTree>
    <p:extLst>
      <p:ext uri="{BB962C8B-B14F-4D97-AF65-F5344CB8AC3E}">
        <p14:creationId xmlns:p14="http://schemas.microsoft.com/office/powerpoint/2010/main" val="3435742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B4BE80B0-053C-4FFA-9A58-9C0A6A84EC8F}" type="datetimeFigureOut">
              <a:rPr lang="pt-BR" smtClean="0"/>
              <a:t>15/03/2020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43A6812-1404-44B9-BFE8-1C4F14BB081D}" type="slidenum">
              <a:rPr lang="pt-BR" smtClean="0"/>
              <a:t>‹nº›</a:t>
            </a:fld>
            <a:endParaRPr lang="pt-BR"/>
          </a:p>
        </p:txBody>
      </p:sp>
    </p:spTree>
    <p:extLst>
      <p:ext uri="{BB962C8B-B14F-4D97-AF65-F5344CB8AC3E}">
        <p14:creationId xmlns:p14="http://schemas.microsoft.com/office/powerpoint/2010/main" val="1190438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B4BE80B0-053C-4FFA-9A58-9C0A6A84EC8F}" type="datetimeFigureOut">
              <a:rPr lang="pt-BR" smtClean="0"/>
              <a:t>15/03/2020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43A6812-1404-44B9-BFE8-1C4F14BB081D}" type="slidenum">
              <a:rPr lang="pt-BR" smtClean="0"/>
              <a:t>‹nº›</a:t>
            </a:fld>
            <a:endParaRPr lang="pt-BR"/>
          </a:p>
        </p:txBody>
      </p:sp>
    </p:spTree>
    <p:extLst>
      <p:ext uri="{BB962C8B-B14F-4D97-AF65-F5344CB8AC3E}">
        <p14:creationId xmlns:p14="http://schemas.microsoft.com/office/powerpoint/2010/main" val="352812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4BE80B0-053C-4FFA-9A58-9C0A6A84EC8F}" type="datetimeFigureOut">
              <a:rPr lang="pt-BR" smtClean="0"/>
              <a:t>15/03/2020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43A6812-1404-44B9-BFE8-1C4F14BB081D}" type="slidenum">
              <a:rPr lang="pt-BR" smtClean="0"/>
              <a:t>‹nº›</a:t>
            </a:fld>
            <a:endParaRPr lang="pt-BR"/>
          </a:p>
        </p:txBody>
      </p:sp>
    </p:spTree>
    <p:extLst>
      <p:ext uri="{BB962C8B-B14F-4D97-AF65-F5344CB8AC3E}">
        <p14:creationId xmlns:p14="http://schemas.microsoft.com/office/powerpoint/2010/main" val="3155712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4BE80B0-053C-4FFA-9A58-9C0A6A84EC8F}" type="datetimeFigureOut">
              <a:rPr lang="pt-BR" smtClean="0"/>
              <a:t>15/03/2020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43A6812-1404-44B9-BFE8-1C4F14BB081D}" type="slidenum">
              <a:rPr lang="pt-BR" smtClean="0"/>
              <a:t>‹nº›</a:t>
            </a:fld>
            <a:endParaRPr lang="pt-BR"/>
          </a:p>
        </p:txBody>
      </p:sp>
    </p:spTree>
    <p:extLst>
      <p:ext uri="{BB962C8B-B14F-4D97-AF65-F5344CB8AC3E}">
        <p14:creationId xmlns:p14="http://schemas.microsoft.com/office/powerpoint/2010/main" val="1683328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4BE80B0-053C-4FFA-9A58-9C0A6A84EC8F}" type="datetimeFigureOut">
              <a:rPr lang="pt-BR" smtClean="0"/>
              <a:t>15/03/2020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43A6812-1404-44B9-BFE8-1C4F14BB081D}" type="slidenum">
              <a:rPr lang="pt-BR" smtClean="0"/>
              <a:t>‹nº›</a:t>
            </a:fld>
            <a:endParaRPr lang="pt-BR"/>
          </a:p>
        </p:txBody>
      </p:sp>
    </p:spTree>
    <p:extLst>
      <p:ext uri="{BB962C8B-B14F-4D97-AF65-F5344CB8AC3E}">
        <p14:creationId xmlns:p14="http://schemas.microsoft.com/office/powerpoint/2010/main" val="344537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BE80B0-053C-4FFA-9A58-9C0A6A84EC8F}" type="datetimeFigureOut">
              <a:rPr lang="pt-BR" smtClean="0"/>
              <a:t>15/03/2020</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A6812-1404-44B9-BFE8-1C4F14BB081D}" type="slidenum">
              <a:rPr lang="pt-BR" smtClean="0"/>
              <a:t>‹nº›</a:t>
            </a:fld>
            <a:endParaRPr lang="pt-BR"/>
          </a:p>
        </p:txBody>
      </p:sp>
    </p:spTree>
    <p:extLst>
      <p:ext uri="{BB962C8B-B14F-4D97-AF65-F5344CB8AC3E}">
        <p14:creationId xmlns:p14="http://schemas.microsoft.com/office/powerpoint/2010/main" val="1053796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b="1" dirty="0">
                <a:solidFill>
                  <a:srgbClr val="FF0000"/>
                </a:solidFill>
                <a:effectLst>
                  <a:outerShdw blurRad="38100" dist="38100" dir="2700000" algn="tl">
                    <a:srgbClr val="000000">
                      <a:alpha val="43137"/>
                    </a:srgbClr>
                  </a:outerShdw>
                </a:effectLst>
              </a:rPr>
              <a:t>Testamentos ordinários:</a:t>
            </a:r>
            <a:br>
              <a:rPr lang="pt-BR" b="1" dirty="0">
                <a:solidFill>
                  <a:srgbClr val="FF0000"/>
                </a:solidFill>
                <a:effectLst>
                  <a:outerShdw blurRad="38100" dist="38100" dir="2700000" algn="tl">
                    <a:srgbClr val="000000">
                      <a:alpha val="43137"/>
                    </a:srgbClr>
                  </a:outerShdw>
                </a:effectLst>
              </a:rPr>
            </a:br>
            <a:r>
              <a:rPr lang="pt-BR" b="1" dirty="0">
                <a:solidFill>
                  <a:srgbClr val="FF0000"/>
                </a:solidFill>
                <a:effectLst>
                  <a:outerShdw blurRad="38100" dist="38100" dir="2700000" algn="tl">
                    <a:srgbClr val="000000">
                      <a:alpha val="43137"/>
                    </a:srgbClr>
                  </a:outerShdw>
                </a:effectLst>
              </a:rPr>
              <a:t>Testamento público. Testamento particular. Testamento cerrado.</a:t>
            </a:r>
          </a:p>
        </p:txBody>
      </p:sp>
      <p:sp>
        <p:nvSpPr>
          <p:cNvPr id="3" name="Subtítulo 2"/>
          <p:cNvSpPr>
            <a:spLocks noGrp="1"/>
          </p:cNvSpPr>
          <p:nvPr>
            <p:ph type="subTitle" idx="1"/>
          </p:nvPr>
        </p:nvSpPr>
        <p:spPr>
          <a:xfrm>
            <a:off x="1524000" y="4314824"/>
            <a:ext cx="9144000" cy="1285876"/>
          </a:xfrm>
        </p:spPr>
        <p:txBody>
          <a:bodyPr>
            <a:normAutofit/>
          </a:bodyPr>
          <a:lstStyle/>
          <a:p>
            <a:r>
              <a:rPr lang="pt-BR" sz="3200" b="1" dirty="0">
                <a:effectLst>
                  <a:outerShdw blurRad="38100" dist="38100" dir="2700000" algn="tl">
                    <a:srgbClr val="000000">
                      <a:alpha val="43137"/>
                    </a:srgbClr>
                  </a:outerShdw>
                </a:effectLst>
                <a:latin typeface="Bookman Old Style" panose="02050604050505020204" pitchFamily="18" charset="0"/>
              </a:rPr>
              <a:t>Giselda Maria Fernandes Novaes Hironaka</a:t>
            </a:r>
          </a:p>
          <a:p>
            <a:r>
              <a:rPr lang="pt-BR" dirty="0">
                <a:latin typeface="Bookman Old Style" panose="02050604050505020204" pitchFamily="18" charset="0"/>
              </a:rPr>
              <a:t>Professora Titular da Faculdade de Direito da USP</a:t>
            </a:r>
          </a:p>
        </p:txBody>
      </p:sp>
    </p:spTree>
    <p:extLst>
      <p:ext uri="{BB962C8B-B14F-4D97-AF65-F5344CB8AC3E}">
        <p14:creationId xmlns:p14="http://schemas.microsoft.com/office/powerpoint/2010/main" val="2009614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80999" y="197346"/>
            <a:ext cx="10639425" cy="6047809"/>
          </a:xfrm>
          <a:prstGeom prst="rect">
            <a:avLst/>
          </a:prstGeom>
        </p:spPr>
        <p:txBody>
          <a:bodyPr wrap="square">
            <a:spAutoFit/>
          </a:bodyPr>
          <a:lstStyle/>
          <a:p>
            <a:pPr algn="ctr"/>
            <a:r>
              <a:rPr lang="pt-BR" sz="2400" dirty="0"/>
              <a:t>Flávio Tartuce - O ESTATUTO DA PESSOA COM DEFICIÊNCIA E A CAPACIDADE TESTAMENTÁRIA ATIVA </a:t>
            </a:r>
          </a:p>
          <a:p>
            <a:pPr algn="ctr"/>
            <a:r>
              <a:rPr lang="pt-BR" sz="2400" dirty="0"/>
              <a:t>Revista Pensamento Jurídico – São Paulo – Vol. 10, Nº 2, jul./dez. 2016</a:t>
            </a:r>
          </a:p>
          <a:p>
            <a:pPr algn="just">
              <a:lnSpc>
                <a:spcPct val="150000"/>
              </a:lnSpc>
            </a:pPr>
            <a:endParaRPr lang="pt-BR" dirty="0"/>
          </a:p>
          <a:p>
            <a:pPr algn="just"/>
            <a:r>
              <a:rPr lang="pt-BR" sz="2400" dirty="0"/>
              <a:t>Conclusões: [...]</a:t>
            </a:r>
          </a:p>
          <a:p>
            <a:pPr algn="just"/>
            <a:r>
              <a:rPr lang="pt-BR" sz="2400" dirty="0"/>
              <a:t>d) Pelo que se retira dos </a:t>
            </a:r>
            <a:r>
              <a:rPr lang="pt-BR" sz="2400" dirty="0" err="1"/>
              <a:t>arts</a:t>
            </a:r>
            <a:r>
              <a:rPr lang="pt-BR" sz="2400" dirty="0"/>
              <a:t>. 1.857 e 1.860 do Código Civil, tendo em vista as mudanças trazidas na teoria das incapacidades pelo EPD, somente devem ser considerados como absolutamente incapazes para o testamento os menores de 16 anos. Quanto aos maiores com alguma deficiência, em regra, são capazes, a não ser que, por causa transitória ou definitiva, não possam exprimir a vontade para o ato testamentário, hipótese em que se enquadram como relativamente incapazes no novo sistema (novo art. 4º, inciso III, do CC). </a:t>
            </a:r>
          </a:p>
          <a:p>
            <a:pPr algn="just"/>
            <a:r>
              <a:rPr lang="pt-BR" sz="2400" dirty="0"/>
              <a:t>[...]</a:t>
            </a:r>
          </a:p>
          <a:p>
            <a:pPr algn="just"/>
            <a:r>
              <a:rPr lang="pt-BR" sz="2400" dirty="0">
                <a:solidFill>
                  <a:srgbClr val="FF0000"/>
                </a:solidFill>
              </a:rPr>
              <a:t>Em regra, portanto, as pessoas com deficiência podem elaborar testamento</a:t>
            </a:r>
            <a:r>
              <a:rPr lang="pt-BR" sz="2400" dirty="0"/>
              <a:t>. Em relação aos maiores de 16 anos, menores púberes, a lei é expressa ao admitir que façam testamento (art. 1.860, parágrafo único, do CC). </a:t>
            </a:r>
          </a:p>
        </p:txBody>
      </p:sp>
    </p:spTree>
    <p:extLst>
      <p:ext uri="{BB962C8B-B14F-4D97-AF65-F5344CB8AC3E}">
        <p14:creationId xmlns:p14="http://schemas.microsoft.com/office/powerpoint/2010/main" val="3970750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Cerrado</a:t>
            </a:r>
          </a:p>
        </p:txBody>
      </p:sp>
      <p:pic>
        <p:nvPicPr>
          <p:cNvPr id="3074" name="Picture 2" descr="Resultado de imagem para testamento cerrad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47887" y="1910556"/>
            <a:ext cx="7896225" cy="4181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4766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Cerrado</a:t>
            </a:r>
          </a:p>
        </p:txBody>
      </p:sp>
      <p:sp>
        <p:nvSpPr>
          <p:cNvPr id="3" name="Espaço Reservado para Conteúdo 2"/>
          <p:cNvSpPr>
            <a:spLocks noGrp="1"/>
          </p:cNvSpPr>
          <p:nvPr>
            <p:ph idx="1"/>
          </p:nvPr>
        </p:nvSpPr>
        <p:spPr/>
        <p:txBody>
          <a:bodyPr/>
          <a:lstStyle/>
          <a:p>
            <a:pPr algn="just"/>
            <a:r>
              <a:rPr lang="pt-BR" dirty="0">
                <a:solidFill>
                  <a:srgbClr val="FF0000"/>
                </a:solidFill>
              </a:rPr>
              <a:t>Testamento cerrado</a:t>
            </a:r>
            <a:r>
              <a:rPr lang="pt-BR" dirty="0"/>
              <a:t>, secreto ou místico é aquele que é escrito pelo próprio testador, ou por outra pessoa, a seu rogo, cujas disposições podem ser de caráter estritamente sigiloso, e que </a:t>
            </a:r>
            <a:r>
              <a:rPr lang="pt-BR" dirty="0">
                <a:solidFill>
                  <a:srgbClr val="FF0000"/>
                </a:solidFill>
              </a:rPr>
              <a:t>se completa com o instrumento lavrado pelo oficial público</a:t>
            </a:r>
            <a:r>
              <a:rPr lang="pt-BR" dirty="0"/>
              <a:t>, que o aprova (embora não conheça seu conteúdo), sempre na presença de </a:t>
            </a:r>
            <a:r>
              <a:rPr lang="pt-BR" dirty="0">
                <a:solidFill>
                  <a:srgbClr val="FF0000"/>
                </a:solidFill>
              </a:rPr>
              <a:t>testemunhas</a:t>
            </a:r>
            <a:r>
              <a:rPr lang="pt-BR" dirty="0"/>
              <a:t>.</a:t>
            </a:r>
          </a:p>
          <a:p>
            <a:pPr algn="just"/>
            <a:r>
              <a:rPr lang="pt-BR" dirty="0"/>
              <a:t>O </a:t>
            </a:r>
            <a:r>
              <a:rPr lang="pt-BR" dirty="0">
                <a:solidFill>
                  <a:srgbClr val="FF0000"/>
                </a:solidFill>
              </a:rPr>
              <a:t>sigilo </a:t>
            </a:r>
            <a:r>
              <a:rPr lang="pt-BR" dirty="0"/>
              <a:t>do conteúdo dessa modalidade de testamento não é requisito essencial (embora a maioria tenha conteúdo sigiloso), revelando-se, por isso, em </a:t>
            </a:r>
            <a:r>
              <a:rPr lang="pt-BR" dirty="0">
                <a:solidFill>
                  <a:srgbClr val="FF0000"/>
                </a:solidFill>
              </a:rPr>
              <a:t>faculdade do testador</a:t>
            </a:r>
            <a:r>
              <a:rPr lang="pt-BR" dirty="0"/>
              <a:t>.</a:t>
            </a:r>
          </a:p>
          <a:p>
            <a:pPr algn="just"/>
            <a:r>
              <a:rPr lang="pt-BR" dirty="0"/>
              <a:t>Por isso, o testador, se quiser, pode dar conhecimento do conteúdo às testemunhas, a qualquer pessoa e, até mesmo, ao notário.</a:t>
            </a:r>
          </a:p>
        </p:txBody>
      </p:sp>
    </p:spTree>
    <p:extLst>
      <p:ext uri="{BB962C8B-B14F-4D97-AF65-F5344CB8AC3E}">
        <p14:creationId xmlns:p14="http://schemas.microsoft.com/office/powerpoint/2010/main" val="1373308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Cerrado</a:t>
            </a:r>
            <a:endParaRPr lang="pt-BR" dirty="0"/>
          </a:p>
        </p:txBody>
      </p:sp>
      <p:sp>
        <p:nvSpPr>
          <p:cNvPr id="3" name="Espaço Reservado para Conteúdo 2"/>
          <p:cNvSpPr>
            <a:spLocks noGrp="1"/>
          </p:cNvSpPr>
          <p:nvPr>
            <p:ph idx="1"/>
          </p:nvPr>
        </p:nvSpPr>
        <p:spPr/>
        <p:txBody>
          <a:bodyPr/>
          <a:lstStyle/>
          <a:p>
            <a:pPr algn="just"/>
            <a:r>
              <a:rPr lang="pt-BR" dirty="0"/>
              <a:t>Compõe-se de </a:t>
            </a:r>
            <a:r>
              <a:rPr lang="pt-BR" dirty="0">
                <a:solidFill>
                  <a:srgbClr val="FF0000"/>
                </a:solidFill>
              </a:rPr>
              <a:t>duas partes distintas</a:t>
            </a:r>
            <a:r>
              <a:rPr lang="pt-BR" dirty="0"/>
              <a:t>:</a:t>
            </a:r>
          </a:p>
          <a:p>
            <a:pPr lvl="1" algn="just"/>
            <a:r>
              <a:rPr lang="pt-BR" dirty="0"/>
              <a:t>Uma,  de </a:t>
            </a:r>
            <a:r>
              <a:rPr lang="pt-BR" dirty="0">
                <a:solidFill>
                  <a:srgbClr val="FF0000"/>
                </a:solidFill>
              </a:rPr>
              <a:t>natureza particular</a:t>
            </a:r>
            <a:r>
              <a:rPr lang="pt-BR" dirty="0"/>
              <a:t>, cuja facção compete ao testador.</a:t>
            </a:r>
          </a:p>
          <a:p>
            <a:pPr lvl="1" algn="just"/>
            <a:r>
              <a:rPr lang="pt-BR" dirty="0"/>
              <a:t>Outra, de </a:t>
            </a:r>
            <a:r>
              <a:rPr lang="pt-BR" dirty="0">
                <a:solidFill>
                  <a:srgbClr val="FF0000"/>
                </a:solidFill>
              </a:rPr>
              <a:t>natureza pública</a:t>
            </a:r>
            <a:r>
              <a:rPr lang="pt-BR" dirty="0"/>
              <a:t>, que compete ao tabelião.</a:t>
            </a:r>
          </a:p>
          <a:p>
            <a:pPr algn="just"/>
            <a:r>
              <a:rPr lang="pt-BR" dirty="0"/>
              <a:t>“Resulta de uma operação complexa de escritura particular e instrumento público de aprovação. Abrange, no dizer dos civilistas,  duas solenidades – a </a:t>
            </a:r>
            <a:r>
              <a:rPr lang="pt-BR" dirty="0">
                <a:solidFill>
                  <a:srgbClr val="FF0000"/>
                </a:solidFill>
              </a:rPr>
              <a:t>cédula</a:t>
            </a:r>
            <a:r>
              <a:rPr lang="pt-BR" dirty="0"/>
              <a:t> e o </a:t>
            </a:r>
            <a:r>
              <a:rPr lang="pt-BR" dirty="0">
                <a:solidFill>
                  <a:srgbClr val="FF0000"/>
                </a:solidFill>
              </a:rPr>
              <a:t>auto de aprovação</a:t>
            </a:r>
            <a:r>
              <a:rPr lang="pt-BR" dirty="0"/>
              <a:t>”. </a:t>
            </a:r>
          </a:p>
          <a:p>
            <a:pPr marL="0" indent="0" algn="r">
              <a:buNone/>
            </a:pPr>
            <a:r>
              <a:rPr lang="pt-BR" sz="2400" dirty="0"/>
              <a:t>(Caio Mario da Silva Pereira)</a:t>
            </a:r>
          </a:p>
          <a:p>
            <a:pPr lvl="1" algn="just"/>
            <a:r>
              <a:rPr lang="pt-BR" dirty="0">
                <a:solidFill>
                  <a:srgbClr val="FF0000"/>
                </a:solidFill>
              </a:rPr>
              <a:t>Art. 1.868 CC</a:t>
            </a:r>
            <a:r>
              <a:rPr lang="pt-BR" dirty="0"/>
              <a:t>: refere-se tanto à cédula testamentária ou carta sigilada, como ao auto de aprovação.</a:t>
            </a:r>
          </a:p>
          <a:p>
            <a:pPr lvl="1" algn="just"/>
            <a:r>
              <a:rPr lang="pt-BR" dirty="0">
                <a:solidFill>
                  <a:srgbClr val="FF0000"/>
                </a:solidFill>
              </a:rPr>
              <a:t>Art. 1.869 CC</a:t>
            </a:r>
            <a:r>
              <a:rPr lang="pt-BR" dirty="0"/>
              <a:t>: refere-se apenas ao auto de aprovação</a:t>
            </a:r>
          </a:p>
          <a:p>
            <a:endParaRPr lang="pt-BR" dirty="0"/>
          </a:p>
        </p:txBody>
      </p:sp>
    </p:spTree>
    <p:extLst>
      <p:ext uri="{BB962C8B-B14F-4D97-AF65-F5344CB8AC3E}">
        <p14:creationId xmlns:p14="http://schemas.microsoft.com/office/powerpoint/2010/main" val="1720162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Cerrado</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r>
              <a:rPr lang="pt-BR" dirty="0">
                <a:solidFill>
                  <a:srgbClr val="FF0000"/>
                </a:solidFill>
              </a:rPr>
              <a:t>Cédula testamentária </a:t>
            </a:r>
            <a:r>
              <a:rPr lang="pt-BR" dirty="0"/>
              <a:t>– escrita pelo próprio testador, mas pode ser escrita, </a:t>
            </a:r>
            <a:r>
              <a:rPr lang="pt-BR" dirty="0">
                <a:solidFill>
                  <a:srgbClr val="FF0000"/>
                </a:solidFill>
              </a:rPr>
              <a:t>a seu rogo</a:t>
            </a:r>
            <a:r>
              <a:rPr lang="pt-BR" dirty="0"/>
              <a:t>, por outra pessoa que não seja o próprio herdeiro ou legatário, nem ascendente ou descendente, nem o irmão, nem o cônjuge ou companheiro beneficiados pela disposição de última vontade, nem sequer um seu outro parente sucessível, um seu amigo íntimo ou um seu “inimigo figadal”.</a:t>
            </a:r>
          </a:p>
          <a:p>
            <a:pPr algn="just"/>
            <a:r>
              <a:rPr lang="pt-BR" dirty="0"/>
              <a:t>Poderá ser redigido em </a:t>
            </a:r>
            <a:r>
              <a:rPr lang="pt-BR" dirty="0">
                <a:solidFill>
                  <a:srgbClr val="FF0000"/>
                </a:solidFill>
              </a:rPr>
              <a:t>língua nacional </a:t>
            </a:r>
            <a:r>
              <a:rPr lang="pt-BR" dirty="0"/>
              <a:t>ou </a:t>
            </a:r>
            <a:r>
              <a:rPr lang="pt-BR" dirty="0">
                <a:solidFill>
                  <a:srgbClr val="FF0000"/>
                </a:solidFill>
              </a:rPr>
              <a:t>estrangeira </a:t>
            </a:r>
            <a:r>
              <a:rPr lang="pt-BR" dirty="0"/>
              <a:t>(viva, morta – latim – ou artificial – esperanto).</a:t>
            </a:r>
          </a:p>
          <a:p>
            <a:pPr algn="just"/>
            <a:r>
              <a:rPr lang="pt-BR" dirty="0"/>
              <a:t>Ainda que escrito em língua estrangeira, a </a:t>
            </a:r>
            <a:r>
              <a:rPr lang="pt-BR" dirty="0">
                <a:solidFill>
                  <a:srgbClr val="FF0000"/>
                </a:solidFill>
              </a:rPr>
              <a:t>declaração posterior do testador </a:t>
            </a:r>
            <a:r>
              <a:rPr lang="pt-BR" dirty="0"/>
              <a:t>(este é o meu testamento) deve ser dita em língua nacional. Assim também se dará com o </a:t>
            </a:r>
            <a:r>
              <a:rPr lang="pt-BR" dirty="0">
                <a:solidFill>
                  <a:srgbClr val="FF0000"/>
                </a:solidFill>
              </a:rPr>
              <a:t>correspondente auto de aprovação</a:t>
            </a:r>
            <a:r>
              <a:rPr lang="pt-BR" dirty="0"/>
              <a:t>, que será produzido em língua nacional.</a:t>
            </a:r>
          </a:p>
          <a:p>
            <a:pPr algn="just"/>
            <a:r>
              <a:rPr lang="pt-BR" dirty="0">
                <a:solidFill>
                  <a:srgbClr val="FF0000"/>
                </a:solidFill>
              </a:rPr>
              <a:t>Testemunhas</a:t>
            </a:r>
            <a:r>
              <a:rPr lang="pt-BR" dirty="0"/>
              <a:t> – </a:t>
            </a:r>
            <a:r>
              <a:rPr lang="pt-BR" dirty="0">
                <a:solidFill>
                  <a:srgbClr val="FF0000"/>
                </a:solidFill>
              </a:rPr>
              <a:t>duas</a:t>
            </a:r>
            <a:r>
              <a:rPr lang="pt-BR" dirty="0"/>
              <a:t>.   (CC/16 – eram cinco as testemunhas)</a:t>
            </a:r>
          </a:p>
        </p:txBody>
      </p:sp>
    </p:spTree>
    <p:extLst>
      <p:ext uri="{BB962C8B-B14F-4D97-AF65-F5344CB8AC3E}">
        <p14:creationId xmlns:p14="http://schemas.microsoft.com/office/powerpoint/2010/main" val="264355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Cerrado</a:t>
            </a:r>
            <a:endParaRPr lang="pt-BR" dirty="0"/>
          </a:p>
        </p:txBody>
      </p:sp>
      <p:sp>
        <p:nvSpPr>
          <p:cNvPr id="3" name="Espaço Reservado para Conteúdo 2"/>
          <p:cNvSpPr>
            <a:spLocks noGrp="1"/>
          </p:cNvSpPr>
          <p:nvPr>
            <p:ph idx="1"/>
          </p:nvPr>
        </p:nvSpPr>
        <p:spPr/>
        <p:txBody>
          <a:bodyPr>
            <a:normAutofit fontScale="92500"/>
          </a:bodyPr>
          <a:lstStyle/>
          <a:p>
            <a:pPr algn="just"/>
            <a:r>
              <a:rPr lang="pt-BR" dirty="0">
                <a:solidFill>
                  <a:srgbClr val="FF0000"/>
                </a:solidFill>
              </a:rPr>
              <a:t>Requisitos do testamento cerrado </a:t>
            </a:r>
            <a:r>
              <a:rPr lang="pt-BR" dirty="0"/>
              <a:t>– os onze requisitos essenciais (CC/16) foram reduzidos para </a:t>
            </a:r>
            <a:r>
              <a:rPr lang="pt-BR" dirty="0">
                <a:solidFill>
                  <a:srgbClr val="FF0000"/>
                </a:solidFill>
              </a:rPr>
              <a:t>quatro formalidades </a:t>
            </a:r>
            <a:r>
              <a:rPr lang="pt-BR" dirty="0"/>
              <a:t>(CC/02):</a:t>
            </a:r>
          </a:p>
          <a:p>
            <a:pPr marL="971550" lvl="1" indent="-514350" algn="just">
              <a:buFont typeface="+mj-lt"/>
              <a:buAutoNum type="alphaLcParenR"/>
            </a:pPr>
            <a:r>
              <a:rPr lang="pt-BR" dirty="0"/>
              <a:t> entrega do testamento cerrado ao notário pelo testador, acompanhado de duas testemunhas;</a:t>
            </a:r>
          </a:p>
          <a:p>
            <a:pPr marL="971550" lvl="1" indent="-514350" algn="just">
              <a:buFont typeface="+mj-lt"/>
              <a:buAutoNum type="alphaLcParenR"/>
            </a:pPr>
            <a:r>
              <a:rPr lang="pt-BR" dirty="0"/>
              <a:t>declaração do testador de que aquele é o seu testamento;</a:t>
            </a:r>
          </a:p>
          <a:p>
            <a:pPr marL="971550" lvl="1" indent="-514350" algn="just">
              <a:buFont typeface="+mj-lt"/>
              <a:buAutoNum type="alphaLcParenR"/>
            </a:pPr>
            <a:r>
              <a:rPr lang="pt-BR" dirty="0"/>
              <a:t>lavratura  do auto de aprovação e leitura deste pelo notário;</a:t>
            </a:r>
          </a:p>
          <a:p>
            <a:pPr marL="971550" lvl="1" indent="-514350" algn="just">
              <a:buFont typeface="+mj-lt"/>
              <a:buAutoNum type="alphaLcParenR"/>
            </a:pPr>
            <a:r>
              <a:rPr lang="pt-BR" dirty="0"/>
              <a:t>Assinaturas do notário, das testemunhas e do testador no auto de aprovação.</a:t>
            </a:r>
          </a:p>
          <a:p>
            <a:pPr algn="just"/>
            <a:r>
              <a:rPr lang="pt-BR" dirty="0"/>
              <a:t>Sem tais formalidade, o testamento cerrado será tido como </a:t>
            </a:r>
            <a:r>
              <a:rPr lang="pt-BR" dirty="0">
                <a:solidFill>
                  <a:srgbClr val="FF0000"/>
                </a:solidFill>
              </a:rPr>
              <a:t>inexistente</a:t>
            </a:r>
            <a:r>
              <a:rPr lang="pt-BR" dirty="0"/>
              <a:t> (não como inválido ou ineficaz).</a:t>
            </a:r>
          </a:p>
          <a:p>
            <a:pPr algn="just"/>
            <a:r>
              <a:rPr lang="pt-BR" dirty="0"/>
              <a:t>O seu ingresso no mundo jurídico só se dará </a:t>
            </a:r>
            <a:r>
              <a:rPr lang="pt-BR" dirty="0">
                <a:solidFill>
                  <a:srgbClr val="FF0000"/>
                </a:solidFill>
              </a:rPr>
              <a:t>a partir da data do ato notarial de aprovação</a:t>
            </a:r>
            <a:r>
              <a:rPr lang="pt-BR" dirty="0"/>
              <a:t>, e não da data em que foi escrito pelo testador. </a:t>
            </a:r>
            <a:r>
              <a:rPr lang="pt-BR" sz="2200" dirty="0"/>
              <a:t>(Paulo Lôbo)</a:t>
            </a:r>
          </a:p>
          <a:p>
            <a:pPr marL="457200" lvl="1" indent="0">
              <a:buNone/>
            </a:pPr>
            <a:endParaRPr lang="pt-BR" dirty="0"/>
          </a:p>
        </p:txBody>
      </p:sp>
    </p:spTree>
    <p:extLst>
      <p:ext uri="{BB962C8B-B14F-4D97-AF65-F5344CB8AC3E}">
        <p14:creationId xmlns:p14="http://schemas.microsoft.com/office/powerpoint/2010/main" val="134277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Cerrado</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a:solidFill>
                  <a:srgbClr val="FF0000"/>
                </a:solidFill>
              </a:rPr>
              <a:t>Nulidade do testamento cerrado</a:t>
            </a:r>
            <a:r>
              <a:rPr lang="pt-BR" dirty="0"/>
              <a:t>, por descumprimento das formalidades – apenas </a:t>
            </a:r>
            <a:r>
              <a:rPr lang="pt-BR" dirty="0">
                <a:solidFill>
                  <a:srgbClr val="FF0000"/>
                </a:solidFill>
              </a:rPr>
              <a:t>excepcionalmente</a:t>
            </a:r>
            <a:r>
              <a:rPr lang="pt-BR" dirty="0"/>
              <a:t> será tido como nulo. </a:t>
            </a:r>
            <a:r>
              <a:rPr lang="pt-BR" dirty="0">
                <a:solidFill>
                  <a:srgbClr val="FF0000"/>
                </a:solidFill>
              </a:rPr>
              <a:t>Mitigação</a:t>
            </a:r>
            <a:r>
              <a:rPr lang="pt-BR" dirty="0"/>
              <a:t> das formalidades.  Nosso STJ se orienta pela prevalência e respeito à </a:t>
            </a:r>
            <a:r>
              <a:rPr lang="pt-BR" dirty="0">
                <a:solidFill>
                  <a:srgbClr val="FF0000"/>
                </a:solidFill>
              </a:rPr>
              <a:t>vontade do testador </a:t>
            </a:r>
            <a:r>
              <a:rPr lang="pt-BR" dirty="0"/>
              <a:t>(ver, por exemplo, </a:t>
            </a:r>
            <a:r>
              <a:rPr lang="pt-BR" dirty="0" err="1"/>
              <a:t>Resp</a:t>
            </a:r>
            <a:r>
              <a:rPr lang="pt-BR" dirty="0"/>
              <a:t> 1001674, </a:t>
            </a:r>
            <a:r>
              <a:rPr lang="pt-BR" dirty="0" err="1"/>
              <a:t>Resp</a:t>
            </a:r>
            <a:r>
              <a:rPr lang="pt-BR" dirty="0"/>
              <a:t> 223.799, </a:t>
            </a:r>
            <a:r>
              <a:rPr lang="pt-BR" dirty="0" err="1"/>
              <a:t>AgRg</a:t>
            </a:r>
            <a:r>
              <a:rPr lang="pt-BR" dirty="0"/>
              <a:t> no Ag 570.748, </a:t>
            </a:r>
            <a:r>
              <a:rPr lang="pt-BR" dirty="0" err="1"/>
              <a:t>Resp</a:t>
            </a:r>
            <a:r>
              <a:rPr lang="pt-BR" dirty="0"/>
              <a:t> 1.001.674, entre outras).</a:t>
            </a:r>
          </a:p>
          <a:p>
            <a:pPr algn="just"/>
            <a:r>
              <a:rPr lang="pt-BR" dirty="0">
                <a:solidFill>
                  <a:srgbClr val="FF0000"/>
                </a:solidFill>
              </a:rPr>
              <a:t>Ofensa ao Princípio da Unicidade? </a:t>
            </a:r>
          </a:p>
          <a:p>
            <a:pPr lvl="1" algn="just"/>
            <a:r>
              <a:rPr lang="pt-BR" sz="2600" dirty="0" err="1"/>
              <a:t>REsp</a:t>
            </a:r>
            <a:r>
              <a:rPr lang="pt-BR" sz="2600" dirty="0"/>
              <a:t> 753.261-SP, Rel. Min. Paulo de Tarso </a:t>
            </a:r>
            <a:r>
              <a:rPr lang="pt-BR" sz="2600" dirty="0" err="1"/>
              <a:t>Sanseverino</a:t>
            </a:r>
            <a:r>
              <a:rPr lang="pt-BR" sz="2600" dirty="0"/>
              <a:t>, julgado em 23/11/2010</a:t>
            </a:r>
            <a:r>
              <a:rPr lang="pt-BR" dirty="0"/>
              <a:t> – não houve quebra do princípio da unicidade.</a:t>
            </a:r>
          </a:p>
          <a:p>
            <a:pPr lvl="1" algn="just"/>
            <a:r>
              <a:rPr lang="pt-BR" sz="2600" dirty="0"/>
              <a:t>O testamento em questão foi lavrado da seguinte forma: primeiro, o oficial do cartório remeteu espécie de minuta do testamento ao testador octogenário (de delicada saúde), que fez nela correções, e, só após isso, foi à residência do testador com o texto final do testamento, que foi lido pelo oficial e assinado pelo testador e testemunhas.</a:t>
            </a:r>
          </a:p>
        </p:txBody>
      </p:sp>
    </p:spTree>
    <p:extLst>
      <p:ext uri="{BB962C8B-B14F-4D97-AF65-F5344CB8AC3E}">
        <p14:creationId xmlns:p14="http://schemas.microsoft.com/office/powerpoint/2010/main" val="3398327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Cerrado</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a:solidFill>
                  <a:srgbClr val="FF0000"/>
                </a:solidFill>
              </a:rPr>
              <a:t>Art. 1.872 CC</a:t>
            </a:r>
            <a:r>
              <a:rPr lang="pt-BR" dirty="0"/>
              <a:t> – Não pode dispor de seus bens em testamento cerrado quem não saiba ou não possa ler.</a:t>
            </a:r>
          </a:p>
          <a:p>
            <a:pPr algn="just"/>
            <a:r>
              <a:rPr lang="pt-BR" dirty="0"/>
              <a:t>Impedimento para o </a:t>
            </a:r>
            <a:r>
              <a:rPr lang="pt-BR" dirty="0">
                <a:solidFill>
                  <a:srgbClr val="FF0000"/>
                </a:solidFill>
              </a:rPr>
              <a:t>cego </a:t>
            </a:r>
            <a:r>
              <a:rPr lang="pt-BR" dirty="0"/>
              <a:t>– situação sem justificativa nos dias atuais, quando o cego pode escrever e pode  ler em Braile. Se assim ocorrer, poderá </a:t>
            </a:r>
            <a:r>
              <a:rPr lang="pt-BR" dirty="0">
                <a:solidFill>
                  <a:srgbClr val="FF0000"/>
                </a:solidFill>
              </a:rPr>
              <a:t>valer</a:t>
            </a:r>
            <a:r>
              <a:rPr lang="pt-BR" dirty="0"/>
              <a:t> e </a:t>
            </a:r>
            <a:r>
              <a:rPr lang="pt-BR" dirty="0">
                <a:solidFill>
                  <a:srgbClr val="FF0000"/>
                </a:solidFill>
              </a:rPr>
              <a:t>ser eficaz </a:t>
            </a:r>
            <a:r>
              <a:rPr lang="pt-BR" dirty="0"/>
              <a:t>o testamento cerrado nesta condição.</a:t>
            </a:r>
          </a:p>
          <a:p>
            <a:pPr algn="just"/>
            <a:r>
              <a:rPr lang="pt-BR" dirty="0"/>
              <a:t>Impedimento para o </a:t>
            </a:r>
            <a:r>
              <a:rPr lang="pt-BR" dirty="0">
                <a:solidFill>
                  <a:srgbClr val="FF0000"/>
                </a:solidFill>
              </a:rPr>
              <a:t>analfabeto </a:t>
            </a:r>
            <a:r>
              <a:rPr lang="pt-BR" dirty="0"/>
              <a:t>– permanece o impedimento para testamento cerrado.</a:t>
            </a:r>
          </a:p>
          <a:p>
            <a:pPr algn="just"/>
            <a:r>
              <a:rPr lang="pt-BR" dirty="0">
                <a:solidFill>
                  <a:srgbClr val="FF0000"/>
                </a:solidFill>
              </a:rPr>
              <a:t>Art. 1.873 CC</a:t>
            </a:r>
            <a:r>
              <a:rPr lang="pt-BR" dirty="0"/>
              <a:t> - Pode fazer testamento cerrado o </a:t>
            </a:r>
            <a:r>
              <a:rPr lang="pt-BR" dirty="0">
                <a:solidFill>
                  <a:srgbClr val="FF0000"/>
                </a:solidFill>
              </a:rPr>
              <a:t>surdo-mudo</a:t>
            </a:r>
            <a:r>
              <a:rPr lang="pt-BR" dirty="0"/>
              <a:t>, contanto que o escreva todo, e o assine de sua mão, e que, ao entregá-lo ao oficial público, ante as duas testemunhas, escreva, na face externa do papel ou do envoltório, que aquele é o seu testamento, cuja aprovação lhe pede.</a:t>
            </a:r>
          </a:p>
        </p:txBody>
      </p:sp>
    </p:spTree>
    <p:extLst>
      <p:ext uri="{BB962C8B-B14F-4D97-AF65-F5344CB8AC3E}">
        <p14:creationId xmlns:p14="http://schemas.microsoft.com/office/powerpoint/2010/main" val="894719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Particular</a:t>
            </a:r>
          </a:p>
        </p:txBody>
      </p:sp>
      <p:pic>
        <p:nvPicPr>
          <p:cNvPr id="5122" name="Picture 2" descr="Resultado de imagem para testamento particula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39815" y="2260878"/>
            <a:ext cx="7458779" cy="3895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962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Particular</a:t>
            </a:r>
            <a:endParaRPr lang="pt-BR" dirty="0"/>
          </a:p>
        </p:txBody>
      </p:sp>
      <p:sp>
        <p:nvSpPr>
          <p:cNvPr id="3" name="Espaço Reservado para Conteúdo 2"/>
          <p:cNvSpPr>
            <a:spLocks noGrp="1"/>
          </p:cNvSpPr>
          <p:nvPr>
            <p:ph idx="1"/>
          </p:nvPr>
        </p:nvSpPr>
        <p:spPr/>
        <p:txBody>
          <a:bodyPr/>
          <a:lstStyle/>
          <a:p>
            <a:pPr algn="just"/>
            <a:r>
              <a:rPr lang="pt-BR" dirty="0"/>
              <a:t>Trata-se do testamento </a:t>
            </a:r>
            <a:r>
              <a:rPr lang="pt-BR" dirty="0">
                <a:solidFill>
                  <a:srgbClr val="FF0000"/>
                </a:solidFill>
              </a:rPr>
              <a:t>escrito pelo próprio testador</a:t>
            </a:r>
            <a:r>
              <a:rPr lang="pt-BR" dirty="0"/>
              <a:t>, independentemente da presença do tabelião ou notário.</a:t>
            </a:r>
          </a:p>
          <a:p>
            <a:pPr algn="just"/>
            <a:r>
              <a:rPr lang="pt-BR" dirty="0"/>
              <a:t>Também conhecido como testamento </a:t>
            </a:r>
            <a:r>
              <a:rPr lang="pt-BR" dirty="0" err="1">
                <a:solidFill>
                  <a:srgbClr val="FF0000"/>
                </a:solidFill>
              </a:rPr>
              <a:t>hológrafo</a:t>
            </a:r>
            <a:r>
              <a:rPr lang="pt-BR" dirty="0"/>
              <a:t>, </a:t>
            </a:r>
            <a:r>
              <a:rPr lang="pt-BR" dirty="0">
                <a:solidFill>
                  <a:srgbClr val="FF0000"/>
                </a:solidFill>
              </a:rPr>
              <a:t>particular</a:t>
            </a:r>
            <a:r>
              <a:rPr lang="pt-BR" dirty="0"/>
              <a:t>, </a:t>
            </a:r>
            <a:r>
              <a:rPr lang="pt-BR" dirty="0">
                <a:solidFill>
                  <a:srgbClr val="FF0000"/>
                </a:solidFill>
              </a:rPr>
              <a:t>aberto</a:t>
            </a:r>
            <a:r>
              <a:rPr lang="pt-BR" dirty="0"/>
              <a:t>, </a:t>
            </a:r>
            <a:r>
              <a:rPr lang="pt-BR" dirty="0">
                <a:solidFill>
                  <a:srgbClr val="FF0000"/>
                </a:solidFill>
              </a:rPr>
              <a:t>privado</a:t>
            </a:r>
            <a:r>
              <a:rPr lang="pt-BR" dirty="0"/>
              <a:t> ou </a:t>
            </a:r>
            <a:r>
              <a:rPr lang="pt-BR" dirty="0">
                <a:solidFill>
                  <a:srgbClr val="FF0000"/>
                </a:solidFill>
              </a:rPr>
              <a:t>de próprio punho</a:t>
            </a:r>
            <a:r>
              <a:rPr lang="pt-BR" dirty="0"/>
              <a:t>.</a:t>
            </a:r>
          </a:p>
          <a:p>
            <a:pPr algn="just"/>
            <a:r>
              <a:rPr lang="pt-BR" dirty="0"/>
              <a:t>É a forma mais acessível de testamento, mas também é a mais frágil de todas as formas, pois não conserva certeza, nem segurança jurídica.</a:t>
            </a:r>
          </a:p>
          <a:p>
            <a:pPr algn="just"/>
            <a:r>
              <a:rPr lang="pt-BR" dirty="0"/>
              <a:t>Pode ser escrito de próprio punho ou mediante processo mecânico.</a:t>
            </a:r>
          </a:p>
          <a:p>
            <a:pPr lvl="1" algn="just"/>
            <a:r>
              <a:rPr lang="pt-BR" dirty="0">
                <a:solidFill>
                  <a:srgbClr val="FF0000"/>
                </a:solidFill>
              </a:rPr>
              <a:t>Próprio punho </a:t>
            </a:r>
            <a:r>
              <a:rPr lang="pt-BR" dirty="0"/>
              <a:t>– art. 1.876 CC, §1º</a:t>
            </a:r>
          </a:p>
          <a:p>
            <a:pPr lvl="1" algn="just"/>
            <a:r>
              <a:rPr lang="pt-BR" dirty="0">
                <a:solidFill>
                  <a:srgbClr val="FF0000"/>
                </a:solidFill>
              </a:rPr>
              <a:t>Processo mecânico </a:t>
            </a:r>
            <a:r>
              <a:rPr lang="pt-BR" dirty="0"/>
              <a:t>– art. 1.876, §2º</a:t>
            </a:r>
          </a:p>
        </p:txBody>
      </p:sp>
    </p:spTree>
    <p:extLst>
      <p:ext uri="{BB962C8B-B14F-4D97-AF65-F5344CB8AC3E}">
        <p14:creationId xmlns:p14="http://schemas.microsoft.com/office/powerpoint/2010/main" val="2724816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Testamentos ordinários</a:t>
            </a:r>
          </a:p>
        </p:txBody>
      </p:sp>
      <p:sp>
        <p:nvSpPr>
          <p:cNvPr id="3" name="Espaço Reservado para Conteúdo 2"/>
          <p:cNvSpPr>
            <a:spLocks noGrp="1"/>
          </p:cNvSpPr>
          <p:nvPr>
            <p:ph idx="1"/>
          </p:nvPr>
        </p:nvSpPr>
        <p:spPr/>
        <p:txBody>
          <a:bodyPr>
            <a:normAutofit fontScale="92500" lnSpcReduction="20000"/>
          </a:bodyPr>
          <a:lstStyle/>
          <a:p>
            <a:r>
              <a:rPr lang="pt-BR" dirty="0"/>
              <a:t>São três as formas de testamentos ordinários (</a:t>
            </a:r>
            <a:r>
              <a:rPr lang="pt-BR" i="1" dirty="0" err="1"/>
              <a:t>numerus</a:t>
            </a:r>
            <a:r>
              <a:rPr lang="pt-BR" i="1" dirty="0"/>
              <a:t> </a:t>
            </a:r>
            <a:r>
              <a:rPr lang="pt-BR" i="1" dirty="0" err="1"/>
              <a:t>clausus</a:t>
            </a:r>
            <a:r>
              <a:rPr lang="pt-BR" dirty="0"/>
              <a:t>):</a:t>
            </a:r>
          </a:p>
          <a:p>
            <a:pPr lvl="1" algn="just"/>
            <a:r>
              <a:rPr lang="pt-BR" sz="2600" dirty="0">
                <a:solidFill>
                  <a:srgbClr val="FF0000"/>
                </a:solidFill>
              </a:rPr>
              <a:t>Testamento público </a:t>
            </a:r>
            <a:r>
              <a:rPr lang="pt-BR" sz="2600" dirty="0"/>
              <a:t>– declarado perante tabelião ou notário e lavrado por este.</a:t>
            </a:r>
          </a:p>
          <a:p>
            <a:pPr lvl="1" algn="just"/>
            <a:r>
              <a:rPr lang="pt-BR" sz="2600" dirty="0">
                <a:solidFill>
                  <a:srgbClr val="FF0000"/>
                </a:solidFill>
              </a:rPr>
              <a:t>Testamento particular </a:t>
            </a:r>
            <a:r>
              <a:rPr lang="pt-BR" sz="2600" dirty="0"/>
              <a:t>– redigido pelo próprio testador.</a:t>
            </a:r>
          </a:p>
          <a:p>
            <a:pPr lvl="1" algn="just"/>
            <a:r>
              <a:rPr lang="pt-BR" sz="2600" dirty="0">
                <a:solidFill>
                  <a:srgbClr val="FF0000"/>
                </a:solidFill>
              </a:rPr>
              <a:t>Testamento cerrado </a:t>
            </a:r>
            <a:r>
              <a:rPr lang="pt-BR" sz="2600" dirty="0"/>
              <a:t>– redigido pelo próprio testador, mas lacrado e aprovado pelo tabelião, que não conhecerá o seu conteúdo.</a:t>
            </a:r>
          </a:p>
          <a:p>
            <a:pPr algn="just"/>
            <a:r>
              <a:rPr lang="pt-BR" sz="3000" dirty="0"/>
              <a:t>É vedado, entre nós, o testamento conjuntivo.</a:t>
            </a:r>
          </a:p>
          <a:p>
            <a:pPr lvl="1" algn="just"/>
            <a:r>
              <a:rPr lang="pt-BR" sz="2600" dirty="0">
                <a:solidFill>
                  <a:srgbClr val="FF0000"/>
                </a:solidFill>
              </a:rPr>
              <a:t>Simultâneo</a:t>
            </a:r>
            <a:r>
              <a:rPr lang="pt-BR" sz="2600" dirty="0"/>
              <a:t> – quando disponham em favor de um terceiro</a:t>
            </a:r>
          </a:p>
          <a:p>
            <a:pPr lvl="1" algn="just"/>
            <a:r>
              <a:rPr lang="pt-BR" sz="2600" dirty="0">
                <a:solidFill>
                  <a:srgbClr val="FF0000"/>
                </a:solidFill>
              </a:rPr>
              <a:t>Recíproco </a:t>
            </a:r>
            <a:r>
              <a:rPr lang="pt-BR" sz="2600" dirty="0"/>
              <a:t>– quando cada testador seja herdeiro do outro testador.</a:t>
            </a:r>
          </a:p>
          <a:p>
            <a:pPr lvl="1" algn="just"/>
            <a:r>
              <a:rPr lang="pt-BR" sz="2600" dirty="0" err="1">
                <a:solidFill>
                  <a:srgbClr val="FF0000"/>
                </a:solidFill>
              </a:rPr>
              <a:t>Correspectivo</a:t>
            </a:r>
            <a:r>
              <a:rPr lang="pt-BR" sz="2600" dirty="0"/>
              <a:t> – quando a disposição é feita em retribuição da disposição do outro testamento.</a:t>
            </a:r>
          </a:p>
          <a:p>
            <a:pPr algn="just"/>
            <a:r>
              <a:rPr lang="pt-BR" sz="3000" dirty="0"/>
              <a:t>É vedado também, entre nós, testamento feito de forma híbrida, combinando requisitos de uma ou de outra espécie.</a:t>
            </a:r>
          </a:p>
        </p:txBody>
      </p:sp>
    </p:spTree>
    <p:extLst>
      <p:ext uri="{BB962C8B-B14F-4D97-AF65-F5344CB8AC3E}">
        <p14:creationId xmlns:p14="http://schemas.microsoft.com/office/powerpoint/2010/main" val="2947894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Particular</a:t>
            </a:r>
            <a:endParaRPr lang="pt-BR" dirty="0"/>
          </a:p>
        </p:txBody>
      </p:sp>
      <p:sp>
        <p:nvSpPr>
          <p:cNvPr id="3" name="Espaço Reservado para Conteúdo 2"/>
          <p:cNvSpPr>
            <a:spLocks noGrp="1"/>
          </p:cNvSpPr>
          <p:nvPr>
            <p:ph idx="1"/>
          </p:nvPr>
        </p:nvSpPr>
        <p:spPr/>
        <p:txBody>
          <a:bodyPr/>
          <a:lstStyle/>
          <a:p>
            <a:pPr algn="just"/>
            <a:r>
              <a:rPr lang="pt-BR" dirty="0"/>
              <a:t>Número de testemunhas – </a:t>
            </a:r>
            <a:r>
              <a:rPr lang="pt-BR" dirty="0">
                <a:solidFill>
                  <a:srgbClr val="FF0000"/>
                </a:solidFill>
              </a:rPr>
              <a:t>três.</a:t>
            </a:r>
          </a:p>
          <a:p>
            <a:pPr algn="just"/>
            <a:r>
              <a:rPr lang="pt-BR" dirty="0">
                <a:solidFill>
                  <a:srgbClr val="FF0000"/>
                </a:solidFill>
              </a:rPr>
              <a:t>Art. 1.878, § único CC </a:t>
            </a:r>
            <a:r>
              <a:rPr lang="pt-BR" dirty="0"/>
              <a:t>– Se duas delas falecerem antes do testador, mas a que sobreviveu puder reconhecer o testamento e as assinaturas, ele poderá ser confirmado, a critério do juiz.</a:t>
            </a:r>
          </a:p>
          <a:p>
            <a:pPr algn="just"/>
            <a:r>
              <a:rPr lang="pt-BR" dirty="0"/>
              <a:t>O </a:t>
            </a:r>
            <a:r>
              <a:rPr lang="pt-BR" dirty="0">
                <a:solidFill>
                  <a:srgbClr val="FF0000"/>
                </a:solidFill>
              </a:rPr>
              <a:t>analfabeto</a:t>
            </a:r>
            <a:r>
              <a:rPr lang="pt-BR" dirty="0"/>
              <a:t> não poderá utilizar esta modalidade de testamento.</a:t>
            </a:r>
          </a:p>
          <a:p>
            <a:pPr algn="just"/>
            <a:r>
              <a:rPr lang="pt-BR" dirty="0"/>
              <a:t>Quanto ao impedimento para o </a:t>
            </a:r>
            <a:r>
              <a:rPr lang="pt-BR" dirty="0">
                <a:solidFill>
                  <a:srgbClr val="FF0000"/>
                </a:solidFill>
              </a:rPr>
              <a:t>cego</a:t>
            </a:r>
            <a:r>
              <a:rPr lang="pt-BR" dirty="0"/>
              <a:t> (como já mencionado antes), trata-se de situação sem justificativa nos dias atuais, quando o cego pode escrever e pode  ler em Braile. Se assim ocorrer, poderá </a:t>
            </a:r>
            <a:r>
              <a:rPr lang="pt-BR" dirty="0">
                <a:solidFill>
                  <a:srgbClr val="FF0000"/>
                </a:solidFill>
              </a:rPr>
              <a:t>valer</a:t>
            </a:r>
            <a:r>
              <a:rPr lang="pt-BR" dirty="0"/>
              <a:t> e </a:t>
            </a:r>
            <a:r>
              <a:rPr lang="pt-BR" dirty="0">
                <a:solidFill>
                  <a:srgbClr val="FF0000"/>
                </a:solidFill>
              </a:rPr>
              <a:t>ser eficaz </a:t>
            </a:r>
            <a:r>
              <a:rPr lang="pt-BR" dirty="0"/>
              <a:t>o testamento particular nesta condição, desde que as testemunhas também conheçam o </a:t>
            </a:r>
            <a:r>
              <a:rPr lang="pt-BR" dirty="0">
                <a:solidFill>
                  <a:srgbClr val="FF0000"/>
                </a:solidFill>
              </a:rPr>
              <a:t>sistema de leitura tátil</a:t>
            </a:r>
            <a:r>
              <a:rPr lang="pt-BR" dirty="0"/>
              <a:t>.</a:t>
            </a:r>
          </a:p>
          <a:p>
            <a:pPr algn="just"/>
            <a:endParaRPr lang="pt-BR" dirty="0"/>
          </a:p>
        </p:txBody>
      </p:sp>
    </p:spTree>
    <p:extLst>
      <p:ext uri="{BB962C8B-B14F-4D97-AF65-F5344CB8AC3E}">
        <p14:creationId xmlns:p14="http://schemas.microsoft.com/office/powerpoint/2010/main" val="3267119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Particular</a:t>
            </a:r>
            <a:endParaRPr lang="pt-BR" dirty="0"/>
          </a:p>
        </p:txBody>
      </p:sp>
      <p:sp>
        <p:nvSpPr>
          <p:cNvPr id="3" name="Espaço Reservado para Conteúdo 2"/>
          <p:cNvSpPr>
            <a:spLocks noGrp="1"/>
          </p:cNvSpPr>
          <p:nvPr>
            <p:ph idx="1"/>
          </p:nvPr>
        </p:nvSpPr>
        <p:spPr/>
        <p:txBody>
          <a:bodyPr/>
          <a:lstStyle/>
          <a:p>
            <a:pPr algn="just"/>
            <a:endParaRPr lang="pt-BR" dirty="0">
              <a:solidFill>
                <a:srgbClr val="FF0000"/>
              </a:solidFill>
            </a:endParaRPr>
          </a:p>
          <a:p>
            <a:pPr algn="just"/>
            <a:r>
              <a:rPr lang="pt-BR" dirty="0">
                <a:solidFill>
                  <a:srgbClr val="FF0000"/>
                </a:solidFill>
              </a:rPr>
              <a:t>Abrandamento do rigor formal </a:t>
            </a:r>
            <a:r>
              <a:rPr lang="pt-BR" dirty="0"/>
              <a:t>– validade do testamento particular.</a:t>
            </a:r>
          </a:p>
          <a:p>
            <a:pPr algn="just"/>
            <a:r>
              <a:rPr lang="pt-BR" dirty="0"/>
              <a:t>Essa é a tendência dos tempos atuais, sempre no sentido de </a:t>
            </a:r>
            <a:r>
              <a:rPr lang="pt-BR" dirty="0">
                <a:solidFill>
                  <a:srgbClr val="FF0000"/>
                </a:solidFill>
              </a:rPr>
              <a:t>preservar a vontade do testador</a:t>
            </a:r>
            <a:r>
              <a:rPr lang="pt-BR" dirty="0"/>
              <a:t>.</a:t>
            </a:r>
          </a:p>
          <a:p>
            <a:pPr algn="just"/>
            <a:r>
              <a:rPr lang="pt-BR" dirty="0"/>
              <a:t>Exemplificativamente, ver jurisprudência:</a:t>
            </a:r>
          </a:p>
          <a:p>
            <a:pPr lvl="1" algn="just"/>
            <a:r>
              <a:rPr lang="pt-BR" dirty="0"/>
              <a:t>STJ – </a:t>
            </a:r>
            <a:r>
              <a:rPr lang="pt-BR" dirty="0" err="1"/>
              <a:t>REsp</a:t>
            </a:r>
            <a:r>
              <a:rPr lang="pt-BR" dirty="0"/>
              <a:t> 828.616/MG – Rel. Min. Castro Filho – 2006 </a:t>
            </a:r>
          </a:p>
          <a:p>
            <a:pPr lvl="1" algn="just"/>
            <a:r>
              <a:rPr lang="pt-BR" dirty="0"/>
              <a:t>STJ – </a:t>
            </a:r>
            <a:r>
              <a:rPr lang="pt-BR" dirty="0" err="1"/>
              <a:t>REsp</a:t>
            </a:r>
            <a:r>
              <a:rPr lang="pt-BR" dirty="0"/>
              <a:t> 701.917/SP – Rel. Min. Luis Felipe Salomão – 2010</a:t>
            </a:r>
          </a:p>
          <a:p>
            <a:pPr lvl="1" algn="just"/>
            <a:r>
              <a:rPr lang="pt-BR" dirty="0"/>
              <a:t>STJ –  </a:t>
            </a:r>
            <a:r>
              <a:rPr lang="pt-BR" dirty="0" err="1"/>
              <a:t>REsp</a:t>
            </a:r>
            <a:r>
              <a:rPr lang="pt-BR" dirty="0"/>
              <a:t> 1.583.314/MG – Rel. Min. Nancy Andrighi – 2018</a:t>
            </a:r>
          </a:p>
        </p:txBody>
      </p:sp>
    </p:spTree>
    <p:extLst>
      <p:ext uri="{BB962C8B-B14F-4D97-AF65-F5344CB8AC3E}">
        <p14:creationId xmlns:p14="http://schemas.microsoft.com/office/powerpoint/2010/main" val="3904380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público</a:t>
            </a:r>
          </a:p>
        </p:txBody>
      </p:sp>
      <p:pic>
        <p:nvPicPr>
          <p:cNvPr id="4098" name="Picture 2" descr="Resultado de imagem para testamento públic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15956" y="2200589"/>
            <a:ext cx="5767754" cy="3366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7238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Público</a:t>
            </a:r>
          </a:p>
        </p:txBody>
      </p:sp>
      <p:sp>
        <p:nvSpPr>
          <p:cNvPr id="3" name="Espaço Reservado para Conteúdo 2"/>
          <p:cNvSpPr>
            <a:spLocks noGrp="1"/>
          </p:cNvSpPr>
          <p:nvPr>
            <p:ph idx="1"/>
          </p:nvPr>
        </p:nvSpPr>
        <p:spPr/>
        <p:txBody>
          <a:bodyPr/>
          <a:lstStyle/>
          <a:p>
            <a:pPr algn="just"/>
            <a:r>
              <a:rPr lang="pt-BR" dirty="0">
                <a:solidFill>
                  <a:srgbClr val="FF0000"/>
                </a:solidFill>
              </a:rPr>
              <a:t>Testamento público </a:t>
            </a:r>
            <a:r>
              <a:rPr lang="pt-BR" dirty="0"/>
              <a:t>é aquele que é lavrado por tabelião ou notário, de livre escolha do testador, que lhe transmite suas últimas vontades. </a:t>
            </a:r>
            <a:r>
              <a:rPr lang="pt-BR" sz="2400" dirty="0"/>
              <a:t>(Paulo Lôbo).</a:t>
            </a:r>
          </a:p>
          <a:p>
            <a:pPr algn="just"/>
            <a:r>
              <a:rPr lang="pt-BR" dirty="0"/>
              <a:t>Forma mais utilizada no Brasil, pelas principais razões:</a:t>
            </a:r>
          </a:p>
          <a:p>
            <a:pPr lvl="1" algn="just"/>
            <a:r>
              <a:rPr lang="pt-BR" dirty="0"/>
              <a:t>Segurança jurídica.</a:t>
            </a:r>
          </a:p>
          <a:p>
            <a:pPr lvl="1" algn="just"/>
            <a:r>
              <a:rPr lang="pt-BR" dirty="0"/>
              <a:t>Notário é dotado de fé pública.</a:t>
            </a:r>
          </a:p>
          <a:p>
            <a:pPr lvl="1" algn="just"/>
            <a:r>
              <a:rPr lang="pt-BR" dirty="0"/>
              <a:t>Notário esclarece e previne invalidades.</a:t>
            </a:r>
          </a:p>
          <a:p>
            <a:pPr lvl="1" algn="just"/>
            <a:r>
              <a:rPr lang="pt-BR" dirty="0"/>
              <a:t>Não corre o risco de extravio ou dilaceração, por outrem.</a:t>
            </a:r>
          </a:p>
          <a:p>
            <a:pPr algn="just"/>
            <a:r>
              <a:rPr lang="pt-BR" dirty="0"/>
              <a:t>Este testamento deve ser lido ao testador e a duas testemunhas, sendo assinado por todos.</a:t>
            </a:r>
          </a:p>
        </p:txBody>
      </p:sp>
    </p:spTree>
    <p:extLst>
      <p:ext uri="{BB962C8B-B14F-4D97-AF65-F5344CB8AC3E}">
        <p14:creationId xmlns:p14="http://schemas.microsoft.com/office/powerpoint/2010/main" val="2587238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Público</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dirty="0"/>
              <a:t>O testador é livre para escolher o tabelião de sua preferência.</a:t>
            </a:r>
          </a:p>
          <a:p>
            <a:pPr algn="just"/>
            <a:r>
              <a:rPr lang="pt-BR" dirty="0">
                <a:solidFill>
                  <a:srgbClr val="FF0000"/>
                </a:solidFill>
              </a:rPr>
              <a:t>Lei n. 8.935, de 18.11.1994 </a:t>
            </a:r>
            <a:r>
              <a:rPr lang="pt-BR" dirty="0"/>
              <a:t>– dispõe sobre os serviços notariais e de registro – </a:t>
            </a:r>
            <a:r>
              <a:rPr lang="pt-BR" i="1" dirty="0">
                <a:solidFill>
                  <a:srgbClr val="FF0000"/>
                </a:solidFill>
              </a:rPr>
              <a:t>Lei dos Notários e Registradores</a:t>
            </a:r>
            <a:r>
              <a:rPr lang="pt-BR" i="1" dirty="0"/>
              <a:t>.</a:t>
            </a:r>
          </a:p>
          <a:p>
            <a:pPr algn="just"/>
            <a:r>
              <a:rPr lang="pt-BR" dirty="0"/>
              <a:t>Embora seja documento público, que gera negócio jurídico de eficácia </a:t>
            </a:r>
            <a:r>
              <a:rPr lang="pt-BR" i="1" dirty="0" err="1"/>
              <a:t>pos-mortem</a:t>
            </a:r>
            <a:r>
              <a:rPr lang="pt-BR" dirty="0"/>
              <a:t>, o Código em vigor mitigou bastante as exigências e a rigidez do passado. Como por exemplo, não mais se exige:</a:t>
            </a:r>
          </a:p>
          <a:p>
            <a:pPr lvl="1" algn="just"/>
            <a:r>
              <a:rPr lang="pt-BR" sz="2600" dirty="0"/>
              <a:t>Ser escrito manualmente pelo tabelião (mas mantém a exigência de que o tabelião rubrique todas as páginas e assine a última).</a:t>
            </a:r>
          </a:p>
          <a:p>
            <a:pPr lvl="1" algn="just"/>
            <a:r>
              <a:rPr lang="pt-BR" sz="2600" dirty="0"/>
              <a:t>Que as testemunhas conheçam o testador.</a:t>
            </a:r>
          </a:p>
          <a:p>
            <a:pPr lvl="1" algn="just"/>
            <a:r>
              <a:rPr lang="pt-BR" sz="2600" dirty="0"/>
              <a:t>Que houvesse unidade do ato (</a:t>
            </a:r>
            <a:r>
              <a:rPr lang="pt-BR" sz="2600" i="1" dirty="0" err="1"/>
              <a:t>unitas</a:t>
            </a:r>
            <a:r>
              <a:rPr lang="pt-BR" sz="2600" i="1" dirty="0"/>
              <a:t> </a:t>
            </a:r>
            <a:r>
              <a:rPr lang="pt-BR" sz="2600" i="1" dirty="0" err="1"/>
              <a:t>actus</a:t>
            </a:r>
            <a:r>
              <a:rPr lang="pt-BR" sz="2600" dirty="0"/>
              <a:t>), relativamente à redação e à leitura no mesmo ato</a:t>
            </a:r>
            <a:r>
              <a:rPr lang="pt-BR" dirty="0"/>
              <a:t>.</a:t>
            </a:r>
          </a:p>
        </p:txBody>
      </p:sp>
    </p:spTree>
    <p:extLst>
      <p:ext uri="{BB962C8B-B14F-4D97-AF65-F5344CB8AC3E}">
        <p14:creationId xmlns:p14="http://schemas.microsoft.com/office/powerpoint/2010/main" val="657266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Público</a:t>
            </a:r>
            <a:endParaRPr lang="pt-BR" dirty="0"/>
          </a:p>
        </p:txBody>
      </p:sp>
      <p:sp>
        <p:nvSpPr>
          <p:cNvPr id="3" name="Espaço Reservado para Conteúdo 2"/>
          <p:cNvSpPr>
            <a:spLocks noGrp="1"/>
          </p:cNvSpPr>
          <p:nvPr>
            <p:ph idx="1"/>
          </p:nvPr>
        </p:nvSpPr>
        <p:spPr/>
        <p:txBody>
          <a:bodyPr/>
          <a:lstStyle/>
          <a:p>
            <a:pPr algn="just"/>
            <a:r>
              <a:rPr lang="pt-BR" dirty="0"/>
              <a:t>O número de testemunhas foi rebaixado de </a:t>
            </a:r>
            <a:r>
              <a:rPr lang="pt-BR" dirty="0">
                <a:solidFill>
                  <a:srgbClr val="FF0000"/>
                </a:solidFill>
              </a:rPr>
              <a:t>cinco</a:t>
            </a:r>
            <a:r>
              <a:rPr lang="pt-BR" dirty="0"/>
              <a:t> para </a:t>
            </a:r>
            <a:r>
              <a:rPr lang="pt-BR" dirty="0">
                <a:solidFill>
                  <a:srgbClr val="FF0000"/>
                </a:solidFill>
              </a:rPr>
              <a:t>duas</a:t>
            </a:r>
            <a:r>
              <a:rPr lang="pt-BR" dirty="0"/>
              <a:t>, apenas.</a:t>
            </a:r>
          </a:p>
          <a:p>
            <a:pPr lvl="1" algn="just"/>
            <a:r>
              <a:rPr lang="pt-BR" sz="2600" dirty="0"/>
              <a:t>Testemunhas apenas </a:t>
            </a:r>
            <a:r>
              <a:rPr lang="pt-BR" sz="2600" dirty="0">
                <a:solidFill>
                  <a:srgbClr val="FF0000"/>
                </a:solidFill>
              </a:rPr>
              <a:t>ouvirão o texto lavrado pelo tabelião </a:t>
            </a:r>
            <a:r>
              <a:rPr lang="pt-BR" sz="2600" dirty="0"/>
              <a:t>(dispensadas para a declaração oral ou escrita (minuta) do testador).</a:t>
            </a:r>
          </a:p>
          <a:p>
            <a:pPr lvl="1" algn="just"/>
            <a:r>
              <a:rPr lang="pt-BR" sz="2600" dirty="0"/>
              <a:t>Não há mais exigência de </a:t>
            </a:r>
            <a:r>
              <a:rPr lang="pt-BR" sz="2600" dirty="0">
                <a:solidFill>
                  <a:srgbClr val="FF0000"/>
                </a:solidFill>
              </a:rPr>
              <a:t>ordem para aposição de assinaturas </a:t>
            </a:r>
            <a:r>
              <a:rPr lang="pt-BR" sz="2600" dirty="0"/>
              <a:t>das testemunhas.</a:t>
            </a:r>
          </a:p>
          <a:p>
            <a:pPr lvl="1" algn="just"/>
            <a:r>
              <a:rPr lang="pt-BR" sz="2600" dirty="0">
                <a:solidFill>
                  <a:srgbClr val="FF0000"/>
                </a:solidFill>
              </a:rPr>
              <a:t>Parentes </a:t>
            </a:r>
            <a:r>
              <a:rPr lang="pt-BR" sz="2600" dirty="0"/>
              <a:t>podem ser testemunhas.</a:t>
            </a:r>
          </a:p>
          <a:p>
            <a:pPr algn="just"/>
            <a:r>
              <a:rPr lang="pt-BR" dirty="0">
                <a:solidFill>
                  <a:srgbClr val="FF0000"/>
                </a:solidFill>
              </a:rPr>
              <a:t>Leitura do testamento </a:t>
            </a:r>
            <a:r>
              <a:rPr lang="pt-BR" dirty="0"/>
              <a:t>na presença do testador e das duas testemunhas é formalidade essencial.</a:t>
            </a:r>
          </a:p>
          <a:p>
            <a:pPr algn="just"/>
            <a:r>
              <a:rPr lang="pt-BR" dirty="0"/>
              <a:t>Assinatura do testador </a:t>
            </a:r>
            <a:r>
              <a:rPr lang="pt-BR" dirty="0">
                <a:solidFill>
                  <a:srgbClr val="FF0000"/>
                </a:solidFill>
              </a:rPr>
              <a:t>a rogo</a:t>
            </a:r>
            <a:r>
              <a:rPr lang="pt-BR" dirty="0"/>
              <a:t>: a) se for analfabeto ou b) se estiver, por alguma razão, impedido de assinar.</a:t>
            </a:r>
          </a:p>
        </p:txBody>
      </p:sp>
    </p:spTree>
    <p:extLst>
      <p:ext uri="{BB962C8B-B14F-4D97-AF65-F5344CB8AC3E}">
        <p14:creationId xmlns:p14="http://schemas.microsoft.com/office/powerpoint/2010/main" val="12223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Público</a:t>
            </a:r>
            <a:endParaRPr lang="pt-BR" dirty="0"/>
          </a:p>
        </p:txBody>
      </p:sp>
      <p:sp>
        <p:nvSpPr>
          <p:cNvPr id="3" name="Espaço Reservado para Conteúdo 2"/>
          <p:cNvSpPr>
            <a:spLocks noGrp="1"/>
          </p:cNvSpPr>
          <p:nvPr>
            <p:ph idx="1"/>
          </p:nvPr>
        </p:nvSpPr>
        <p:spPr/>
        <p:txBody>
          <a:bodyPr/>
          <a:lstStyle/>
          <a:p>
            <a:pPr algn="just"/>
            <a:r>
              <a:rPr lang="pt-BR" dirty="0">
                <a:solidFill>
                  <a:srgbClr val="FF0000"/>
                </a:solidFill>
              </a:rPr>
              <a:t>Estrangeiro</a:t>
            </a:r>
            <a:r>
              <a:rPr lang="pt-BR" dirty="0"/>
              <a:t> pode declarar o testamento público em seu idioma; intérprete de sua confiança acompanhará o ato, pois o texto será vertido para o idioma nacional.</a:t>
            </a:r>
          </a:p>
          <a:p>
            <a:pPr algn="just"/>
            <a:r>
              <a:rPr lang="pt-BR" dirty="0"/>
              <a:t>A língua oficial é o </a:t>
            </a:r>
            <a:r>
              <a:rPr lang="pt-BR" dirty="0">
                <a:solidFill>
                  <a:srgbClr val="FF0000"/>
                </a:solidFill>
              </a:rPr>
              <a:t>português</a:t>
            </a:r>
            <a:r>
              <a:rPr lang="pt-BR" dirty="0"/>
              <a:t>. Os erros de linguagem ou uso de expressões regionais não são motivos de prejuízo do ato, desde que as testemunhas entendam.</a:t>
            </a:r>
          </a:p>
          <a:p>
            <a:pPr algn="just"/>
            <a:r>
              <a:rPr lang="pt-BR" dirty="0"/>
              <a:t>É permitido o uso de </a:t>
            </a:r>
            <a:r>
              <a:rPr lang="pt-BR" dirty="0">
                <a:solidFill>
                  <a:srgbClr val="FF0000"/>
                </a:solidFill>
              </a:rPr>
              <a:t>anotações</a:t>
            </a:r>
            <a:r>
              <a:rPr lang="pt-BR" dirty="0"/>
              <a:t> ou mesmo de uma </a:t>
            </a:r>
            <a:r>
              <a:rPr lang="pt-BR" dirty="0">
                <a:solidFill>
                  <a:srgbClr val="FF0000"/>
                </a:solidFill>
              </a:rPr>
              <a:t>minuta</a:t>
            </a:r>
            <a:r>
              <a:rPr lang="pt-BR" dirty="0"/>
              <a:t>, elaborada pelo testador ou por profissional da advocacia.</a:t>
            </a:r>
          </a:p>
        </p:txBody>
      </p:sp>
    </p:spTree>
    <p:extLst>
      <p:ext uri="{BB962C8B-B14F-4D97-AF65-F5344CB8AC3E}">
        <p14:creationId xmlns:p14="http://schemas.microsoft.com/office/powerpoint/2010/main" val="134399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Público</a:t>
            </a:r>
            <a:endParaRPr lang="pt-BR" dirty="0"/>
          </a:p>
        </p:txBody>
      </p:sp>
      <p:sp>
        <p:nvSpPr>
          <p:cNvPr id="3" name="Espaço Reservado para Conteúdo 2"/>
          <p:cNvSpPr>
            <a:spLocks noGrp="1"/>
          </p:cNvSpPr>
          <p:nvPr>
            <p:ph idx="1"/>
          </p:nvPr>
        </p:nvSpPr>
        <p:spPr>
          <a:xfrm>
            <a:off x="838200" y="2333625"/>
            <a:ext cx="10515600" cy="3843338"/>
          </a:xfrm>
        </p:spPr>
        <p:txBody>
          <a:bodyPr>
            <a:normAutofit/>
          </a:bodyPr>
          <a:lstStyle/>
          <a:p>
            <a:pPr algn="just"/>
            <a:r>
              <a:rPr lang="pt-BR" dirty="0"/>
              <a:t>Após a lavratura, por forma manual ou mecânica (art. 1.864, § único, CC)o testamento deverá, obrigatoriamente, </a:t>
            </a:r>
            <a:r>
              <a:rPr lang="pt-BR" dirty="0">
                <a:solidFill>
                  <a:srgbClr val="FF0000"/>
                </a:solidFill>
              </a:rPr>
              <a:t>ser lido </a:t>
            </a:r>
            <a:r>
              <a:rPr lang="pt-BR" dirty="0"/>
              <a:t>pelo oficial ou pelo próprio testador, se assim desejar,, sempre na presença um do outro e das duas testemunhas, em oitiva simultânea.</a:t>
            </a:r>
          </a:p>
          <a:p>
            <a:pPr algn="just"/>
            <a:r>
              <a:rPr lang="pt-BR" dirty="0"/>
              <a:t>Após a leitura, será o documento assinado pelo testador, pelas testemunhas e pelo tabelião (formalidade essencial, intrínseca) – art. 1.864,III CC.</a:t>
            </a:r>
          </a:p>
        </p:txBody>
      </p:sp>
    </p:spTree>
    <p:extLst>
      <p:ext uri="{BB962C8B-B14F-4D97-AF65-F5344CB8AC3E}">
        <p14:creationId xmlns:p14="http://schemas.microsoft.com/office/powerpoint/2010/main" val="2626739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solidFill>
                  <a:srgbClr val="FF0000"/>
                </a:solidFill>
                <a:effectLst>
                  <a:outerShdw blurRad="38100" dist="38100" dir="2700000" algn="tl">
                    <a:srgbClr val="000000">
                      <a:alpha val="43137"/>
                    </a:srgbClr>
                  </a:outerShdw>
                </a:effectLst>
              </a:rPr>
              <a:t>Testamento Público</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a:solidFill>
                  <a:srgbClr val="FF0000"/>
                </a:solidFill>
              </a:rPr>
              <a:t>Analfabeto</a:t>
            </a:r>
            <a:r>
              <a:rPr lang="pt-BR" dirty="0"/>
              <a:t> (inteiramente) só poderá usar esta forma, para seu testamento.</a:t>
            </a:r>
          </a:p>
          <a:p>
            <a:pPr algn="just"/>
            <a:r>
              <a:rPr lang="pt-BR" dirty="0">
                <a:solidFill>
                  <a:srgbClr val="FF0000"/>
                </a:solidFill>
              </a:rPr>
              <a:t>Cego</a:t>
            </a:r>
            <a:r>
              <a:rPr lang="pt-BR" dirty="0"/>
              <a:t> (art. 1.867 CC) também tem esta única permissão para testar. O testamento lhe será lido duas vezes, uma pelo tabelião, e outra por uma das testemunhas, designada pelo próprio testador. Se o cego souber assinar, ele mesmo assinará o seu testamento.</a:t>
            </a:r>
          </a:p>
          <a:p>
            <a:pPr algn="just"/>
            <a:r>
              <a:rPr lang="pt-BR" dirty="0">
                <a:solidFill>
                  <a:srgbClr val="FF0000"/>
                </a:solidFill>
              </a:rPr>
              <a:t>Surdo </a:t>
            </a:r>
            <a:r>
              <a:rPr lang="pt-BR" dirty="0"/>
              <a:t>– que não são mudos – de viva voz ditará seu testamento ou declarará quais são as suas disposições de última vontade (art. 1.866 CC). Se souber ler, lerá pessoalmente seu testamento. Se não souber, indicará pessoa de sua confiança (terceiro) para ler; o testador não ouvirá, mas as duas testemunhas ouvirão.</a:t>
            </a:r>
          </a:p>
          <a:p>
            <a:pPr algn="just"/>
            <a:r>
              <a:rPr lang="pt-BR" dirty="0">
                <a:solidFill>
                  <a:srgbClr val="FF0000"/>
                </a:solidFill>
              </a:rPr>
              <a:t>Surdo-mudo</a:t>
            </a:r>
            <a:r>
              <a:rPr lang="pt-BR" dirty="0"/>
              <a:t> – antes do Estatuto da Pessoa com Deficiência – Lei 13.146/2015, não podiam fazer testamento.</a:t>
            </a:r>
          </a:p>
          <a:p>
            <a:pPr marL="0" indent="0">
              <a:buNone/>
            </a:pPr>
            <a:endParaRPr lang="pt-BR" dirty="0"/>
          </a:p>
        </p:txBody>
      </p:sp>
    </p:spTree>
    <p:extLst>
      <p:ext uri="{BB962C8B-B14F-4D97-AF65-F5344CB8AC3E}">
        <p14:creationId xmlns:p14="http://schemas.microsoft.com/office/powerpoint/2010/main" val="1380412322"/>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4291</TotalTime>
  <Words>2035</Words>
  <Application>Microsoft Macintosh PowerPoint</Application>
  <PresentationFormat>Widescreen</PresentationFormat>
  <Paragraphs>112</Paragraphs>
  <Slides>21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21</vt:i4>
      </vt:variant>
    </vt:vector>
  </HeadingPairs>
  <TitlesOfParts>
    <vt:vector size="26" baseType="lpstr">
      <vt:lpstr>Arial</vt:lpstr>
      <vt:lpstr>Bookman Old Style</vt:lpstr>
      <vt:lpstr>Calibri</vt:lpstr>
      <vt:lpstr>Calibri Light</vt:lpstr>
      <vt:lpstr>Tema do Office</vt:lpstr>
      <vt:lpstr>Testamentos ordinários: Testamento público. Testamento particular. Testamento cerrado.</vt:lpstr>
      <vt:lpstr>Testamentos ordinários</vt:lpstr>
      <vt:lpstr>Testamento público</vt:lpstr>
      <vt:lpstr>Testamento Público</vt:lpstr>
      <vt:lpstr>Testamento Público</vt:lpstr>
      <vt:lpstr>Testamento Público</vt:lpstr>
      <vt:lpstr>Testamento Público</vt:lpstr>
      <vt:lpstr>Testamento Público</vt:lpstr>
      <vt:lpstr>Testamento Público</vt:lpstr>
      <vt:lpstr>Apresentação do PowerPoint</vt:lpstr>
      <vt:lpstr>Testamento Cerrado</vt:lpstr>
      <vt:lpstr>Testamento Cerrado</vt:lpstr>
      <vt:lpstr>Testamento Cerrado</vt:lpstr>
      <vt:lpstr>Testamento Cerrado</vt:lpstr>
      <vt:lpstr>Testamento Cerrado</vt:lpstr>
      <vt:lpstr>Testamento Cerrado</vt:lpstr>
      <vt:lpstr>Testamento Cerrado</vt:lpstr>
      <vt:lpstr>Testamento Particular</vt:lpstr>
      <vt:lpstr>Testamento Particular</vt:lpstr>
      <vt:lpstr>Testamento Particular</vt:lpstr>
      <vt:lpstr>Testamento Particular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Testamentos ordinários: Testamento público. Testamento privado. Testamento cerrado.</dc:title>
  <dc:creator>Giselda</dc:creator>
  <cp:lastModifiedBy>Claudia Stein</cp:lastModifiedBy>
  <cp:revision>42</cp:revision>
  <dcterms:created xsi:type="dcterms:W3CDTF">2020-03-07T17:47:46Z</dcterms:created>
  <dcterms:modified xsi:type="dcterms:W3CDTF">2020-03-15T18:44:15Z</dcterms:modified>
</cp:coreProperties>
</file>