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46" r:id="rId2"/>
    <p:sldId id="303" r:id="rId3"/>
    <p:sldId id="258" r:id="rId4"/>
    <p:sldId id="259" r:id="rId5"/>
    <p:sldId id="260" r:id="rId6"/>
    <p:sldId id="261" r:id="rId7"/>
    <p:sldId id="345" r:id="rId8"/>
    <p:sldId id="264" r:id="rId9"/>
    <p:sldId id="329" r:id="rId10"/>
    <p:sldId id="328" r:id="rId11"/>
    <p:sldId id="331" r:id="rId12"/>
    <p:sldId id="268" r:id="rId13"/>
    <p:sldId id="332" r:id="rId14"/>
    <p:sldId id="270" r:id="rId15"/>
    <p:sldId id="333" r:id="rId16"/>
    <p:sldId id="273" r:id="rId17"/>
    <p:sldId id="320" r:id="rId18"/>
    <p:sldId id="304" r:id="rId19"/>
    <p:sldId id="305" r:id="rId20"/>
    <p:sldId id="334" r:id="rId21"/>
    <p:sldId id="306" r:id="rId22"/>
    <p:sldId id="344" r:id="rId23"/>
    <p:sldId id="321" r:id="rId24"/>
    <p:sldId id="336" r:id="rId25"/>
    <p:sldId id="337" r:id="rId26"/>
    <p:sldId id="322" r:id="rId27"/>
    <p:sldId id="338" r:id="rId28"/>
    <p:sldId id="319" r:id="rId29"/>
    <p:sldId id="343" r:id="rId30"/>
    <p:sldId id="275" r:id="rId31"/>
    <p:sldId id="308" r:id="rId32"/>
    <p:sldId id="309" r:id="rId33"/>
    <p:sldId id="312" r:id="rId34"/>
    <p:sldId id="340" r:id="rId35"/>
    <p:sldId id="341" r:id="rId36"/>
    <p:sldId id="339" r:id="rId37"/>
    <p:sldId id="342" r:id="rId38"/>
    <p:sldId id="324" r:id="rId39"/>
    <p:sldId id="323" r:id="rId40"/>
    <p:sldId id="325" r:id="rId41"/>
    <p:sldId id="326" r:id="rId42"/>
    <p:sldId id="302" r:id="rId43"/>
    <p:sldId id="330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1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4688384"/>
        <c:axId val="114689920"/>
        <c:axId val="0"/>
      </c:bar3DChart>
      <c:catAx>
        <c:axId val="11468838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4689920"/>
        <c:crosses val="autoZero"/>
        <c:auto val="1"/>
        <c:lblAlgn val="ctr"/>
        <c:lblOffset val="100"/>
        <c:tickMarkSkip val="1"/>
        <c:noMultiLvlLbl val="0"/>
      </c:catAx>
      <c:valAx>
        <c:axId val="11468992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57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14688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905311778290986"/>
          <c:y val="0.23369565217391303"/>
          <c:w val="0.22170900692840645"/>
          <c:h val="0.53804347826086951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52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1EAE8B4-DA71-4AD0-A48C-EBEE03691189}" type="datetimeFigureOut">
              <a:rPr lang="pt-BR"/>
              <a:pPr>
                <a:defRPr/>
              </a:pPr>
              <a:t>04/10/2013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25BD3A-44F0-4CAD-ABB7-72C2B97532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35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smtClean="0"/>
              <a:t>Origina-se entre a 5 e 6 semana 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786E51-D47E-4441-9B17-8DBDDAC181FE}" type="slidenum">
              <a:rPr lang="pt-BR"/>
              <a:pPr eaLnBrk="1" hangingPunct="1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Prematuro </a:t>
            </a:r>
            <a:r>
              <a:rPr lang="pt-BR" baseline="0" dirty="0" smtClean="0"/>
              <a:t> a partir de 28 semanas conseguem mamar, com 32 semanas conseguem mamar plenamente, possuem maturidade e reflexo para mamar.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5BD3A-44F0-4CAD-ABB7-72C2B9753206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8CEC-BC01-49A8-8D97-5327567E5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2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8A03-0DF8-40BB-B42D-BF8F397869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03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8726-E386-4844-A953-409948CCE8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78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F5A4-20F9-4F85-9D01-CD2FEDBBDE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20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AE5E-854F-432C-994F-8C127AA74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31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1720A3-AB9B-4BF0-A40D-2D52BC7DDFD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14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9B3F7-DBA8-45CE-8920-6CD94DB476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FBE6-2DBA-401B-9077-47D60FC8E0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42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E2E5-955E-46D9-989C-3DEB166BB7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63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85C44-B0AF-4D27-AD5B-6F4894BD7A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4A723-F7DA-4280-A9A1-E9CB4000D5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34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FD3A-9C58-43F6-81B2-FF6BDEBD9F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40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20F0-B9D5-4259-AF67-BA911ED0DC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5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FD00-B5C0-476A-9FD0-29DC7D60C6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4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1A6CEB1-CEB4-43F8-8693-243B741A55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&amp;esrc=s&amp;frm=1&amp;source=images&amp;cd=&amp;cad=rja&amp;docid=I-f8R1l4GdieAM&amp;tbnid=4VY9c7gjRfcg8M:&amp;ved=0CAUQjRw&amp;url=http://cristianaarcangeli.com.br/saude-e-nutricao/dia-das-maes-sete-informacoes-importantes-sobre-o-aleitamento-materno/&amp;ei=a0VEUqr5NYP89QTFs4DQDA&amp;bvm=bv.53217764,d.eWU&amp;psig=AFQjCNHiXRy0ZDla761ZSa4F_yRWoa7zPA&amp;ust=138029231361381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br/url?sa=i&amp;rct=j&amp;q=&amp;esrc=s&amp;frm=1&amp;source=images&amp;cd=&amp;cad=rja&amp;docid=VrO_Rjb_1kEISM&amp;tbnid=S5qXIM3bM_wjnM:&amp;ved=0CAUQjRw&amp;url=http://www.amamentar.net/ProfissionaisdeSa%C3%BAde/Fundamentosdoaleitamentomaterno/Anatomiaefisiologia/tabid/432/Default.aspx&amp;ei=RfFCUpLBNYTi9gSvl4GoDw&amp;psig=AFQjCNF3aIXw4W9sDfWyQvJxWIOjDf03Iw&amp;ust=138020517487044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&amp;esrc=s&amp;frm=1&amp;source=images&amp;cd=&amp;cad=rja&amp;docid=I-f8R1l4GdieAM&amp;tbnid=4VY9c7gjRfcg8M:&amp;ved=0CAUQjRw&amp;url=http://cristianaarcangeli.com.br/saude-e-nutricao/dia-das-maes-sete-informacoes-importantes-sobre-o-aleitamento-materno/&amp;ei=a0VEUqr5NYP89QTFs4DQDA&amp;bvm=bv.53217764,d.eWU&amp;psig=AFQjCNHiXRy0ZDla761ZSa4F_yRWoa7zPA&amp;ust=138029231361381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br/url?sa=i&amp;rct=j&amp;q=&amp;esrc=s&amp;frm=1&amp;source=images&amp;cd=&amp;cad=rja&amp;docid=8chTNSPg9193QM&amp;tbnid=hZwdZ4oZQt9RPM:&amp;ved=0CAUQjRw&amp;url=http://portugues.torange.biz/Objects/Meal-and-drinks/Copo-de-%C3%A1gua-18316.html&amp;ei=pz9EUtrLBo7S8wSElYGgBA&amp;bvm=bv.53217764,d.dmg&amp;psig=AFQjCNH4x_yFeLWQbwtsKe1EXnZ2VBZW3w&amp;ust=13802907942565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maesdeplantao.files.wordpress.com/2012/03/piramide-alimentar-guia-para-uma-alimentacao-saudavel-1-1-100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br/url?sa=i&amp;rct=j&amp;q=&amp;esrc=s&amp;frm=1&amp;source=images&amp;cd=&amp;cad=rja&amp;docid=cTm2tEad2C9YPM&amp;tbnid=W6g55PKi2hlL9M:&amp;ved=0CAUQjRw&amp;url=http://jardimlilas.blogspot.com/2013/02/porque-comer-de-3-em-3-horas-ajuda.html&amp;ei=vkREUoKWKoSu9ATZ-4GgDw&amp;bvm=bv.53217764,d.eWU&amp;psig=AFQjCNETinxeQVRQSkk_vvdxycrZY6ZiaQ&amp;ust=138029214423420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google.com.br/url?sa=i&amp;rct=j&amp;q=&amp;esrc=s&amp;frm=1&amp;source=images&amp;cd=&amp;cad=rja&amp;docid=qh3td9FemdcO4M&amp;tbnid=FI2X6fyYG5ZlaM:&amp;ved=0CAUQjRw&amp;url=http://anadoulaenutri.blogspot.com/2011/07/o-que-e-mastite-e-ingurgitamento-nos.html&amp;ei=7xFEUtDQJZTM9AS454DIDQ&amp;bvm=bv.53217764,d.eWU&amp;psig=AFQjCNENI1RcWDg-dK6LvS9opZQrsol1cg&amp;ust=1380279140257808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.br/url?sa=i&amp;rct=j&amp;q=&amp;esrc=s&amp;frm=1&amp;source=images&amp;cd=&amp;cad=rja&amp;docid=R5lqhwZtEu44nM&amp;tbnid=jRQbPknvFrfIcM:&amp;ved=0CAUQjRw&amp;url=http://comunidadeams.wordpress.com/2013/05/19/rachaduras/&amp;ei=zDNDUpewL4209gTCvoGQDg&amp;psig=AFQjCNGJJ3UXSE26YkD6jz696QCAAmE-6A&amp;ust=138022222480967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br/url?sa=i&amp;rct=j&amp;q=&amp;esrc=s&amp;frm=1&amp;source=images&amp;cd=&amp;cad=rja&amp;docid=HKi7LRyx4QhbPM&amp;tbnid=X64lOPFKi9UBCM:&amp;ved=0CAUQjRw&amp;url=http://www.amamentar.net/ProfissionaisdeSa%C3%BAde/Preven%C3%A7%C3%A3oeresolu%C3%A7%C3%A3odeproblemas/EngorgitamentoMastiteeabcessomam%C3%A1rio/tabid/237/Default.aspx&amp;ei=DDhEUvH4PI_s8ASv2YDgBw&amp;bvm=bv.53217764,d.eWU&amp;psig=AFQjCNENI1RcWDg-dK6LvS9opZQrsol1cg&amp;ust=138027914025780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br/url?sa=i&amp;rct=j&amp;q=&amp;esrc=s&amp;frm=1&amp;source=images&amp;cd=&amp;cad=rja&amp;docid=9LtU3H4jZiy5aM&amp;tbnid=EP3L8KgPq6zZrM:&amp;ved=0CAUQjRw&amp;url=http://www.diogocoimbra.com.br/mamaplastia-aumento.php&amp;ei=DedCUs6UE6zi4AOS8oGQDw&amp;bvm=bv.53077864,d.dmg&amp;psig=AFQjCNEi8XEfYoWNCSSRG4WuJyvnpdDF3A&amp;ust=1380202116715774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docid=kuATqIcPkwGURM&amp;tbnid=in1DS4TflGjYgM:&amp;ved=0CAUQjRw&amp;url=http://pordetrasdoveu.blogspot.com/2010_10_01_archive.html&amp;ei=TuBCUv7dHc-u4AOj0IGwAg&amp;psig=AFQjCNEyAeWXwXcQxLEBbXoLBBBE_GZBCQ&amp;ust=138020085781187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br/url?sa=i&amp;rct=j&amp;q=&amp;esrc=s&amp;frm=1&amp;source=images&amp;cd=&amp;cad=rja&amp;docid=3zcTTi0SnDV8XM&amp;tbnid=NOFEbEJas0iAnM:&amp;ved=0CAUQjRw&amp;url=http://pt-br.infomedica.wikia.com/wiki/Mamografia&amp;ei=IuVCUvfpLcPA4AP_goHoCA&amp;bvm=bv.53077864,d.dmg&amp;psig=AFQjCNEi8XEfYoWNCSSRG4WuJyvnpdDF3A&amp;ust=13802021167157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pt-BR" dirty="0" smtClean="0"/>
              <a:t>Aleitamento Materno</a:t>
            </a:r>
            <a:endParaRPr lang="pt-BR" dirty="0"/>
          </a:p>
        </p:txBody>
      </p:sp>
      <p:pic>
        <p:nvPicPr>
          <p:cNvPr id="4" name="Picture 2" descr="http://cristianaarcangeli.com.br/media/images/Aleitamento-Mater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29302"/>
            <a:ext cx="5794088" cy="38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4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"/>
          <p:cNvGrpSpPr>
            <a:grpSpLocks/>
          </p:cNvGrpSpPr>
          <p:nvPr/>
        </p:nvGrpSpPr>
        <p:grpSpPr bwMode="auto">
          <a:xfrm>
            <a:off x="631825" y="1366838"/>
            <a:ext cx="4914900" cy="4976812"/>
            <a:chOff x="1385" y="619"/>
            <a:chExt cx="3096" cy="3135"/>
          </a:xfrm>
        </p:grpSpPr>
        <p:pic>
          <p:nvPicPr>
            <p:cNvPr id="9241" name="Picture 3" descr="pré-puberda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619"/>
              <a:ext cx="3096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5" descr="puberda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1575"/>
              <a:ext cx="3067" cy="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7" descr="adult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2688"/>
              <a:ext cx="2657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1127125" y="6400800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400"/>
              <a:t>http://www.corpohumano.hpg.ig.com.br/genitais/sec_lac_aleit/sec_lactea2.html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6786563" y="3524250"/>
            <a:ext cx="1190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cs typeface="Tahoma" pitchFamily="34" charset="0"/>
              </a:rPr>
              <a:t>1-</a:t>
            </a:r>
            <a:r>
              <a:rPr lang="pt-BR" sz="1600" b="1">
                <a:latin typeface="Tahoma" pitchFamily="34" charset="0"/>
                <a:cs typeface="Tahoma" pitchFamily="34" charset="0"/>
              </a:rPr>
              <a:t>Hipófise</a:t>
            </a:r>
            <a:endParaRPr lang="pt-BR" sz="1600" b="1">
              <a:cs typeface="Tahoma" pitchFamily="34" charset="0"/>
            </a:endParaRPr>
          </a:p>
        </p:txBody>
      </p:sp>
      <p:sp>
        <p:nvSpPr>
          <p:cNvPr id="9221" name="Line 14"/>
          <p:cNvSpPr>
            <a:spLocks noChangeShapeType="1"/>
          </p:cNvSpPr>
          <p:nvPr/>
        </p:nvSpPr>
        <p:spPr bwMode="auto">
          <a:xfrm flipH="1">
            <a:off x="5715000" y="3124200"/>
            <a:ext cx="838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2" name="Line 15"/>
          <p:cNvSpPr>
            <a:spLocks noChangeShapeType="1"/>
          </p:cNvSpPr>
          <p:nvPr/>
        </p:nvSpPr>
        <p:spPr bwMode="auto">
          <a:xfrm flipH="1">
            <a:off x="5715000" y="3124200"/>
            <a:ext cx="990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3" name="Line 17"/>
          <p:cNvSpPr>
            <a:spLocks noChangeShapeType="1"/>
          </p:cNvSpPr>
          <p:nvPr/>
        </p:nvSpPr>
        <p:spPr bwMode="auto">
          <a:xfrm flipH="1">
            <a:off x="5715000" y="37560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5745163" y="1698625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latin typeface="Tahoma" pitchFamily="34" charset="0"/>
                <a:cs typeface="Tahoma" pitchFamily="34" charset="0"/>
              </a:rPr>
              <a:t>Óvulo</a:t>
            </a:r>
          </a:p>
        </p:txBody>
      </p:sp>
      <p:sp>
        <p:nvSpPr>
          <p:cNvPr id="9225" name="Line 19"/>
          <p:cNvSpPr>
            <a:spLocks noChangeShapeType="1"/>
          </p:cNvSpPr>
          <p:nvPr/>
        </p:nvSpPr>
        <p:spPr bwMode="auto">
          <a:xfrm flipH="1">
            <a:off x="5029200" y="1371600"/>
            <a:ext cx="4572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6" name="Line 20"/>
          <p:cNvSpPr>
            <a:spLocks noChangeShapeType="1"/>
          </p:cNvSpPr>
          <p:nvPr/>
        </p:nvSpPr>
        <p:spPr bwMode="auto">
          <a:xfrm flipH="1">
            <a:off x="4572000" y="1866900"/>
            <a:ext cx="1152525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5502275" y="4645025"/>
            <a:ext cx="1852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latin typeface="Tahoma" pitchFamily="34" charset="0"/>
                <a:cs typeface="Tahoma" pitchFamily="34" charset="0"/>
              </a:rPr>
              <a:t>8- Progesterona</a:t>
            </a:r>
          </a:p>
        </p:txBody>
      </p:sp>
      <p:sp>
        <p:nvSpPr>
          <p:cNvPr id="9228" name="Text Box 22"/>
          <p:cNvSpPr txBox="1">
            <a:spLocks noChangeArrowheads="1"/>
          </p:cNvSpPr>
          <p:nvPr/>
        </p:nvSpPr>
        <p:spPr bwMode="auto">
          <a:xfrm>
            <a:off x="5089525" y="5497513"/>
            <a:ext cx="28876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latin typeface="Tahoma" pitchFamily="34" charset="0"/>
                <a:cs typeface="Tahoma" pitchFamily="34" charset="0"/>
              </a:rPr>
              <a:t>6- Ovário em regressão</a:t>
            </a:r>
          </a:p>
        </p:txBody>
      </p:sp>
      <p:sp>
        <p:nvSpPr>
          <p:cNvPr id="9229" name="Rectangle 23"/>
          <p:cNvSpPr>
            <a:spLocks noChangeArrowheads="1"/>
          </p:cNvSpPr>
          <p:nvPr/>
        </p:nvSpPr>
        <p:spPr bwMode="auto">
          <a:xfrm>
            <a:off x="5699125" y="4035425"/>
            <a:ext cx="16621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>
                <a:latin typeface="Tahoma" pitchFamily="34" charset="0"/>
                <a:cs typeface="Tahoma" pitchFamily="34" charset="0"/>
              </a:rPr>
              <a:t>5- Corpo lúteo</a:t>
            </a:r>
          </a:p>
        </p:txBody>
      </p:sp>
      <p:sp>
        <p:nvSpPr>
          <p:cNvPr id="9230" name="Line 24"/>
          <p:cNvSpPr>
            <a:spLocks noChangeShapeType="1"/>
          </p:cNvSpPr>
          <p:nvPr/>
        </p:nvSpPr>
        <p:spPr bwMode="auto">
          <a:xfrm flipH="1" flipV="1">
            <a:off x="4849813" y="3933825"/>
            <a:ext cx="836612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1" name="Text Box 25"/>
          <p:cNvSpPr txBox="1">
            <a:spLocks noChangeArrowheads="1"/>
          </p:cNvSpPr>
          <p:nvPr/>
        </p:nvSpPr>
        <p:spPr bwMode="auto">
          <a:xfrm>
            <a:off x="5715000" y="2879725"/>
            <a:ext cx="2709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latin typeface="Tahoma" pitchFamily="34" charset="0"/>
              </a:rPr>
              <a:t>Estrôgeno, progesterona</a:t>
            </a:r>
          </a:p>
        </p:txBody>
      </p:sp>
      <p:sp>
        <p:nvSpPr>
          <p:cNvPr id="9232" name="Line 26"/>
          <p:cNvSpPr>
            <a:spLocks noChangeShapeType="1"/>
          </p:cNvSpPr>
          <p:nvPr/>
        </p:nvSpPr>
        <p:spPr bwMode="auto">
          <a:xfrm flipH="1" flipV="1">
            <a:off x="5080000" y="3048000"/>
            <a:ext cx="6064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3" name="Line 27"/>
          <p:cNvSpPr>
            <a:spLocks noChangeShapeType="1"/>
          </p:cNvSpPr>
          <p:nvPr/>
        </p:nvSpPr>
        <p:spPr bwMode="auto">
          <a:xfrm flipH="1">
            <a:off x="4427538" y="2263775"/>
            <a:ext cx="126523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34" name="Text Box 28"/>
          <p:cNvSpPr txBox="1">
            <a:spLocks noChangeArrowheads="1"/>
          </p:cNvSpPr>
          <p:nvPr/>
        </p:nvSpPr>
        <p:spPr bwMode="auto">
          <a:xfrm>
            <a:off x="5834063" y="2041525"/>
            <a:ext cx="1165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 b="1">
                <a:latin typeface="Tahoma" pitchFamily="34" charset="0"/>
              </a:rPr>
              <a:t>Foliculina</a:t>
            </a:r>
          </a:p>
        </p:txBody>
      </p:sp>
      <p:sp>
        <p:nvSpPr>
          <p:cNvPr id="9235" name="Line 30"/>
          <p:cNvSpPr>
            <a:spLocks noChangeShapeType="1"/>
          </p:cNvSpPr>
          <p:nvPr/>
        </p:nvSpPr>
        <p:spPr bwMode="auto">
          <a:xfrm flipH="1">
            <a:off x="4427538" y="4814888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0075" y="908050"/>
            <a:ext cx="4448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mamário</a:t>
            </a:r>
          </a:p>
        </p:txBody>
      </p:sp>
      <p:sp>
        <p:nvSpPr>
          <p:cNvPr id="9240" name="CaixaDeTexto 24"/>
          <p:cNvSpPr txBox="1">
            <a:spLocks noChangeArrowheads="1"/>
          </p:cNvSpPr>
          <p:nvPr/>
        </p:nvSpPr>
        <p:spPr bwMode="auto">
          <a:xfrm>
            <a:off x="7451725" y="6211888"/>
            <a:ext cx="169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_ma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8713"/>
            <a:ext cx="5711825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4221163"/>
            <a:ext cx="28194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/>
              <a:t>Lobo mamário tem</a:t>
            </a:r>
          </a:p>
          <a:p>
            <a:pPr eaLnBrk="1" hangingPunct="1"/>
            <a:r>
              <a:rPr lang="pt-BR"/>
              <a:t>de 20 a 40 lóbulos</a:t>
            </a:r>
          </a:p>
          <a:p>
            <a:pPr eaLnBrk="1" hangingPunct="1"/>
            <a:r>
              <a:rPr lang="pt-BR"/>
              <a:t>ductos</a:t>
            </a:r>
          </a:p>
          <a:p>
            <a:pPr eaLnBrk="1" hangingPunct="1"/>
            <a:r>
              <a:rPr lang="pt-BR"/>
              <a:t>seio lactífero</a:t>
            </a:r>
          </a:p>
          <a:p>
            <a:pPr eaLnBrk="1" hangingPunct="1"/>
            <a:r>
              <a:rPr lang="pt-BR"/>
              <a:t>Cada lóbulo tem de 10 a 100 alvéolos/ácinos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10247" name="CaixaDeTexto 4"/>
          <p:cNvSpPr txBox="1">
            <a:spLocks noChangeArrowheads="1"/>
          </p:cNvSpPr>
          <p:nvPr/>
        </p:nvSpPr>
        <p:spPr bwMode="auto">
          <a:xfrm>
            <a:off x="7488238" y="6094413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10248" name="CaixaDeTexto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88913" y="6410325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dirty="0" smtClean="0">
                <a:hlinkClick r:id="rId3" action="ppaction://hlinksldjump"/>
              </a:rPr>
              <a:t>10/</a:t>
            </a:r>
            <a:r>
              <a:rPr lang="pt-BR" dirty="0" smtClean="0"/>
              <a:t>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229600" cy="4248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smtClean="0"/>
              <a:t>Transformações necessárias para produção de leite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/>
              <a:t>1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° trim. – proliferação dos túbulos terminais mamários; para criar número máximo de elementos epiteliais da futura formação alveolar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2° trim. – túbulos terminais duplicados agrupados para formar grandes lóbulos;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3° trim. – alvéolos/ácinos existentes dilatam-se de forma progressiva numa preparação final para o processo de lactação.  </a:t>
            </a:r>
          </a:p>
        </p:txBody>
      </p:sp>
      <p:sp>
        <p:nvSpPr>
          <p:cNvPr id="11267" name="CaixaDeTexto 5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11271" name="CaixaDeTexto 2"/>
          <p:cNvSpPr txBox="1">
            <a:spLocks noChangeArrowheads="1"/>
          </p:cNvSpPr>
          <p:nvPr/>
        </p:nvSpPr>
        <p:spPr bwMode="auto">
          <a:xfrm>
            <a:off x="323850" y="1177925"/>
            <a:ext cx="84978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pt-BR" sz="2800" b="1"/>
              <a:t>Desenvolvimento mamário durante a gravidez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255588" y="4533900"/>
            <a:ext cx="508952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1600" b="1">
                <a:latin typeface="Tahoma" pitchFamily="34" charset="0"/>
                <a:cs typeface="Tahoma" pitchFamily="34" charset="0"/>
              </a:rPr>
              <a:t>Desenvolvimento dos seios e transformação do tecido glandular mamário sob a influência da hipófise e das secreções ovarianas e placentárias.</a:t>
            </a:r>
            <a:br>
              <a:rPr lang="pt-BR" sz="1600" b="1">
                <a:latin typeface="Tahoma" pitchFamily="34" charset="0"/>
                <a:cs typeface="Tahoma" pitchFamily="34" charset="0"/>
              </a:rPr>
            </a:br>
            <a:r>
              <a:rPr lang="pt-BR" sz="1600">
                <a:latin typeface="Tahoma" pitchFamily="34" charset="0"/>
                <a:cs typeface="Tahoma" pitchFamily="34" charset="0"/>
              </a:rPr>
              <a:t>1-Hipófise; 4-Gonado-estimulina; 5-Corpo amarelo; 6-Óvulo depois da regressão do corpo amarelo; 8-Progesterona; 9-Prolactina; 10-Gonado-estimulinas-placentárias.</a:t>
            </a:r>
            <a:endParaRPr lang="pt-BR" sz="1600"/>
          </a:p>
        </p:txBody>
      </p:sp>
      <p:grpSp>
        <p:nvGrpSpPr>
          <p:cNvPr id="12291" name="Grupo 1"/>
          <p:cNvGrpSpPr>
            <a:grpSpLocks/>
          </p:cNvGrpSpPr>
          <p:nvPr/>
        </p:nvGrpSpPr>
        <p:grpSpPr bwMode="auto">
          <a:xfrm>
            <a:off x="254000" y="1116013"/>
            <a:ext cx="4822825" cy="3244850"/>
            <a:chOff x="253231" y="533400"/>
            <a:chExt cx="4822825" cy="3243337"/>
          </a:xfrm>
        </p:grpSpPr>
        <p:pic>
          <p:nvPicPr>
            <p:cNvPr id="12299" name="Picture 37" descr="gestan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31" y="533400"/>
              <a:ext cx="4822825" cy="180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39" descr="aleitamen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231" y="2325762"/>
              <a:ext cx="4811713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2" name="Text Box 45"/>
          <p:cNvSpPr txBox="1">
            <a:spLocks noChangeArrowheads="1"/>
          </p:cNvSpPr>
          <p:nvPr/>
        </p:nvSpPr>
        <p:spPr bwMode="auto">
          <a:xfrm>
            <a:off x="5737225" y="1268413"/>
            <a:ext cx="2835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Gestação desenvolvimento de alvéolo</a:t>
            </a:r>
          </a:p>
        </p:txBody>
      </p:sp>
      <p:sp>
        <p:nvSpPr>
          <p:cNvPr id="12293" name="Text Box 46"/>
          <p:cNvSpPr txBox="1">
            <a:spLocks noChangeArrowheads="1"/>
          </p:cNvSpPr>
          <p:nvPr/>
        </p:nvSpPr>
        <p:spPr bwMode="auto">
          <a:xfrm>
            <a:off x="5394325" y="2636838"/>
            <a:ext cx="3521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Lactação alvéolos produz leite</a:t>
            </a:r>
          </a:p>
        </p:txBody>
      </p:sp>
      <p:sp>
        <p:nvSpPr>
          <p:cNvPr id="12294" name="Text Box 47"/>
          <p:cNvSpPr txBox="1">
            <a:spLocks noChangeArrowheads="1"/>
          </p:cNvSpPr>
          <p:nvPr/>
        </p:nvSpPr>
        <p:spPr bwMode="auto">
          <a:xfrm>
            <a:off x="5345113" y="3757613"/>
            <a:ext cx="3902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Término da lactação </a:t>
            </a:r>
          </a:p>
          <a:p>
            <a:pPr algn="ctr" eaLnBrk="1" hangingPunct="1"/>
            <a:r>
              <a:rPr lang="pt-BR"/>
              <a:t>alvéolos são reabsorvido pelo organismo</a:t>
            </a:r>
          </a:p>
          <a:p>
            <a:pPr algn="ctr" eaLnBrk="1" hangingPunct="1"/>
            <a:r>
              <a:rPr lang="pt-BR"/>
              <a:t>(autofagia e heterofagia)</a:t>
            </a:r>
          </a:p>
        </p:txBody>
      </p:sp>
      <p:sp>
        <p:nvSpPr>
          <p:cNvPr id="12295" name="CaixaDeTexto 7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7"/>
          <p:cNvSpPr txBox="1">
            <a:spLocks noChangeArrowheads="1"/>
          </p:cNvSpPr>
          <p:nvPr/>
        </p:nvSpPr>
        <p:spPr bwMode="auto">
          <a:xfrm>
            <a:off x="7451725" y="6211888"/>
            <a:ext cx="169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pic>
        <p:nvPicPr>
          <p:cNvPr id="13315" name="Picture 9" descr="http://www.amamentar.net/Portals/0/anatomia/alv%C3%A9ol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160588"/>
            <a:ext cx="272097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grpSp>
        <p:nvGrpSpPr>
          <p:cNvPr id="13319" name="Grupo 10"/>
          <p:cNvGrpSpPr>
            <a:grpSpLocks/>
          </p:cNvGrpSpPr>
          <p:nvPr/>
        </p:nvGrpSpPr>
        <p:grpSpPr bwMode="auto">
          <a:xfrm>
            <a:off x="3492500" y="1403350"/>
            <a:ext cx="5356225" cy="4552950"/>
            <a:chOff x="3491880" y="1402775"/>
            <a:chExt cx="5356636" cy="4553599"/>
          </a:xfrm>
        </p:grpSpPr>
        <p:pic>
          <p:nvPicPr>
            <p:cNvPr id="13321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051" y="1448842"/>
              <a:ext cx="5151465" cy="4507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CaixaDeTexto 3"/>
            <p:cNvSpPr txBox="1">
              <a:spLocks noChangeArrowheads="1"/>
            </p:cNvSpPr>
            <p:nvPr/>
          </p:nvSpPr>
          <p:spPr bwMode="auto">
            <a:xfrm>
              <a:off x="4860032" y="1402775"/>
              <a:ext cx="18133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600" b="1"/>
                <a:t>Fluxo sanguíneo</a:t>
              </a:r>
            </a:p>
          </p:txBody>
        </p:sp>
        <p:sp>
          <p:nvSpPr>
            <p:cNvPr id="13323" name="CaixaDeTexto 4"/>
            <p:cNvSpPr txBox="1">
              <a:spLocks noChangeArrowheads="1"/>
            </p:cNvSpPr>
            <p:nvPr/>
          </p:nvSpPr>
          <p:spPr bwMode="auto">
            <a:xfrm>
              <a:off x="3491880" y="2852936"/>
              <a:ext cx="10336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pt-BR" sz="1600" b="1"/>
                <a:t>Luz do alvéolo</a:t>
              </a:r>
            </a:p>
          </p:txBody>
        </p:sp>
        <p:sp>
          <p:nvSpPr>
            <p:cNvPr id="13324" name="CaixaDeTexto 8"/>
            <p:cNvSpPr txBox="1">
              <a:spLocks noChangeArrowheads="1"/>
            </p:cNvSpPr>
            <p:nvPr/>
          </p:nvSpPr>
          <p:spPr bwMode="auto">
            <a:xfrm>
              <a:off x="4860032" y="5275947"/>
              <a:ext cx="14863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sz="1600" b="1"/>
                <a:t>Gota de Leite</a:t>
              </a:r>
            </a:p>
          </p:txBody>
        </p:sp>
      </p:grpSp>
      <p:sp>
        <p:nvSpPr>
          <p:cNvPr id="13320" name="CaixaDeTexto 9"/>
          <p:cNvSpPr txBox="1">
            <a:spLocks noChangeArrowheads="1"/>
          </p:cNvSpPr>
          <p:nvPr/>
        </p:nvSpPr>
        <p:spPr bwMode="auto">
          <a:xfrm>
            <a:off x="900113" y="1196975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b="1"/>
              <a:t>Alvéolo mamário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_mamari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200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6875" y="1127125"/>
            <a:ext cx="437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600" b="1"/>
              <a:t>Fisiologia da lactação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71450" y="2624138"/>
            <a:ext cx="5391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4000" b="1"/>
              <a:t>Reflexo neuroendócrino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14344" name="CaixaDeTexto 7"/>
          <p:cNvSpPr txBox="1">
            <a:spLocks noChangeArrowheads="1"/>
          </p:cNvSpPr>
          <p:nvPr/>
        </p:nvSpPr>
        <p:spPr bwMode="auto">
          <a:xfrm>
            <a:off x="1735138" y="6477000"/>
            <a:ext cx="3429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pic>
        <p:nvPicPr>
          <p:cNvPr id="14345" name="Picture 2" descr="https://encrypted-tbn1.gstatic.com/images?q=tbn:ANd9GcQwGM9zl_UKyItMPtc7rptQSAuGgeXTfVU_Nhieigf6e_K17y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357563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14/41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33363" y="5216525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1600">
                <a:latin typeface="Times New Roman" pitchFamily="18" charset="0"/>
              </a:rPr>
              <a:t>Maternidade -Picasso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38138" y="922338"/>
            <a:ext cx="6069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400">
                <a:latin typeface="Times New Roman" pitchFamily="18" charset="0"/>
              </a:rPr>
              <a:t>Fisiologia da lactação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800600" y="1524000"/>
            <a:ext cx="2286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>
                <a:latin typeface="Times New Roman" pitchFamily="18" charset="0"/>
              </a:rPr>
              <a:t>  SUCÇÃO           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6400800" y="2590800"/>
            <a:ext cx="2286000" cy="8223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>
                <a:latin typeface="Times New Roman" pitchFamily="18" charset="0"/>
              </a:rPr>
              <a:t>  PITUITÁRIA POSTERIOR          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3505200" y="2514600"/>
            <a:ext cx="2286000" cy="8223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>
                <a:latin typeface="Times New Roman" pitchFamily="18" charset="0"/>
              </a:rPr>
              <a:t>  PITUITÁRIA ANTERIOR          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6477000" y="4114800"/>
            <a:ext cx="24384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>
                <a:latin typeface="Times New Roman" pitchFamily="18" charset="0"/>
              </a:rPr>
              <a:t>  PROLACTINA        </a:t>
            </a: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3200400" y="4114800"/>
            <a:ext cx="2286000" cy="457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>
                <a:latin typeface="Times New Roman" pitchFamily="18" charset="0"/>
              </a:rPr>
              <a:t>  OCITOCINA          </a:t>
            </a:r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6553200" y="5305425"/>
            <a:ext cx="2590800" cy="11874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>
                <a:latin typeface="Times New Roman" pitchFamily="18" charset="0"/>
              </a:rPr>
              <a:t>  REFLEXO DA PRODUÇÃO DO LEITE         </a:t>
            </a: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3429000" y="5410200"/>
            <a:ext cx="2286000" cy="11874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2400" b="1">
                <a:latin typeface="Times New Roman" pitchFamily="18" charset="0"/>
              </a:rPr>
              <a:t>  REFLEXO DA DESCIDA DO LEITE        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381000" y="5562600"/>
            <a:ext cx="2438400" cy="9683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sz="2400" b="1">
                <a:latin typeface="Times New Roman" pitchFamily="18" charset="0"/>
              </a:rPr>
              <a:t>  CONTRAÇÃO UTERINA         </a:t>
            </a: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H="1">
            <a:off x="2438400" y="4648200"/>
            <a:ext cx="175260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4267200" y="4648200"/>
            <a:ext cx="2286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7620000" y="4572000"/>
            <a:ext cx="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4419600" y="3352800"/>
            <a:ext cx="152400" cy="685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>
            <a:off x="7543800" y="3429000"/>
            <a:ext cx="30480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H="1">
            <a:off x="5029200" y="2057400"/>
            <a:ext cx="4572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6172200" y="2057400"/>
            <a:ext cx="5334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538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20002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1" name="CaixaDeTexto 23"/>
          <p:cNvSpPr txBox="1">
            <a:spLocks noChangeArrowheads="1"/>
          </p:cNvSpPr>
          <p:nvPr/>
        </p:nvSpPr>
        <p:spPr bwMode="auto">
          <a:xfrm>
            <a:off x="5715000" y="6534150"/>
            <a:ext cx="3429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223838" y="3500438"/>
            <a:ext cx="8783637" cy="304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b="1"/>
              <a:t>Produção de leite</a:t>
            </a:r>
            <a:endParaRPr lang="pt-BR" sz="2400"/>
          </a:p>
          <a:p>
            <a:pPr eaLnBrk="1" hangingPunct="1"/>
            <a:r>
              <a:rPr lang="pt-BR" sz="2400"/>
              <a:t>    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/>
              <a:t>  2º dia pós-parto 50ml 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/>
              <a:t>  4º dia pós-parto 500ml 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/>
              <a:t>Lactação  estabelecida 850ml por dia na amamentação exclusiva.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1163" y="1125538"/>
            <a:ext cx="840898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8129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003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939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384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416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98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756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13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3200" dirty="0" smtClean="0"/>
              <a:t>Hormônios mais importantes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3200" dirty="0" smtClean="0"/>
              <a:t>Prolactina </a:t>
            </a:r>
            <a:r>
              <a:rPr lang="pt-BR" sz="3200" dirty="0" smtClean="0">
                <a:sym typeface="Symbol" pitchFamily="18" charset="2"/>
              </a:rPr>
              <a:t> secreção láctea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3200" dirty="0" smtClean="0">
                <a:sym typeface="Symbol" pitchFamily="18" charset="2"/>
              </a:rPr>
              <a:t>Ocitocina  contração das células mioepiteliais</a:t>
            </a:r>
            <a:endParaRPr lang="pt-BR" sz="32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16391" name="CaixaDeTexto 8"/>
          <p:cNvSpPr txBox="1">
            <a:spLocks noChangeArrowheads="1"/>
          </p:cNvSpPr>
          <p:nvPr/>
        </p:nvSpPr>
        <p:spPr bwMode="auto">
          <a:xfrm>
            <a:off x="5715000" y="6534150"/>
            <a:ext cx="3429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229600" cy="865188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Fases</a:t>
            </a:r>
            <a:r>
              <a:rPr lang="en-US" dirty="0" smtClean="0"/>
              <a:t> do </a:t>
            </a:r>
            <a:r>
              <a:rPr lang="en-US" dirty="0" err="1" smtClean="0"/>
              <a:t>leite</a:t>
            </a:r>
            <a:endParaRPr lang="pt-BR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319587"/>
          </a:xfrm>
        </p:spPr>
        <p:txBody>
          <a:bodyPr/>
          <a:lstStyle/>
          <a:p>
            <a:pPr eaLnBrk="1" hangingPunct="1"/>
            <a:r>
              <a:rPr lang="pt-BR" sz="2800" b="1" dirty="0" smtClean="0"/>
              <a:t>Colostro: </a:t>
            </a:r>
            <a:r>
              <a:rPr lang="pt-BR" sz="2800" dirty="0" smtClean="0"/>
              <a:t>primeiro produto da secreção láctica, dura em média de 3 a 4 dias após o parto;</a:t>
            </a:r>
          </a:p>
          <a:p>
            <a:pPr eaLnBrk="1" hangingPunct="1"/>
            <a:r>
              <a:rPr lang="pt-BR" sz="2800" b="1" dirty="0" smtClean="0"/>
              <a:t>Leite Humano de Transição: </a:t>
            </a:r>
            <a:r>
              <a:rPr lang="pt-BR" sz="2800" dirty="0" smtClean="0"/>
              <a:t>produto intermediário da secreção lática da nutriz, entre o colostro e o leite maduro, obtido em média entre o 5º e o 15º dia após o parto;</a:t>
            </a:r>
          </a:p>
          <a:p>
            <a:pPr eaLnBrk="1" hangingPunct="1"/>
            <a:r>
              <a:rPr lang="pt-BR" sz="2800" b="1" dirty="0" smtClean="0"/>
              <a:t>Leite Humano Maduro: </a:t>
            </a:r>
            <a:r>
              <a:rPr lang="pt-BR" sz="2800" dirty="0" smtClean="0"/>
              <a:t>produto da secreção lática da nutriz, livre do colostro, obtido em  média a partir do 15º dia após o parto.</a:t>
            </a:r>
          </a:p>
        </p:txBody>
      </p:sp>
      <p:sp>
        <p:nvSpPr>
          <p:cNvPr id="17412" name="CaixaDeTexto 5"/>
          <p:cNvSpPr txBox="1">
            <a:spLocks noChangeArrowheads="1"/>
          </p:cNvSpPr>
          <p:nvPr/>
        </p:nvSpPr>
        <p:spPr bwMode="auto">
          <a:xfrm>
            <a:off x="4746625" y="6550025"/>
            <a:ext cx="4392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17/41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0716" y="1124744"/>
            <a:ext cx="7365504" cy="782960"/>
          </a:xfrm>
        </p:spPr>
        <p:txBody>
          <a:bodyPr/>
          <a:lstStyle/>
          <a:p>
            <a:pPr eaLnBrk="1" hangingPunct="1"/>
            <a:r>
              <a:rPr lang="pt-BR" dirty="0" smtClean="0"/>
              <a:t>Fases do leite materno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1" y="2132856"/>
            <a:ext cx="6588447" cy="2232248"/>
          </a:xfrm>
        </p:spPr>
        <p:txBody>
          <a:bodyPr/>
          <a:lstStyle/>
          <a:p>
            <a:pPr eaLnBrk="1" hangingPunct="1">
              <a:lnSpc>
                <a:spcPts val="2400"/>
              </a:lnSpc>
              <a:spcBef>
                <a:spcPts val="0"/>
              </a:spcBef>
            </a:pPr>
            <a:r>
              <a:rPr lang="pt-BR" sz="2000" b="1" dirty="0" smtClean="0"/>
              <a:t>Colostro </a:t>
            </a:r>
            <a:r>
              <a:rPr lang="pt-BR" sz="2000" dirty="0" smtClean="0"/>
              <a:t>– cor  amarelada de aspecto cremoso/ viscoso , rico em betacaroteno,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pt-BR" sz="2000" dirty="0" smtClean="0"/>
              <a:t>teor de proteínas</a:t>
            </a:r>
            <a:r>
              <a:rPr lang="pt-BR" sz="2000" dirty="0" smtClean="0">
                <a:cs typeface="Arial" charset="0"/>
              </a:rPr>
              <a:t>, </a:t>
            </a:r>
            <a:r>
              <a:rPr lang="pt-BR" sz="2000" dirty="0" smtClean="0">
                <a:latin typeface="Times New Roman" pitchFamily="18" charset="0"/>
                <a:cs typeface="Arial" charset="0"/>
              </a:rPr>
              <a:t>↓ </a:t>
            </a:r>
            <a:r>
              <a:rPr lang="pt-BR" sz="2000" dirty="0" smtClean="0">
                <a:cs typeface="Arial" charset="0"/>
              </a:rPr>
              <a:t>açúcares(lactose) e menos gordura. Rico em</a:t>
            </a:r>
            <a:r>
              <a:rPr lang="pt-BR" sz="2000" b="1" i="1" dirty="0" smtClean="0">
                <a:cs typeface="Arial" charset="0"/>
              </a:rPr>
              <a:t> </a:t>
            </a:r>
            <a:r>
              <a:rPr lang="pt-BR" sz="2000" b="1" i="1" dirty="0" smtClean="0"/>
              <a:t>imunoglobulina, </a:t>
            </a:r>
            <a:r>
              <a:rPr lang="pt-BR" sz="2000" dirty="0" smtClean="0"/>
              <a:t>fornecendo ao recém-nascido grandes quantidades de anticorpos maternos.</a:t>
            </a:r>
            <a:r>
              <a:rPr lang="pt-BR" sz="2000" dirty="0" smtClean="0">
                <a:effectLst/>
              </a:rPr>
              <a:t> Promove a multiplicação de </a:t>
            </a:r>
            <a:r>
              <a:rPr lang="pt-BR" sz="2000" i="1" dirty="0" err="1" smtClean="0">
                <a:effectLst/>
              </a:rPr>
              <a:t>lactobacillus</a:t>
            </a:r>
            <a:r>
              <a:rPr lang="pt-BR" sz="2000" i="1" dirty="0" smtClean="0">
                <a:effectLst/>
              </a:rPr>
              <a:t> </a:t>
            </a:r>
            <a:r>
              <a:rPr lang="pt-BR" sz="2000" i="1" dirty="0" err="1" smtClean="0">
                <a:effectLst/>
              </a:rPr>
              <a:t>bifidus</a:t>
            </a:r>
            <a:r>
              <a:rPr lang="pt-BR" sz="2000" dirty="0" smtClean="0">
                <a:effectLst/>
              </a:rPr>
              <a:t> que favorece o crescimento da flora intestinal.</a:t>
            </a:r>
            <a:r>
              <a:rPr lang="pt-BR" sz="2000" dirty="0" smtClean="0"/>
              <a:t> </a:t>
            </a:r>
          </a:p>
          <a:p>
            <a:pPr eaLnBrk="1" hangingPunct="1">
              <a:lnSpc>
                <a:spcPts val="2400"/>
              </a:lnSpc>
              <a:spcBef>
                <a:spcPts val="0"/>
              </a:spcBef>
              <a:buFontTx/>
              <a:buNone/>
            </a:pPr>
            <a:endParaRPr lang="pt-BR" sz="2000" i="1" dirty="0" smtClean="0">
              <a:cs typeface="Times New Roman" pitchFamily="18" charset="0"/>
            </a:endParaRPr>
          </a:p>
        </p:txBody>
      </p:sp>
      <p:sp>
        <p:nvSpPr>
          <p:cNvPr id="18436" name="CaixaDeTexto 5"/>
          <p:cNvSpPr txBox="1">
            <a:spLocks noChangeArrowheads="1"/>
          </p:cNvSpPr>
          <p:nvPr/>
        </p:nvSpPr>
        <p:spPr bwMode="auto">
          <a:xfrm>
            <a:off x="4283968" y="6525343"/>
            <a:ext cx="4752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95" y="1772816"/>
            <a:ext cx="1765765" cy="28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4624611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ts val="2400"/>
              </a:lnSpc>
            </a:pPr>
            <a:r>
              <a:rPr lang="pt-BR" b="1" dirty="0" smtClean="0">
                <a:cs typeface="Times New Roman" pitchFamily="18" charset="0"/>
              </a:rPr>
              <a:t>Transição</a:t>
            </a:r>
            <a:r>
              <a:rPr lang="pt-BR" dirty="0" smtClean="0">
                <a:cs typeface="Times New Roman" pitchFamily="18" charset="0"/>
              </a:rPr>
              <a:t> – aspecto aguado, teor de proteínas ainda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cs typeface="Times New Roman" pitchFamily="18" charset="0"/>
              </a:rPr>
              <a:t>↑ equilibrado a ponto de não baixar após outros períodos, porém menor que o anterior aumentando o teor de lactose e também de gordura.;</a:t>
            </a:r>
          </a:p>
          <a:p>
            <a:pPr eaLnBrk="1" hangingPunct="1">
              <a:lnSpc>
                <a:spcPts val="2400"/>
              </a:lnSpc>
              <a:buFontTx/>
              <a:buNone/>
            </a:pPr>
            <a:endParaRPr lang="pt-BR" dirty="0" smtClean="0">
              <a:cs typeface="Times New Roman" pitchFamily="18" charset="0"/>
            </a:endParaRPr>
          </a:p>
          <a:p>
            <a:pPr eaLnBrk="1" hangingPunct="1">
              <a:lnSpc>
                <a:spcPts val="2400"/>
              </a:lnSpc>
            </a:pPr>
            <a:r>
              <a:rPr lang="pt-BR" b="1" dirty="0" smtClean="0">
                <a:cs typeface="Times New Roman" pitchFamily="18" charset="0"/>
              </a:rPr>
              <a:t>Maduro</a:t>
            </a:r>
            <a:r>
              <a:rPr lang="pt-BR" dirty="0" smtClean="0">
                <a:cs typeface="Times New Roman" pitchFamily="18" charset="0"/>
              </a:rPr>
              <a:t> – menos proteínas, mais gorduras e aumento das células </a:t>
            </a:r>
            <a:r>
              <a:rPr lang="pt-BR" dirty="0" err="1" smtClean="0">
                <a:cs typeface="Times New Roman" pitchFamily="18" charset="0"/>
              </a:rPr>
              <a:t>antiinfecciosas</a:t>
            </a:r>
            <a:r>
              <a:rPr lang="pt-BR" dirty="0" smtClean="0">
                <a:cs typeface="Times New Roman" pitchFamily="18" charset="0"/>
              </a:rPr>
              <a:t>.  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24473"/>
            <a:ext cx="1440160" cy="194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8229600" cy="633413"/>
          </a:xfrm>
        </p:spPr>
        <p:txBody>
          <a:bodyPr/>
          <a:lstStyle/>
          <a:p>
            <a:pPr algn="l" eaLnBrk="1" hangingPunct="1"/>
            <a:r>
              <a:rPr lang="en-US" sz="4000" smtClean="0"/>
              <a:t>  Tópicos </a:t>
            </a:r>
            <a:endParaRPr lang="pt-BR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1600" b="1" dirty="0" err="1" smtClean="0"/>
              <a:t>Anatonia</a:t>
            </a:r>
            <a:r>
              <a:rPr lang="en-US" sz="1600" b="1" dirty="0" smtClean="0"/>
              <a:t> da mama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 err="1" smtClean="0"/>
              <a:t>Fisiologia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lactação</a:t>
            </a:r>
            <a:endParaRPr lang="en-US" sz="1600" b="1" dirty="0" smtClean="0"/>
          </a:p>
          <a:p>
            <a:pPr eaLnBrk="1" hangingPunct="1">
              <a:lnSpc>
                <a:spcPct val="150000"/>
              </a:lnSpc>
            </a:pPr>
            <a:r>
              <a:rPr lang="pt-BR" sz="1600" b="1" dirty="0" smtClean="0"/>
              <a:t>Aspectos imunológicos do leite humano</a:t>
            </a:r>
            <a:endParaRPr lang="en-US" sz="1600" b="1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b="1" dirty="0" err="1" smtClean="0"/>
              <a:t>Composição</a:t>
            </a:r>
            <a:r>
              <a:rPr lang="en-US" sz="1600" b="1" dirty="0" smtClean="0"/>
              <a:t> do </a:t>
            </a:r>
            <a:r>
              <a:rPr lang="en-US" sz="1600" b="1" dirty="0" err="1" smtClean="0"/>
              <a:t>leite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materno</a:t>
            </a:r>
            <a:endParaRPr lang="en-US" sz="1600" b="1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b="1" dirty="0" err="1"/>
              <a:t>Necessidades</a:t>
            </a:r>
            <a:r>
              <a:rPr lang="en-US" sz="1600" b="1" dirty="0"/>
              <a:t> </a:t>
            </a:r>
            <a:r>
              <a:rPr lang="en-US" sz="1600" b="1" dirty="0" err="1"/>
              <a:t>nutricionais</a:t>
            </a:r>
            <a:r>
              <a:rPr lang="en-US" sz="1600" b="1" dirty="0"/>
              <a:t> </a:t>
            </a:r>
            <a:r>
              <a:rPr lang="en-US" sz="1600" b="1" dirty="0" err="1" smtClean="0"/>
              <a:t>materna</a:t>
            </a:r>
            <a:endParaRPr lang="en-US" sz="1600" b="1" dirty="0"/>
          </a:p>
          <a:p>
            <a:pPr eaLnBrk="1" hangingPunct="1">
              <a:lnSpc>
                <a:spcPct val="150000"/>
              </a:lnSpc>
            </a:pPr>
            <a:r>
              <a:rPr lang="en-US" sz="1600" b="1" dirty="0" err="1" smtClean="0"/>
              <a:t>leite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materno</a:t>
            </a:r>
            <a:r>
              <a:rPr lang="en-US" sz="1600" b="1" dirty="0" smtClean="0"/>
              <a:t>  e </a:t>
            </a:r>
            <a:r>
              <a:rPr lang="en-US" sz="1600" b="1" dirty="0" err="1" smtClean="0"/>
              <a:t>leite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vaca</a:t>
            </a:r>
            <a:endParaRPr lang="en-US" sz="1600" b="1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b="1" dirty="0" err="1" smtClean="0"/>
              <a:t>Problemas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amamentação</a:t>
            </a:r>
            <a:r>
              <a:rPr lang="en-US" sz="1600" b="1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sz="1600" b="1" dirty="0" err="1" smtClean="0"/>
              <a:t>Mitos</a:t>
            </a:r>
            <a:endParaRPr lang="en-US" sz="1600" b="1" dirty="0" smtClean="0"/>
          </a:p>
          <a:p>
            <a:pPr eaLnBrk="1" hangingPunct="1">
              <a:lnSpc>
                <a:spcPct val="150000"/>
              </a:lnSpc>
            </a:pPr>
            <a:r>
              <a:rPr lang="en-US" sz="1600" b="1" dirty="0" err="1" smtClean="0"/>
              <a:t>Vantagens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bebê</a:t>
            </a:r>
            <a:r>
              <a:rPr lang="en-US" sz="1600" b="1" dirty="0" smtClean="0"/>
              <a:t> e </a:t>
            </a:r>
            <a:r>
              <a:rPr lang="en-US" sz="1600" b="1" dirty="0" err="1" smtClean="0"/>
              <a:t>mãe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amamentação</a:t>
            </a:r>
            <a:endParaRPr lang="en-US" sz="1600" b="1" dirty="0" smtClean="0"/>
          </a:p>
          <a:p>
            <a:pPr eaLnBrk="1" hangingPunct="1">
              <a:lnSpc>
                <a:spcPct val="150000"/>
              </a:lnSpc>
            </a:pPr>
            <a:endParaRPr lang="en-US" sz="1600" b="1" dirty="0" smtClean="0"/>
          </a:p>
          <a:p>
            <a:pPr eaLnBrk="1" hangingPunct="1">
              <a:lnSpc>
                <a:spcPct val="150000"/>
              </a:lnSpc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</a:pPr>
            <a:endParaRPr lang="pt-BR" sz="1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0716" y="107504"/>
            <a:ext cx="8229600" cy="1143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  <a:endParaRPr lang="pt-BR" b="1" i="1" kern="0" spc="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CaixaDeTexto 5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pic>
        <p:nvPicPr>
          <p:cNvPr id="1026" name="Picture 2" descr="http://cristianaarcangeli.com.br/media/images/Aleitamento-Mater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6" y="2564904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http://vilamamifera.com/depeitoaberto/wp-content/uploads/blogger/-DGBo9GNs_-w/Tu9byzf51WI/AAAAAAAADfU/-5-kPWrU3Sc/s320/Leite%2Banterior%2Be%2Bleite%2Bposteri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99" y="4990732"/>
            <a:ext cx="3048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33368" y="630932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Leite anterior e leite posterior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2108" y="2204864"/>
            <a:ext cx="8630371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pt-BR" dirty="0" smtClean="0"/>
              <a:t>no início da mamada, denomina-se </a:t>
            </a:r>
            <a:r>
              <a:rPr lang="pt-BR" b="1" dirty="0" smtClean="0"/>
              <a:t>leite anterior,  </a:t>
            </a:r>
            <a:r>
              <a:rPr lang="pt-BR" dirty="0" smtClean="0">
                <a:effectLst/>
              </a:rPr>
              <a:t>é rico em proteínas, lactose, vitaminas, minerais e água com aspecto mais aguado e de cor branco gelo. 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pt-BR" dirty="0" smtClean="0">
                <a:effectLst/>
              </a:rPr>
              <a:t>no final da mamada, </a:t>
            </a:r>
            <a:r>
              <a:rPr lang="pt-BR" dirty="0" smtClean="0"/>
              <a:t>denomina-se </a:t>
            </a:r>
            <a:r>
              <a:rPr lang="pt-BR" b="1" dirty="0" smtClean="0"/>
              <a:t>leite posterior,</a:t>
            </a:r>
            <a:r>
              <a:rPr lang="pt-BR" dirty="0" smtClean="0">
                <a:effectLst/>
              </a:rPr>
              <a:t> é rico em gordura fato este que induz a sensação de saciedade, pois cerca de metade da energia fornecida pelo leite materno é mediada por gorduras. É de cor branco creme.</a:t>
            </a:r>
            <a:endParaRPr lang="pt-BR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0716" y="462397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59" y="1547207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/>
              </a:rPr>
              <a:t>Leite materno maduro</a:t>
            </a:r>
            <a:endParaRPr lang="pt-BR" sz="2400" b="1" dirty="0"/>
          </a:p>
        </p:txBody>
      </p:sp>
      <p:sp>
        <p:nvSpPr>
          <p:cNvPr id="11" name="CaixaDeTexto 5"/>
          <p:cNvSpPr txBox="1">
            <a:spLocks noChangeArrowheads="1"/>
          </p:cNvSpPr>
          <p:nvPr/>
        </p:nvSpPr>
        <p:spPr bwMode="auto">
          <a:xfrm>
            <a:off x="4283968" y="6525343"/>
            <a:ext cx="4752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</p:spTree>
    <p:extLst>
      <p:ext uri="{BB962C8B-B14F-4D97-AF65-F5344CB8AC3E}">
        <p14:creationId xmlns:p14="http://schemas.microsoft.com/office/powerpoint/2010/main" val="13203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aixaDeTexto 4"/>
          <p:cNvSpPr txBox="1">
            <a:spLocks noChangeArrowheads="1"/>
          </p:cNvSpPr>
          <p:nvPr/>
        </p:nvSpPr>
        <p:spPr bwMode="auto">
          <a:xfrm>
            <a:off x="4518025" y="6453336"/>
            <a:ext cx="4518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036050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462397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12474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Tabela 1 – Composição do colostro e do leite materno maduro de mães </a:t>
            </a:r>
            <a:r>
              <a:rPr lang="pt-BR" sz="2000" b="1" dirty="0" smtClean="0"/>
              <a:t>de crianças </a:t>
            </a:r>
            <a:r>
              <a:rPr lang="pt-BR" sz="2000" b="1" dirty="0"/>
              <a:t>a termo e </a:t>
            </a:r>
            <a:r>
              <a:rPr lang="pt-BR" sz="2000" b="1" dirty="0" err="1" smtClean="0"/>
              <a:t>pré</a:t>
            </a:r>
            <a:r>
              <a:rPr lang="pt-BR" sz="2000" b="1" dirty="0"/>
              <a:t>-</a:t>
            </a:r>
            <a:r>
              <a:rPr lang="pt-BR" sz="2000" b="1" dirty="0" smtClean="0"/>
              <a:t>termo </a:t>
            </a:r>
            <a:r>
              <a:rPr lang="pt-BR" sz="2000" b="1" dirty="0"/>
              <a:t>e do leite de </a:t>
            </a:r>
            <a:r>
              <a:rPr lang="pt-BR" sz="2000" b="1" dirty="0" smtClean="0"/>
              <a:t>vaca</a:t>
            </a:r>
            <a:endParaRPr lang="pt-BR" sz="20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339105"/>
              </p:ext>
            </p:extLst>
          </p:nvPr>
        </p:nvGraphicFramePr>
        <p:xfrm>
          <a:off x="467545" y="1880200"/>
          <a:ext cx="8064895" cy="4069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/>
                <a:gridCol w="1400433"/>
                <a:gridCol w="1390500"/>
                <a:gridCol w="1152127"/>
                <a:gridCol w="1152127"/>
                <a:gridCol w="953484"/>
              </a:tblGrid>
              <a:tr h="100377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Nutriente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 dirty="0">
                          <a:effectLst/>
                        </a:rPr>
                        <a:t>Colostro (3–5 dias)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400" u="none" strike="noStrike">
                          <a:effectLst/>
                        </a:rPr>
                        <a:t>Leite Maduro (26–29 dias)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u="none" strike="noStrike">
                          <a:effectLst/>
                        </a:rPr>
                        <a:t> Leite de vaca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u="none" strike="noStrike">
                          <a:effectLst/>
                        </a:rPr>
                        <a:t>A termo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 </a:t>
                      </a:r>
                      <a:r>
                        <a:rPr lang="pt-BR" sz="2400" u="none" strike="noStrike" dirty="0" err="1">
                          <a:effectLst/>
                        </a:rPr>
                        <a:t>Pré</a:t>
                      </a:r>
                      <a:r>
                        <a:rPr lang="pt-BR" sz="2400" u="none" strike="noStrike" dirty="0">
                          <a:effectLst/>
                        </a:rPr>
                        <a:t>-termo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u="none" strike="noStrike">
                          <a:effectLst/>
                        </a:rPr>
                        <a:t>A termo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 </a:t>
                      </a:r>
                      <a:r>
                        <a:rPr lang="pt-BR" sz="2400" u="none" strike="noStrike" dirty="0" err="1">
                          <a:effectLst/>
                        </a:rPr>
                        <a:t>Pré</a:t>
                      </a:r>
                      <a:r>
                        <a:rPr lang="pt-BR" sz="2400" u="none" strike="noStrike" dirty="0">
                          <a:effectLst/>
                        </a:rPr>
                        <a:t>-termo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dirty="0">
                          <a:effectLst/>
                        </a:rPr>
                        <a:t> 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u="none" strike="noStrike" dirty="0">
                          <a:effectLst/>
                        </a:rPr>
                        <a:t>Calorias (kcal/</a:t>
                      </a:r>
                      <a:r>
                        <a:rPr lang="pt-BR" sz="2400" u="none" strike="noStrike" dirty="0" err="1">
                          <a:effectLst/>
                        </a:rPr>
                        <a:t>dL</a:t>
                      </a:r>
                      <a:r>
                        <a:rPr lang="pt-BR" sz="2400" u="none" strike="noStrike" dirty="0">
                          <a:effectLst/>
                        </a:rPr>
                        <a:t>)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48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58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62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70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69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6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u="none" strike="noStrike">
                          <a:effectLst/>
                        </a:rPr>
                        <a:t>Lipídios (g/dL) 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1,8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3,0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3,0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4,1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3,7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6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u="none" strike="noStrike">
                          <a:effectLst/>
                        </a:rPr>
                        <a:t>Proteínas (g/dL) 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1,9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2,1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1,3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1,4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3,3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87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2400" u="none" strike="noStrike">
                          <a:effectLst/>
                        </a:rPr>
                        <a:t>Lactose (g/dL) 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5,1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5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6,5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>
                          <a:effectLst/>
                        </a:rPr>
                        <a:t>6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4,8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071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211960" y="6525344"/>
            <a:ext cx="4896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</p:spTree>
    <p:extLst>
      <p:ext uri="{BB962C8B-B14F-4D97-AF65-F5344CB8AC3E}">
        <p14:creationId xmlns:p14="http://schemas.microsoft.com/office/powerpoint/2010/main" val="2325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087"/>
          </a:xfrm>
        </p:spPr>
        <p:txBody>
          <a:bodyPr/>
          <a:lstStyle/>
          <a:p>
            <a:r>
              <a:rPr lang="pt-BR" sz="2400" dirty="0" smtClean="0"/>
              <a:t>1º mês de vida a criança é mais suscetível a infecções bacterianas do tipo gram-negativo.</a:t>
            </a:r>
          </a:p>
          <a:p>
            <a:endParaRPr lang="pt-BR" sz="2400" dirty="0" smtClean="0"/>
          </a:p>
          <a:p>
            <a:pPr>
              <a:spcBef>
                <a:spcPct val="25000"/>
              </a:spcBef>
            </a:pPr>
            <a:r>
              <a:rPr lang="pt-BR" sz="2400" dirty="0" smtClean="0"/>
              <a:t>Imaturidade, do recém-nascido,  de seu sistema de defesa ( níveis séricos reduzidos). Dependência nessa fase da vida da passagem passiva de anticorpos maternos</a:t>
            </a:r>
          </a:p>
          <a:p>
            <a:pPr>
              <a:spcBef>
                <a:spcPct val="25000"/>
              </a:spcBef>
            </a:pPr>
            <a:endParaRPr lang="pt-BR" sz="2400" dirty="0" smtClean="0"/>
          </a:p>
          <a:p>
            <a:pPr>
              <a:spcBef>
                <a:spcPct val="25000"/>
              </a:spcBef>
            </a:pPr>
            <a:r>
              <a:rPr lang="pt-BR" sz="2400" dirty="0" smtClean="0"/>
              <a:t>Leite humano </a:t>
            </a:r>
            <a:r>
              <a:rPr lang="pt-BR" sz="2400" dirty="0" smtClean="0">
                <a:sym typeface="Symbol" pitchFamily="18" charset="2"/>
              </a:rPr>
              <a:t></a:t>
            </a:r>
            <a:r>
              <a:rPr lang="pt-BR" sz="2400" dirty="0" smtClean="0"/>
              <a:t> </a:t>
            </a:r>
            <a:r>
              <a:rPr lang="pt-BR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papel protetor </a:t>
            </a:r>
            <a:r>
              <a:rPr lang="pt-BR" sz="2400" dirty="0" smtClean="0"/>
              <a:t>contra fatores ambientais </a:t>
            </a:r>
            <a:r>
              <a:rPr lang="pt-BR" sz="2400" dirty="0" smtClean="0">
                <a:sym typeface="Symbol" pitchFamily="18" charset="2"/>
              </a:rPr>
              <a:t> proteção local  </a:t>
            </a:r>
            <a:r>
              <a:rPr lang="pt-BR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imunidade passiva</a:t>
            </a:r>
            <a:endParaRPr lang="pt-BR" sz="2400" dirty="0" smtClean="0"/>
          </a:p>
        </p:txBody>
      </p:sp>
      <p:sp>
        <p:nvSpPr>
          <p:cNvPr id="21508" name="CaixaDeTexto 5"/>
          <p:cNvSpPr txBox="1">
            <a:spLocks noChangeArrowheads="1"/>
          </p:cNvSpPr>
          <p:nvPr/>
        </p:nvSpPr>
        <p:spPr bwMode="auto">
          <a:xfrm>
            <a:off x="4247902" y="6525344"/>
            <a:ext cx="4896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084094"/>
            <a:ext cx="777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</a:rPr>
              <a:t>Propriedades imunológicas do leite materno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22/41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772816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5000"/>
              </a:spcBef>
              <a:buFont typeface="Arial" pitchFamily="34" charset="0"/>
              <a:buChar char="•"/>
            </a:pPr>
            <a:r>
              <a:rPr lang="pt-BR" sz="2400" dirty="0" smtClean="0"/>
              <a:t>Colostro -as imunoglobulinas estão tão concentradas que chegam a alcançar 90% do teor </a:t>
            </a:r>
            <a:r>
              <a:rPr lang="pt-BR" sz="2400" dirty="0" err="1" smtClean="0"/>
              <a:t>protéico</a:t>
            </a:r>
            <a:r>
              <a:rPr lang="pt-BR" sz="2400" dirty="0" smtClean="0"/>
              <a:t> no 1º dia da lactação, porém esta concentração diminui no decorrer da lactação</a:t>
            </a:r>
            <a:endParaRPr lang="pt-BR" sz="2400" dirty="0" smtClean="0">
              <a:sym typeface="Symbol" pitchFamily="18" charset="2"/>
            </a:endParaRPr>
          </a:p>
          <a:p>
            <a:pPr marL="361950" indent="-361950">
              <a:spcBef>
                <a:spcPct val="25000"/>
              </a:spcBef>
              <a:buFontTx/>
              <a:buChar char="•"/>
            </a:pPr>
            <a:endParaRPr lang="pt-BR" sz="2400" dirty="0" smtClean="0">
              <a:sym typeface="Symbol" pitchFamily="18" charset="2"/>
            </a:endParaRPr>
          </a:p>
          <a:p>
            <a:pPr marL="361950" indent="-361950">
              <a:spcBef>
                <a:spcPct val="25000"/>
              </a:spcBef>
              <a:buFontTx/>
              <a:buChar char="•"/>
            </a:pPr>
            <a:r>
              <a:rPr lang="pt-BR" sz="2400" dirty="0" smtClean="0">
                <a:sym typeface="Symbol" pitchFamily="18" charset="2"/>
              </a:rPr>
              <a:t>Fatores de defesa do leite humano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/>
              <a:t>-</a:t>
            </a:r>
            <a:r>
              <a:rPr lang="pt-BR" sz="2400" dirty="0" smtClean="0"/>
              <a:t>Específicos - Imunoglobulinas (</a:t>
            </a:r>
            <a:r>
              <a:rPr lang="pt-BR" sz="2400" dirty="0" err="1" smtClean="0"/>
              <a:t>IgA</a:t>
            </a:r>
            <a:r>
              <a:rPr lang="pt-BR" sz="2400" dirty="0" smtClean="0"/>
              <a:t>, </a:t>
            </a:r>
            <a:r>
              <a:rPr lang="pt-BR" sz="2400" dirty="0" err="1" smtClean="0"/>
              <a:t>IgG</a:t>
            </a:r>
            <a:r>
              <a:rPr lang="pt-BR" sz="2400" dirty="0" smtClean="0"/>
              <a:t>, </a:t>
            </a:r>
            <a:r>
              <a:rPr lang="pt-BR" sz="2400" dirty="0" err="1" smtClean="0"/>
              <a:t>IgM</a:t>
            </a:r>
            <a:r>
              <a:rPr lang="pt-BR" sz="2400" dirty="0" smtClean="0"/>
              <a:t>, </a:t>
            </a:r>
            <a:r>
              <a:rPr lang="pt-BR" sz="2400" dirty="0" err="1" smtClean="0"/>
              <a:t>IgD,IgE</a:t>
            </a:r>
            <a:r>
              <a:rPr lang="pt-BR" sz="2400" dirty="0" smtClean="0"/>
              <a:t>)</a:t>
            </a:r>
          </a:p>
          <a:p>
            <a:pPr lvl="1"/>
            <a:endParaRPr lang="pt-BR" sz="2400" dirty="0" smtClean="0"/>
          </a:p>
          <a:p>
            <a:pPr lvl="1"/>
            <a:r>
              <a:rPr lang="pt-BR" sz="2400" dirty="0" smtClean="0"/>
              <a:t>-Não específicos -Fator bífidos, lisozimas, </a:t>
            </a:r>
            <a:r>
              <a:rPr lang="pt-BR" sz="2400" dirty="0" err="1" smtClean="0"/>
              <a:t>lactoferrina</a:t>
            </a:r>
            <a:r>
              <a:rPr lang="pt-BR" sz="2400" dirty="0" smtClean="0"/>
              <a:t>, complementos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9552" y="1084094"/>
            <a:ext cx="7773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</a:rPr>
              <a:t>Propriedades imunológicas do leite materno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226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44217"/>
            <a:ext cx="8229600" cy="182879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err="1" smtClean="0"/>
              <a:t>IgAs</a:t>
            </a:r>
            <a:r>
              <a:rPr lang="en-US" sz="2400" dirty="0" smtClean="0"/>
              <a:t>, </a:t>
            </a:r>
            <a:r>
              <a:rPr lang="en-US" sz="2400" dirty="0" err="1" smtClean="0"/>
              <a:t>IgM,IgE,IgD</a:t>
            </a:r>
            <a:r>
              <a:rPr lang="en-US" sz="2400" dirty="0" smtClean="0"/>
              <a:t> e </a:t>
            </a:r>
            <a:r>
              <a:rPr lang="en-US" sz="2400" dirty="0" err="1" smtClean="0"/>
              <a:t>IgD</a:t>
            </a:r>
            <a:r>
              <a:rPr lang="en-US" sz="2400" dirty="0" smtClean="0"/>
              <a:t> e </a:t>
            </a:r>
            <a:r>
              <a:rPr lang="en-US" sz="2400" dirty="0" err="1" smtClean="0"/>
              <a:t>IgG</a:t>
            </a:r>
            <a:r>
              <a:rPr lang="en-US" sz="2400" dirty="0" smtClean="0"/>
              <a:t> –</a:t>
            </a:r>
          </a:p>
          <a:p>
            <a:pPr marL="62865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IgA </a:t>
            </a:r>
            <a:r>
              <a:rPr lang="en-US" sz="2400" dirty="0" err="1" smtClean="0"/>
              <a:t>secretora</a:t>
            </a:r>
            <a:r>
              <a:rPr lang="en-US" sz="2400" dirty="0" smtClean="0"/>
              <a:t> age contra a </a:t>
            </a:r>
            <a:r>
              <a:rPr lang="en-US" sz="2400" dirty="0" err="1" smtClean="0"/>
              <a:t>invasão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bacteriana</a:t>
            </a:r>
            <a:r>
              <a:rPr lang="en-US" sz="2400" dirty="0" smtClean="0"/>
              <a:t> da mucosa e </a:t>
            </a:r>
            <a:r>
              <a:rPr lang="en-US" sz="2400" dirty="0" err="1" smtClean="0"/>
              <a:t>ou</a:t>
            </a:r>
            <a:r>
              <a:rPr lang="en-US" sz="2400" dirty="0" smtClean="0"/>
              <a:t>/ a </a:t>
            </a:r>
            <a:r>
              <a:rPr lang="en-US" sz="2400" dirty="0" err="1" smtClean="0"/>
              <a:t>colonização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intestino</a:t>
            </a:r>
            <a:r>
              <a:rPr lang="en-US" sz="2400" dirty="0" smtClean="0"/>
              <a:t> (</a:t>
            </a:r>
            <a:r>
              <a:rPr lang="en-US" sz="2400" dirty="0" err="1" smtClean="0"/>
              <a:t>capacidade</a:t>
            </a:r>
            <a:r>
              <a:rPr lang="en-US" sz="2400" dirty="0" smtClean="0"/>
              <a:t> </a:t>
            </a:r>
            <a:r>
              <a:rPr lang="en-US" sz="2400" dirty="0" err="1" smtClean="0"/>
              <a:t>neutralizadora</a:t>
            </a:r>
            <a:r>
              <a:rPr lang="en-US" sz="2400" dirty="0" smtClean="0"/>
              <a:t> </a:t>
            </a:r>
            <a:r>
              <a:rPr lang="en-US" sz="2400" dirty="0" err="1" smtClean="0"/>
              <a:t>bacteriana</a:t>
            </a:r>
            <a:r>
              <a:rPr lang="en-US" sz="2400" dirty="0" smtClean="0"/>
              <a:t> e viral; </a:t>
            </a:r>
            <a:r>
              <a:rPr lang="en-US" sz="2400" dirty="0" err="1" smtClean="0"/>
              <a:t>ativa</a:t>
            </a:r>
            <a:r>
              <a:rPr lang="en-US" sz="2400" dirty="0" smtClean="0"/>
              <a:t> a via </a:t>
            </a:r>
            <a:r>
              <a:rPr lang="en-US" sz="2400" dirty="0" err="1" smtClean="0"/>
              <a:t>alternativa</a:t>
            </a:r>
            <a:r>
              <a:rPr lang="en-US" sz="2400" dirty="0" smtClean="0"/>
              <a:t> de </a:t>
            </a:r>
            <a:r>
              <a:rPr lang="en-US" sz="2400" dirty="0" err="1" smtClean="0"/>
              <a:t>complemento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pt-BR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3568" y="1196752"/>
            <a:ext cx="375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I</a:t>
            </a:r>
            <a:r>
              <a:rPr lang="pt-BR" sz="2800" b="1" dirty="0" smtClean="0"/>
              <a:t>MUNOGLOBULINAS</a:t>
            </a:r>
            <a:endParaRPr lang="pt-BR" sz="2800" b="1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39552" y="3663279"/>
            <a:ext cx="828092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400" b="1" dirty="0" err="1"/>
              <a:t>IgA</a:t>
            </a:r>
            <a:r>
              <a:rPr lang="pt-BR" sz="2400" b="1" dirty="0"/>
              <a:t> secretória  </a:t>
            </a:r>
            <a:r>
              <a:rPr lang="pt-BR" sz="2400" dirty="0"/>
              <a:t>é mais </a:t>
            </a:r>
            <a:r>
              <a:rPr lang="pt-BR" sz="2400" dirty="0" err="1" smtClean="0"/>
              <a:t>estável,resiste</a:t>
            </a:r>
            <a:r>
              <a:rPr lang="pt-BR" sz="2400" dirty="0" smtClean="0"/>
              <a:t> </a:t>
            </a:r>
            <a:r>
              <a:rPr lang="pt-BR" sz="2400" dirty="0"/>
              <a:t>melhor as variações do </a:t>
            </a:r>
            <a:r>
              <a:rPr lang="pt-BR" sz="2400" dirty="0" err="1"/>
              <a:t>ph</a:t>
            </a:r>
            <a:r>
              <a:rPr lang="pt-BR" sz="2400" dirty="0"/>
              <a:t>,</a:t>
            </a:r>
          </a:p>
          <a:p>
            <a:r>
              <a:rPr lang="pt-BR" sz="2400" dirty="0">
                <a:sym typeface="Symbol" pitchFamily="18" charset="2"/>
              </a:rPr>
              <a:t> </a:t>
            </a:r>
            <a:r>
              <a:rPr lang="pt-BR" sz="2400" dirty="0"/>
              <a:t>encontrada nas fezes de lactentes alimentos com leite humano,</a:t>
            </a:r>
          </a:p>
          <a:p>
            <a:r>
              <a:rPr lang="pt-BR" sz="2400" dirty="0">
                <a:sym typeface="Symbol" pitchFamily="18" charset="2"/>
              </a:rPr>
              <a:t> maiores níveis nos 1</a:t>
            </a:r>
            <a:r>
              <a:rPr lang="pt-BR" sz="2400" baseline="30000" dirty="0">
                <a:sym typeface="Symbol" pitchFamily="18" charset="2"/>
              </a:rPr>
              <a:t>os </a:t>
            </a:r>
            <a:r>
              <a:rPr lang="pt-BR" sz="2400" dirty="0">
                <a:sym typeface="Symbol" pitchFamily="18" charset="2"/>
              </a:rPr>
              <a:t>dias, depois ocorre declínio que é compensado pelo aumentado volume de leite,</a:t>
            </a:r>
          </a:p>
          <a:p>
            <a:r>
              <a:rPr lang="pt-BR" sz="2400" dirty="0">
                <a:sym typeface="Symbol" pitchFamily="18" charset="2"/>
              </a:rPr>
              <a:t> após o 6 mês de vida é extremamente baixo</a:t>
            </a:r>
          </a:p>
        </p:txBody>
      </p:sp>
    </p:spTree>
    <p:extLst>
      <p:ext uri="{BB962C8B-B14F-4D97-AF65-F5344CB8AC3E}">
        <p14:creationId xmlns:p14="http://schemas.microsoft.com/office/powerpoint/2010/main" val="25894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229600" cy="3600400"/>
          </a:xfrm>
        </p:spPr>
        <p:txBody>
          <a:bodyPr/>
          <a:lstStyle/>
          <a:p>
            <a:r>
              <a:rPr lang="en-US" sz="2400" dirty="0" err="1" smtClean="0"/>
              <a:t>Fatores</a:t>
            </a:r>
            <a:r>
              <a:rPr lang="en-US" sz="2400" dirty="0" smtClean="0"/>
              <a:t> </a:t>
            </a:r>
            <a:r>
              <a:rPr lang="en-US" sz="2400" dirty="0" err="1" smtClean="0"/>
              <a:t>bífidos</a:t>
            </a:r>
            <a:r>
              <a:rPr lang="en-US" sz="2400" dirty="0" smtClean="0"/>
              <a:t> – </a:t>
            </a:r>
            <a:r>
              <a:rPr lang="en-US" sz="2400" dirty="0" err="1" smtClean="0"/>
              <a:t>estimula</a:t>
            </a:r>
            <a:r>
              <a:rPr lang="en-US" sz="2400" dirty="0" smtClean="0"/>
              <a:t> o </a:t>
            </a:r>
            <a:r>
              <a:rPr lang="en-US" sz="2400" dirty="0" err="1" smtClean="0"/>
              <a:t>crescimento</a:t>
            </a:r>
            <a:r>
              <a:rPr lang="en-US" sz="2400" dirty="0" smtClean="0"/>
              <a:t> das </a:t>
            </a:r>
            <a:r>
              <a:rPr lang="en-US" sz="2400" dirty="0" err="1" smtClean="0"/>
              <a:t>bifidobactérias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antagonizam</a:t>
            </a:r>
            <a:r>
              <a:rPr lang="en-US" sz="2400" dirty="0" smtClean="0"/>
              <a:t> a </a:t>
            </a:r>
            <a:r>
              <a:rPr lang="en-US" sz="2400" dirty="0" err="1" smtClean="0"/>
              <a:t>sobrevida</a:t>
            </a:r>
            <a:r>
              <a:rPr lang="en-US" sz="2400" dirty="0" smtClean="0"/>
              <a:t> das </a:t>
            </a:r>
            <a:r>
              <a:rPr lang="en-US" sz="2400" dirty="0" err="1" smtClean="0"/>
              <a:t>anterobactérias</a:t>
            </a:r>
            <a:r>
              <a:rPr lang="en-US" sz="2400" dirty="0" smtClean="0"/>
              <a:t>;</a:t>
            </a:r>
            <a:r>
              <a:rPr lang="pt-BR" sz="2400" dirty="0"/>
              <a:t> </a:t>
            </a:r>
            <a:r>
              <a:rPr lang="pt-BR" sz="2400" dirty="0" smtClean="0"/>
              <a:t>promove </a:t>
            </a:r>
            <a:r>
              <a:rPr lang="pt-BR" sz="2400" dirty="0"/>
              <a:t>o crescimento de </a:t>
            </a:r>
            <a:r>
              <a:rPr lang="pt-BR" sz="2400" i="1" dirty="0"/>
              <a:t>Lactobacilos </a:t>
            </a:r>
            <a:r>
              <a:rPr lang="pt-BR" sz="2400" i="1" dirty="0" err="1"/>
              <a:t>bifidus</a:t>
            </a:r>
            <a:r>
              <a:rPr lang="pt-BR" sz="2400" i="1" dirty="0"/>
              <a:t>, </a:t>
            </a:r>
            <a:r>
              <a:rPr lang="pt-BR" sz="2400" dirty="0" smtClean="0"/>
              <a:t>bactéria inofensiva, favorecendo a colonização do intestino;</a:t>
            </a:r>
          </a:p>
          <a:p>
            <a:r>
              <a:rPr lang="en-US" sz="2400" dirty="0" smtClean="0"/>
              <a:t>Interferon – </a:t>
            </a:r>
            <a:r>
              <a:rPr lang="en-US" sz="2400" dirty="0" err="1" smtClean="0"/>
              <a:t>inibe</a:t>
            </a:r>
            <a:r>
              <a:rPr lang="en-US" sz="2400" dirty="0" smtClean="0"/>
              <a:t> a </a:t>
            </a:r>
            <a:r>
              <a:rPr lang="en-US" sz="2400" dirty="0" err="1" smtClean="0"/>
              <a:t>duplicação</a:t>
            </a:r>
            <a:r>
              <a:rPr lang="en-US" sz="2400" dirty="0" smtClean="0"/>
              <a:t> viral </a:t>
            </a:r>
            <a:r>
              <a:rPr lang="en-US" sz="2400" dirty="0" err="1" smtClean="0"/>
              <a:t>intracelular</a:t>
            </a:r>
            <a:r>
              <a:rPr lang="en-US" sz="2400" dirty="0" smtClean="0"/>
              <a:t>;</a:t>
            </a:r>
          </a:p>
          <a:p>
            <a:pPr eaLnBrk="1" hangingPunct="1"/>
            <a:r>
              <a:rPr lang="en-US" sz="2400" dirty="0" err="1" smtClean="0"/>
              <a:t>Lisozima</a:t>
            </a:r>
            <a:r>
              <a:rPr lang="en-US" sz="2400" dirty="0" smtClean="0"/>
              <a:t> – </a:t>
            </a:r>
            <a:r>
              <a:rPr lang="en-US" sz="2400" dirty="0" err="1" smtClean="0"/>
              <a:t>lisa</a:t>
            </a:r>
            <a:r>
              <a:rPr lang="en-US" sz="2400" dirty="0" smtClean="0"/>
              <a:t> as </a:t>
            </a:r>
            <a:r>
              <a:rPr lang="en-US" sz="2400" dirty="0" err="1" smtClean="0"/>
              <a:t>bactérias</a:t>
            </a:r>
            <a:r>
              <a:rPr lang="en-US" sz="2400" dirty="0" smtClean="0"/>
              <a:t> </a:t>
            </a:r>
            <a:r>
              <a:rPr lang="en-US" sz="2400" dirty="0" err="1" smtClean="0"/>
              <a:t>através</a:t>
            </a:r>
            <a:r>
              <a:rPr lang="en-US" sz="2400" dirty="0" smtClean="0"/>
              <a:t> da </a:t>
            </a:r>
            <a:r>
              <a:rPr lang="en-US" sz="2400" dirty="0" err="1" smtClean="0"/>
              <a:t>destruição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parede</a:t>
            </a:r>
            <a:r>
              <a:rPr lang="en-US" sz="2400" dirty="0" smtClean="0"/>
              <a:t> </a:t>
            </a:r>
            <a:r>
              <a:rPr lang="en-US" sz="2400" dirty="0" err="1" smtClean="0"/>
              <a:t>celular</a:t>
            </a:r>
            <a:r>
              <a:rPr lang="en-US" sz="24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2400" baseline="-25000" dirty="0" smtClean="0"/>
          </a:p>
        </p:txBody>
      </p:sp>
      <p:sp>
        <p:nvSpPr>
          <p:cNvPr id="22532" name="CaixaDeTexto 5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7519" y="17569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196752"/>
            <a:ext cx="525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FATORES NÃO ESPECÍFICOS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94" name="Group 1790"/>
          <p:cNvGraphicFramePr>
            <a:graphicFrameLocks noGrp="1"/>
          </p:cNvGraphicFramePr>
          <p:nvPr>
            <p:ph/>
          </p:nvPr>
        </p:nvGraphicFramePr>
        <p:xfrm>
          <a:off x="685800" y="1063625"/>
          <a:ext cx="7772400" cy="4961573"/>
        </p:xfrm>
        <a:graphic>
          <a:graphicData uri="http://schemas.openxmlformats.org/drawingml/2006/table">
            <a:tbl>
              <a:tblPr/>
              <a:tblGrid>
                <a:gridCol w="2014538"/>
                <a:gridCol w="1943100"/>
                <a:gridCol w="1657350"/>
                <a:gridCol w="215741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Mulheres adultas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(19-50 anos)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Nutrizes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(19-50 anos)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Aumento (%) sobre</a:t>
                      </a: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 mulher adulta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Energia (kcal) 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2200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2700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23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Proteínas (g) </a:t>
                      </a:r>
                      <a:r>
                        <a:rPr kumimoji="0" lang="pt-B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Vitamina A (µg)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700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1300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86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Vitamina E (TE, mg)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Vitamina C (mg)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Riboflavina (mg)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1,1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1,6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Vitamina B6 (mg)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1,3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Vitamina B12 (µg)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2,4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2,8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17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Folato (µg)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400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Cálcio (mg)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1000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Ferro (mg)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-50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Zinco (mg)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Iodo (µg)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290</a:t>
                      </a:r>
                      <a:endParaRPr kumimoji="0" lang="pt-B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93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292" name="Text Box 1788"/>
          <p:cNvSpPr txBox="1">
            <a:spLocks noChangeArrowheads="1"/>
          </p:cNvSpPr>
          <p:nvPr/>
        </p:nvSpPr>
        <p:spPr bwMode="auto">
          <a:xfrm>
            <a:off x="231775" y="6062663"/>
            <a:ext cx="866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1200" dirty="0"/>
              <a:t>a) Esta tabela foi construída a partir dos relatórios DRI (</a:t>
            </a:r>
            <a:r>
              <a:rPr lang="pt-BR" sz="1200" dirty="0" err="1"/>
              <a:t>Dietary</a:t>
            </a:r>
            <a:r>
              <a:rPr lang="pt-BR" sz="1200" dirty="0"/>
              <a:t> </a:t>
            </a:r>
            <a:r>
              <a:rPr lang="pt-BR" sz="1200" dirty="0" err="1"/>
              <a:t>Reference</a:t>
            </a:r>
            <a:r>
              <a:rPr lang="pt-BR" sz="1200" dirty="0"/>
              <a:t> </a:t>
            </a:r>
            <a:r>
              <a:rPr lang="pt-BR" sz="1200" dirty="0" err="1"/>
              <a:t>Intakes</a:t>
            </a:r>
            <a:r>
              <a:rPr lang="pt-BR" sz="1200" dirty="0"/>
              <a:t>- </a:t>
            </a:r>
            <a:r>
              <a:rPr lang="pt-BR" sz="1200" dirty="0" err="1"/>
              <a:t>Journal</a:t>
            </a:r>
            <a:r>
              <a:rPr lang="pt-BR" sz="1200" dirty="0"/>
              <a:t> </a:t>
            </a:r>
            <a:r>
              <a:rPr lang="pt-BR" sz="1200" dirty="0" err="1"/>
              <a:t>of</a:t>
            </a:r>
            <a:r>
              <a:rPr lang="pt-BR" sz="1200" dirty="0"/>
              <a:t> The American </a:t>
            </a:r>
            <a:r>
              <a:rPr lang="pt-BR" sz="1200" dirty="0" err="1"/>
              <a:t>Dietetic</a:t>
            </a:r>
            <a:r>
              <a:rPr lang="pt-BR" sz="1200" dirty="0"/>
              <a:t> </a:t>
            </a:r>
            <a:r>
              <a:rPr lang="pt-BR" sz="1200" dirty="0" err="1"/>
              <a:t>Association</a:t>
            </a:r>
            <a:r>
              <a:rPr lang="pt-BR" sz="1200" dirty="0"/>
              <a:t>, V101, N3 – </a:t>
            </a:r>
            <a:r>
              <a:rPr lang="pt-BR" sz="1200" dirty="0" err="1"/>
              <a:t>Trumbo</a:t>
            </a:r>
            <a:r>
              <a:rPr lang="pt-BR" sz="1200" dirty="0"/>
              <a:t> et al, 2001), que podem ser consultados em: URL: </a:t>
            </a:r>
            <a:r>
              <a:rPr lang="pt-BR" sz="1200" dirty="0" err="1"/>
              <a:t>http</a:t>
            </a:r>
            <a:r>
              <a:rPr lang="pt-BR" sz="1200" dirty="0"/>
              <a:t>/www.nap.edu. As </a:t>
            </a:r>
            <a:r>
              <a:rPr lang="pt-BR" sz="1200" dirty="0" err="1"/>
              <a:t>DRIs</a:t>
            </a:r>
            <a:r>
              <a:rPr lang="pt-BR" sz="1200" dirty="0"/>
              <a:t> são apresentadas como </a:t>
            </a:r>
            <a:r>
              <a:rPr lang="pt-BR" sz="1200" dirty="0" err="1"/>
              <a:t>AIs</a:t>
            </a:r>
            <a:r>
              <a:rPr lang="pt-BR" sz="1200" dirty="0"/>
              <a:t>, em negrito, e </a:t>
            </a:r>
            <a:r>
              <a:rPr lang="pt-BR" sz="1200" dirty="0" err="1"/>
              <a:t>RDAs</a:t>
            </a:r>
            <a:r>
              <a:rPr lang="pt-BR" sz="1200" dirty="0"/>
              <a:t> as demais.</a:t>
            </a:r>
          </a:p>
          <a:p>
            <a:r>
              <a:rPr lang="pt-BR" sz="1200" dirty="0"/>
              <a:t>b) Valores de energia e proteínas foram consultados em URL: </a:t>
            </a:r>
            <a:r>
              <a:rPr lang="pt-BR" sz="1200" dirty="0" err="1"/>
              <a:t>http</a:t>
            </a:r>
            <a:r>
              <a:rPr lang="pt-BR" sz="1200" dirty="0"/>
              <a:t>/www.nap.edu.</a:t>
            </a:r>
          </a:p>
        </p:txBody>
      </p:sp>
      <p:sp>
        <p:nvSpPr>
          <p:cNvPr id="23293" name="Text Box 1789"/>
          <p:cNvSpPr txBox="1">
            <a:spLocks noChangeArrowheads="1"/>
          </p:cNvSpPr>
          <p:nvPr/>
        </p:nvSpPr>
        <p:spPr bwMode="auto">
          <a:xfrm>
            <a:off x="519113" y="354013"/>
            <a:ext cx="8156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1800" b="1"/>
              <a:t>Valores de energia e nutrientes recomendados para nutrizes em comparação com mulheres adultas não grávidas</a:t>
            </a:r>
            <a:r>
              <a:rPr lang="pt-BR" sz="1800" b="1" baseline="30000"/>
              <a:t>a</a:t>
            </a:r>
            <a:endParaRPr lang="pt-BR" sz="1800" b="1"/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5076056" y="6473825"/>
            <a:ext cx="40320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536" y="23267"/>
            <a:ext cx="3419872" cy="381397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800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  <p:extLst>
      <p:ext uri="{BB962C8B-B14F-4D97-AF65-F5344CB8AC3E}">
        <p14:creationId xmlns:p14="http://schemas.microsoft.com/office/powerpoint/2010/main" val="22504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/>
          <a:lstStyle/>
          <a:p>
            <a:pPr eaLnBrk="1" hangingPunct="1"/>
            <a:r>
              <a:rPr lang="pt-BR" sz="4000" smtClean="0"/>
              <a:t>Alimentação da nutriz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1800" dirty="0" smtClean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A nutriz produz em média de 850ml a 1l </a:t>
            </a:r>
            <a:r>
              <a:rPr lang="pt-BR" sz="1800" dirty="0"/>
              <a:t>de </a:t>
            </a:r>
            <a:r>
              <a:rPr lang="pt-BR" sz="1800" dirty="0" smtClean="0"/>
              <a:t>leite ao dia. Para uma  produção de 1 litro são </a:t>
            </a:r>
            <a:r>
              <a:rPr lang="pt-BR" sz="1800" dirty="0"/>
              <a:t>necessários 900 </a:t>
            </a:r>
            <a:r>
              <a:rPr lang="pt-BR" sz="1800" dirty="0" smtClean="0"/>
              <a:t>kcal. </a:t>
            </a:r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Para satisfazer essa produção 1/3 do gasto energético diário                                                                vem </a:t>
            </a:r>
            <a:r>
              <a:rPr lang="pt-BR" sz="1800" dirty="0"/>
              <a:t>dos depósitos </a:t>
            </a:r>
            <a:r>
              <a:rPr lang="pt-BR" sz="1800" dirty="0" smtClean="0"/>
              <a:t>maternos e 2/3 da alimentação.</a:t>
            </a:r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Perde 200mg de cálcio/dia</a:t>
            </a:r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Alimentação  deve ser saudável para manutenção de sua                    saúde e produção do leite.</a:t>
            </a:r>
          </a:p>
          <a:p>
            <a:pPr eaLnBrk="1" hangingPunct="1">
              <a:lnSpc>
                <a:spcPct val="80000"/>
              </a:lnSpc>
            </a:pPr>
            <a:endParaRPr lang="pt-BR" sz="1800" dirty="0" smtClean="0"/>
          </a:p>
          <a:p>
            <a:pPr eaLnBrk="1" hangingPunct="1">
              <a:lnSpc>
                <a:spcPct val="80000"/>
              </a:lnSpc>
            </a:pPr>
            <a:r>
              <a:rPr lang="pt-BR" sz="1800" b="1" dirty="0" smtClean="0"/>
              <a:t>Não é nesse </a:t>
            </a:r>
            <a:r>
              <a:rPr lang="pt-BR" sz="1800" b="1" dirty="0"/>
              <a:t>período </a:t>
            </a:r>
            <a:r>
              <a:rPr lang="pt-BR" sz="1800" b="1" dirty="0" smtClean="0"/>
              <a:t>que se deve indicar dietas </a:t>
            </a:r>
            <a:r>
              <a:rPr lang="pt-BR" sz="1800" b="1" dirty="0"/>
              <a:t>alimentares </a:t>
            </a:r>
            <a:r>
              <a:rPr lang="pt-BR" sz="1800" b="1" dirty="0" smtClean="0"/>
              <a:t>restritivas visando </a:t>
            </a:r>
            <a:r>
              <a:rPr lang="pt-BR" sz="1800" b="1" dirty="0"/>
              <a:t>a perda de peso</a:t>
            </a:r>
            <a:r>
              <a:rPr lang="pt-BR" sz="1800" b="1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pt-BR" sz="1800" b="1" dirty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Ingestão de líquidos ao redor de 4 litros dia, predominantemente                de água.</a:t>
            </a:r>
            <a:endParaRPr lang="pt-BR" sz="1800" dirty="0"/>
          </a:p>
          <a:p>
            <a:pPr eaLnBrk="1" hangingPunct="1">
              <a:lnSpc>
                <a:spcPct val="80000"/>
              </a:lnSpc>
            </a:pPr>
            <a:endParaRPr lang="pt-BR" sz="1800" dirty="0" smtClean="0"/>
          </a:p>
        </p:txBody>
      </p:sp>
      <p:sp>
        <p:nvSpPr>
          <p:cNvPr id="37892" name="CaixaDeTexto 5"/>
          <p:cNvSpPr txBox="1">
            <a:spLocks noChangeArrowheads="1"/>
          </p:cNvSpPr>
          <p:nvPr/>
        </p:nvSpPr>
        <p:spPr bwMode="auto">
          <a:xfrm>
            <a:off x="2915816" y="6391205"/>
            <a:ext cx="3671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6856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2" name="AutoShape 2" descr="data:image/jpeg;base64,/9j/4AAQSkZJRgABAQAAAQABAAD/2wCEAAkGBxAPEA8PDxAPDw8QDw8PEA8PEA8PDw8PFBQWFhQUFBQYHCggGBolHBQUITEhJSksLi4uFx8zODMsNygtLisBCgoKDQwMFA8PFCscFBwsLCwsLCwsKywsLCsrLCwsNyw3LCwsLCwsLCw3NywsKywsLCwsKyssLCw3LCs3LCwsOP/AABEIAQAAxQMBIgACEQEDEQH/xAAcAAACAgMBAQAAAAAAAAAAAAAAAQIEAwUGBwj/xABNEAACAQIBBwYJBgwEBwEAAAAAAQIDEQQFEiExQVFxBhNhgZGxByIyUnKhwdHwM2JzgqKyFBcjNEJDg5KTw9LhJERjwhZTZXSj0/EV/8QAFwEBAQEBAAAAAAAAAAAAAAAAAAECA//EAB4RAQEBAAIBBQAAAAAAAAAAAAABERJBUQIhMaHh/9oADAMBAAIRAxEAPwD3ETAGAAAAMBDAAAAAAAAAAAAAAAAAAAAAAAAAAAAAQwAAABAICoYAMikAAACzlvMeJTcXbXxsamFatdqUarWyUHRcX3NBG55xf/E2PP49hp+etrVX61HEVfuyZKniHszb/wDZYmPtCtrnr4sHOL4sa14iqttP+BiPeSWIrf6T+pXj7GBsOc+LoOc+LlHn63m0u2r/AEBz9bzaf/mf+0vsLvOLo7UHOL4aKX4RV3Q/crv2C/CZ7bdWHrsgvc50P1e8HWitejimvWa+dRy/VZ3Gkl96SE8/RZTj0Z0Yr1NgbSMk1dNNb1pQFTAUpRznK2mzsm3xb0JdiLYDAAAQAAAAAAgGIqGMQEUACGBCpqZUp7eLLdTUypT28WEZYjIokUCGRQygYIGCIAAEygZBkyDIM9IymKiZSKAATAAAAAAABAgBFQwACAQxABGpqZUht4st1NTKkdvEDIhiQygRIQmAMAsNAAhiATIkmRILFImiFLaZAoAAAQAAAAAAgQAghgIAGAABGpqZTjLS+Jnx85RpTlFZ0lFtR857jx/G+EKVPETpVa9TAyUvk69COa1Zanm3tr0uwHryGcFkvla6qWZjMLWv5tvYzbrLc9rpt8be0Dp0BzkcsyetRfBsyxyx819Q0b0DSPK+3Mn6rGGWWnfRF6tr/sTR0QjnHlmexR67kHlmrvprjf3lHTEWzj8Zl6vFX53DwW+S0euRy+I5ezhVjF5Rw8tLTpUaUajejVdXt1tAev0jIabkvlN4qjzjhKGpLOVnJa722azchQACAABAAwEAEWMQwgAAAYCGBixPkS4FGVCFRZtSEKkfNnGM12MvYnyJeiypS9xBpsTyHyVVu55Owd3rcaMKb7YWKVTwZ5LfkUq9H6HF4qCXBZ9jrkSQHDy8F+E/QxeUqfDEwn9+EiH4s4LVlLKS4vCP+Ud4ANcH+Lf/AKplDswn/rF+LVbcp5R6vwRfyjvACa4WPgzpfpZRynLoVTDRv2UTJHwZYH9OrlCr6eMqxT6oZqO2YmF1yVPwcZIjZvBxqtapVqlas+vPk7mzweQMFhtOHwmGovzqdGnCX7yVzcMr1QJ5M/Weku4vFHJeqp6f+1F4oYhiYUAAAAAAEWAhhDABAMAADHifIn6Mu4p0S5iPIn6Mu4o0CUW0SRBMkmESAQwEMQwExMbIsCJgqmdleqFPI6f5Zt3Tq3j0R5uCt2p9psShkl+LP6R/diXygAAYAAhhQAgCIjI3GQMAEUMYgAhiPIn6Eu5muwr0J9CNjW8mXoy7jVZPleEH82PcSjYImjGiaIiQCAAAGxXAdxNg2Iqosr1jOyvW2kGTI78Sf0su5F9GtyG705fS1O82SNBiYCYDAQBTAQAQGiKZIiHcQXEgJgRHcCM9T4PuNJked6VP0UbuWp8Gc9kCX5GHX3sUbpEzGiSZBMBIAGITABtiuAgIsrVnrLEmVa71gZMgP8k/pav3jZGr5P8AyH7Sr95mzNKYMQAMBAAxAICCY7kEO5ETuJMVwTAlcdyNwuAHOcnvkkvn1F9tnRI5rk/L8m+irVX25CjfJkkYo7DIiCQyI7gFwuITYDEFxARkyriHoZYmypiXoYGbk98hH06n32bM1nJ9/wCHhxm/ts2VyqYCE2A7jIpjABkRgYkx3IJjuRErhci2JMCdx3IDuUSTOXyA/Fmt1esvts6ZM5TIc/Grrdiay9a95B0cWZEzBBmVMCdwI3BsCVwI3C4AwZHOBsCE2U8U9DLVRlDGy8VkF3IH5vS4Sf2mbG5rcgfm1B74X7WzYGlSuK4gYDuFxXEBK4EQAxpjuY0xpkRJsaZFsEwJ3C5C4NgTTOOyJK2Ixsd2Km+pqJ16ZwuTcUv/ANLKFLOV1OElHbZ52nuJaOwgzMmVKUjOmBlbYXMecFwJ3BshcJSAYmyOcRcgCbNTlStmU6knshJ9iNhVkcby0yzCnCFBSXO15Zub+lGEXeTa6rdZm1Xc5D/NqH0cS8Ucj6MPQ+ih3Fy50EhCuK4EguK4rgMBNgQU44qm9U4PhKJNVo7JR7UfLEZzWqUlwk0Shiqy1Vaq4VJr2kyj6nz1vXaNM+XI5TxC1Yiuv2tRe0zwy9jFqxWIX7Wp7xlH09cTZ8zLlPj1qxmI/iP2mZcsspR/zlfti/YMo+lEzwPlXlqeEy9i61Nyi4ThBprOpzi6dNyjJa1e606dSNfDl5lRf5yp1xpv2GmxuPliatSeInJ1qvjOpGyzrWVpK1mvFXYM8j2bI3L/AAldJOXNT0XhJq3U93FI6zCY6FRXhKMuDTPl1xep+ssYXFVabXN1akPQnKPcxx8D6kzgzz50ocpcfHVi62j51y9DlpjtF6821qd5+8mUe+qQnI8EnyzxuhvE173urVLLrVtJSr8pMTLysRi7bliZq/qGUfQlSqo+U1Fb20jT5Q5U4Gh8ri6EX5qmpy7I3Z4FVxkKnytTEt75SVTtzmVavNaM1zWh3bS8Z8L6NheNHqnKDwrUYJxwVOVaepVKqcKS+r5T9R5zSy1Vr4uOIrzz5yqJybsrJ+LaK2LTqNO7bL9hkjmwTlKEnJeTneLFPfvHGQfVmTdFGiv9KH3UWrnluT/C5ho0qUZ4fEZ0acIycebzXJRSdtOq5cj4XcC9dHEr6sP6hpj0VsLnnq8LWT9sMSvqR95NeFfJ27EL9n/caY7/ADhZxwi8KmTd9dfspGWPhQyY/wBZVXGjP3DTHbZwHGfjMyX/AM6f8Gp7hDTHhKQ0iQXb1azQWaLMJXC4EHEHAkPUBBxKuJp3dmulNa0+gupBUw0pJyinKMUs5xTebuvuQFLnI+TNvepKN0+l7izSyZKfycs7daFR9yMai108bNGWjJRedF1KM/OpNOP7ujvIJTyRXjraXpKUe9Eo5Kr30NO6vZNM2tDK1eyUcbOMlsdXEUr8ZLQbrA5fxMbKVbnuGPi32TqR7ibRyNTI2I0u2ha9MdHHSYHgKnnRf14+89K/4kqW0U6idtcsTh2uq1cpYnlLV89RfzsRQX8xiWjz2WBnvivrR94ngJedHqd+46/Fco8RZ/4qC3KM3N/YRpcVlitO6niK809cYvNi/rSu/UXaNRFxpvTOLe6zb9ZgxEnJ50tL2LTaJYlTTd1FR7W+tvaTjg5zjKUYtwjplPVGPF7+gDLGmrdQ+a+N5lT0bdw80Kw82toc0zKkhyXwgMPNbmHNmZpfFwa4dAGCNJsDI0AD2vZvG9RBNbQ26/7GkSb7tVgTuRztP9xX2esCbfDtFH42guiw0gGno2DovEKpB4V1FWbzYqm1eV9lnoa0EL291yFLKMqFWFSKbzJKVou0ovfFvU+Ks9Ka0ko39TE45JvGZIhWV3epChUpTb12cqXfYrSx2Ad1UwGUqEk7SVKcaig9zVSKa17T0fkryvpYqMU5RlKybzE1Ujq8ui25R030xzo/OOspTp1Y+K4TjttmySfTuZll4jhoZLqpONTHwznZZ9GhJN7rqaNpS5NYWpfMxVRW87De6ek9fhh4ebFab6la+/iWI0FGLtGObJ6bRWvp0GPVy6rUs7ePrkRRcZS/DYqMbN3oNXvoVln6dZr62QcFCTi8f4y0WWEqvT1M9qqQi9id9d0ncxwoxj5MYrhFISevu/X6Wzp4nUyVgl+uxlTZalk+q/W2Y62TqEXTUMJlas53aTpU8OrLXpal67HudiricXTg7Sms7zF403wgtL7DbOvEqmDxmrD5IlHX4+Ic8RLo0XjBdcWa/G4bFZzWOqyhOMU6WHtFRd3ZKMIWjHbs2HrPKTlLDDx0yp0Lp2niL57VtdPDx/KTd7aHmcTyDKuWOfrOcFN5z8etWzXWq7lZeLTgtkY9bY+VjLf494NbvURhO/xpJX1Pfp3rsNNG3cg3vGtq3cQt8bQF676tw1s6BuPxci+i+jpALbtACS6wAg1q069rHJP4tpEk/YNfDZUNrd8cSBJPo7h6td31ruAik18W9ZN7fhiXWJvjxV/cApbrbNzKWJhcuSfxtRgmvhgUs1qz2rSnqae9PYzeYLldj6LVq86iirJVlCvZelNOS6mjV5uneFiYO2wXhUxcFadOhU/jU3bi5TXqNtQ8MMrWnhI/VxK7nSPNFEbgtKsuOsmQeny8LsGvzSV/p4f0FWr4Wp/o4SP1sUu5UjzZ0lu9QuZXxYYmR2uO8J2Kn5NLCwW6br4j1Oaj6jQ43ljjqqcfwqpCD/Qw8aeGjwWYk/WadU0tiHmFyKwyk23J3cnpcpNyk+lt6yVGLuZLE4RKL1KWi2r41k1rtp3mGi/j+5kUtrW3qIJbddtHV6h3tZ27yOd3t8bAt+kCaWv3bOsFKyej3kc5bdXtHnLdfoCktOy/UMjKfS9Pm2aAD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4" name="Picture 4" descr="http://portugues.torange.biz/photo/18/13/Copo-de-%C3%A1gua-1359895611_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61905"/>
            <a:ext cx="1215241" cy="15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80" y="2708920"/>
            <a:ext cx="1873821" cy="14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27/41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850106"/>
          </a:xfrm>
        </p:spPr>
        <p:txBody>
          <a:bodyPr/>
          <a:lstStyle/>
          <a:p>
            <a:pPr algn="l" eaLnBrk="1" hangingPunct="1"/>
            <a:r>
              <a:rPr lang="pt-BR" sz="4000" dirty="0" smtClean="0"/>
              <a:t>  Alimentação da nutriz </a:t>
            </a:r>
            <a:r>
              <a:rPr lang="pt-BR" sz="3200" dirty="0" smtClean="0"/>
              <a:t>(</a:t>
            </a:r>
            <a:r>
              <a:rPr lang="pt-BR" sz="3200" dirty="0" err="1" smtClean="0"/>
              <a:t>cont</a:t>
            </a:r>
            <a:r>
              <a:rPr lang="pt-BR" sz="3200" dirty="0" smtClean="0"/>
              <a:t>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1800" dirty="0" smtClean="0"/>
          </a:p>
          <a:p>
            <a:pPr eaLnBrk="1" hangingPunct="1">
              <a:lnSpc>
                <a:spcPct val="80000"/>
              </a:lnSpc>
            </a:pPr>
            <a:r>
              <a:rPr lang="pt-BR" sz="1800" dirty="0"/>
              <a:t>Fracionar a dieta  em 6 refeições diárias.</a:t>
            </a:r>
          </a:p>
          <a:p>
            <a:pPr eaLnBrk="1" hangingPunct="1">
              <a:lnSpc>
                <a:spcPct val="80000"/>
              </a:lnSpc>
            </a:pPr>
            <a:endParaRPr lang="pt-BR" sz="1800" dirty="0" smtClean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Evitar alimentos muito condimentados</a:t>
            </a:r>
            <a:r>
              <a:rPr lang="pt-BR" sz="1800" dirty="0"/>
              <a:t>. </a:t>
            </a:r>
            <a:r>
              <a:rPr lang="pt-BR" sz="1800" dirty="0" smtClean="0"/>
              <a:t>E observar </a:t>
            </a:r>
            <a:r>
              <a:rPr lang="pt-BR" sz="1800" dirty="0"/>
              <a:t>quais alimentos podem causar desconforto no </a:t>
            </a:r>
            <a:r>
              <a:rPr lang="pt-BR" sz="1800" dirty="0" smtClean="0"/>
              <a:t>bebê.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sz="1800" dirty="0" smtClean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Alimentos como: canja, canjica, são alimentos de alta densidade energética confere energia;</a:t>
            </a:r>
          </a:p>
          <a:p>
            <a:pPr eaLnBrk="1" hangingPunct="1">
              <a:lnSpc>
                <a:spcPct val="80000"/>
              </a:lnSpc>
            </a:pPr>
            <a:endParaRPr lang="pt-BR" sz="1800" dirty="0" smtClean="0"/>
          </a:p>
          <a:p>
            <a:pPr eaLnBrk="1" hangingPunct="1">
              <a:lnSpc>
                <a:spcPct val="80000"/>
              </a:lnSpc>
            </a:pPr>
            <a:r>
              <a:rPr lang="pt-BR" sz="1800" dirty="0" smtClean="0"/>
              <a:t>Evitar toda a bebida alcoólica, pois ela passa pelo leite .  Apesar da cerveja preta poder promover o aumento da quantidade de leite, </a:t>
            </a:r>
            <a:r>
              <a:rPr lang="pt-BR" sz="1800" dirty="0"/>
              <a:t>pela </a:t>
            </a:r>
            <a:r>
              <a:rPr lang="pt-BR" sz="1800" dirty="0" smtClean="0"/>
              <a:t>cevada</a:t>
            </a:r>
            <a:r>
              <a:rPr lang="pt-BR" sz="1800" dirty="0"/>
              <a:t>, </a:t>
            </a:r>
            <a:r>
              <a:rPr lang="pt-BR" sz="1800" dirty="0" smtClean="0"/>
              <a:t>o álcool passa para o leite materno.</a:t>
            </a:r>
          </a:p>
          <a:p>
            <a:pPr eaLnBrk="1" hangingPunct="1">
              <a:lnSpc>
                <a:spcPct val="80000"/>
              </a:lnSpc>
            </a:pPr>
            <a:endParaRPr lang="pt-BR" sz="1800" dirty="0" smtClean="0"/>
          </a:p>
          <a:p>
            <a:r>
              <a:rPr lang="pt-BR" sz="1800" dirty="0" smtClean="0"/>
              <a:t>Aumentar </a:t>
            </a:r>
            <a:r>
              <a:rPr lang="pt-BR" sz="1800" dirty="0"/>
              <a:t>a quantidade de alimentos fonte de ferro, após o retorno da menstruação;</a:t>
            </a:r>
          </a:p>
          <a:p>
            <a:pPr eaLnBrk="1" hangingPunct="1">
              <a:lnSpc>
                <a:spcPct val="80000"/>
              </a:lnSpc>
            </a:pPr>
            <a:endParaRPr lang="pt-BR" sz="1800" dirty="0" smtClean="0"/>
          </a:p>
        </p:txBody>
      </p:sp>
      <p:sp>
        <p:nvSpPr>
          <p:cNvPr id="37892" name="CaixaDeTexto 5"/>
          <p:cNvSpPr txBox="1">
            <a:spLocks noChangeArrowheads="1"/>
          </p:cNvSpPr>
          <p:nvPr/>
        </p:nvSpPr>
        <p:spPr bwMode="auto">
          <a:xfrm>
            <a:off x="5364089" y="6381328"/>
            <a:ext cx="3671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6856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pic>
        <p:nvPicPr>
          <p:cNvPr id="6" name="Picture 2" descr="http://4.bp.blogspot.com/-TTN1LE2jXYo/UR1-cc1LO6I/AAAAAAAAAqw/QSRduRPIKrI/s1600/RELOGI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1495053" cy="14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38100"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eaLnBrk="1" hangingPunct="1">
              <a:defRPr/>
            </a:pPr>
            <a:r>
              <a:rPr lang="pt-BR" b="1" i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32263"/>
          </a:xfrm>
        </p:spPr>
        <p:txBody>
          <a:bodyPr/>
          <a:lstStyle/>
          <a:p>
            <a:pPr algn="ctr" eaLnBrk="1" hangingPunct="1">
              <a:lnSpc>
                <a:spcPct val="200000"/>
              </a:lnSpc>
              <a:buFontTx/>
              <a:buNone/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Amamentação é a melhor maneira de proporcionar o alimento ideal para o crescimento saudável e o desenvolvimento dos recém-nascidos. </a:t>
            </a:r>
          </a:p>
        </p:txBody>
      </p:sp>
      <p:sp>
        <p:nvSpPr>
          <p:cNvPr id="3078" name="CaixaDeTexto 1"/>
          <p:cNvSpPr txBox="1">
            <a:spLocks noChangeArrowheads="1"/>
          </p:cNvSpPr>
          <p:nvPr/>
        </p:nvSpPr>
        <p:spPr bwMode="auto">
          <a:xfrm>
            <a:off x="395288" y="6165850"/>
            <a:ext cx="480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Fonte: </a:t>
            </a:r>
            <a:r>
              <a:rPr lang="pt-BR" i="1"/>
              <a:t>WHO/CDR/93.5 edição revisada 1998</a:t>
            </a:r>
            <a:endParaRPr lang="pt-BR"/>
          </a:p>
        </p:txBody>
      </p:sp>
      <p:sp>
        <p:nvSpPr>
          <p:cNvPr id="3079" name="CaixaDeTexto 6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err="1" smtClean="0"/>
              <a:t>Leite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            Para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r>
              <a:rPr lang="en-US" dirty="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?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é o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alimento</a:t>
            </a:r>
            <a:r>
              <a:rPr lang="en-US" dirty="0" smtClean="0"/>
              <a:t> superior a </a:t>
            </a:r>
            <a:r>
              <a:rPr lang="en-US" dirty="0" err="1" smtClean="0"/>
              <a:t>qualquer</a:t>
            </a:r>
            <a:r>
              <a:rPr lang="en-US" dirty="0" smtClean="0"/>
              <a:t> outro, 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da </a:t>
            </a:r>
            <a:r>
              <a:rPr lang="en-US" dirty="0" err="1" smtClean="0"/>
              <a:t>vida</a:t>
            </a:r>
            <a:r>
              <a:rPr lang="en-US" dirty="0" smtClean="0"/>
              <a:t>. </a:t>
            </a:r>
            <a:endParaRPr lang="pt-BR" dirty="0" smtClean="0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3851275" y="170021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339966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558" name="CaixaDeTexto 7"/>
          <p:cNvSpPr txBox="1">
            <a:spLocks noChangeArrowheads="1"/>
          </p:cNvSpPr>
          <p:nvPr/>
        </p:nvSpPr>
        <p:spPr bwMode="auto">
          <a:xfrm>
            <a:off x="5004049" y="6536377"/>
            <a:ext cx="40320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323528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9144000" cy="5589587"/>
          </a:xfrm>
          <a:noFill/>
        </p:spPr>
      </p:pic>
      <p:sp>
        <p:nvSpPr>
          <p:cNvPr id="25604" name="CaixaDeTexto 5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75928" y="260648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27088" y="3155950"/>
          <a:ext cx="3298825" cy="141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98" name="CaixaDeTexto 75"/>
          <p:cNvSpPr txBox="1">
            <a:spLocks noChangeArrowheads="1"/>
          </p:cNvSpPr>
          <p:nvPr/>
        </p:nvSpPr>
        <p:spPr bwMode="auto">
          <a:xfrm>
            <a:off x="4346328" y="6581001"/>
            <a:ext cx="4752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188640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graphicFrame>
        <p:nvGraphicFramePr>
          <p:cNvPr id="9" name="Group 25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1319616"/>
              </p:ext>
            </p:extLst>
          </p:nvPr>
        </p:nvGraphicFramePr>
        <p:xfrm>
          <a:off x="251520" y="1484784"/>
          <a:ext cx="8075612" cy="4853940"/>
        </p:xfrm>
        <a:graphic>
          <a:graphicData uri="http://schemas.openxmlformats.org/drawingml/2006/table">
            <a:tbl>
              <a:tblPr/>
              <a:tblGrid>
                <a:gridCol w="2247900"/>
                <a:gridCol w="1833562"/>
                <a:gridCol w="1746250"/>
                <a:gridCol w="2247900"/>
              </a:tblGrid>
              <a:tr h="184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Leite Humano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Leite Animal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Leites artificiais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Propriedades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Presente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Ausente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Ausente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Anti-infecciosas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Proteína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Quantidade adequada,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Excesso,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Parcialmente modificado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fácil de digerir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difícil de digerir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04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Lipídeos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Suficiente em ácidos graxos essenciais, lipase para digestão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Deficiente em ácidos graxos essenciais, não apresenta lipase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Deficiente em ácidos graxos essenciais, não apresenta lipase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Minerais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Quantidade correta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Em excesso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Parcialmente correto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Ferro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Pouca quantidade, bem absorvido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Pouca quantidade, mal absorvido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Adicionado, mal absorvido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Vitaminas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Quantidade suficiente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Deficiente A e C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Vitaminas adicionadas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Água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Suficiente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Necessário extra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Pode se precisar de mais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 Box 247"/>
          <p:cNvSpPr txBox="1">
            <a:spLocks noChangeArrowheads="1"/>
          </p:cNvSpPr>
          <p:nvPr/>
        </p:nvSpPr>
        <p:spPr bwMode="auto">
          <a:xfrm>
            <a:off x="397818" y="6352787"/>
            <a:ext cx="248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i="1" dirty="0"/>
              <a:t>Fonte: OMS/CDR/93.6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31/41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52736"/>
            <a:ext cx="8229600" cy="850900"/>
          </a:xfrm>
        </p:spPr>
        <p:txBody>
          <a:bodyPr/>
          <a:lstStyle/>
          <a:p>
            <a:pPr eaLnBrk="1" hangingPunct="1"/>
            <a:r>
              <a:rPr lang="pt-BR" sz="3200" b="1" smtClean="0"/>
              <a:t>Doenças que restringe a amamentação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04926"/>
            <a:ext cx="8229600" cy="3845024"/>
          </a:xfrm>
        </p:spPr>
        <p:txBody>
          <a:bodyPr/>
          <a:lstStyle/>
          <a:p>
            <a:pPr eaLnBrk="1" hangingPunct="1"/>
            <a:r>
              <a:rPr lang="pt-BR" smtClean="0"/>
              <a:t>Câncer</a:t>
            </a:r>
          </a:p>
          <a:p>
            <a:pPr eaLnBrk="1" hangingPunct="1"/>
            <a:r>
              <a:rPr lang="pt-BR" smtClean="0"/>
              <a:t>HIV – AIDs   </a:t>
            </a:r>
          </a:p>
          <a:p>
            <a:pPr eaLnBrk="1" hangingPunct="1"/>
            <a:r>
              <a:rPr lang="pt-BR" smtClean="0"/>
              <a:t>Doenças relacionadas a disturbios psicológicos (dependendo da gravidade da doença);</a:t>
            </a:r>
          </a:p>
          <a:p>
            <a:pPr eaLnBrk="1" hangingPunct="1"/>
            <a:r>
              <a:rPr lang="pt-BR" smtClean="0"/>
              <a:t>Tuberculose – não restringe, apenas cuidados ao amamentar – uso de máscara</a:t>
            </a:r>
          </a:p>
          <a:p>
            <a:pPr eaLnBrk="1" hangingPunct="1">
              <a:buFontTx/>
              <a:buNone/>
            </a:pPr>
            <a:r>
              <a:rPr lang="pt-BR" smtClean="0"/>
              <a:t>   </a:t>
            </a:r>
          </a:p>
        </p:txBody>
      </p:sp>
      <p:sp>
        <p:nvSpPr>
          <p:cNvPr id="29700" name="CaixaDeTexto 5"/>
          <p:cNvSpPr txBox="1">
            <a:spLocks noChangeArrowheads="1"/>
          </p:cNvSpPr>
          <p:nvPr/>
        </p:nvSpPr>
        <p:spPr bwMode="auto">
          <a:xfrm>
            <a:off x="4735165" y="6453336"/>
            <a:ext cx="4392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32/41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54199" y="1844824"/>
            <a:ext cx="84978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sz="2200" b="1" dirty="0">
                <a:latin typeface="Times New Roman" pitchFamily="18" charset="0"/>
              </a:rPr>
              <a:t>INGURGITAMENTO mamário (peitos muito cheios e doloridos)                   </a:t>
            </a:r>
          </a:p>
          <a:p>
            <a:r>
              <a:rPr lang="pt-BR" sz="2200" b="1" dirty="0">
                <a:latin typeface="Times New Roman" pitchFamily="18" charset="0"/>
              </a:rPr>
              <a:t>   o mais </a:t>
            </a:r>
            <a:r>
              <a:rPr lang="pt-BR" sz="2200" b="1" dirty="0" err="1">
                <a:latin typeface="Times New Roman" pitchFamily="18" charset="0"/>
              </a:rPr>
              <a:t>freqüentemente</a:t>
            </a:r>
            <a:r>
              <a:rPr lang="pt-BR" sz="2200" b="1" dirty="0">
                <a:latin typeface="Times New Roman" pitchFamily="18" charset="0"/>
              </a:rPr>
              <a:t>  ocorre nos dias primeiros dias após o nascimento (na apojadura)</a:t>
            </a:r>
            <a:r>
              <a:rPr lang="pt-BR" sz="2200" dirty="0">
                <a:latin typeface="Times New Roman" pitchFamily="18" charset="0"/>
              </a:rPr>
              <a:t>.</a:t>
            </a:r>
          </a:p>
          <a:p>
            <a:r>
              <a:rPr lang="pt-BR" sz="2200" dirty="0">
                <a:latin typeface="Times New Roman" pitchFamily="18" charset="0"/>
              </a:rPr>
              <a:t>É o aumento do volume das mamas, ela ficam </a:t>
            </a:r>
            <a:r>
              <a:rPr lang="pt-BR" sz="2200" dirty="0" smtClean="0">
                <a:latin typeface="Times New Roman" pitchFamily="18" charset="0"/>
              </a:rPr>
              <a:t>dolorosas                 , </a:t>
            </a:r>
            <a:r>
              <a:rPr lang="pt-BR" sz="2200" dirty="0">
                <a:latin typeface="Times New Roman" pitchFamily="18" charset="0"/>
              </a:rPr>
              <a:t>quentes, vermelhas, brilhantes e tensas por causa </a:t>
            </a:r>
            <a:r>
              <a:rPr lang="pt-BR" sz="2200" dirty="0" smtClean="0">
                <a:latin typeface="Times New Roman" pitchFamily="18" charset="0"/>
              </a:rPr>
              <a:t>                               do </a:t>
            </a:r>
            <a:r>
              <a:rPr lang="pt-BR" sz="2200" dirty="0">
                <a:latin typeface="Times New Roman" pitchFamily="18" charset="0"/>
              </a:rPr>
              <a:t>edema.</a:t>
            </a:r>
          </a:p>
          <a:p>
            <a:endParaRPr lang="pt-BR" sz="2200" dirty="0">
              <a:latin typeface="Times New Roman" pitchFamily="18" charset="0"/>
              <a:sym typeface="Wingdings" pitchFamily="2" charset="2"/>
            </a:endParaRPr>
          </a:p>
          <a:p>
            <a:r>
              <a:rPr lang="pt-BR" sz="2200" dirty="0">
                <a:latin typeface="Times New Roman" pitchFamily="18" charset="0"/>
                <a:sym typeface="Wingdings" pitchFamily="2" charset="2"/>
              </a:rPr>
              <a:t> </a:t>
            </a:r>
            <a:r>
              <a:rPr lang="pt-BR" sz="2200" b="1" dirty="0">
                <a:latin typeface="Times New Roman" pitchFamily="18" charset="0"/>
              </a:rPr>
              <a:t>tratamento :</a:t>
            </a:r>
            <a:r>
              <a:rPr lang="pt-BR" sz="2200" dirty="0">
                <a:latin typeface="Times New Roman" pitchFamily="18" charset="0"/>
              </a:rPr>
              <a:t> </a:t>
            </a:r>
          </a:p>
          <a:p>
            <a:pPr lvl="1"/>
            <a:r>
              <a:rPr lang="pt-BR" sz="2200" dirty="0">
                <a:latin typeface="Times New Roman" pitchFamily="18" charset="0"/>
                <a:sym typeface="Wingdings" pitchFamily="2" charset="2"/>
              </a:rPr>
              <a:t></a:t>
            </a:r>
            <a:r>
              <a:rPr lang="pt-BR" sz="2200" dirty="0">
                <a:latin typeface="Times New Roman" pitchFamily="18" charset="0"/>
              </a:rPr>
              <a:t>manter a criança sugando</a:t>
            </a:r>
          </a:p>
          <a:p>
            <a:pPr lvl="1"/>
            <a:r>
              <a:rPr lang="pt-BR" sz="2200" dirty="0">
                <a:latin typeface="Times New Roman" pitchFamily="18" charset="0"/>
                <a:sym typeface="Wingdings" pitchFamily="2" charset="2"/>
              </a:rPr>
              <a:t> </a:t>
            </a:r>
            <a:r>
              <a:rPr lang="pt-BR" sz="2200" dirty="0">
                <a:latin typeface="Times New Roman" pitchFamily="18" charset="0"/>
              </a:rPr>
              <a:t>retirar o leite em excesso por expressão manual</a:t>
            </a:r>
          </a:p>
          <a:p>
            <a:pPr lvl="1">
              <a:buFont typeface="Wingdings" pitchFamily="2" charset="2"/>
              <a:buChar char="h"/>
            </a:pPr>
            <a:r>
              <a:rPr lang="pt-BR" sz="2200" dirty="0">
                <a:latin typeface="Times New Roman" pitchFamily="18" charset="0"/>
              </a:rPr>
              <a:t>usar sutiã firme a fim de tornar o ingurgitamento menos doloroso</a:t>
            </a:r>
          </a:p>
          <a:p>
            <a:pPr lvl="1">
              <a:buFont typeface="Wingdings" pitchFamily="2" charset="2"/>
              <a:buChar char="h"/>
            </a:pPr>
            <a:r>
              <a:rPr lang="pt-BR" sz="2200" dirty="0">
                <a:latin typeface="Times New Roman" pitchFamily="18" charset="0"/>
              </a:rPr>
              <a:t> aplicar compressas geladas ou quentes sobre o seio por     1 min, massageando-os e retirando leite logo após para aliviar a dor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3415" y="1094730"/>
            <a:ext cx="8585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PROBLEMAS MAIS FREQÜENTES DURANTE O ALEITAMENTO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4735165" y="6453336"/>
            <a:ext cx="4392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pic>
        <p:nvPicPr>
          <p:cNvPr id="1026" name="Picture 2" descr="http://3.bp.blogspot.com/-fbuiN3mcbXM/ThtEsGrJqtI/AAAAAAAAAoQ/GiBsMv4RV4Q/s1600/ingurgitament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86" y="3131740"/>
            <a:ext cx="21717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5900" y="1433513"/>
            <a:ext cx="7885112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b="1" dirty="0"/>
              <a:t>FISSURAS DO MAMILO (bico do peito rachado)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lesão no mamilo por vezes dolorosa, decorrente de má pega da aréola mamária</a:t>
            </a:r>
            <a:r>
              <a:rPr lang="pt-BR" sz="2200" b="1" dirty="0"/>
              <a:t> 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sym typeface="Wingdings" pitchFamily="2" charset="2"/>
              </a:rPr>
              <a:t> </a:t>
            </a:r>
            <a:r>
              <a:rPr lang="pt-BR" sz="2200" b="1" dirty="0"/>
              <a:t>tratamento :</a:t>
            </a:r>
            <a:r>
              <a:rPr lang="pt-BR" sz="2200" dirty="0"/>
              <a:t> </a:t>
            </a:r>
          </a:p>
          <a:p>
            <a:pPr marL="0" lvl="1">
              <a:lnSpc>
                <a:spcPct val="150000"/>
              </a:lnSpc>
            </a:pPr>
            <a:r>
              <a:rPr lang="pt-BR" sz="2200" b="1" dirty="0"/>
              <a:t> </a:t>
            </a:r>
            <a:r>
              <a:rPr lang="pt-BR" sz="2200" b="1" dirty="0">
                <a:sym typeface="Wingdings" pitchFamily="2" charset="2"/>
              </a:rPr>
              <a:t></a:t>
            </a:r>
            <a:r>
              <a:rPr lang="pt-BR" sz="2200" dirty="0"/>
              <a:t>corrigir a posição da mamada</a:t>
            </a:r>
          </a:p>
          <a:p>
            <a:pPr marL="0" lvl="1">
              <a:spcBef>
                <a:spcPts val="600"/>
              </a:spcBef>
            </a:pPr>
            <a:r>
              <a:rPr lang="pt-BR" sz="2200" dirty="0"/>
              <a:t> </a:t>
            </a:r>
            <a:r>
              <a:rPr lang="pt-BR" sz="2200" dirty="0">
                <a:sym typeface="Wingdings" pitchFamily="2" charset="2"/>
              </a:rPr>
              <a:t></a:t>
            </a:r>
            <a:r>
              <a:rPr lang="pt-BR" sz="2200" dirty="0"/>
              <a:t>orientar a mãe a continuar </a:t>
            </a:r>
            <a:r>
              <a:rPr lang="pt-BR" sz="2200" dirty="0" err="1" smtClean="0"/>
              <a:t>amamen</a:t>
            </a:r>
            <a:r>
              <a:rPr lang="pt-BR" sz="2200" dirty="0" smtClean="0"/>
              <a:t>-</a:t>
            </a:r>
          </a:p>
          <a:p>
            <a:pPr marL="0" lvl="1"/>
            <a:r>
              <a:rPr lang="pt-BR" sz="2200" dirty="0" err="1" smtClean="0"/>
              <a:t>tando</a:t>
            </a:r>
            <a:endParaRPr lang="pt-BR" sz="2200" dirty="0"/>
          </a:p>
          <a:p>
            <a:pPr marL="0" lvl="1">
              <a:spcBef>
                <a:spcPts val="1200"/>
              </a:spcBef>
            </a:pPr>
            <a:r>
              <a:rPr lang="pt-BR" sz="2200" dirty="0"/>
              <a:t> </a:t>
            </a:r>
            <a:r>
              <a:rPr lang="pt-BR" sz="2200" dirty="0" smtClean="0">
                <a:sym typeface="Wingdings" pitchFamily="2" charset="2"/>
              </a:rPr>
              <a:t></a:t>
            </a:r>
            <a:r>
              <a:rPr lang="pt-BR" sz="2200" dirty="0" smtClean="0"/>
              <a:t>aconselhar </a:t>
            </a:r>
            <a:r>
              <a:rPr lang="pt-BR" sz="2200" dirty="0"/>
              <a:t>a mãe a lavar os mamilos apenas uma vez ao dia</a:t>
            </a:r>
          </a:p>
          <a:p>
            <a:pPr marL="0" lvl="1">
              <a:spcBef>
                <a:spcPts val="600"/>
              </a:spcBef>
            </a:pPr>
            <a:r>
              <a:rPr lang="pt-BR" sz="2200" dirty="0"/>
              <a:t> </a:t>
            </a:r>
            <a:r>
              <a:rPr lang="pt-BR" sz="2200" dirty="0">
                <a:sym typeface="Wingdings" pitchFamily="2" charset="2"/>
              </a:rPr>
              <a:t></a:t>
            </a:r>
            <a:r>
              <a:rPr lang="pt-BR" sz="2200" dirty="0"/>
              <a:t>massagear os mamilos com leite materno após as mamadas, para facilitar a cicatrização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49461" y="1006476"/>
            <a:ext cx="8585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PROBLEMAS MAIS FREQÜENTES DURANTE O ALEITAMENTO</a:t>
            </a:r>
          </a:p>
        </p:txBody>
      </p:sp>
      <p:sp>
        <p:nvSpPr>
          <p:cNvPr id="2" name="AutoShape 2" descr="data:image/jpeg;base64,/9j/4AAQSkZJRgABAQAAAQABAAD/2wCEAAkGBxQTEhUUExQWFBUXGBcYGBgYGBoYGBsaFRcYFxgYFxccHCggGholHBgXIjEhJSkrLi4uFx8zODMsNygtLisBCgoKDg0OGxAQGiwkHyQsLCwsLCwsLCwsLCwsLCwsLCwsLCwsLCwsLCwsLCwsLCwsLCwsLCwsLCwsLCwsLCwsLP/AABEIALcBEwMBIgACEQEDEQH/xAAcAAACAwEBAQEAAAAAAAAAAAADBAACBQEGBwj/xAA5EAABAwIEAwUHAwQDAAMAAAABAAIRAyEEEjFBBVFhEyJxgZEGMqGxwdHwQlLhBxRi8SNygiQzkv/EABkBAAMBAQEAAAAAAAAAAAAAAAECAwAEBf/EACIRAAMBAAIDAAIDAQAAAAAAAAABAhESIQMxQSJRE2Fx8P/aAAwDAQACEQMRAD8A22VeWmw00RRW6rGZjOqIcWFyujtSG8ZiYBMryhnEV4k5W6+i7xri5nJT7zzaBf1Wt7O8K7Nkuu91ykX5Maniw1cFRyiE20+KqxiK0KqJEVwVVdRBpaTzUCqF2VjBA9dz+KFmC5nW02Bs55rmY81TMuSsYJPUqpeqOeq5ljF8yoROt10XUyLB0qS4GzrckZuMvBkfJDXHLehc0eZV9ETNKzaYLfdMjkmKGIB6HkUdFaaFON8GZXYWubNl8Z9o+EPwlbMwkQZB9F95Dl5/2q4AzEUza8GPT+AmRG19PC+zPtA6u1zSwdowC9wL6FbxxbDlDwC9ukA5b81897Opha2W7QSA7aQOq+g0HhtNvZtDgSDm1npK6IrUcPlnH16Ga1Lu90tECSOvQpd2HcBJLi4umRr/ACjnDkgOA736mk21RMxDe84E7Dw2HVPojQu7PlAgkT7418IVajuzaBmh37G3JBV3Yl0W7jTu7UdYQKdIUz2sy9v63fqHMAXRAGONeWiRktIbqT0J2lcq0gRLjJNhTabNOqFTxBLYDC1puHnU8wAlaeOB7lMECTmLhDj/ANZ1WwDf7HWYoNDmxNQj3BoOWYhCbTNUgvE5dBy591Vw9BjdCd5d+v8A9JiMu5zxqNHeKwPZR3s5Qf3jTaZ3ieiiK5xFpI6DT5KIDckeAPtcZMNJ8+qLguLYrEnLSbHM3geaY4F7HB0OrGZvlGl+a+g8L4eyk0BjQ0eELhcz+j2IumZ/s77NNojM456h1cfovSU6cKMCIEpU6oF0BdjmiY6VMy4hm2t1tAkXL1XMUOpV5LhqGEuj8SwqH/S52t0F2I10XDAuYlDQ4HNQC6grgjQpCrUJ0C46u6LIcxuA66uOqFUxc6XSTqt7q1tnIczcB9mJ6FH7VY7nEaOUFR259VuYH4zYNfyUzrMbWJ/2qjERr903MTganaKB4STcRIsQrNdCbkLxNAVzv6pltSwWUytyTNJ5EQbck6ZNyZPth7Ptr0yWgBw0XjvZjGZGf2z3Br2TAJ69V9Pa/MDA9V8z/qLwrI5tem2LgyOcghUms7OXy+PT0dSnUcG5jz00jmhYYZicguDAc60QPisjgnGGYkBknOGy7UQOUrUbimEkMkgCzRz+y6U9OKlj7OYp9wY72jnu08QEpSrxUsMx0zu9yNwFKtMOAdWcXOkAftAO0BO1MMWNY22+g7scuhTCexf+1zk5iSdWtBMRvlQnuAL57zRAA3BtumxlbIbNmyQ7c/4lANMFjql3AgG9i0jYDksA5kLmw0TDrme/6ckZ9dk02ucWHQWs6NkYVXFoeDkc4C+gICB/dteYDO0JiDFgd7oB9GnTaCB346WUWe3FvFjFuVx6qLYxuSH8JSsFpsCTokAJqmb2C4WezCGaQVsqqxXL0pTTrXITqh8lH1IQ31OXyWbNgQvMILKomDHkg1MRtNku+r0ClVFpgYq4kSYQTXO6A18yeWo+y4XnWPqkdFVBHVrwqhrhrPSVyoBabbqprXGpS6OoOve69r/miI2oYuqdbX1VG059fUfZEzlFXOlW90K5qdYHkhuIJBBuPzzQBhcOv8lao6VxsH5yqERN5HNYOHDTOxhUrNcBqfFGfI5jyQqjpEfxdFCudE2VHTt8loNxDo73qkDSm8xyugVMQW2nxCZEKRuUK8rQpvt1Xm8Hj7QbrXoVAWjLboqSyNI0m1fJWxFOnWGV4zSIghL0n2uiWOlvmqpk6nT5disMcDind0tpuNnXgDkel1v0cU+o0PpFjYnvAWMrd9oeFNxNLsne9+l3X0XjuHYh1J39niCKZHuv0zbXXR47+Hn+bxs9Ca+VoJh5sXOA7o8RsjvoOmSS2SHDdpBUNIBwAeAIOccx06qpxc5mskiAGyLDxOxhWOb/AEKGCO8QQCRmOoHjyS9MyLNccpILtGxsVMYzVroqEX7NpsQNyVRlBzgO0IB2ptuI/wAisBsHW1DXkvI90MHdA6nkr12ABozWP6GDnzIVKuKY0GmSA6bMZE+BOwS9TD1yQAWUWumGt7xt/kd0woyXEW7MWXUozhrwIDz53PrCiOAPS0RJCdah0KY5o4YvOPeRYFQkqrtVRx6SlY6Ohvmq1qloFkN7vRAeYH5fxU6orEkyRqfDx5oeQ638VHPMDfdXp1DpoOqlp0qcBkR/GigcTZv201uV11QXBHwQah0A05T6IaPhR2rfkuV2tE6ztuuydCforNINvO2m5t0hAbAdEFwmAqdoZiNPyyZJDReNoi5np/CE0E97S5+/qmUti1SRQNJ2VTHXzTfY89tZnfrZBdRkiDO8j162TcMJ8tFycpymbpmm/npsg1sMfGOvxhAnL4X8EHOGVjXb+Mc5+S4AOcpIvG9wdEUutuCdCLpSj9BHGNY8uQQH4cO3idBz8VG1CSJH59USpEXhFEqSMuSxw8Vq4bEXaWmAUpUpSIjzI9LoLqWWIMSnRzUj04k6o7L9Fm8OxBIGYytSm70VExGiwvbfnovMe1Xs+K4zAxVacwd4H7r0zxPRCrUy4QNVVMhc6eO9nuNdvJfTyvaQHHX05LZrOJf3Rlpg/wDI7bNEweq8txeg/C1c7HFuYgOa0gT1uvQNqvbTp5C0Mc7M9rj094uXV465I83yzxCVa9Km2Y7MQbz33dAstnEXlhNNrmU9C+JfrqRyR8OBiC59Vuk9nLbQN2/dNkdnSJGZzjybbXcdFYgxXhnCgHB1pJlz9czf8uRT7mj9MAgEhh9237XIeHpZrBxkkRI7hldr4drXBjyYnxynaEPoAdHOQO+W9DJjzUWvTcAAHNkjUj/ai2oPH+xxovPLbZM05S1N02TAcZ8l5x7yLF0AlBpnMJ/OijgTJ+qA2paL+KRsqkR4LnwNNxoh139+BoLequ7FhoMXlIUq8OnX85qVtF/GhpovKnZnUn4aT81U4vMAYgXMD5JbGYotHiJjlG6m2joSbO4h8OMmev8ACFTryY18vSN0DhtQVWNcdXkiOURzuBdaJwrWklgYYPvAuHgAM17pVrKakCbSAPP56fZWruY1he6IFxoDMWgfU2urCrfqeXLx1WPxauS5rBAgBx8zA+qpKJXWBWVS8jNcxpyHQbAWRcfx6jRbkvngzlg3ju3OnVD4jwdz6TalN0FsNyg3cCYvtZeWqcJLu9dzrlwOojVxtZsb6JnXHoHjia7ZsP8AazEOGanlYdIaAbDUyZMRzSuC4lVBc9zwXQAGiJiZnlPRZeIyBrcoeHAHPJBab/oAAOXmCTfdOu4fVY7vU3AiZytLxrFi2Z8lNts6lML5h73hNd2IosBEOBAdpq/QdCTqlsVhRe87HyOoO6H7O4g4Sk9z6eZzi5xkgxALWnWd7zzKz6uPnlGx26221V08S32cFTtPPQuRB2kehvrfQ6KDFE2uCPy6BxPHZRmgHLzG0Qfr8ECrWAg7a21g7XS1IkeR+maQt49bK4ImT89I6LPbU7QHa06/K/X5Juj7gk/m0pQtthX1CT8PFBqhzm3t0UqVNJ+H0CJnECNxva51R0RyF4VVuRut2hUkdPy68/hGggnQ/PqnMHiSRBTSxGvhuBys438Uqx1uquKk/wClZMizzvtlwjtWZh7zbjyWL7MYmnWAbUeXV2yA0g6AWtEL3IANl839p+HOwuKbiKUgZgTG3euLbEK0PHpyeWFXR66nhKndFUn/AByiMk7QNQjuYRlm5uIGpHguYTHms+WxcDchcxLnslpMN/f+rX3W/ddWnntIs+uGg6Nn9O4I5KjK9i+uMjQNZuTtbWEvUpF2bK0U2fuN3zzFtVTDNaIL5qBvdzPgDxg7I4LozS4gyB/ylvQtMqK39+zlTd15qIm3+zVZUhHpOMSkQbwE5TraALzme5JbNI6c0q3vO7to1vYyr4irAAWdVxJGm2vmpUWRMY/K6B3vzVAabHeQTGyWq4jMba7nexG+yPQaQ29tYPMG/wBFB+zrj0GpOtsLaRzt+eaV4gQS0bm0RoOaNREuHKY+Hyj5LuLpAlh5SQP/AFKVrosn2EwlO2SwYQ1pdAtDs7utzoBrA5LVxNQBjLd5wdlgj33QWBwmzQSDB1ywsqkMobAM3IykSMoJMG8WJ1HNGx1SKMggGkW5YsS5lnPvYaAATJuQE0+hafaFsW7IydAQTPMCdPRYXDsWHPqE3kkdYtojcaxcSwcsusgxqRbU3M9V5vD1odrFzceKpKOfyXrPo/AatM5g6q2nsJGbNNojSI1VMTw2hUry97g+CReWyAS0NmIA25GF57hbTqSDa1797lzumcSW54qdoxwBB7pIsO6IixmZRb69DT3XTNDC8KwubOHOLvfbmuJE3BBud77hbWGxrnuY2zWiRJOWbXkrGpcNqNbHZvzwXNkd4tyky1u/OR1sk2cXc8tYe61jnvzNyteXEQJcTBgWAR3iFrnvenqsU1paWuLS8OysAIsZgjIfeaS7qvIY6kA494m52A8bc+i0GcSkF3vVqtUEDM4GnEAHOb5nX/VpqVlYqm7vhzgCJJvmvNwCNzzWp6KliMPjT5bA08fWUHB1v+NoO4OvQrvEajYMW/hYdGqeen1OifNRyt/kepwmJlgjUyPOQPv4J7ACTe4gx9z5rK4ZhXENEcjc/uEjfkJXq8JQythsZi3u84jfkuevZ0x6EGzeekK9R4cCQOvpqfFCzn80kphgMTpb6QghqQBmLjvC23qncLXgg2vI13WWH3M+URG6vhLuAFxE+idEKPT0a2YeCJmiEhSBERv+aJsOJE7gK6OdsK5JcYwgq0ntImQm6M73RiJv6qiI0tPknB8b2GIc2q5zQ0QLm1/ivT0OLtquBJI/ZJgf9ilf6g8HGXtWt7w1jlO6yeC8Xc+n2LaTSQBfa1pK6PFXxnH541ckewxWJeJDGOqPDZk6eIJ1WbS4Y6r3sQ9zwB3dmgjZwTGFoYqm3PVeKjMsiNR4cx0RxXOUFozS64vBnmNlc5G8YBvCQRLXZRsI0UWm0kWNjyLZjpKiOg0cL4EdZRKVXr9klRrzY2vZMscIeOUfNeaz3IoNiKggc9B/Kxq51g+KdqvzeMD5pTHFrWgg3MneVGi8MFhGScu+vjYyETE1OekaeG6zcDii0gnW8nSAfz4I1XEzZwgRA52Fv9KTOmHg3TeTDgLee40WjhmNLGuc4y5tjFgS4nK7cS1shJ4d+oIFwJtrvHidETh9VrxUZmkmDTaAY7kv0gAOyyJJO9kqRbkHp1PdPIaf9iBPrPqElkkOpvLml5LbgAENBDXOOph5YTGob4pwOzDumJkEjYFxDonS50ta6DxSRDjOU6FrQ45ywCINywkAQSPf6BMgM8ZxGq5pLXgse0d5rrOBsXNI2OuvJZlWpcgb3/gL0/8AUPh7g9mJJLu2Aa8xY1GMaMwO4eyHf/oLxFd8eS6Jk4rr6ei4biibEzNien+l6nAccfnaHFrrFrTWuGyIzeR5yvn2Dx0fmqfOMBkESIIGo8yErTQ02mfUaP8A9hZiHimGAMJb3mN/USapuCbGf8o0WI/C0qznNIjISDUYcwGQlsnKYcDYWvpC81R4n/x5JeGd6WtcQMzhEkERGkzrCmCrZRMkt3EkAwZgxpKXSur9npcRhqDaQLHtDgQ0lxdnLn5pOUmC1uX3hHvLz+LxGoB8wq8T48KjRTFGk2CTmbOYk6lznEk+GllkYvFhjTuSIn7fm6KWk6vAPEMVaAfzr1QOCYI1Xx+kd5x2yzEeJ90dSkG5qjgBckwPP6br2mGotoUuyblc4++7ckyLDTLl02hs7qtfhJzz+VGpTpNL3ObDWgktFjA2HW0SmKuIe0SLFwyiNTOs9PukW4lu2ziBvobDSHG8IuJxAJEyIAHhOswuRnfPSKCqS4Da8335+CMcScul/trrsg1A0QQO9a2nL7lBqVjJLjzM89RpyQQGymIqkukCNBA6TdauFpgNk69PNYdR0uBuJG2kjZNUK0yeZ9IEKi9nNfo3MHiMxBPhC0qViQsfDEWO3zC0qb9SN4+KtJz0OHwRA4IAcdVaNFRCAMdQFRrmnQgj1EL5ixz8Biif0OkeLSevJfUyyei8h7dcOz0sw95pn7p5edkrS9fsew2HNRweXHJHdykEAGDcBNVHSHDe0wNQPkvAcA9ozQaGGcgJMjX/AEve1HiowVBmlzQZ0JG4t0XZNcjz/J43D7O06JgRmjwn4rqGKzBZryB4kePxUTEcAUn6TsfkVXvB8g912o/OqRw1fMZH5sniQQDPj16LzmtPZl4NMqAjwmOWmizMdXJdaYkiPK6bwtQXB662n8ErLxoAdM39eo+yjaOnx0CdOU5pAjz2N/KEWjWzB07XaeZkETfRUxMFgIAiY+CTwmKyPPIkRpF559FLDomje7Ugb7XAmMtreZ+S0MKdjEtfIgyA4y6xm4mPUrNpAdwk5muBF9PLygpnD1A15DpuIOwJGhmN7IFlXQ9TqS4CQMwyS64LYDQTF5tC3KI7r6RaA8ANLHaktzAgHRwcC6DvA5LzGIwxcPemwJvqekQARa2942kTTVAl1zoQYNuVwY/lZPGM0mjWxLcjalGo2pWwzhD6QuZDc4qUjHvNMki0BtiYJPzzj/AHUchBFWnUE06jTIJAktf+2oBct5XuveGmHNBNMBxIaILmtdmIOVlQkNz/APYRLWe6XSUX1KQqZKuHqZAC19Opm2gyA8y14aHEZXTDpGgms2c9xp8vqMLXZTII2XRXK97iuFudSzU2/wB3QaZayHl7WO97LGl4mBmBuM1ysXEcIwlVodRdVw7ycvZ1YqtLtSA5sOZeB32+diuhUn7ONzU+jCp1wOacZxEAb8r8kLG8Cr0xLmAgNa5xaQ4NDnFrcxGhJt12mUhToONmtcTc2aTYanRbgmb+Sg9XEzpbdLF06n83Rhg37tLQWZwXd0FkxmbOom1p0TmFwBDO1dAZmLAZBJe0SWhusQQM2gkJukDXTNv2fwraFHtnl3a1e61rdW0swDnG9s5D2gkEQCNTZrFYoZRUIu6YEWIa0NbJsCJFwFkUKndglzoBc1rb5YJDTUgHugF1rTmGiYoB9Qtc9zWgABuYCAASNAIG5vc+MLnvtnV41xQxQrkhzzEuLnBrZAGZ2aY2ZJMCbrTwz5kwI2DhF41jnMR5pX+1aDMucYnv2tAAkbXBMHSQNZXTiGtECdrD1nSd/upNdlOQfEPucptpPW2nNI1akm8xt5Wg+YCq7FFzuX8bxty9UPE1coFjN4jqTt+WQwDHqbZ5tudDz29AETLLgIgSIPwiErw/FBpDiRbbbTf5J3D14dmGuw6fdMkQpmthzIgCfmI5fFaWHiIG35Kx8PiyD42Kdw+KIkfnJWk56ZqmFyqbcvyyTZWMka/mqYNQRdU9ibh0GBulcXSzNIO4Mq3bEwgYmvy2RQtPT5ZxzC5KjhFpK9Jw72nL6YpBv/IWgEmwkWELXxvC6dXMHDUG68DSqvw1aW+80x0KrFcSVJeRZ9R9Cw/EaAaBUytcBBDgZtzUWU3E1HgOdh+0JAl7TY22+XkouvTgc/8AdC2DrRB9fknXYoNBGu/nvbwWAyvYjQg/ymm17BwIXmnpo1aeILhYidvJK4h7iHTbSTsbg/NKuxENzC4Oo5dVKOPkhpty+P8ACRotNYBONyw105Zv48+qAXXvqfT8+SvxqnEGdbrPoODjBMa+qHHovN/TfpY50QIBkGYvaDfaZWnSxxJE2Oh5AEeNua80wFpubfaAnBjYvNjr6qTktN6ej7bvcpBg3m0CCDZwPJXovcJEmIkAAOg6DWOZBG/UwsJmODjJm0/a2xTDcWcpiDFxbWJ11+e6RorNHrsJXqOJ9yQC14cWOabCQ5h1BBAzCNNQkuOYaQC8uIz+7TzOAI0ykEktEE5MwN7TBjHwfGW5oeS2JMmHNnKW3EiQbS6ZGt07jeK3tVLakZM1N7mgA6HtNdySMvrKb/TMTe5suqUzUY60FrjcZ7vZUMNc0CB34Mu7wm6SxtUhxLsPUzgw6oDlL35nPLqzO82o7vAy0iBpzTFTI45cuGN79mz3t82aGvid4nXZWqMBdLmU7wBDWsNiCQ1zaYggAAkCbmNVRUtJtHnqrg6W08hBNMND+7UMk2ziGgZjBJOmWdJVAKxJYx/dbF2jQ7x+o94uEjWDstPEYSlJ90m5yScs3Jl0yYHQX1StPB0Yux5JJIykbRaIkN97QzonVolUC1Lh4c61RzyPd7hg62Bd7sE7gC5NtCepQY0jJ2j7OgHszl7ozOIZMGd9susiVZ2FEus5oGrTLxBcLmYAAtrrZMurFti0gWhrWZWgkAXZ+4Ra/qs6MpwBSpvLCBla3OARBgCPe/ZyEGXGLBalHDNptB11u5tzIIzNBO2x2m97KtPFBjQJ0mG2e4TMudaAdBz8Elj+IF1gZnlvECwHICP9KbejdjNXENAgQNLAGBJ95/obanolQ9z5MGTLneBsT0XMPS7kFxuSSAIE8yd97HS3NODKAS0w0xI8dOp5+KVh9Eovy3gaTuItbxQa1ZuYOInU63kWI6XVH1Zho0G83/39lmVahzcrj4cviskamPvZHeO/LbSRCdweKzENjeSkGVy+Ra3y5SmcIwN7x/B06qiRy3RuZY33t9E3S0nU7DVZrKoy9dydfRdo4hURDWblGqCZ9VytVnwSNB2Vs7n4Bcq4iB0Tg3sbe+Em6rMoVSoT4IJddbRRptSSI1n4FeG9qaRbXcSIkA/ML2LHkObHMSlvbnAB7Q9uoHyTr0InxrTzvD/aQ0qbWZJyiJnrKiwYUTc2O/DDe4adN839Uei484M+XisqjULTZOU6v8KLRRoda+RDkGrY63Giv2gIul8Q8yhgE2ExNUPbIOg0011sUiHQQQuutdUrEHRMkOmNuxst63kbdCPVDY+bapJda5bgUm8NOjUczp8Eepi5MgQ7n9Vm1ca53vOJtG23go2qpuC0+RDxqn8t4Si0XxBGo1nQ/wA9Fn9t/P8AKI2v18zdBwUVnosKakWYIIm5AAJuLHXqPBHBfIMBzrjIHd4RB0Bkid+hXnxWAvqY0jn1KucUQ0DnrlIII5WEk3IuVPgHTUxVN5MFpFwDbMZJG3O4S9RreRBgSXG5BB2gAbH0QhVME6+FgOknnZVfUAaZfygEgaWiDqNdOSCTNoUYjKIBjn3ZvewEwf03+CDSrsAkgl82JJ3ibD73lADT0tAJ63tOm3wRatEhskk/+T4anw+BT4K2iPxTng6NGwENG2w8LouAo6EXPIGCdbN3GyWbSg+PUDyM+aI/FQItERaRIJvMC4vHosDR+lVa0AEbA/Y6a/JDqYgE6CevxMbfwsyrjADDT53lUpYq8m55IcGLyNHFEiBpI05De6ynP1ujYniGYXu6dehER0hIzdUmSdWa2FrAC/kOe91p0K4eZ2G/OF52g4u8lp4erlHyGyOYc9dmyHgRf8IV6VfLoLwscYgkfn5/tGbXgdfp+BMTNhuJGk/gVXVydNNlj06+8pgVgT12Q0bB91awA2XC/wDNkg126aos3W0GDmBb32ze63MXgMwdMXH5HqlfZzAuqVJDTA3NryCvcYPhQF3XKpPSF4cj4DxLhb21XtDTAPLmJUX3+vwOk5xcWiT0/hcWHyz83kEFHoPC+4cb9jsNWMupMDrSQ0C0QJjW3yXiOPf06LZdRdbkRb1myzWjcv2eSaVys2dEOuyrQOWowjx38HLoxDHf4nqkxoOJ+hdypBTNajuLhAeOUkfIpkzA5XHKOauQiE5KsCqqIm0I2pGisKlkElSUMGVMbY9GbVEyeg+n0SDXKzqnJI5KLyDr61tfz6/wmMLVc4jvNEb5WNOmUCbCL6R1WTmXWVi0gixGi3A38hotxJaC3MQBIgG2kSWiQbTfkSq1MVNySfFxd8/NZzqhOplcR4AfkHX4oEfD6oT6pKXDlC9HihebLOcuZ1VSUcF07Ks1UV2arAG8O6BzRhOvOwHJUw9FcxFQA6+iQT6Mtqxf89ECrjCT9knWrz4KUWk7I4Mkh2jVJPRaFFp15pKgwDX0Gq9l7Pey9WuAXDs2c/1H7JM30ZiPD8I5xAAkzpHzOy9pwb2Ykh1XyC3eE8Ep0Gw0A9TC1QnSwynfYPD4ZrQABCZaqtRGolEVldVsi4sYWbUmQRe0cr8+kIOIpWHJ0x5RK4oiTMTiHAWVQW5A5vJ0eo6r5/xX2BmXYdwEfpdp6qKLCPp9HkcZwitSJDmxHJwP1SQeQootujosK3QFdFQft+KiiyQTvcO5Hkp2JOhlRRZ9ABlhVYUURMRRRRYxFFFFjI7C4oosYiiiixjoC6GqKLGLAAalbvAeAVsRBpMaQbZnOAHpqoogwN4j3XDf6Zwf/kVS5v7Wd1vrMrbd/TvAOEGiW9WuIKii3obijz/Fv6UsucPVIvYPuPVeew3sLiM5a9zWtG7TJPlaFFFl2JfS6PonAPYzD4cAhuZ37nXK9OylAsFFECqSReFVRRAJdilRxGiiiJiNDlFFED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4518" name="Picture 6" descr="http://comunidadeams.files.wordpress.com/2013/05/bc0a5-herida.png?w=65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790764" cy="25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735165" y="6453336"/>
            <a:ext cx="4392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</p:spTree>
    <p:extLst>
      <p:ext uri="{BB962C8B-B14F-4D97-AF65-F5344CB8AC3E}">
        <p14:creationId xmlns:p14="http://schemas.microsoft.com/office/powerpoint/2010/main" val="42639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35013" y="71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520" y="939007"/>
            <a:ext cx="7065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PROBLEMAS MAIS FREQÜENTES DURANTE O ALEITAMENTO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496" y="1412776"/>
            <a:ext cx="82804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1688" indent="-2667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27686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2947988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3127375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35845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40417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44989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95617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b="1" dirty="0">
                <a:latin typeface="Times New Roman" pitchFamily="18" charset="0"/>
              </a:rPr>
              <a:t>MASTITE  e  DUCTO BLOQUEADO (mama empedrada)</a:t>
            </a:r>
            <a:r>
              <a:rPr lang="pt-BR" dirty="0">
                <a:latin typeface="Times New Roman" pitchFamily="18" charset="0"/>
              </a:rPr>
              <a:t> </a:t>
            </a:r>
          </a:p>
          <a:p>
            <a:endParaRPr lang="pt-BR" b="1" dirty="0">
              <a:latin typeface="Times New Roman" pitchFamily="18" charset="0"/>
            </a:endParaRPr>
          </a:p>
          <a:p>
            <a:r>
              <a:rPr lang="pt-BR" dirty="0">
                <a:latin typeface="Times New Roman" pitchFamily="18" charset="0"/>
              </a:rPr>
              <a:t>É um processo infeccioso agudo com inflamação focal, apresenta sintomas como febre, mal-estar geral, pode apresentar abscessos e septicemia. Acomete, em média, 2 a 6% das mulheres que amamentam. Os  fatores predisponentes fadiga, estresse, fissuras nos mamilos, obstrução </a:t>
            </a:r>
            <a:r>
              <a:rPr lang="pt-BR" dirty="0" err="1">
                <a:latin typeface="Times New Roman" pitchFamily="18" charset="0"/>
              </a:rPr>
              <a:t>ductal</a:t>
            </a:r>
            <a:r>
              <a:rPr lang="pt-BR" dirty="0">
                <a:latin typeface="Times New Roman" pitchFamily="18" charset="0"/>
              </a:rPr>
              <a:t> e ingurgitamento mamário.</a:t>
            </a:r>
          </a:p>
          <a:p>
            <a:r>
              <a:rPr lang="pt-BR" dirty="0">
                <a:latin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sym typeface="Wingdings" pitchFamily="2" charset="2"/>
              </a:rPr>
              <a:t> </a:t>
            </a:r>
            <a:r>
              <a:rPr lang="pt-BR" b="1" dirty="0">
                <a:latin typeface="Times New Roman" pitchFamily="18" charset="0"/>
              </a:rPr>
              <a:t>tratamento :</a:t>
            </a:r>
          </a:p>
          <a:p>
            <a:pPr lvl="1">
              <a:buFont typeface="Wingdings" pitchFamily="2" charset="2"/>
              <a:buChar char="h"/>
            </a:pPr>
            <a:r>
              <a:rPr lang="pt-BR" dirty="0">
                <a:latin typeface="Times New Roman" pitchFamily="18" charset="0"/>
              </a:rPr>
              <a:t>aplicar calor local e/ou frio sobre a área afetada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h"/>
            </a:pPr>
            <a:r>
              <a:rPr lang="pt-BR" dirty="0">
                <a:latin typeface="Times New Roman" pitchFamily="18" charset="0"/>
              </a:rPr>
              <a:t>orientar para não interromper a amamentação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h"/>
            </a:pPr>
            <a:r>
              <a:rPr lang="pt-BR" dirty="0">
                <a:latin typeface="Times New Roman" pitchFamily="18" charset="0"/>
              </a:rPr>
              <a:t> massagear delicadamente a mama afeta</a:t>
            </a:r>
            <a:r>
              <a:rPr lang="pt-BR" b="1" dirty="0">
                <a:latin typeface="Times New Roman" pitchFamily="18" charset="0"/>
              </a:rPr>
              <a:t>da</a:t>
            </a:r>
          </a:p>
          <a:p>
            <a:pPr lvl="1">
              <a:buFont typeface="Wingdings" pitchFamily="2" charset="2"/>
              <a:buNone/>
            </a:pPr>
            <a:r>
              <a:rPr lang="pt-BR" dirty="0">
                <a:latin typeface="Times New Roman" pitchFamily="18" charset="0"/>
              </a:rPr>
              <a:t> seguida da  </a:t>
            </a:r>
            <a:r>
              <a:rPr lang="pt-BR" dirty="0" err="1">
                <a:latin typeface="Times New Roman" pitchFamily="18" charset="0"/>
              </a:rPr>
              <a:t>auto-ordenha</a:t>
            </a:r>
            <a:r>
              <a:rPr lang="pt-BR" dirty="0">
                <a:latin typeface="Times New Roman" pitchFamily="18" charset="0"/>
              </a:rPr>
              <a:t>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h"/>
            </a:pPr>
            <a:r>
              <a:rPr lang="pt-BR" dirty="0">
                <a:latin typeface="Times New Roman" pitchFamily="18" charset="0"/>
              </a:rPr>
              <a:t> usar sutiã que sustente bem a base das</a:t>
            </a:r>
          </a:p>
          <a:p>
            <a:pPr lvl="1">
              <a:buFont typeface="Wingdings" pitchFamily="2" charset="2"/>
              <a:buNone/>
            </a:pPr>
            <a:r>
              <a:rPr lang="pt-BR" dirty="0">
                <a:latin typeface="Times New Roman" pitchFamily="18" charset="0"/>
              </a:rPr>
              <a:t> mamas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h"/>
            </a:pPr>
            <a:r>
              <a:rPr lang="pt-BR" dirty="0">
                <a:latin typeface="Times New Roman" pitchFamily="18" charset="0"/>
              </a:rPr>
              <a:t> só suspender o aleitamento na mama</a:t>
            </a:r>
          </a:p>
          <a:p>
            <a:pPr lvl="1">
              <a:buFont typeface="Wingdings" pitchFamily="2" charset="2"/>
              <a:buNone/>
            </a:pPr>
            <a:r>
              <a:rPr lang="pt-BR" dirty="0">
                <a:latin typeface="Times New Roman" pitchFamily="18" charset="0"/>
              </a:rPr>
              <a:t> afetada se houver abcesso </a:t>
            </a:r>
            <a:endParaRPr lang="pt-BR" b="1" dirty="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4735165" y="6453336"/>
            <a:ext cx="4392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pic>
        <p:nvPicPr>
          <p:cNvPr id="3074" name="Picture 2" descr="http://www.amamentar.net/Portals/0/maespais/problemas/mastite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6" y="3501008"/>
            <a:ext cx="3641852" cy="257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29600" cy="5040313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pt-PT" sz="2000" dirty="0">
                <a:latin typeface="Times New Roman" pitchFamily="18" charset="0"/>
              </a:rPr>
              <a:t>Recomendar à mãe evitar o uso de  medicamentos, pois 5% do que a mulher absorve é  excretado no leite em quantidades suficientes para causar efeitos no lactente, se a mamada ocorrer no pico máximo de absorção da droga. Poucas drogas são comprovadamente contra-indicadas na lactação.</a:t>
            </a:r>
          </a:p>
          <a:p>
            <a:pPr>
              <a:lnSpc>
                <a:spcPct val="120000"/>
              </a:lnSpc>
              <a:buFontTx/>
              <a:buNone/>
            </a:pPr>
            <a:endParaRPr lang="pt-PT" sz="2000" dirty="0">
              <a:latin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pt-PT" sz="2000" dirty="0">
                <a:latin typeface="Times New Roman" pitchFamily="18" charset="0"/>
              </a:rPr>
              <a:t>Substâncias radioactivas utilizadas em exames diagnósticos requerem uma interrupção temporária da amamentação. </a:t>
            </a:r>
          </a:p>
          <a:p>
            <a:pPr>
              <a:lnSpc>
                <a:spcPct val="120000"/>
              </a:lnSpc>
              <a:buFontTx/>
              <a:buNone/>
            </a:pPr>
            <a:endParaRPr lang="pt-PT" sz="2000" dirty="0">
              <a:latin typeface="Times New Roman" pitchFamily="18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pt-PT" sz="2000" dirty="0">
                <a:latin typeface="Times New Roman" pitchFamily="18" charset="0"/>
              </a:rPr>
              <a:t>A maioria das drogas podem ser administradas durante a amamentação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pt-PT" sz="2000" dirty="0">
                <a:latin typeface="Times New Roman" pitchFamily="18" charset="0"/>
              </a:rPr>
              <a:t>É importante lembrar que, para a maioria dos medicamentos, o efeito das drogas na criança é minimizado se a ingestão for feita logo após a amamentação.</a:t>
            </a:r>
            <a:endParaRPr lang="pt-BR" sz="2000" dirty="0"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55576" y="1124744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b="1"/>
              <a:t>AMAMENTAÇÃO E USO DE DROGAS</a:t>
            </a:r>
            <a:endParaRPr lang="pt-BR" b="1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16632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4735165" y="6453336"/>
            <a:ext cx="4392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</p:spTree>
    <p:extLst>
      <p:ext uri="{BB962C8B-B14F-4D97-AF65-F5344CB8AC3E}">
        <p14:creationId xmlns:p14="http://schemas.microsoft.com/office/powerpoint/2010/main" val="11023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10986"/>
            <a:ext cx="4835525" cy="4823742"/>
          </a:xfrm>
        </p:spPr>
        <p:txBody>
          <a:bodyPr/>
          <a:lstStyle/>
          <a:p>
            <a:pPr eaLnBrk="1" hangingPunct="1"/>
            <a:r>
              <a:rPr lang="pt-BR" sz="2800" dirty="0" smtClean="0"/>
              <a:t>Dar de mamar faz os seios caírem.</a:t>
            </a:r>
          </a:p>
          <a:p>
            <a:pPr eaLnBrk="1" hangingPunct="1"/>
            <a:r>
              <a:rPr lang="pt-BR" sz="2800" dirty="0" smtClean="0"/>
              <a:t>Meu leite é fraco.</a:t>
            </a:r>
          </a:p>
          <a:p>
            <a:pPr eaLnBrk="1" hangingPunct="1"/>
            <a:r>
              <a:rPr lang="pt-BR" sz="2800" dirty="0" smtClean="0"/>
              <a:t>Meu leite não sustenta o bebê.</a:t>
            </a:r>
          </a:p>
          <a:p>
            <a:pPr eaLnBrk="1" hangingPunct="1"/>
            <a:r>
              <a:rPr lang="pt-BR" sz="2800" dirty="0" smtClean="0"/>
              <a:t>Criança prematura com baixo peso não deve ser amamentada.</a:t>
            </a:r>
          </a:p>
          <a:p>
            <a:pPr eaLnBrk="1" hangingPunct="1"/>
            <a:r>
              <a:rPr lang="pt-BR" sz="2800" dirty="0" smtClean="0"/>
              <a:t>Mãe que trabalha fora não pode amamentar.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99" y="863005"/>
            <a:ext cx="309721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CaixaDeTexto 6"/>
          <p:cNvSpPr txBox="1">
            <a:spLocks noChangeArrowheads="1"/>
          </p:cNvSpPr>
          <p:nvPr/>
        </p:nvSpPr>
        <p:spPr bwMode="auto">
          <a:xfrm>
            <a:off x="5148809" y="6496229"/>
            <a:ext cx="3887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1726" y="4462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196752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smtClean="0"/>
              <a:t>Mitos</a:t>
            </a:r>
            <a:endParaRPr lang="pt-BR" sz="4000" b="1"/>
          </a:p>
        </p:txBody>
      </p:sp>
      <p:sp>
        <p:nvSpPr>
          <p:cNvPr id="7" name="CaixaDeTexto 6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37/41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Aleitamento </a:t>
            </a:r>
            <a:endParaRPr lang="pt-BR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Vantagens para o bebê:</a:t>
            </a:r>
          </a:p>
          <a:p>
            <a:pPr eaLnBrk="1" hangingPunct="1"/>
            <a:r>
              <a:rPr lang="en-US" smtClean="0"/>
              <a:t>Maturação do trato gastrintestinal, contém fatores imunológicos que contrituem para uma ocorrência menor de doenças diarréicas, celíaca e doença de Crohn;</a:t>
            </a:r>
          </a:p>
          <a:p>
            <a:pPr eaLnBrk="1" hangingPunct="1"/>
            <a:r>
              <a:rPr lang="en-US" smtClean="0"/>
              <a:t>Fator protetor contra alergias;</a:t>
            </a:r>
          </a:p>
          <a:p>
            <a:pPr eaLnBrk="1" hangingPunct="1"/>
            <a:r>
              <a:rPr lang="en-US" smtClean="0"/>
              <a:t>      risco da síndrome de morte súbita;</a:t>
            </a:r>
          </a:p>
          <a:p>
            <a:pPr eaLnBrk="1" hangingPunct="1"/>
            <a:endParaRPr lang="pt-BR" smtClean="0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900113" y="479742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1" name="CaixaDeTexto 6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462397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7966" y="653494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38/41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dirty="0" smtClean="0"/>
              <a:t> Principais recomendações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pt-BR" dirty="0" smtClean="0"/>
              <a:t>Exclusivamente aleitamento materno durante os primeiros seis meses de vida;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pt-BR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pt-BR" dirty="0" smtClean="0"/>
              <a:t>Após seis meses alimentação complementar segura e </a:t>
            </a:r>
            <a:r>
              <a:rPr lang="pt-BR" dirty="0" err="1" smtClean="0"/>
              <a:t>nutricionalmente</a:t>
            </a:r>
            <a:r>
              <a:rPr lang="pt-BR" dirty="0" smtClean="0"/>
              <a:t> adequada juntamente com a amamentação até dois anos ou mais. </a:t>
            </a:r>
          </a:p>
          <a:p>
            <a:pPr marL="0" indent="0" eaLnBrk="1" hangingPunct="1">
              <a:buFontTx/>
              <a:buNone/>
              <a:defRPr/>
            </a:pPr>
            <a:endParaRPr lang="pt-BR" dirty="0" smtClean="0"/>
          </a:p>
          <a:p>
            <a:pPr marL="0" indent="0" eaLnBrk="1" hangingPunct="1">
              <a:buFontTx/>
              <a:buNone/>
              <a:defRPr/>
            </a:pPr>
            <a:r>
              <a:rPr lang="pt-BR" sz="1400" dirty="0" smtClean="0"/>
              <a:t>Fonte: </a:t>
            </a:r>
            <a:r>
              <a:rPr lang="pt-BR" sz="1400" i="1" dirty="0" smtClean="0"/>
              <a:t>WHO/CDR/93.5 edição revisada 1998</a:t>
            </a:r>
            <a:endParaRPr lang="pt-BR" sz="1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0716" y="107504"/>
            <a:ext cx="8229600" cy="1143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4102" name="CaixaDeTexto 7"/>
          <p:cNvSpPr txBox="1">
            <a:spLocks noChangeArrowheads="1"/>
          </p:cNvSpPr>
          <p:nvPr/>
        </p:nvSpPr>
        <p:spPr bwMode="auto">
          <a:xfrm>
            <a:off x="7345363" y="6094413"/>
            <a:ext cx="1690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229600" cy="398904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3000" smtClean="0"/>
              <a:t>Vantagens para o bebê:</a:t>
            </a:r>
          </a:p>
          <a:p>
            <a:pPr eaLnBrk="1" hangingPunct="1"/>
            <a:r>
              <a:rPr lang="pt-BR" sz="3000" smtClean="0"/>
              <a:t>Têm menor incidência de câncer na infância, como linfoma e leucemia, obesidade e diabetes tipo 1;</a:t>
            </a:r>
          </a:p>
          <a:p>
            <a:pPr eaLnBrk="1" hangingPunct="1"/>
            <a:r>
              <a:rPr lang="pt-BR" sz="3000" smtClean="0"/>
              <a:t>Melhor desempenho nos testes de desenvolvimento ou cognição, melhor capacidade verbal e melhor desempenho escolar.</a:t>
            </a:r>
          </a:p>
        </p:txBody>
      </p:sp>
      <p:sp>
        <p:nvSpPr>
          <p:cNvPr id="40964" name="CaixaDeTexto 5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462397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Vantagens para a mãe: </a:t>
            </a:r>
          </a:p>
          <a:p>
            <a:pPr eaLnBrk="1" hangingPunct="1">
              <a:spcBef>
                <a:spcPts val="1200"/>
              </a:spcBef>
            </a:pPr>
            <a:r>
              <a:rPr lang="pt-BR" smtClean="0"/>
              <a:t>   risco de câncer ovariano, uterino e de             	mama;</a:t>
            </a:r>
          </a:p>
          <a:p>
            <a:pPr eaLnBrk="1" hangingPunct="1"/>
            <a:r>
              <a:rPr lang="pt-BR" smtClean="0"/>
              <a:t>Involução uterina e associado a menor incidência de hemorragia pós-parto;</a:t>
            </a:r>
          </a:p>
          <a:p>
            <a:pPr eaLnBrk="1" hangingPunct="1"/>
            <a:r>
              <a:rPr lang="pt-BR" smtClean="0"/>
              <a:t>Tendência a retornar ao peso pré-gestacional + rapidamente e &lt; incidência de obesidade no futuro;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467544" y="2359174"/>
            <a:ext cx="413767" cy="864096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ts val="1200"/>
              </a:spcBef>
            </a:pPr>
            <a:endParaRPr lang="pt-BR" dirty="0"/>
          </a:p>
        </p:txBody>
      </p:sp>
      <p:sp>
        <p:nvSpPr>
          <p:cNvPr id="41989" name="CaixaDeTexto 6"/>
          <p:cNvSpPr txBox="1">
            <a:spLocks noChangeArrowheads="1"/>
          </p:cNvSpPr>
          <p:nvPr/>
        </p:nvSpPr>
        <p:spPr bwMode="auto">
          <a:xfrm>
            <a:off x="4967982" y="6381328"/>
            <a:ext cx="41760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 dirty="0" err="1"/>
              <a:t>Profa</a:t>
            </a:r>
            <a:r>
              <a:rPr lang="pt-BR" sz="1200" dirty="0"/>
              <a:t> </a:t>
            </a:r>
            <a:r>
              <a:rPr lang="pt-BR" sz="1200" dirty="0" err="1"/>
              <a:t>Dra</a:t>
            </a:r>
            <a:r>
              <a:rPr lang="pt-BR" sz="1200" dirty="0"/>
              <a:t>  Ana Cristina d’ Andretta Tanaka 2013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462397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5059" name="Picture 3" descr="aleitamentoJapaMuse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148263" y="3429000"/>
            <a:ext cx="3529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/>
              <a:t>Obrigada!!!</a:t>
            </a:r>
            <a:endParaRPr lang="pt-BR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diogocoimbra.com.br/images/mamaplastia-aumento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412875"/>
            <a:ext cx="6465888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aixaDeTexto 3"/>
          <p:cNvSpPr txBox="1">
            <a:spLocks noChangeArrowheads="1"/>
          </p:cNvSpPr>
          <p:nvPr/>
        </p:nvSpPr>
        <p:spPr bwMode="auto">
          <a:xfrm>
            <a:off x="5795963" y="6237288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dirty="0">
                <a:hlinkClick r:id="rId4" action="ppaction://hlinksldjump"/>
              </a:rPr>
              <a:t>Plástica</a:t>
            </a:r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950" y="1600200"/>
            <a:ext cx="4387850" cy="4565650"/>
          </a:xfrm>
        </p:spPr>
        <p:txBody>
          <a:bodyPr lIns="0" rIns="0"/>
          <a:lstStyle/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sz="3200" smtClean="0"/>
              <a:t>Além da provisão de nutrição é uma oportunidade de interação psicológica entre a mãe e o bebê (contato pele a pele)</a:t>
            </a:r>
            <a:endParaRPr lang="pt-BR" sz="3200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5124" name="Picture 5" descr="DSC00451co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03225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0716" y="107504"/>
            <a:ext cx="8229600" cy="1143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5128" name="CaixaDeTexto 9"/>
          <p:cNvSpPr txBox="1">
            <a:spLocks noChangeArrowheads="1"/>
          </p:cNvSpPr>
          <p:nvPr/>
        </p:nvSpPr>
        <p:spPr bwMode="auto">
          <a:xfrm>
            <a:off x="7377113" y="6142038"/>
            <a:ext cx="169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Como acontece a lactação?</a:t>
            </a:r>
          </a:p>
          <a:p>
            <a:pPr eaLnBrk="1" hangingPunct="1">
              <a:buFontTx/>
              <a:buNone/>
            </a:pPr>
            <a:endParaRPr lang="pt-BR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0716" y="107504"/>
            <a:ext cx="8229600" cy="1143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6150" name="CaixaDeTexto 8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pic>
        <p:nvPicPr>
          <p:cNvPr id="7174" name="Picture 6" descr="http://2.bp.blogspot.com/_Es2xkf4eQxE/TMMOX-TjSVI/AAAAAAAAAdg/zhQ3PZUyd9s/s1600/interroga%C3%A7%C3%A3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Mamag-renoir"/>
          <p:cNvPicPr>
            <a:picLocks noChangeAspect="1" noChangeArrowheads="1"/>
          </p:cNvPicPr>
          <p:nvPr/>
        </p:nvPicPr>
        <p:blipFill>
          <a:blip r:embed="rId2">
            <a:lum bright="50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5994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50925" y="1924050"/>
            <a:ext cx="2676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pt-BR" sz="3200" dirty="0"/>
              <a:t>Anexo da pele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733800" y="21336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013325" y="1905000"/>
            <a:ext cx="3063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3200" dirty="0"/>
              <a:t>Função secretória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74725" y="2489200"/>
            <a:ext cx="68913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pt-BR" sz="3200"/>
              <a:t>Mesma   estrutura   em  ambos  os sexos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pt-BR" sz="3200"/>
              <a:t>Início da formação intra-útero (6ª sem.)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990600" y="4297363"/>
            <a:ext cx="4414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pt-BR" sz="3200"/>
              <a:t>Brotos mamários 16 a 24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334000" y="4495800"/>
            <a:ext cx="1038200" cy="232450"/>
          </a:xfrm>
          <a:prstGeom prst="rightArrow">
            <a:avLst>
              <a:gd name="adj1" fmla="val 50000"/>
              <a:gd name="adj2" fmla="val 1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943600" y="4297363"/>
            <a:ext cx="33089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5725" indent="276225"/>
            <a:r>
              <a:rPr lang="pt-BR" sz="3200" dirty="0"/>
              <a:t>Depois </a:t>
            </a:r>
            <a:r>
              <a:rPr lang="pt-BR" sz="3200" dirty="0" smtClean="0"/>
              <a:t>lobos </a:t>
            </a:r>
            <a:r>
              <a:rPr lang="pt-BR" dirty="0">
                <a:latin typeface="Arial" charset="0"/>
              </a:rPr>
              <a:t>(glândulas túbulo-alveolares</a:t>
            </a:r>
            <a:r>
              <a:rPr lang="pt-BR" dirty="0" smtClean="0">
                <a:latin typeface="Arial" charset="0"/>
              </a:rPr>
              <a:t>) </a:t>
            </a:r>
            <a:endParaRPr lang="pt-BR" dirty="0">
              <a:latin typeface="Arial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066800" y="5592763"/>
            <a:ext cx="7588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pt-BR" sz="3200"/>
              <a:t>Cada lobo é  subdividido em 20 a 40 lóbulos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74848" y="112837"/>
            <a:ext cx="8229600" cy="867891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</p:spTree>
    <p:extLst>
      <p:ext uri="{BB962C8B-B14F-4D97-AF65-F5344CB8AC3E}">
        <p14:creationId xmlns:p14="http://schemas.microsoft.com/office/powerpoint/2010/main" val="228127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9" grpId="0" animBg="1"/>
      <p:bldP spid="11271" grpId="0" autoUpdateAnimBg="0"/>
      <p:bldP spid="11272" grpId="0" build="p" autoUpdateAnimBg="0"/>
      <p:bldP spid="11273" grpId="0" autoUpdateAnimBg="0"/>
      <p:bldP spid="11274" grpId="0" animBg="1"/>
      <p:bldP spid="11277" grpId="0" autoUpdateAnimBg="0"/>
      <p:bldP spid="112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113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  <a:endParaRPr lang="pt-BR" smtClean="0"/>
          </a:p>
        </p:txBody>
      </p:sp>
      <p:pic>
        <p:nvPicPr>
          <p:cNvPr id="7171" name="Picture 4" descr="apendices da p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aixaDeTexto 6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0716" y="10750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7176" name="CaixaDeTexto 2"/>
          <p:cNvSpPr txBox="1">
            <a:spLocks noChangeArrowheads="1"/>
          </p:cNvSpPr>
          <p:nvPr/>
        </p:nvSpPr>
        <p:spPr bwMode="auto">
          <a:xfrm>
            <a:off x="539750" y="1125538"/>
            <a:ext cx="469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sz="2400" b="1"/>
              <a:t>Origem da glândula mamária</a:t>
            </a:r>
            <a:endParaRPr lang="pt-B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3.wikia.nocookie.net/__cb20121129162716/infomedica/pt-br/images/4/4b/Mamografia1.jpe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8208963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10716" y="107504"/>
            <a:ext cx="8229600" cy="801216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b="1" i="1" kern="0" spc="3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Aleitamento Materno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9575" y="1196975"/>
            <a:ext cx="4449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mamário</a:t>
            </a:r>
          </a:p>
        </p:txBody>
      </p:sp>
      <p:sp>
        <p:nvSpPr>
          <p:cNvPr id="8199" name="CaixaDeTexto 7"/>
          <p:cNvSpPr txBox="1">
            <a:spLocks noChangeArrowheads="1"/>
          </p:cNvSpPr>
          <p:nvPr/>
        </p:nvSpPr>
        <p:spPr bwMode="auto">
          <a:xfrm>
            <a:off x="7345363" y="5949950"/>
            <a:ext cx="169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sz="1200"/>
              <a:t>Profa Dra  Ana Cristina d’ Andretta Tanaka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2560</Words>
  <Application>Microsoft Office PowerPoint</Application>
  <PresentationFormat>Apresentação na tela (4:3)</PresentationFormat>
  <Paragraphs>441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Design padrão</vt:lpstr>
      <vt:lpstr>Aleitamento Materno</vt:lpstr>
      <vt:lpstr>  Tópicos </vt:lpstr>
      <vt:lpstr>Aleitamento Materno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Fases do leite</vt:lpstr>
      <vt:lpstr>Fases do leite materno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Alimentação da nutriz </vt:lpstr>
      <vt:lpstr>  Alimentação da nutriz (cont)</vt:lpstr>
      <vt:lpstr>Apresentação do PowerPoint</vt:lpstr>
      <vt:lpstr>Apresentação do PowerPoint</vt:lpstr>
      <vt:lpstr>Apresentação do PowerPoint</vt:lpstr>
      <vt:lpstr>Doenças que restringe a amamentação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Aleitamento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Aleitamento</dc:title>
  <dc:creator>NOTEBOOK</dc:creator>
  <cp:lastModifiedBy>USUARIO</cp:lastModifiedBy>
  <cp:revision>68</cp:revision>
  <dcterms:created xsi:type="dcterms:W3CDTF">2008-09-24T15:05:22Z</dcterms:created>
  <dcterms:modified xsi:type="dcterms:W3CDTF">2013-10-04T11:10:13Z</dcterms:modified>
</cp:coreProperties>
</file>