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3" r:id="rId3"/>
    <p:sldMasterId id="2147483683" r:id="rId4"/>
  </p:sldMasterIdLst>
  <p:notesMasterIdLst>
    <p:notesMasterId r:id="rId13"/>
  </p:notesMasterIdLst>
  <p:sldIdLst>
    <p:sldId id="461" r:id="rId5"/>
    <p:sldId id="410" r:id="rId6"/>
    <p:sldId id="462" r:id="rId7"/>
    <p:sldId id="271" r:id="rId8"/>
    <p:sldId id="317" r:id="rId9"/>
    <p:sldId id="405" r:id="rId10"/>
    <p:sldId id="319" r:id="rId11"/>
    <p:sldId id="409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B97"/>
    <a:srgbClr val="2F5DAB"/>
    <a:srgbClr val="012F5F"/>
    <a:srgbClr val="C1E5FF"/>
    <a:srgbClr val="3E9ED6"/>
    <a:srgbClr val="575654"/>
    <a:srgbClr val="6083C3"/>
    <a:srgbClr val="F7FFA7"/>
    <a:srgbClr val="ADC9E6"/>
    <a:srgbClr val="B0B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/>
    <p:restoredTop sz="70370" autoAdjust="0"/>
  </p:normalViewPr>
  <p:slideViewPr>
    <p:cSldViewPr snapToGrid="0" snapToObjects="1">
      <p:cViewPr varScale="1">
        <p:scale>
          <a:sx n="70" d="100"/>
          <a:sy n="70" d="100"/>
        </p:scale>
        <p:origin x="13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FCCE-19D4-4349-AC38-48C8BD116E28}" type="datetimeFigureOut">
              <a:rPr lang="en-US" smtClean="0"/>
              <a:pPr/>
              <a:t>5/25/22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E9DE-52D5-A84A-9513-91B44C63F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F677CF67-C933-3B4B-A204-0D848A435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BB7205B9-1D8A-3C47-BCA5-A1D14EC2E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E0620F10-E761-A040-AF17-0B1A5ED037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0B7CA93-C95A-E94D-A039-7F5E3244BF8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2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2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50D9-6186-A04D-BB79-1D3200D9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F4147-5A6C-8A4A-81B9-3B15556F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CD253-5FCF-7B4C-A1CA-A4EDCA93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8B29D-CEB9-F949-A7EA-99438A25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5D5E-BD64-FE4B-A84E-5FB69825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0753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0CA8-AC69-9E4A-80BA-B9B1C01D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3001-E333-3D44-916A-BA9C1F92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D9A65-F62F-244E-AF33-BA0D0317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8A5D0-3A10-E54C-9D4B-AAA050A4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DBD8A-36A6-7040-8061-DEB8C02D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54662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0216-411A-4844-BC87-D862EF3C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78B2-EF42-034C-8B4F-54841A958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0AEA4-4755-724D-9C2D-F45AC7B5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D7AC-DD11-1C48-9A2F-4C49A458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C529-1A58-D54A-97C3-0FACA976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2485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12BD-F1C5-EA45-A8FC-0DC82122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884B9-10E7-6948-9EC6-41FF2822F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E1209-03E9-1646-AB7D-72AAA55FE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4FE83-62AB-414B-B67E-56CA470A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DB86F-7818-B948-9BDA-44C87D3B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AB928-87EC-A140-A4D2-AFC0DE3A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6829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F3D0-3D17-5D4C-BB78-C8AAA0F8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BC23F-8E55-2E4E-90D7-00487D25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A4C51-27F2-F947-8817-48FD3EC36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494B2-ADE0-B344-B3B2-61C5EF4C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A89B4-301C-9349-A907-E340B72D4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4708A-E241-584C-808C-978C1203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1AC760-163D-AA49-A8B0-D07CDC53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DAB9B-9AD4-7B48-9026-FD835274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8764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B5F6-1AB4-C24E-BFF8-43202706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A21D-E5F5-F14A-8E11-D1760E09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D2710-9C03-D947-A72B-27F52FC4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AB7EC-E50D-AD46-9559-D62CAFF4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710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3E9C6-C050-0445-9AF0-8BD0655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0B535-F94F-2C48-B4A6-13035F53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971C-2D95-6944-81CE-7CB0D64A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64897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F395-7071-D24F-AEBE-4FE6F5B5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5D43-0AA5-4548-B4B4-EE51D60F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4219B-1879-C448-9DC7-CBBE1AA33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D6589-A55D-AC48-8380-C15383F6F4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F2C46-4F63-FE47-83B5-A4BBB35C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E4EB-F9B0-6F43-B46E-C491F1D7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7467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7572-75C2-1C4D-B296-FF3FEDF4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DAE88-C19E-8441-9E5F-AA3FBF4F1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C9B5B-2007-4C4B-8E7A-4FF267628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DC3D8-ECEE-E543-8F43-1CDB198E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63B6-FC19-274A-816F-CF579AB3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3D934-44EC-8047-8E66-5C51E02B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2831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09934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3F52-C614-0F49-AE2D-829ED1BD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C96BA-2F17-F04F-AE48-ABE6B32F7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FAB24-7F73-2F43-A1B2-91E96E62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7D7BF-B6FE-4840-8E3D-E2C910E2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139B0-8119-584A-9371-85B1C18C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484798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1A1FC-E54B-0C41-B617-2B7F2BCD0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58134-1A11-2649-8181-D6425001B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423E-F012-D547-B62C-02506C96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en-BR" smtClean="0"/>
              <a:t>25/05/22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5F1F-DCD7-7B47-A3F8-DB177116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80E0C-A965-D247-BB70-F62E8D10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15827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38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0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025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9443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BB9F5-EA8F-B34C-B2CC-996A866A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D14-A1B1-2A4A-BC84-23E415D14FBE}" type="datetimeFigureOut">
              <a:rPr lang="x-none" smtClean="0"/>
              <a:t>25/05/22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2A306-CD10-F34A-8F9E-CDB5294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1C24F-B1C0-BF4E-B088-3E01B66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7686-D637-964A-AB07-E465C63BC8C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13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30D5-8329-E44B-AB44-5C8BAC7D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CAB9-2313-4F4F-99AA-BDEF6EC8B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75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2B8C-76F2-3643-BDC7-0EF1355E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D197-0315-0D48-9D5A-750A4D17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49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BECA72-82A1-EF42-BE65-E8EE03040A03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66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57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35239-F8F7-FC42-8515-83BB4F38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C3F3-31D0-8D4B-B5A1-C367C089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29CE1-7CBD-4B43-A5DD-54B579C2B2E7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4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7B13D-AE27-B440-8176-9B85D740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BC7F7-E2B0-AA44-9C0B-51A224C2B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876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1F79C51-675A-194B-86F3-E8FD83F43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5405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>
                <a:ea typeface="ＭＳ Ｐゴシック" panose="020B0600070205080204" pitchFamily="34" charset="-128"/>
              </a:rPr>
              <a:t>Nome da Startup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9CBD27BC-1E41-EF4D-BEF0-EF87E09C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54013"/>
            <a:ext cx="1978025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Data: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167D336-2BA8-1E4A-AC41-5EC997D2F3F4}"/>
              </a:ext>
            </a:extLst>
          </p:cNvPr>
          <p:cNvSpPr/>
          <p:nvPr/>
        </p:nvSpPr>
        <p:spPr>
          <a:xfrm>
            <a:off x="3611563" y="3008313"/>
            <a:ext cx="1638300" cy="136366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x-none" dirty="0">
                <a:solidFill>
                  <a:schemeClr val="tx1"/>
                </a:solidFill>
              </a:rPr>
              <a:t>LOGO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94B4309-B749-EA4D-ACAA-A4092CC94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5405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>
                <a:ea typeface="ＭＳ Ｐゴシック" panose="020B0600070205080204" pitchFamily="34" charset="-128"/>
              </a:rPr>
              <a:t>Equipe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7446A47-7568-904A-944F-07FA1255DD05}"/>
              </a:ext>
            </a:extLst>
          </p:cNvPr>
          <p:cNvSpPr>
            <a:spLocks noChangeAspect="1"/>
          </p:cNvSpPr>
          <p:nvPr/>
        </p:nvSpPr>
        <p:spPr>
          <a:xfrm>
            <a:off x="3540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0" name="TextBox 2">
            <a:extLst>
              <a:ext uri="{FF2B5EF4-FFF2-40B4-BE49-F238E27FC236}">
                <a16:creationId xmlns:a16="http://schemas.microsoft.com/office/drawing/2014/main" id="{FDAD5AAD-055A-9146-A9D6-EBBD5E52E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103688"/>
            <a:ext cx="166846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BR" altLang="en-BR" sz="1600"/>
              <a:t>Nome</a:t>
            </a:r>
          </a:p>
          <a:p>
            <a:pPr algn="ctr"/>
            <a:r>
              <a:rPr lang="en-BR" altLang="en-BR" sz="1600"/>
              <a:t>Qualificação</a:t>
            </a:r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C3E19D-855E-3340-BF1B-C8200122BA6E}"/>
              </a:ext>
            </a:extLst>
          </p:cNvPr>
          <p:cNvSpPr>
            <a:spLocks noChangeAspect="1"/>
          </p:cNvSpPr>
          <p:nvPr/>
        </p:nvSpPr>
        <p:spPr>
          <a:xfrm>
            <a:off x="2130425" y="2519363"/>
            <a:ext cx="1439863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2" name="TextBox 7">
            <a:extLst>
              <a:ext uri="{FF2B5EF4-FFF2-40B4-BE49-F238E27FC236}">
                <a16:creationId xmlns:a16="http://schemas.microsoft.com/office/drawing/2014/main" id="{327CD088-E2F8-0F4B-A797-4D8B7A68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4103688"/>
            <a:ext cx="166846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BR" altLang="en-BR" sz="1600"/>
              <a:t>Nome</a:t>
            </a:r>
          </a:p>
          <a:p>
            <a:pPr algn="ctr"/>
            <a:r>
              <a:rPr lang="en-BR" altLang="en-BR" sz="1600"/>
              <a:t>Qualificação</a:t>
            </a:r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E602D0-2A9C-7044-85F6-6FDB5857992E}"/>
              </a:ext>
            </a:extLst>
          </p:cNvPr>
          <p:cNvSpPr>
            <a:spLocks noChangeAspect="1"/>
          </p:cNvSpPr>
          <p:nvPr/>
        </p:nvSpPr>
        <p:spPr>
          <a:xfrm>
            <a:off x="38973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4" name="TextBox 12">
            <a:extLst>
              <a:ext uri="{FF2B5EF4-FFF2-40B4-BE49-F238E27FC236}">
                <a16:creationId xmlns:a16="http://schemas.microsoft.com/office/drawing/2014/main" id="{A79D50F0-6CDE-8E4A-BFC1-13042FD9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013" y="4103688"/>
            <a:ext cx="1668462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BR" altLang="en-BR" sz="1600"/>
              <a:t>Nome</a:t>
            </a:r>
          </a:p>
          <a:p>
            <a:pPr algn="ctr"/>
            <a:r>
              <a:rPr lang="en-BR" altLang="en-BR" sz="1600"/>
              <a:t>Qualificação</a:t>
            </a:r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91D531C-8BFB-5C43-952B-43AE0E089ABD}"/>
              </a:ext>
            </a:extLst>
          </p:cNvPr>
          <p:cNvSpPr>
            <a:spLocks noChangeAspect="1"/>
          </p:cNvSpPr>
          <p:nvPr/>
        </p:nvSpPr>
        <p:spPr>
          <a:xfrm>
            <a:off x="56499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6" name="TextBox 14">
            <a:extLst>
              <a:ext uri="{FF2B5EF4-FFF2-40B4-BE49-F238E27FC236}">
                <a16:creationId xmlns:a16="http://schemas.microsoft.com/office/drawing/2014/main" id="{F3466FAC-A3A2-4543-AA76-17D1A8C27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4103688"/>
            <a:ext cx="16700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BR" altLang="en-BR" sz="1600"/>
              <a:t>Nome</a:t>
            </a:r>
          </a:p>
          <a:p>
            <a:pPr algn="ctr"/>
            <a:r>
              <a:rPr lang="en-BR" altLang="en-BR" sz="1600"/>
              <a:t>Qualificação</a:t>
            </a:r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48F09F-7A58-7641-9F5B-DB9FF1647959}"/>
              </a:ext>
            </a:extLst>
          </p:cNvPr>
          <p:cNvSpPr>
            <a:spLocks noChangeAspect="1"/>
          </p:cNvSpPr>
          <p:nvPr/>
        </p:nvSpPr>
        <p:spPr>
          <a:xfrm>
            <a:off x="7394575" y="2519363"/>
            <a:ext cx="1439863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8" name="TextBox 16">
            <a:extLst>
              <a:ext uri="{FF2B5EF4-FFF2-40B4-BE49-F238E27FC236}">
                <a16:creationId xmlns:a16="http://schemas.microsoft.com/office/drawing/2014/main" id="{28A69C56-7DA7-1D48-B8FA-18F3B6E7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275" y="4103688"/>
            <a:ext cx="16700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BR" altLang="en-BR" sz="1600"/>
              <a:t>Nome</a:t>
            </a:r>
          </a:p>
          <a:p>
            <a:pPr algn="ctr"/>
            <a:r>
              <a:rPr lang="en-BR" altLang="en-BR" sz="1600"/>
              <a:t>Qualificação</a:t>
            </a:r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  <a:p>
            <a:pPr algn="ctr"/>
            <a:endParaRPr lang="en-BR" altLang="en-BR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A1CB438-B493-D644-8715-DCD21E2B5E3B}"/>
              </a:ext>
            </a:extLst>
          </p:cNvPr>
          <p:cNvSpPr txBox="1">
            <a:spLocks/>
          </p:cNvSpPr>
          <p:nvPr/>
        </p:nvSpPr>
        <p:spPr bwMode="auto">
          <a:xfrm>
            <a:off x="315913" y="1222375"/>
            <a:ext cx="4038600" cy="4927600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89" charset="-128"/>
                <a:cs typeface="ＭＳ Ｐゴシック" pitchFamily="-89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89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89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89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89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pt-BR" altLang="en-U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Descrição da dor: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algn="l" eaLnBrk="1" hangingPunct="1">
              <a:defRPr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16387" name="Text Placeholder 5">
            <a:extLst>
              <a:ext uri="{FF2B5EF4-FFF2-40B4-BE49-F238E27FC236}">
                <a16:creationId xmlns:a16="http://schemas.microsoft.com/office/drawing/2014/main" id="{BC4DCCD9-38EB-EC4A-9DE3-F9348CAABA42}"/>
              </a:ext>
            </a:extLst>
          </p:cNvPr>
          <p:cNvSpPr txBox="1">
            <a:spLocks/>
          </p:cNvSpPr>
          <p:nvPr/>
        </p:nvSpPr>
        <p:spPr bwMode="auto">
          <a:xfrm>
            <a:off x="4789488" y="1235075"/>
            <a:ext cx="4038600" cy="49260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000" b="1"/>
              <a:t>Como a dor é solucionada hoje: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000"/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64E562BD-3A44-DF4E-B520-F61782BD9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415925"/>
            <a:ext cx="26749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BR" altLang="en-BR" sz="3200" b="1"/>
              <a:t>O Problema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E4A68E4-DA7C-5B46-B25C-1E632C9BE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0225"/>
            <a:ext cx="8229600" cy="676275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Persona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5E8237-5077-DF43-98D7-85B3D26ED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206500"/>
            <a:ext cx="4038600" cy="4525963"/>
          </a:xfr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BR" dirty="0"/>
              <a:t>Quem é a persona?</a:t>
            </a:r>
          </a:p>
          <a:p>
            <a:pPr>
              <a:defRPr/>
            </a:pPr>
            <a:endParaRPr lang="en-BR" sz="2000" dirty="0"/>
          </a:p>
          <a:p>
            <a:pPr>
              <a:defRPr/>
            </a:pPr>
            <a:endParaRPr lang="en-BR" sz="2000" dirty="0"/>
          </a:p>
          <a:p>
            <a:pPr>
              <a:defRPr/>
            </a:pPr>
            <a:endParaRPr lang="en-B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7864DD-36E4-DD44-A3F3-99DBA8938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17613"/>
            <a:ext cx="4038600" cy="4525962"/>
          </a:xfr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BR" sz="2000" dirty="0"/>
              <a:t>Como é a jornada hoje para resolver o problema e quais as dificuldades?</a:t>
            </a:r>
          </a:p>
          <a:p>
            <a:pPr>
              <a:defRPr/>
            </a:pPr>
            <a:endParaRPr lang="en-BR" sz="2000" dirty="0"/>
          </a:p>
          <a:p>
            <a:pPr>
              <a:defRPr/>
            </a:pPr>
            <a:endParaRPr lang="en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>
            <a:extLst>
              <a:ext uri="{FF2B5EF4-FFF2-40B4-BE49-F238E27FC236}">
                <a16:creationId xmlns:a16="http://schemas.microsoft.com/office/drawing/2014/main" id="{9BC566BF-7655-2A47-95C4-EFB61F1D0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388" y="550863"/>
            <a:ext cx="6753225" cy="522287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en-US" sz="2800" b="1">
                <a:ea typeface="ＭＳ Ｐゴシック" panose="020B0600070205080204" pitchFamily="34" charset="-128"/>
              </a:rPr>
              <a:t>Produto:</a:t>
            </a:r>
            <a:r>
              <a:rPr lang="pt-BR" altLang="en-US" sz="20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18434" name="Content Placeholder 6">
            <a:extLst>
              <a:ext uri="{FF2B5EF4-FFF2-40B4-BE49-F238E27FC236}">
                <a16:creationId xmlns:a16="http://schemas.microsoft.com/office/drawing/2014/main" id="{E8ED803B-72D1-1C4C-9F75-D5E5212A3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2188" y="1357313"/>
            <a:ext cx="3905250" cy="414337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pt-BR" altLang="en-US" sz="2000" b="1" dirty="0">
                <a:cs typeface="Calibri" panose="020F0502020204030204" pitchFamily="34" charset="0"/>
              </a:rPr>
              <a:t>Dados e informações sobre testes, entrevistas e validações:</a:t>
            </a:r>
          </a:p>
          <a:p>
            <a:pPr eaLnBrk="1" hangingPunct="1">
              <a:spcBef>
                <a:spcPts val="1320"/>
              </a:spcBef>
              <a:defRPr/>
            </a:pPr>
            <a:r>
              <a:rPr lang="pt-BR" altLang="en-US" sz="1600" dirty="0">
                <a:solidFill>
                  <a:srgbClr val="7F7F7F"/>
                </a:solidFill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ts val="1320"/>
              </a:spcBef>
              <a:defRPr/>
            </a:pPr>
            <a:r>
              <a:rPr lang="pt-BR" altLang="en-US" sz="1600" dirty="0">
                <a:solidFill>
                  <a:srgbClr val="7F7F7F"/>
                </a:solidFill>
                <a:cs typeface="Calibri" panose="020F0502020204030204" pitchFamily="34" charset="0"/>
              </a:rPr>
              <a:t> </a:t>
            </a:r>
          </a:p>
          <a:p>
            <a:pPr marL="0" indent="0" eaLnBrk="1" hangingPunct="1">
              <a:spcBef>
                <a:spcPts val="1320"/>
              </a:spcBef>
              <a:buFont typeface="Arial" panose="020B0604020202020204" pitchFamily="34" charset="0"/>
              <a:buNone/>
              <a:defRPr/>
            </a:pPr>
            <a:endParaRPr lang="pt-BR" altLang="en-US" sz="1600" dirty="0">
              <a:solidFill>
                <a:srgbClr val="7F7F7F"/>
              </a:solidFill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pt-BR" altLang="en-US" sz="1600" dirty="0">
              <a:solidFill>
                <a:srgbClr val="7F7F7F"/>
              </a:solidFill>
              <a:cs typeface="Calibri" panose="020F0502020204030204" pitchFamily="34" charset="0"/>
            </a:endParaRPr>
          </a:p>
        </p:txBody>
      </p:sp>
      <p:pic>
        <p:nvPicPr>
          <p:cNvPr id="22531" name="Imagem 2">
            <a:extLst>
              <a:ext uri="{FF2B5EF4-FFF2-40B4-BE49-F238E27FC236}">
                <a16:creationId xmlns:a16="http://schemas.microsoft.com/office/drawing/2014/main" id="{58AEC306-3D6D-0342-8EA3-321637992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3" y="6503988"/>
            <a:ext cx="9366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2" name="Group 2">
            <a:extLst>
              <a:ext uri="{FF2B5EF4-FFF2-40B4-BE49-F238E27FC236}">
                <a16:creationId xmlns:a16="http://schemas.microsoft.com/office/drawing/2014/main" id="{961B5B89-FCBE-0B41-8C52-AC812C6437F6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1357313"/>
            <a:ext cx="3905250" cy="4143375"/>
            <a:chOff x="4802653" y="1186326"/>
            <a:chExt cx="3904785" cy="2135726"/>
          </a:xfrm>
        </p:grpSpPr>
        <p:sp>
          <p:nvSpPr>
            <p:cNvPr id="22533" name="Content Placeholder 6">
              <a:extLst>
                <a:ext uri="{FF2B5EF4-FFF2-40B4-BE49-F238E27FC236}">
                  <a16:creationId xmlns:a16="http://schemas.microsoft.com/office/drawing/2014/main" id="{B7113695-70C5-0145-8493-E84BC7F5D07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02653" y="1186326"/>
              <a:ext cx="3904785" cy="213572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t-BR" altLang="en-US" sz="2400" b="1"/>
                <a:t>Descrição do MVP:</a:t>
              </a:r>
            </a:p>
            <a:p>
              <a:pPr eaLnBrk="1" hangingPunct="1"/>
              <a:r>
                <a:rPr lang="pt-BR" altLang="en-US" sz="2000">
                  <a:solidFill>
                    <a:srgbClr val="7F7F7F"/>
                  </a:solidFill>
                </a:rPr>
                <a:t> </a:t>
              </a:r>
            </a:p>
            <a:p>
              <a:pPr eaLnBrk="1" hangingPunct="1"/>
              <a:r>
                <a:rPr lang="pt-BR" altLang="en-US" sz="2000">
                  <a:solidFill>
                    <a:srgbClr val="7F7F7F"/>
                  </a:solidFill>
                </a:rPr>
                <a:t> </a:t>
              </a:r>
            </a:p>
          </p:txBody>
        </p:sp>
        <p:sp>
          <p:nvSpPr>
            <p:cNvPr id="22534" name="TextBox 1">
              <a:extLst>
                <a:ext uri="{FF2B5EF4-FFF2-40B4-BE49-F238E27FC236}">
                  <a16:creationId xmlns:a16="http://schemas.microsoft.com/office/drawing/2014/main" id="{EDAB7CF5-A0D0-4A4F-ADC2-29741E7BB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3920" y="1603808"/>
              <a:ext cx="689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BR" altLang="en-BR"/>
                <a:t>Tipo: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E5C65CCB-B19E-9F4A-9E28-E5CFF4C4F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38" y="201613"/>
            <a:ext cx="8704262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Como </a:t>
            </a:r>
            <a:r>
              <a:rPr lang="en-US" altLang="en-US" dirty="0" err="1">
                <a:ea typeface="ＭＳ Ｐゴシック" panose="020B0600070205080204" pitchFamily="34" charset="-128"/>
              </a:rPr>
              <a:t>seria</a:t>
            </a:r>
            <a:r>
              <a:rPr lang="en-US" altLang="en-US" dirty="0">
                <a:ea typeface="ＭＳ Ｐゴシック" panose="020B0600070205080204" pitchFamily="34" charset="-128"/>
              </a:rPr>
              <a:t> a </a:t>
            </a:r>
            <a:r>
              <a:rPr lang="en-US" altLang="en-US" dirty="0" err="1">
                <a:ea typeface="ＭＳ Ｐゴシック" panose="020B0600070205080204" pitchFamily="34" charset="-128"/>
              </a:rPr>
              <a:t>experiência</a:t>
            </a:r>
            <a:r>
              <a:rPr lang="en-US" altLang="en-US" dirty="0">
                <a:ea typeface="ＭＳ Ｐゴシック" panose="020B0600070205080204" pitchFamily="34" charset="-128"/>
              </a:rPr>
              <a:t> do </a:t>
            </a:r>
            <a:r>
              <a:rPr lang="en-US" altLang="en-US" dirty="0" err="1">
                <a:ea typeface="ＭＳ Ｐゴシック" panose="020B0600070205080204" pitchFamily="34" charset="-128"/>
              </a:rPr>
              <a:t>seu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cliente</a:t>
            </a:r>
            <a:r>
              <a:rPr lang="en-US" altLang="en-US" dirty="0"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A2055714-F5EC-BD4F-8883-B873B01584E0}"/>
              </a:ext>
            </a:extLst>
          </p:cNvPr>
          <p:cNvSpPr txBox="1">
            <a:spLocks/>
          </p:cNvSpPr>
          <p:nvPr/>
        </p:nvSpPr>
        <p:spPr>
          <a:xfrm>
            <a:off x="935038" y="885825"/>
            <a:ext cx="7307262" cy="887413"/>
          </a:xfrm>
          <a:prstGeom prst="rect">
            <a:avLst/>
          </a:prstGeo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err="1"/>
              <a:t>Experiência</a:t>
            </a:r>
            <a:r>
              <a:rPr lang="en-US" sz="1600" b="1" dirty="0"/>
              <a:t>  1 </a:t>
            </a:r>
            <a:r>
              <a:rPr lang="en-US" sz="1600" b="1" dirty="0" err="1"/>
              <a:t>estrela</a:t>
            </a:r>
            <a:r>
              <a:rPr lang="en-US" sz="1600" b="1" dirty="0"/>
              <a:t>: </a:t>
            </a:r>
            <a:r>
              <a:rPr lang="en-US" sz="1600" dirty="0" err="1"/>
              <a:t>Experiência</a:t>
            </a:r>
            <a:r>
              <a:rPr lang="en-US" sz="1600" dirty="0"/>
              <a:t> </a:t>
            </a:r>
            <a:r>
              <a:rPr lang="en-US" sz="1600" dirty="0" err="1"/>
              <a:t>ruim</a:t>
            </a:r>
            <a:r>
              <a:rPr lang="en-US" sz="1600" dirty="0"/>
              <a:t>. O que </a:t>
            </a:r>
            <a:r>
              <a:rPr lang="en-US" sz="1600" dirty="0" err="1"/>
              <a:t>acabaria</a:t>
            </a:r>
            <a:r>
              <a:rPr lang="en-US" sz="1600" dirty="0"/>
              <a:t> com a </a:t>
            </a:r>
            <a:r>
              <a:rPr lang="en-US" sz="1600" dirty="0" err="1"/>
              <a:t>experiência</a:t>
            </a:r>
            <a:r>
              <a:rPr lang="en-US" sz="1600" dirty="0"/>
              <a:t>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BAA072-4BD3-E646-8CB6-E78B53F36CCA}"/>
              </a:ext>
            </a:extLst>
          </p:cNvPr>
          <p:cNvSpPr txBox="1">
            <a:spLocks/>
          </p:cNvSpPr>
          <p:nvPr/>
        </p:nvSpPr>
        <p:spPr>
          <a:xfrm>
            <a:off x="935038" y="1800225"/>
            <a:ext cx="7307262" cy="887413"/>
          </a:xfrm>
          <a:prstGeom prst="rect">
            <a:avLst/>
          </a:prstGeo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err="1"/>
              <a:t>Experiência</a:t>
            </a:r>
            <a:r>
              <a:rPr lang="en-US" sz="1600" b="1" dirty="0"/>
              <a:t>  3 </a:t>
            </a:r>
            <a:r>
              <a:rPr lang="en-US" sz="1600" b="1" dirty="0" err="1"/>
              <a:t>estrelas</a:t>
            </a:r>
            <a:r>
              <a:rPr lang="en-US" sz="1600" b="1" dirty="0"/>
              <a:t>: </a:t>
            </a:r>
            <a:r>
              <a:rPr lang="en-US" sz="1600" dirty="0" err="1"/>
              <a:t>Experiência</a:t>
            </a:r>
            <a:r>
              <a:rPr lang="en-US" sz="1600" dirty="0"/>
              <a:t> que </a:t>
            </a:r>
            <a:r>
              <a:rPr lang="en-US" sz="1600" dirty="0" err="1"/>
              <a:t>funcionou</a:t>
            </a:r>
            <a:r>
              <a:rPr lang="en-US" sz="1600" dirty="0"/>
              <a:t> mas </a:t>
            </a:r>
            <a:r>
              <a:rPr lang="en-US" sz="1600" dirty="0" err="1"/>
              <a:t>deixou</a:t>
            </a:r>
            <a:r>
              <a:rPr lang="en-US" sz="1600" dirty="0"/>
              <a:t> um </a:t>
            </a:r>
            <a:r>
              <a:rPr lang="en-US" sz="1600" dirty="0" err="1"/>
              <a:t>gosto</a:t>
            </a:r>
            <a:r>
              <a:rPr lang="en-US" sz="1600" dirty="0"/>
              <a:t> </a:t>
            </a:r>
            <a:r>
              <a:rPr lang="en-US" sz="1600" dirty="0" err="1"/>
              <a:t>amargo</a:t>
            </a:r>
            <a:r>
              <a:rPr lang="en-US" sz="1600" dirty="0"/>
              <a:t>.</a:t>
            </a:r>
            <a:r>
              <a:rPr lang="en-US" sz="1600" b="1" dirty="0"/>
              <a:t> </a:t>
            </a:r>
            <a:r>
              <a:rPr lang="en-US" sz="1600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1A6BA8F-389E-414E-BD2E-BB077AABBCBF}"/>
              </a:ext>
            </a:extLst>
          </p:cNvPr>
          <p:cNvSpPr txBox="1">
            <a:spLocks/>
          </p:cNvSpPr>
          <p:nvPr/>
        </p:nvSpPr>
        <p:spPr>
          <a:xfrm>
            <a:off x="935038" y="2716213"/>
            <a:ext cx="7307262" cy="885825"/>
          </a:xfrm>
          <a:prstGeom prst="rect">
            <a:avLst/>
          </a:prstGeo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err="1"/>
              <a:t>Experiência</a:t>
            </a:r>
            <a:r>
              <a:rPr lang="en-US" sz="1600" b="1" dirty="0"/>
              <a:t>  5 </a:t>
            </a:r>
            <a:r>
              <a:rPr lang="en-US" sz="1600" b="1" dirty="0" err="1"/>
              <a:t>estrelas</a:t>
            </a:r>
            <a:r>
              <a:rPr lang="en-US" sz="1600" b="1" dirty="0"/>
              <a:t>: </a:t>
            </a:r>
            <a:r>
              <a:rPr lang="en-US" sz="1600" dirty="0" err="1"/>
              <a:t>Experiência</a:t>
            </a:r>
            <a:r>
              <a:rPr lang="en-US" sz="1600" dirty="0"/>
              <a:t> </a:t>
            </a:r>
            <a:r>
              <a:rPr lang="en-US" sz="1600" dirty="0" err="1"/>
              <a:t>atingiu</a:t>
            </a:r>
            <a:r>
              <a:rPr lang="en-US" sz="1600" dirty="0"/>
              <a:t> o </a:t>
            </a:r>
            <a:r>
              <a:rPr lang="en-US" sz="1600" dirty="0" err="1"/>
              <a:t>objetivo</a:t>
            </a:r>
            <a:r>
              <a:rPr lang="en-US" sz="1600" dirty="0"/>
              <a:t> de </a:t>
            </a:r>
            <a:r>
              <a:rPr lang="en-US" sz="1600" dirty="0" err="1"/>
              <a:t>uma</a:t>
            </a:r>
            <a:r>
              <a:rPr lang="en-US" sz="1600" dirty="0"/>
              <a:t> forma </a:t>
            </a:r>
            <a:r>
              <a:rPr lang="en-US" sz="1600" dirty="0" err="1"/>
              <a:t>prazeirosa</a:t>
            </a:r>
            <a:r>
              <a:rPr lang="en-US" sz="1600" dirty="0"/>
              <a:t>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C9ADE2F-20B0-D347-A1AD-79C7D7EE2C71}"/>
              </a:ext>
            </a:extLst>
          </p:cNvPr>
          <p:cNvSpPr txBox="1">
            <a:spLocks/>
          </p:cNvSpPr>
          <p:nvPr/>
        </p:nvSpPr>
        <p:spPr>
          <a:xfrm>
            <a:off x="935038" y="3629025"/>
            <a:ext cx="7307262" cy="887413"/>
          </a:xfrm>
          <a:prstGeom prst="rect">
            <a:avLst/>
          </a:prstGeo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err="1"/>
              <a:t>Experiência</a:t>
            </a:r>
            <a:r>
              <a:rPr lang="en-US" sz="1600" b="1" dirty="0"/>
              <a:t>  7 </a:t>
            </a:r>
            <a:r>
              <a:rPr lang="en-US" sz="1600" b="1" dirty="0" err="1"/>
              <a:t>estrelas</a:t>
            </a:r>
            <a:r>
              <a:rPr lang="en-US" sz="1600" b="1" dirty="0"/>
              <a:t>: </a:t>
            </a:r>
            <a:r>
              <a:rPr lang="en-US" sz="1600" dirty="0" err="1"/>
              <a:t>Experiência</a:t>
            </a:r>
            <a:r>
              <a:rPr lang="en-US" sz="1600" dirty="0"/>
              <a:t> </a:t>
            </a:r>
            <a:r>
              <a:rPr lang="en-US" sz="1600" dirty="0" err="1"/>
              <a:t>fantástica</a:t>
            </a:r>
            <a:r>
              <a:rPr lang="en-US" sz="1600" dirty="0"/>
              <a:t> e que </a:t>
            </a:r>
            <a:r>
              <a:rPr lang="en-US" sz="1600" dirty="0" err="1"/>
              <a:t>vai</a:t>
            </a:r>
            <a:r>
              <a:rPr lang="en-US" sz="1600" dirty="0"/>
              <a:t> </a:t>
            </a:r>
            <a:r>
              <a:rPr lang="en-US" sz="1600" dirty="0" err="1"/>
              <a:t>muito</a:t>
            </a:r>
            <a:r>
              <a:rPr lang="en-US" sz="1600" dirty="0"/>
              <a:t> </a:t>
            </a:r>
            <a:r>
              <a:rPr lang="en-US" sz="1600" dirty="0" err="1"/>
              <a:t>além</a:t>
            </a:r>
            <a:r>
              <a:rPr lang="en-US" sz="1600" dirty="0"/>
              <a:t> do </a:t>
            </a:r>
            <a:r>
              <a:rPr lang="en-US" sz="1600" dirty="0" err="1"/>
              <a:t>esperado</a:t>
            </a:r>
            <a:r>
              <a:rPr lang="en-US" sz="1600" dirty="0"/>
              <a:t>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1D59BA2-6EA0-F44F-9CBE-90C1C7766794}"/>
              </a:ext>
            </a:extLst>
          </p:cNvPr>
          <p:cNvSpPr txBox="1">
            <a:spLocks/>
          </p:cNvSpPr>
          <p:nvPr/>
        </p:nvSpPr>
        <p:spPr>
          <a:xfrm>
            <a:off x="935038" y="4545013"/>
            <a:ext cx="7307262" cy="885825"/>
          </a:xfrm>
          <a:prstGeom prst="rect">
            <a:avLst/>
          </a:prstGeo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err="1"/>
              <a:t>Experiência</a:t>
            </a:r>
            <a:r>
              <a:rPr lang="en-US" sz="1600" b="1" dirty="0"/>
              <a:t>  9 </a:t>
            </a:r>
            <a:r>
              <a:rPr lang="en-US" sz="1600" b="1" dirty="0" err="1"/>
              <a:t>estrelas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r>
              <a:rPr lang="en-US" sz="1600" dirty="0" err="1"/>
              <a:t>Experiência</a:t>
            </a:r>
            <a:r>
              <a:rPr lang="en-US" sz="1600" dirty="0"/>
              <a:t> que </a:t>
            </a:r>
            <a:r>
              <a:rPr lang="en-US" sz="1600" dirty="0" err="1"/>
              <a:t>deslumbra</a:t>
            </a:r>
            <a:r>
              <a:rPr lang="en-US" sz="1600" dirty="0"/>
              <a:t>, </a:t>
            </a:r>
            <a:r>
              <a:rPr lang="en-US" sz="1600" dirty="0" err="1"/>
              <a:t>vai</a:t>
            </a:r>
            <a:r>
              <a:rPr lang="en-US" sz="1600" dirty="0"/>
              <a:t> </a:t>
            </a:r>
            <a:r>
              <a:rPr lang="en-US" sz="1600" dirty="0" err="1"/>
              <a:t>contar</a:t>
            </a:r>
            <a:r>
              <a:rPr lang="en-US" sz="1600" dirty="0"/>
              <a:t> o resto da </a:t>
            </a:r>
            <a:r>
              <a:rPr lang="en-US" sz="1600" dirty="0" err="1"/>
              <a:t>vida</a:t>
            </a:r>
            <a:r>
              <a:rPr lang="en-US" sz="1600" dirty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1D3F5BC-B3BF-E542-8CC2-59DA6E25C7BE}"/>
              </a:ext>
            </a:extLst>
          </p:cNvPr>
          <p:cNvSpPr txBox="1">
            <a:spLocks/>
          </p:cNvSpPr>
          <p:nvPr/>
        </p:nvSpPr>
        <p:spPr>
          <a:xfrm>
            <a:off x="935038" y="5459413"/>
            <a:ext cx="7307262" cy="887412"/>
          </a:xfrm>
          <a:prstGeom prst="rect">
            <a:avLst/>
          </a:prstGeo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err="1"/>
              <a:t>Experiência</a:t>
            </a:r>
            <a:r>
              <a:rPr lang="en-US" sz="1600" b="1" dirty="0"/>
              <a:t> 11 </a:t>
            </a:r>
            <a:r>
              <a:rPr lang="en-US" sz="1600" b="1" dirty="0" err="1"/>
              <a:t>estrelas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r>
              <a:rPr lang="en-US" sz="1600" dirty="0" err="1"/>
              <a:t>Experiência</a:t>
            </a:r>
            <a:r>
              <a:rPr lang="en-US" sz="1600" dirty="0"/>
              <a:t> que </a:t>
            </a:r>
            <a:r>
              <a:rPr lang="en-US" sz="1600" dirty="0" err="1"/>
              <a:t>muda</a:t>
            </a:r>
            <a:r>
              <a:rPr lang="en-US" sz="1600" dirty="0"/>
              <a:t> a </a:t>
            </a:r>
            <a:r>
              <a:rPr lang="en-US" sz="1600" dirty="0" err="1"/>
              <a:t>vida</a:t>
            </a:r>
            <a:r>
              <a:rPr lang="en-US" sz="1600" dirty="0"/>
              <a:t> para </a:t>
            </a:r>
            <a:r>
              <a:rPr lang="en-US" sz="1600" dirty="0" err="1"/>
              <a:t>sempre</a:t>
            </a:r>
            <a:r>
              <a:rPr lang="en-US" sz="1600" dirty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0173F4C7-4C27-8948-A349-D608774F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1" y="28931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Desenvolvendo Clientes</a:t>
            </a:r>
          </a:p>
        </p:txBody>
      </p:sp>
      <p:sp>
        <p:nvSpPr>
          <p:cNvPr id="16386" name="Text Placeholder 2">
            <a:extLst>
              <a:ext uri="{FF2B5EF4-FFF2-40B4-BE49-F238E27FC236}">
                <a16:creationId xmlns:a16="http://schemas.microsoft.com/office/drawing/2014/main" id="{040023EB-8DD7-1D4D-A7F9-122A9BD04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6121" y="1202922"/>
            <a:ext cx="3148579" cy="823912"/>
          </a:xfrm>
        </p:spPr>
        <p:txBody>
          <a:bodyPr anchor="ctr"/>
          <a:lstStyle/>
          <a:p>
            <a:r>
              <a:rPr lang="en-US" altLang="en-US" dirty="0"/>
              <a:t>GET out of the Building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6CC9F-E051-8243-8D97-2C1966D5F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098674"/>
            <a:ext cx="3868737" cy="1914526"/>
          </a:xfr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Definição</a:t>
            </a:r>
            <a:r>
              <a:rPr lang="en-US" sz="1800" dirty="0"/>
              <a:t> do canal para o MVP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67086-7F7C-2B47-A180-962093F79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4149716"/>
            <a:ext cx="3887788" cy="2039947"/>
          </a:xfr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800" dirty="0" err="1"/>
              <a:t>Principais</a:t>
            </a:r>
            <a:r>
              <a:rPr lang="en-US" sz="1800" dirty="0"/>
              <a:t> </a:t>
            </a:r>
            <a:r>
              <a:rPr lang="en-US" sz="1800" dirty="0" err="1"/>
              <a:t>resultados</a:t>
            </a:r>
            <a:r>
              <a:rPr lang="en-US" sz="1800" dirty="0"/>
              <a:t> </a:t>
            </a:r>
            <a:r>
              <a:rPr lang="en-US" sz="1800" dirty="0" err="1"/>
              <a:t>quantificados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8DB84A9-FAC3-B547-A2CC-4961B9DFCAF6}"/>
              </a:ext>
            </a:extLst>
          </p:cNvPr>
          <p:cNvSpPr txBox="1">
            <a:spLocks/>
          </p:cNvSpPr>
          <p:nvPr/>
        </p:nvSpPr>
        <p:spPr>
          <a:xfrm>
            <a:off x="627061" y="4140200"/>
            <a:ext cx="3868737" cy="204708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800" dirty="0"/>
              <a:t>Plano de </a:t>
            </a:r>
            <a:r>
              <a:rPr lang="en-US" sz="1800" dirty="0" err="1"/>
              <a:t>atração</a:t>
            </a:r>
            <a:r>
              <a:rPr lang="en-US" sz="1800" dirty="0"/>
              <a:t> de personas para o Canal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B898914-33C9-C64E-928F-F5E00E87AC93}"/>
              </a:ext>
            </a:extLst>
          </p:cNvPr>
          <p:cNvSpPr txBox="1">
            <a:spLocks/>
          </p:cNvSpPr>
          <p:nvPr/>
        </p:nvSpPr>
        <p:spPr>
          <a:xfrm>
            <a:off x="4645027" y="2074858"/>
            <a:ext cx="3868737" cy="193834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800" dirty="0" err="1"/>
              <a:t>Aprendizados</a:t>
            </a:r>
            <a:r>
              <a:rPr lang="en-US" sz="1800" dirty="0"/>
              <a:t> do teste do canal e de </a:t>
            </a:r>
            <a:r>
              <a:rPr lang="en-US" sz="1800" dirty="0" err="1"/>
              <a:t>atração</a:t>
            </a:r>
            <a:r>
              <a:rPr lang="en-US" sz="1800" dirty="0"/>
              <a:t> de Personas para MVP</a:t>
            </a:r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BCD8C73E-CCB4-EB46-9E33-498267DB4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57200"/>
            <a:ext cx="281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BR" altLang="en-BR" sz="2400" b="1"/>
              <a:t>Próximos passos: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7D140314-33D9-B04A-ABCE-4D4A3ECDF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25" y="1428750"/>
            <a:ext cx="730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BR" altLang="en-BR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BR" altLang="en-BR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BR" altLang="en-BR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endParaRPr lang="en-BR" altLang="en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Personalizad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presentação em branco">
  <a:themeElements>
    <a:clrScheme name="Personalizad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9697</TotalTime>
  <Words>209</Words>
  <Application>Microsoft Macintosh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Apresentação em branco</vt:lpstr>
      <vt:lpstr>1_Apresentação em branco</vt:lpstr>
      <vt:lpstr>1_Custom Design</vt:lpstr>
      <vt:lpstr>Custom Design</vt:lpstr>
      <vt:lpstr>Nome da Startup</vt:lpstr>
      <vt:lpstr>Equipe</vt:lpstr>
      <vt:lpstr>PowerPoint Presentation</vt:lpstr>
      <vt:lpstr>Persona </vt:lpstr>
      <vt:lpstr>Produto: </vt:lpstr>
      <vt:lpstr>Como seria a experiência do seu cliente?</vt:lpstr>
      <vt:lpstr>Desenvolvendo Clientes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Crie sua Startup – aula 1</dc:title>
  <dc:creator>Rubens Approbato</dc:creator>
  <cp:lastModifiedBy>Rubens Approbato Machado Jr</cp:lastModifiedBy>
  <cp:revision>628</cp:revision>
  <dcterms:created xsi:type="dcterms:W3CDTF">2018-10-19T12:51:37Z</dcterms:created>
  <dcterms:modified xsi:type="dcterms:W3CDTF">2022-05-25T18:59:09Z</dcterms:modified>
</cp:coreProperties>
</file>