
<file path=[Content_Types].xml><?xml version="1.0" encoding="utf-8"?>
<Types xmlns="http://schemas.openxmlformats.org/package/2006/content-types">
  <Default Extension="bin" ContentType="image/unknown"/>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67" r:id="rId3"/>
    <p:sldId id="293" r:id="rId4"/>
    <p:sldId id="257" r:id="rId5"/>
    <p:sldId id="279" r:id="rId6"/>
    <p:sldId id="280" r:id="rId7"/>
    <p:sldId id="268" r:id="rId8"/>
    <p:sldId id="281" r:id="rId9"/>
    <p:sldId id="282" r:id="rId10"/>
    <p:sldId id="284" r:id="rId11"/>
    <p:sldId id="283" r:id="rId12"/>
    <p:sldId id="269" r:id="rId13"/>
    <p:sldId id="294" r:id="rId14"/>
    <p:sldId id="295" r:id="rId15"/>
    <p:sldId id="285" r:id="rId16"/>
    <p:sldId id="286" r:id="rId17"/>
    <p:sldId id="270" r:id="rId18"/>
    <p:sldId id="287" r:id="rId19"/>
    <p:sldId id="265" r:id="rId20"/>
    <p:sldId id="288" r:id="rId21"/>
    <p:sldId id="271" r:id="rId22"/>
    <p:sldId id="272" r:id="rId23"/>
    <p:sldId id="278" r:id="rId24"/>
    <p:sldId id="289" r:id="rId25"/>
    <p:sldId id="273" r:id="rId26"/>
    <p:sldId id="275" r:id="rId27"/>
    <p:sldId id="290" r:id="rId28"/>
    <p:sldId id="291" r:id="rId29"/>
    <p:sldId id="277" r:id="rId30"/>
    <p:sldId id="276" r:id="rId31"/>
    <p:sldId id="292" r:id="rId3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3657AA7F-BE72-4467-897E-7A302F46504F}" type="datetimeFigureOut">
              <a:rPr lang="en-US" smtClean="0"/>
              <a:t>11/9/2023</a:t>
            </a:fld>
            <a:endParaRPr lang="en-US"/>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‹nº›</a:t>
            </a:fld>
            <a:endParaRPr lang="en-US"/>
          </a:p>
        </p:txBody>
      </p:sp>
    </p:spTree>
    <p:extLst>
      <p:ext uri="{BB962C8B-B14F-4D97-AF65-F5344CB8AC3E}">
        <p14:creationId xmlns:p14="http://schemas.microsoft.com/office/powerpoint/2010/main" val="19543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3657AA7F-BE72-4467-897E-7A302F46504F}" type="datetimeFigureOut">
              <a:rPr lang="en-US" smtClean="0"/>
              <a:t>11/9/2023</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‹nº›</a:t>
            </a:fld>
            <a:endParaRPr lang="en-US"/>
          </a:p>
        </p:txBody>
      </p:sp>
    </p:spTree>
    <p:extLst>
      <p:ext uri="{BB962C8B-B14F-4D97-AF65-F5344CB8AC3E}">
        <p14:creationId xmlns:p14="http://schemas.microsoft.com/office/powerpoint/2010/main" val="309355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777240" y="365125"/>
            <a:ext cx="779526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3657AA7F-BE72-4467-897E-7A302F46504F}" type="datetimeFigureOut">
              <a:rPr lang="en-US" smtClean="0"/>
              <a:t>11/9/2023</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‹nº›</a:t>
            </a:fld>
            <a:endParaRPr lang="en-US"/>
          </a:p>
        </p:txBody>
      </p:sp>
    </p:spTree>
    <p:extLst>
      <p:ext uri="{BB962C8B-B14F-4D97-AF65-F5344CB8AC3E}">
        <p14:creationId xmlns:p14="http://schemas.microsoft.com/office/powerpoint/2010/main" val="381955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3657AA7F-BE72-4467-897E-7A302F46504F}" type="datetimeFigureOut">
              <a:rPr lang="en-US" smtClean="0"/>
              <a:t>11/9/2023</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‹nº›</a:t>
            </a:fld>
            <a:endParaRPr lang="en-US"/>
          </a:p>
        </p:txBody>
      </p:sp>
    </p:spTree>
    <p:extLst>
      <p:ext uri="{BB962C8B-B14F-4D97-AF65-F5344CB8AC3E}">
        <p14:creationId xmlns:p14="http://schemas.microsoft.com/office/powerpoint/2010/main" val="2210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30293" y="1709738"/>
            <a:ext cx="10617157"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30293" y="4589463"/>
            <a:ext cx="1061715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3657AA7F-BE72-4467-897E-7A302F46504F}" type="datetimeFigureOut">
              <a:rPr lang="en-US" smtClean="0"/>
              <a:t>11/9/2023</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‹nº›</a:t>
            </a:fld>
            <a:endParaRPr lang="en-US"/>
          </a:p>
        </p:txBody>
      </p:sp>
    </p:spTree>
    <p:extLst>
      <p:ext uri="{BB962C8B-B14F-4D97-AF65-F5344CB8AC3E}">
        <p14:creationId xmlns:p14="http://schemas.microsoft.com/office/powerpoint/2010/main" val="131602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3657AA7F-BE72-4467-897E-7A302F46504F}" type="datetimeFigureOut">
              <a:rPr lang="en-US" smtClean="0"/>
              <a:t>11/9/2023</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‹nº›</a:t>
            </a:fld>
            <a:endParaRPr lang="en-US"/>
          </a:p>
        </p:txBody>
      </p:sp>
    </p:spTree>
    <p:extLst>
      <p:ext uri="{BB962C8B-B14F-4D97-AF65-F5344CB8AC3E}">
        <p14:creationId xmlns:p14="http://schemas.microsoft.com/office/powerpoint/2010/main" val="219729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3903"/>
            <a:ext cx="522033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737063"/>
            <a:ext cx="5220335" cy="34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390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737063"/>
            <a:ext cx="5183188" cy="34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3657AA7F-BE72-4467-897E-7A302F46504F}" type="datetimeFigureOut">
              <a:rPr lang="en-US" smtClean="0"/>
              <a:t>11/9/2023</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‹nº›</a:t>
            </a:fld>
            <a:endParaRPr lang="en-US"/>
          </a:p>
        </p:txBody>
      </p:sp>
    </p:spTree>
    <p:extLst>
      <p:ext uri="{BB962C8B-B14F-4D97-AF65-F5344CB8AC3E}">
        <p14:creationId xmlns:p14="http://schemas.microsoft.com/office/powerpoint/2010/main" val="271717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3657AA7F-BE72-4467-897E-7A302F46504F}" type="datetimeFigureOut">
              <a:rPr lang="en-US" smtClean="0"/>
              <a:t>11/9/2023</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‹nº›</a:t>
            </a:fld>
            <a:endParaRPr lang="en-US"/>
          </a:p>
        </p:txBody>
      </p:sp>
    </p:spTree>
    <p:extLst>
      <p:ext uri="{BB962C8B-B14F-4D97-AF65-F5344CB8AC3E}">
        <p14:creationId xmlns:p14="http://schemas.microsoft.com/office/powerpoint/2010/main" val="980340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3657AA7F-BE72-4467-897E-7A302F46504F}" type="datetimeFigureOut">
              <a:rPr lang="en-US" smtClean="0"/>
              <a:t>11/9/2023</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‹nº›</a:t>
            </a:fld>
            <a:endParaRPr lang="en-US"/>
          </a:p>
        </p:txBody>
      </p:sp>
    </p:spTree>
    <p:extLst>
      <p:ext uri="{BB962C8B-B14F-4D97-AF65-F5344CB8AC3E}">
        <p14:creationId xmlns:p14="http://schemas.microsoft.com/office/powerpoint/2010/main" val="234111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2226364"/>
            <a:ext cx="3994785" cy="36426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3657AA7F-BE72-4467-897E-7A302F46504F}" type="datetimeFigureOut">
              <a:rPr lang="en-US" smtClean="0"/>
              <a:t>11/9/2023</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‹nº›</a:t>
            </a:fld>
            <a:endParaRPr lang="en-US"/>
          </a:p>
        </p:txBody>
      </p:sp>
    </p:spTree>
    <p:extLst>
      <p:ext uri="{BB962C8B-B14F-4D97-AF65-F5344CB8AC3E}">
        <p14:creationId xmlns:p14="http://schemas.microsoft.com/office/powerpoint/2010/main" val="3313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18020" y="457200"/>
            <a:ext cx="4054006"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18020" y="2250218"/>
            <a:ext cx="4054006" cy="361876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3657AA7F-BE72-4467-897E-7A302F46504F}" type="datetimeFigureOut">
              <a:rPr lang="en-US" smtClean="0"/>
              <a:t>11/9/2023</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‹nº›</a:t>
            </a:fld>
            <a:endParaRPr lang="en-US"/>
          </a:p>
        </p:txBody>
      </p:sp>
    </p:spTree>
    <p:extLst>
      <p:ext uri="{BB962C8B-B14F-4D97-AF65-F5344CB8AC3E}">
        <p14:creationId xmlns:p14="http://schemas.microsoft.com/office/powerpoint/2010/main" val="3630324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D62DB5A-5AA0-4E7E-94AB-AD20F02CA8DF}"/>
              </a:ext>
            </a:extLst>
          </p:cNvPr>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1" name="Rectangle 10">
            <a:extLst>
              <a:ext uri="{FF2B5EF4-FFF2-40B4-BE49-F238E27FC236}">
                <a16:creationId xmlns:a16="http://schemas.microsoft.com/office/drawing/2014/main" id="{0F086ECE-EF43-4B07-9DD0-59679471A067}"/>
              </a:ext>
            </a:extLst>
          </p:cNvPr>
          <p:cNvSpPr/>
          <p:nvPr/>
        </p:nvSpPr>
        <p:spPr>
          <a:xfrm>
            <a:off x="3048"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2" y="365125"/>
            <a:ext cx="1063751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2" y="1825625"/>
            <a:ext cx="1063751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2" y="6488268"/>
            <a:ext cx="2743200" cy="233209"/>
          </a:xfrm>
          <a:prstGeom prst="rect">
            <a:avLst/>
          </a:prstGeom>
        </p:spPr>
        <p:txBody>
          <a:bodyPr vert="horz" lIns="91440" tIns="45720" rIns="91440" bIns="45720" rtlCol="0" anchor="ctr"/>
          <a:lstStyle>
            <a:lvl1pPr algn="l">
              <a:defRPr sz="1000">
                <a:solidFill>
                  <a:schemeClr val="tx1"/>
                </a:solidFill>
              </a:defRPr>
            </a:lvl1pPr>
          </a:lstStyle>
          <a:p>
            <a:fld id="{3657AA7F-BE72-4467-897E-7A302F46504F}" type="datetimeFigureOut">
              <a:rPr lang="en-US" smtClean="0"/>
              <a:pPr/>
              <a:t>11/9/2023</a:t>
            </a:fld>
            <a:endParaRPr lang="en-US"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solidFill>
              </a:defRPr>
            </a:lvl1pPr>
          </a:lstStyle>
          <a:p>
            <a:endParaRPr lang="en-US">
              <a:solidFill>
                <a:schemeClr val="tx1"/>
              </a:solidFill>
            </a:endParaRPr>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71560" y="6488268"/>
            <a:ext cx="2743200" cy="233209"/>
          </a:xfrm>
          <a:prstGeom prst="rect">
            <a:avLst/>
          </a:prstGeom>
        </p:spPr>
        <p:txBody>
          <a:bodyPr vert="horz" lIns="91440" tIns="45720" rIns="91440" bIns="45720" rtlCol="0" anchor="ctr"/>
          <a:lstStyle>
            <a:lvl1pPr algn="r">
              <a:defRPr sz="1000">
                <a:solidFill>
                  <a:schemeClr val="tx1"/>
                </a:solidFill>
              </a:defRPr>
            </a:lvl1pPr>
          </a:lstStyle>
          <a:p>
            <a:fld id="{35747434-7036-48DB-A148-6B3D8EE75CDA}" type="slidenum">
              <a:rPr lang="en-US" smtClean="0"/>
              <a:pPr/>
              <a:t>‹nº›</a:t>
            </a:fld>
            <a:endParaRPr lang="en-US" dirty="0"/>
          </a:p>
        </p:txBody>
      </p:sp>
    </p:spTree>
    <p:extLst>
      <p:ext uri="{BB962C8B-B14F-4D97-AF65-F5344CB8AC3E}">
        <p14:creationId xmlns:p14="http://schemas.microsoft.com/office/powerpoint/2010/main" val="2637475335"/>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25" r:id="rId8"/>
    <p:sldLayoutId id="2147483726" r:id="rId9"/>
    <p:sldLayoutId id="2147483727" r:id="rId10"/>
    <p:sldLayoutId id="2147483735" r:id="rId11"/>
  </p:sldLayoutIdLst>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60000"/>
            <a:lumOff val="40000"/>
          </a:schemeClr>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3HvZayqGEPI"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518D20D-5F05-49C3-8900-68783F8AC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1" name="Rectangle 20">
            <a:extLst>
              <a:ext uri="{FF2B5EF4-FFF2-40B4-BE49-F238E27FC236}">
                <a16:creationId xmlns:a16="http://schemas.microsoft.com/office/drawing/2014/main" id="{FF50CA5B-2FF8-43D9-B7D8-3BDE1BFD3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ítulo 1">
            <a:extLst>
              <a:ext uri="{FF2B5EF4-FFF2-40B4-BE49-F238E27FC236}">
                <a16:creationId xmlns:a16="http://schemas.microsoft.com/office/drawing/2014/main" id="{0CB62D1B-09A0-4BEB-B287-139A526E9B28}"/>
              </a:ext>
            </a:extLst>
          </p:cNvPr>
          <p:cNvSpPr>
            <a:spLocks noGrp="1"/>
          </p:cNvSpPr>
          <p:nvPr>
            <p:ph type="ctrTitle"/>
          </p:nvPr>
        </p:nvSpPr>
        <p:spPr>
          <a:xfrm>
            <a:off x="777240" y="622852"/>
            <a:ext cx="4347082" cy="2887111"/>
          </a:xfrm>
        </p:spPr>
        <p:txBody>
          <a:bodyPr>
            <a:normAutofit fontScale="90000"/>
          </a:bodyPr>
          <a:lstStyle/>
          <a:p>
            <a:pPr algn="l"/>
            <a:r>
              <a:rPr lang="pt-BR" dirty="0"/>
              <a:t>Espaço – Tempo </a:t>
            </a:r>
            <a:br>
              <a:rPr lang="pt-BR" dirty="0"/>
            </a:br>
            <a:br>
              <a:rPr lang="pt-BR" dirty="0"/>
            </a:br>
            <a:r>
              <a:rPr lang="pt-BR" dirty="0"/>
              <a:t>Giddens</a:t>
            </a:r>
            <a:br>
              <a:rPr lang="pt-BR" dirty="0"/>
            </a:br>
            <a:r>
              <a:rPr lang="pt-BR" dirty="0" err="1"/>
              <a:t>Crary</a:t>
            </a:r>
            <a:endParaRPr lang="pt-BR" dirty="0"/>
          </a:p>
        </p:txBody>
      </p:sp>
      <p:sp>
        <p:nvSpPr>
          <p:cNvPr id="23" name="Rectangle 22">
            <a:extLst>
              <a:ext uri="{FF2B5EF4-FFF2-40B4-BE49-F238E27FC236}">
                <a16:creationId xmlns:a16="http://schemas.microsoft.com/office/drawing/2014/main" id="{421A1E60-9477-4E7A-A6B2-63B329C81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4167" y="476600"/>
            <a:ext cx="5888959" cy="588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ndas 3D multicoloridas">
            <a:extLst>
              <a:ext uri="{FF2B5EF4-FFF2-40B4-BE49-F238E27FC236}">
                <a16:creationId xmlns:a16="http://schemas.microsoft.com/office/drawing/2014/main" id="{7940FDCE-67CF-43D8-84B1-7B711F05F69A}"/>
              </a:ext>
            </a:extLst>
          </p:cNvPr>
          <p:cNvPicPr>
            <a:picLocks noChangeAspect="1"/>
          </p:cNvPicPr>
          <p:nvPr/>
        </p:nvPicPr>
        <p:blipFill rotWithShape="1">
          <a:blip r:embed="rId2"/>
          <a:srcRect l="3811" r="29353"/>
          <a:stretch/>
        </p:blipFill>
        <p:spPr>
          <a:xfrm>
            <a:off x="6133889" y="476601"/>
            <a:ext cx="5263419" cy="5906346"/>
          </a:xfrm>
          <a:prstGeom prst="rect">
            <a:avLst/>
          </a:prstGeom>
        </p:spPr>
      </p:pic>
    </p:spTree>
    <p:extLst>
      <p:ext uri="{BB962C8B-B14F-4D97-AF65-F5344CB8AC3E}">
        <p14:creationId xmlns:p14="http://schemas.microsoft.com/office/powerpoint/2010/main" val="1400870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C2D8C-4E75-0049-AA3B-943CDF12F1F5}"/>
              </a:ext>
            </a:extLst>
          </p:cNvPr>
          <p:cNvSpPr>
            <a:spLocks noGrp="1"/>
          </p:cNvSpPr>
          <p:nvPr>
            <p:ph type="title"/>
          </p:nvPr>
        </p:nvSpPr>
        <p:spPr/>
        <p:txBody>
          <a:bodyPr/>
          <a:lstStyle/>
          <a:p>
            <a:r>
              <a:rPr lang="pt-BR" dirty="0"/>
              <a:t>Reflexividade</a:t>
            </a:r>
          </a:p>
        </p:txBody>
      </p:sp>
      <p:pic>
        <p:nvPicPr>
          <p:cNvPr id="4" name="Imagem 3">
            <a:extLst>
              <a:ext uri="{FF2B5EF4-FFF2-40B4-BE49-F238E27FC236}">
                <a16:creationId xmlns:a16="http://schemas.microsoft.com/office/drawing/2014/main" id="{C2A37781-B2D4-65B8-B9ED-52C0CFA35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8587" y="2757487"/>
            <a:ext cx="4314825" cy="2295525"/>
          </a:xfrm>
          <a:prstGeom prst="rect">
            <a:avLst/>
          </a:prstGeom>
        </p:spPr>
      </p:pic>
    </p:spTree>
    <p:extLst>
      <p:ext uri="{BB962C8B-B14F-4D97-AF65-F5344CB8AC3E}">
        <p14:creationId xmlns:p14="http://schemas.microsoft.com/office/powerpoint/2010/main" val="1255940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C27E7AB-2F6A-3061-905E-D6F30F9B1F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825" y="438150"/>
            <a:ext cx="6477000" cy="4286250"/>
          </a:xfrm>
          <a:prstGeom prst="rect">
            <a:avLst/>
          </a:prstGeom>
        </p:spPr>
      </p:pic>
      <p:sp>
        <p:nvSpPr>
          <p:cNvPr id="4" name="CaixaDeTexto 3">
            <a:extLst>
              <a:ext uri="{FF2B5EF4-FFF2-40B4-BE49-F238E27FC236}">
                <a16:creationId xmlns:a16="http://schemas.microsoft.com/office/drawing/2014/main" id="{80CB80C3-5463-F74F-57E3-869E4E089520}"/>
              </a:ext>
            </a:extLst>
          </p:cNvPr>
          <p:cNvSpPr txBox="1"/>
          <p:nvPr/>
        </p:nvSpPr>
        <p:spPr>
          <a:xfrm>
            <a:off x="1762125" y="4962525"/>
            <a:ext cx="8982075" cy="1384995"/>
          </a:xfrm>
          <a:prstGeom prst="rect">
            <a:avLst/>
          </a:prstGeom>
          <a:noFill/>
        </p:spPr>
        <p:txBody>
          <a:bodyPr wrap="square" rtlCol="0">
            <a:spAutoFit/>
          </a:bodyPr>
          <a:lstStyle/>
          <a:p>
            <a:r>
              <a:rPr lang="pt-BR" sz="2800" dirty="0"/>
              <a:t>Como separar tempo x espaço no mundo de telas?</a:t>
            </a:r>
          </a:p>
          <a:p>
            <a:r>
              <a:rPr lang="pt-BR" sz="2800" dirty="0"/>
              <a:t>Você separa tempo e espaço x tempo de uso de tela?</a:t>
            </a:r>
          </a:p>
          <a:p>
            <a:r>
              <a:rPr lang="pt-BR" sz="2800" dirty="0"/>
              <a:t>Esta separação é um privilégio?</a:t>
            </a:r>
          </a:p>
        </p:txBody>
      </p:sp>
    </p:spTree>
    <p:extLst>
      <p:ext uri="{BB962C8B-B14F-4D97-AF65-F5344CB8AC3E}">
        <p14:creationId xmlns:p14="http://schemas.microsoft.com/office/powerpoint/2010/main" val="3241391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CBBB-785E-424E-9001-31D25B996C1F}"/>
              </a:ext>
            </a:extLst>
          </p:cNvPr>
          <p:cNvSpPr>
            <a:spLocks noGrp="1"/>
          </p:cNvSpPr>
          <p:nvPr>
            <p:ph type="title"/>
          </p:nvPr>
        </p:nvSpPr>
        <p:spPr/>
        <p:txBody>
          <a:bodyPr/>
          <a:lstStyle/>
          <a:p>
            <a:r>
              <a:rPr lang="pt-BR" dirty="0"/>
              <a:t>Giddens</a:t>
            </a:r>
          </a:p>
        </p:txBody>
      </p:sp>
      <p:sp>
        <p:nvSpPr>
          <p:cNvPr id="3" name="Espaço Reservado para Conteúdo 2">
            <a:extLst>
              <a:ext uri="{FF2B5EF4-FFF2-40B4-BE49-F238E27FC236}">
                <a16:creationId xmlns:a16="http://schemas.microsoft.com/office/drawing/2014/main" id="{47AE81D5-5520-4068-B66F-56AFF43176A4}"/>
              </a:ext>
            </a:extLst>
          </p:cNvPr>
          <p:cNvSpPr>
            <a:spLocks noGrp="1"/>
          </p:cNvSpPr>
          <p:nvPr>
            <p:ph idx="1"/>
          </p:nvPr>
        </p:nvSpPr>
        <p:spPr/>
        <p:txBody>
          <a:bodyPr>
            <a:normAutofit fontScale="92500" lnSpcReduction="10000"/>
          </a:bodyPr>
          <a:lstStyle/>
          <a:p>
            <a:r>
              <a:rPr lang="pt-BR" sz="3100" dirty="0"/>
              <a:t>Culturas pré-modernas: vinculação tempo-espaço; marcadores em relação constante.</a:t>
            </a:r>
          </a:p>
          <a:p>
            <a:endParaRPr lang="pt-BR" sz="3100" dirty="0"/>
          </a:p>
          <a:p>
            <a:r>
              <a:rPr lang="pt-BR" sz="3100" dirty="0"/>
              <a:t>Relógio: elemento-chave na separação do tempo</a:t>
            </a:r>
          </a:p>
          <a:p>
            <a:r>
              <a:rPr lang="pt-BR" sz="2800" dirty="0"/>
              <a:t>Final do século 18. “Dimensão uniforme de tempo </a:t>
            </a:r>
          </a:p>
          <a:p>
            <a:pPr marL="0" indent="0">
              <a:buNone/>
            </a:pPr>
            <a:r>
              <a:rPr lang="pt-BR" sz="2800" dirty="0"/>
              <a:t>vazio”.</a:t>
            </a:r>
            <a:endParaRPr lang="pt-BR" dirty="0"/>
          </a:p>
          <a:p>
            <a:pPr marL="0" indent="0">
              <a:buNone/>
            </a:pPr>
            <a:endParaRPr lang="pt-BR" dirty="0"/>
          </a:p>
          <a:p>
            <a:r>
              <a:rPr lang="pt-BR" sz="3000" dirty="0"/>
              <a:t>Padronização de calendários.</a:t>
            </a:r>
          </a:p>
          <a:p>
            <a:pPr marL="0" indent="0">
              <a:buNone/>
            </a:pPr>
            <a:br>
              <a:rPr lang="pt-BR" dirty="0"/>
            </a:br>
            <a:br>
              <a:rPr lang="pt-BR" dirty="0"/>
            </a:br>
            <a:endParaRPr lang="pt-BR" dirty="0"/>
          </a:p>
        </p:txBody>
      </p:sp>
      <p:pic>
        <p:nvPicPr>
          <p:cNvPr id="5" name="Imagem 4">
            <a:extLst>
              <a:ext uri="{FF2B5EF4-FFF2-40B4-BE49-F238E27FC236}">
                <a16:creationId xmlns:a16="http://schemas.microsoft.com/office/drawing/2014/main" id="{951F0C5D-AD3B-49AC-8E2B-5AD3C4B6A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1112" y="3824287"/>
            <a:ext cx="2143125" cy="2143125"/>
          </a:xfrm>
          <a:prstGeom prst="rect">
            <a:avLst/>
          </a:prstGeom>
        </p:spPr>
      </p:pic>
    </p:spTree>
    <p:extLst>
      <p:ext uri="{BB962C8B-B14F-4D97-AF65-F5344CB8AC3E}">
        <p14:creationId xmlns:p14="http://schemas.microsoft.com/office/powerpoint/2010/main" val="1270924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22673E9-5093-2C12-3F2D-66F21F410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501" y="0"/>
            <a:ext cx="3855697" cy="6858000"/>
          </a:xfrm>
          <a:prstGeom prst="rect">
            <a:avLst/>
          </a:prstGeom>
        </p:spPr>
      </p:pic>
      <p:pic>
        <p:nvPicPr>
          <p:cNvPr id="8" name="Imagem 7">
            <a:extLst>
              <a:ext uri="{FF2B5EF4-FFF2-40B4-BE49-F238E27FC236}">
                <a16:creationId xmlns:a16="http://schemas.microsoft.com/office/drawing/2014/main" id="{C66447AB-F5FB-5F07-7D3F-452E3923D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7198" y="0"/>
            <a:ext cx="3855697" cy="6858000"/>
          </a:xfrm>
          <a:prstGeom prst="rect">
            <a:avLst/>
          </a:prstGeom>
        </p:spPr>
      </p:pic>
      <p:sp>
        <p:nvSpPr>
          <p:cNvPr id="9" name="CaixaDeTexto 8">
            <a:extLst>
              <a:ext uri="{FF2B5EF4-FFF2-40B4-BE49-F238E27FC236}">
                <a16:creationId xmlns:a16="http://schemas.microsoft.com/office/drawing/2014/main" id="{311C881E-AE76-CCB7-1DFC-A4308D65D1EC}"/>
              </a:ext>
            </a:extLst>
          </p:cNvPr>
          <p:cNvSpPr txBox="1"/>
          <p:nvPr/>
        </p:nvSpPr>
        <p:spPr>
          <a:xfrm>
            <a:off x="8401050" y="790575"/>
            <a:ext cx="2952750" cy="5016758"/>
          </a:xfrm>
          <a:prstGeom prst="rect">
            <a:avLst/>
          </a:prstGeom>
          <a:noFill/>
        </p:spPr>
        <p:txBody>
          <a:bodyPr wrap="square" rtlCol="0">
            <a:spAutoFit/>
          </a:bodyPr>
          <a:lstStyle/>
          <a:p>
            <a:r>
              <a:rPr lang="pt-BR" sz="4000" dirty="0"/>
              <a:t>Relógio Século XXI</a:t>
            </a:r>
          </a:p>
          <a:p>
            <a:endParaRPr lang="pt-BR" sz="4000" dirty="0"/>
          </a:p>
          <a:p>
            <a:r>
              <a:rPr lang="pt-BR" sz="4000" dirty="0" err="1"/>
              <a:t>Dataficação</a:t>
            </a:r>
            <a:r>
              <a:rPr lang="pt-BR" sz="4000" dirty="0"/>
              <a:t> do tempo/</a:t>
            </a:r>
          </a:p>
          <a:p>
            <a:endParaRPr lang="pt-BR" sz="4000" dirty="0"/>
          </a:p>
          <a:p>
            <a:r>
              <a:rPr lang="pt-BR" sz="4000" dirty="0" err="1"/>
              <a:t>Dataficação</a:t>
            </a:r>
            <a:r>
              <a:rPr lang="pt-BR" sz="4000" dirty="0"/>
              <a:t> do espaço</a:t>
            </a:r>
          </a:p>
        </p:txBody>
      </p:sp>
    </p:spTree>
    <p:extLst>
      <p:ext uri="{BB962C8B-B14F-4D97-AF65-F5344CB8AC3E}">
        <p14:creationId xmlns:p14="http://schemas.microsoft.com/office/powerpoint/2010/main" val="1896851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26E7682A-2588-918E-FAF5-DFD5E7A8D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9601" y="0"/>
            <a:ext cx="3855697" cy="6858000"/>
          </a:xfrm>
          <a:prstGeom prst="rect">
            <a:avLst/>
          </a:prstGeom>
        </p:spPr>
      </p:pic>
      <p:pic>
        <p:nvPicPr>
          <p:cNvPr id="6" name="Imagem 5">
            <a:extLst>
              <a:ext uri="{FF2B5EF4-FFF2-40B4-BE49-F238E27FC236}">
                <a16:creationId xmlns:a16="http://schemas.microsoft.com/office/drawing/2014/main" id="{FE24EA36-D7C2-AB23-981A-17302E0FD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798" y="0"/>
            <a:ext cx="3855697" cy="6858000"/>
          </a:xfrm>
          <a:prstGeom prst="rect">
            <a:avLst/>
          </a:prstGeom>
        </p:spPr>
      </p:pic>
      <p:pic>
        <p:nvPicPr>
          <p:cNvPr id="8" name="Imagem 7">
            <a:extLst>
              <a:ext uri="{FF2B5EF4-FFF2-40B4-BE49-F238E27FC236}">
                <a16:creationId xmlns:a16="http://schemas.microsoft.com/office/drawing/2014/main" id="{0F20FA75-7F90-0601-7E08-C154575E3E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4404" y="0"/>
            <a:ext cx="3855697" cy="6858000"/>
          </a:xfrm>
          <a:prstGeom prst="rect">
            <a:avLst/>
          </a:prstGeom>
        </p:spPr>
      </p:pic>
    </p:spTree>
    <p:extLst>
      <p:ext uri="{BB962C8B-B14F-4D97-AF65-F5344CB8AC3E}">
        <p14:creationId xmlns:p14="http://schemas.microsoft.com/office/powerpoint/2010/main" val="4061951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FBF1A45-C4BF-4BC6-EAF1-242A42B79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0" y="457200"/>
            <a:ext cx="9347200" cy="5943600"/>
          </a:xfrm>
          <a:prstGeom prst="rect">
            <a:avLst/>
          </a:prstGeom>
        </p:spPr>
      </p:pic>
    </p:spTree>
    <p:extLst>
      <p:ext uri="{BB962C8B-B14F-4D97-AF65-F5344CB8AC3E}">
        <p14:creationId xmlns:p14="http://schemas.microsoft.com/office/powerpoint/2010/main" val="4087086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6DD0C017-8A54-D19E-2C0A-822699767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7237" y="1371600"/>
            <a:ext cx="3057525" cy="4114800"/>
          </a:xfrm>
          <a:prstGeom prst="rect">
            <a:avLst/>
          </a:prstGeom>
        </p:spPr>
      </p:pic>
      <p:sp>
        <p:nvSpPr>
          <p:cNvPr id="4" name="CaixaDeTexto 3">
            <a:extLst>
              <a:ext uri="{FF2B5EF4-FFF2-40B4-BE49-F238E27FC236}">
                <a16:creationId xmlns:a16="http://schemas.microsoft.com/office/drawing/2014/main" id="{350EFB8D-FBEF-DE7C-C278-E415DB1EF23F}"/>
              </a:ext>
            </a:extLst>
          </p:cNvPr>
          <p:cNvSpPr txBox="1"/>
          <p:nvPr/>
        </p:nvSpPr>
        <p:spPr>
          <a:xfrm>
            <a:off x="8248650" y="2609850"/>
            <a:ext cx="2571750" cy="1077218"/>
          </a:xfrm>
          <a:prstGeom prst="rect">
            <a:avLst/>
          </a:prstGeom>
          <a:noFill/>
        </p:spPr>
        <p:txBody>
          <a:bodyPr wrap="square" rtlCol="0">
            <a:spAutoFit/>
          </a:bodyPr>
          <a:lstStyle/>
          <a:p>
            <a:r>
              <a:rPr lang="pt-BR" sz="3200" dirty="0"/>
              <a:t>Calendário </a:t>
            </a:r>
            <a:r>
              <a:rPr lang="pt-BR" sz="3200" dirty="0" err="1"/>
              <a:t>Kin</a:t>
            </a:r>
            <a:r>
              <a:rPr lang="pt-BR" sz="3200" dirty="0"/>
              <a:t>-Maia</a:t>
            </a:r>
          </a:p>
        </p:txBody>
      </p:sp>
    </p:spTree>
    <p:extLst>
      <p:ext uri="{BB962C8B-B14F-4D97-AF65-F5344CB8AC3E}">
        <p14:creationId xmlns:p14="http://schemas.microsoft.com/office/powerpoint/2010/main" val="2645477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CBBB-785E-424E-9001-31D25B996C1F}"/>
              </a:ext>
            </a:extLst>
          </p:cNvPr>
          <p:cNvSpPr>
            <a:spLocks noGrp="1"/>
          </p:cNvSpPr>
          <p:nvPr>
            <p:ph type="title"/>
          </p:nvPr>
        </p:nvSpPr>
        <p:spPr/>
        <p:txBody>
          <a:bodyPr/>
          <a:lstStyle/>
          <a:p>
            <a:r>
              <a:rPr lang="pt-BR" dirty="0"/>
              <a:t>Giddens</a:t>
            </a:r>
          </a:p>
        </p:txBody>
      </p:sp>
      <p:sp>
        <p:nvSpPr>
          <p:cNvPr id="3" name="Espaço Reservado para Conteúdo 2">
            <a:extLst>
              <a:ext uri="{FF2B5EF4-FFF2-40B4-BE49-F238E27FC236}">
                <a16:creationId xmlns:a16="http://schemas.microsoft.com/office/drawing/2014/main" id="{47AE81D5-5520-4068-B66F-56AFF43176A4}"/>
              </a:ext>
            </a:extLst>
          </p:cNvPr>
          <p:cNvSpPr>
            <a:spLocks noGrp="1"/>
          </p:cNvSpPr>
          <p:nvPr>
            <p:ph idx="1"/>
          </p:nvPr>
        </p:nvSpPr>
        <p:spPr/>
        <p:txBody>
          <a:bodyPr>
            <a:normAutofit lnSpcReduction="10000"/>
          </a:bodyPr>
          <a:lstStyle/>
          <a:p>
            <a:r>
              <a:rPr lang="pt-BR" sz="3100" dirty="0"/>
              <a:t>“</a:t>
            </a:r>
            <a:r>
              <a:rPr lang="pt-BR" sz="2800" dirty="0"/>
              <a:t>O tempo ainda estava conectado com o espaço (e o lugar) até que a uniformidade de mensuração do tempo pelo relógio mecânico correspondeu à uniformidade na organização social do tempo.” (p. 21)</a:t>
            </a:r>
          </a:p>
          <a:p>
            <a:endParaRPr lang="pt-BR" sz="2800" dirty="0"/>
          </a:p>
          <a:p>
            <a:r>
              <a:rPr lang="pt-BR" sz="2800" dirty="0"/>
              <a:t>Por exemplo, uniformização do calendário.</a:t>
            </a:r>
            <a:br>
              <a:rPr lang="pt-BR" sz="2800" dirty="0"/>
            </a:br>
            <a:endParaRPr lang="pt-BR" sz="2800" dirty="0"/>
          </a:p>
          <a:p>
            <a:r>
              <a:rPr lang="pt-BR" sz="2800" dirty="0"/>
              <a:t>Tabela de horário do trem:  dispositivo de ordenação tempo-espaço.</a:t>
            </a:r>
            <a:endParaRPr lang="pt-BR" sz="3100" dirty="0"/>
          </a:p>
          <a:p>
            <a:pPr marL="0" indent="0">
              <a:buNone/>
            </a:pPr>
            <a:endParaRPr lang="pt-BR" dirty="0"/>
          </a:p>
          <a:p>
            <a:pPr marL="0" indent="0">
              <a:buNone/>
            </a:pPr>
            <a:br>
              <a:rPr lang="pt-BR" dirty="0"/>
            </a:br>
            <a:br>
              <a:rPr lang="pt-BR" dirty="0"/>
            </a:br>
            <a:endParaRPr lang="pt-BR" dirty="0"/>
          </a:p>
        </p:txBody>
      </p:sp>
    </p:spTree>
    <p:extLst>
      <p:ext uri="{BB962C8B-B14F-4D97-AF65-F5344CB8AC3E}">
        <p14:creationId xmlns:p14="http://schemas.microsoft.com/office/powerpoint/2010/main" val="4065347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CBBB-785E-424E-9001-31D25B996C1F}"/>
              </a:ext>
            </a:extLst>
          </p:cNvPr>
          <p:cNvSpPr>
            <a:spLocks noGrp="1"/>
          </p:cNvSpPr>
          <p:nvPr>
            <p:ph type="title"/>
          </p:nvPr>
        </p:nvSpPr>
        <p:spPr/>
        <p:txBody>
          <a:bodyPr/>
          <a:lstStyle/>
          <a:p>
            <a:r>
              <a:rPr lang="pt-BR" dirty="0"/>
              <a:t>Giddens</a:t>
            </a:r>
          </a:p>
        </p:txBody>
      </p:sp>
      <p:sp>
        <p:nvSpPr>
          <p:cNvPr id="3" name="Espaço Reservado para Conteúdo 2">
            <a:extLst>
              <a:ext uri="{FF2B5EF4-FFF2-40B4-BE49-F238E27FC236}">
                <a16:creationId xmlns:a16="http://schemas.microsoft.com/office/drawing/2014/main" id="{47AE81D5-5520-4068-B66F-56AFF43176A4}"/>
              </a:ext>
            </a:extLst>
          </p:cNvPr>
          <p:cNvSpPr>
            <a:spLocks noGrp="1"/>
          </p:cNvSpPr>
          <p:nvPr>
            <p:ph idx="1"/>
          </p:nvPr>
        </p:nvSpPr>
        <p:spPr/>
        <p:txBody>
          <a:bodyPr>
            <a:normAutofit/>
          </a:bodyPr>
          <a:lstStyle/>
          <a:p>
            <a:r>
              <a:rPr lang="pt-BR" sz="3100" dirty="0"/>
              <a:t>“Esvaziamento do tempo”; “esvaziamento do espaço”... “a coordenação através do tempo é a base do controle do espaço”(p. 22)</a:t>
            </a:r>
          </a:p>
          <a:p>
            <a:endParaRPr lang="pt-BR" sz="3100" dirty="0"/>
          </a:p>
          <a:p>
            <a:r>
              <a:rPr lang="pt-BR" sz="3100" dirty="0"/>
              <a:t>Espaço x lugar</a:t>
            </a:r>
            <a:endParaRPr lang="pt-BR" dirty="0"/>
          </a:p>
          <a:p>
            <a:pPr marL="0" indent="0">
              <a:buNone/>
            </a:pPr>
            <a:br>
              <a:rPr lang="pt-BR" dirty="0"/>
            </a:br>
            <a:br>
              <a:rPr lang="pt-BR" dirty="0"/>
            </a:br>
            <a:endParaRPr lang="pt-BR" dirty="0"/>
          </a:p>
        </p:txBody>
      </p:sp>
    </p:spTree>
    <p:extLst>
      <p:ext uri="{BB962C8B-B14F-4D97-AF65-F5344CB8AC3E}">
        <p14:creationId xmlns:p14="http://schemas.microsoft.com/office/powerpoint/2010/main" val="769261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1309A02-8C91-4D98-A47E-8FB573E70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125" y="0"/>
            <a:ext cx="4572000" cy="6858000"/>
          </a:xfrm>
          <a:prstGeom prst="rect">
            <a:avLst/>
          </a:prstGeom>
        </p:spPr>
      </p:pic>
      <p:pic>
        <p:nvPicPr>
          <p:cNvPr id="5" name="Imagem 4">
            <a:extLst>
              <a:ext uri="{FF2B5EF4-FFF2-40B4-BE49-F238E27FC236}">
                <a16:creationId xmlns:a16="http://schemas.microsoft.com/office/drawing/2014/main" id="{E89FFE2A-C139-4D5C-BC8E-236D3B05D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 y="-9525"/>
            <a:ext cx="6096000" cy="6096000"/>
          </a:xfrm>
          <a:prstGeom prst="rect">
            <a:avLst/>
          </a:prstGeom>
        </p:spPr>
      </p:pic>
      <p:pic>
        <p:nvPicPr>
          <p:cNvPr id="6" name="Imagem 5">
            <a:extLst>
              <a:ext uri="{FF2B5EF4-FFF2-40B4-BE49-F238E27FC236}">
                <a16:creationId xmlns:a16="http://schemas.microsoft.com/office/drawing/2014/main" id="{446F19FB-FEC8-4FAF-BC39-DBC4F775CC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9637" y="4829175"/>
            <a:ext cx="2466975" cy="1847850"/>
          </a:xfrm>
          <a:prstGeom prst="rect">
            <a:avLst/>
          </a:prstGeom>
        </p:spPr>
      </p:pic>
    </p:spTree>
    <p:extLst>
      <p:ext uri="{BB962C8B-B14F-4D97-AF65-F5344CB8AC3E}">
        <p14:creationId xmlns:p14="http://schemas.microsoft.com/office/powerpoint/2010/main" val="1270884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CBBB-785E-424E-9001-31D25B996C1F}"/>
              </a:ext>
            </a:extLst>
          </p:cNvPr>
          <p:cNvSpPr>
            <a:spLocks noGrp="1"/>
          </p:cNvSpPr>
          <p:nvPr>
            <p:ph type="title"/>
          </p:nvPr>
        </p:nvSpPr>
        <p:spPr/>
        <p:txBody>
          <a:bodyPr/>
          <a:lstStyle/>
          <a:p>
            <a:r>
              <a:rPr lang="pt-BR" dirty="0"/>
              <a:t>Giddens</a:t>
            </a:r>
          </a:p>
        </p:txBody>
      </p:sp>
      <p:sp>
        <p:nvSpPr>
          <p:cNvPr id="3" name="Espaço Reservado para Conteúdo 2">
            <a:extLst>
              <a:ext uri="{FF2B5EF4-FFF2-40B4-BE49-F238E27FC236}">
                <a16:creationId xmlns:a16="http://schemas.microsoft.com/office/drawing/2014/main" id="{47AE81D5-5520-4068-B66F-56AFF43176A4}"/>
              </a:ext>
            </a:extLst>
          </p:cNvPr>
          <p:cNvSpPr>
            <a:spLocks noGrp="1"/>
          </p:cNvSpPr>
          <p:nvPr>
            <p:ph idx="1"/>
          </p:nvPr>
        </p:nvSpPr>
        <p:spPr/>
        <p:txBody>
          <a:bodyPr>
            <a:normAutofit fontScale="85000" lnSpcReduction="20000"/>
          </a:bodyPr>
          <a:lstStyle/>
          <a:p>
            <a:r>
              <a:rPr lang="pt-BR" sz="2800" dirty="0"/>
              <a:t>“As consequências da modernidade” – Introdução  / “Modernidade, tempo e espaço”.</a:t>
            </a:r>
          </a:p>
          <a:p>
            <a:endParaRPr lang="pt-BR" sz="2800" dirty="0"/>
          </a:p>
          <a:p>
            <a:r>
              <a:rPr lang="pt-BR" sz="2800" dirty="0"/>
              <a:t>Europa – final século XVII. Sequestro de pessoas criando um mercado transnacional baseado no crime contra a humanidade: Séc. XV a XIX.</a:t>
            </a:r>
          </a:p>
          <a:p>
            <a:endParaRPr lang="pt-BR" sz="2800" dirty="0"/>
          </a:p>
          <a:p>
            <a:endParaRPr lang="pt-BR" sz="2800" dirty="0"/>
          </a:p>
          <a:p>
            <a:r>
              <a:rPr lang="pt-BR" sz="2800" dirty="0"/>
              <a:t>“Pós-modernidade” – Giddens cita </a:t>
            </a:r>
            <a:r>
              <a:rPr lang="pt-BR" sz="2800" dirty="0" err="1"/>
              <a:t>Lyotard</a:t>
            </a:r>
            <a:r>
              <a:rPr lang="pt-BR" sz="2800" dirty="0"/>
              <a:t> – “evaporação de uma </a:t>
            </a:r>
            <a:r>
              <a:rPr lang="pt-BR" sz="2800" dirty="0" err="1"/>
              <a:t>grand</a:t>
            </a:r>
            <a:r>
              <a:rPr lang="pt-BR" sz="2800" dirty="0"/>
              <a:t> </a:t>
            </a:r>
            <a:r>
              <a:rPr lang="pt-BR" sz="2800" dirty="0" err="1"/>
              <a:t>narrative</a:t>
            </a:r>
            <a:r>
              <a:rPr lang="pt-BR" sz="2800" dirty="0"/>
              <a:t>, o ‘enredo’ predominante ... A perspectiva pós-moderna vê um pluralidade de </a:t>
            </a:r>
            <a:r>
              <a:rPr lang="pt-BR" sz="2800" dirty="0" err="1"/>
              <a:t>reinvidicações</a:t>
            </a:r>
            <a:r>
              <a:rPr lang="pt-BR" sz="2800" dirty="0"/>
              <a:t> </a:t>
            </a:r>
            <a:r>
              <a:rPr lang="pt-BR" sz="2800" dirty="0" err="1"/>
              <a:t>heterogênas</a:t>
            </a:r>
            <a:r>
              <a:rPr lang="pt-BR" sz="2800" dirty="0"/>
              <a:t> de conhecimento, na qual a ciência não tem um lugar privilegiado”. </a:t>
            </a:r>
          </a:p>
          <a:p>
            <a:pPr marL="0" indent="0">
              <a:buNone/>
            </a:pPr>
            <a:br>
              <a:rPr lang="pt-BR" dirty="0"/>
            </a:br>
            <a:br>
              <a:rPr lang="pt-BR" dirty="0"/>
            </a:br>
            <a:endParaRPr lang="pt-BR" dirty="0"/>
          </a:p>
        </p:txBody>
      </p:sp>
    </p:spTree>
    <p:extLst>
      <p:ext uri="{BB962C8B-B14F-4D97-AF65-F5344CB8AC3E}">
        <p14:creationId xmlns:p14="http://schemas.microsoft.com/office/powerpoint/2010/main" val="654628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FA49D80-E121-5A2C-AA8F-DF3522B05BC0}"/>
              </a:ext>
            </a:extLst>
          </p:cNvPr>
          <p:cNvPicPr>
            <a:picLocks noChangeAspect="1"/>
          </p:cNvPicPr>
          <p:nvPr/>
        </p:nvPicPr>
        <p:blipFill rotWithShape="1">
          <a:blip r:embed="rId2">
            <a:extLst>
              <a:ext uri="{28A0092B-C50C-407E-A947-70E740481C1C}">
                <a14:useLocalDpi xmlns:a14="http://schemas.microsoft.com/office/drawing/2010/main" val="0"/>
              </a:ext>
            </a:extLst>
          </a:blip>
          <a:srcRect l="2300" t="6666" r="3442"/>
          <a:stretch/>
        </p:blipFill>
        <p:spPr>
          <a:xfrm>
            <a:off x="2924174" y="238125"/>
            <a:ext cx="6286501" cy="6400800"/>
          </a:xfrm>
          <a:prstGeom prst="rect">
            <a:avLst/>
          </a:prstGeom>
        </p:spPr>
      </p:pic>
    </p:spTree>
    <p:extLst>
      <p:ext uri="{BB962C8B-B14F-4D97-AF65-F5344CB8AC3E}">
        <p14:creationId xmlns:p14="http://schemas.microsoft.com/office/powerpoint/2010/main" val="50553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CBBB-785E-424E-9001-31D25B996C1F}"/>
              </a:ext>
            </a:extLst>
          </p:cNvPr>
          <p:cNvSpPr>
            <a:spLocks noGrp="1"/>
          </p:cNvSpPr>
          <p:nvPr>
            <p:ph type="title"/>
          </p:nvPr>
        </p:nvSpPr>
        <p:spPr/>
        <p:txBody>
          <a:bodyPr>
            <a:normAutofit/>
          </a:bodyPr>
          <a:lstStyle/>
          <a:p>
            <a:r>
              <a:rPr lang="pt-BR" sz="2800" b="1" dirty="0"/>
              <a:t>“Desencaixe: deslocamento das relações sociais de contextos locais de interação e sua reestruturação através de extensões indefinidas de tempo-espaço.” p. 24 </a:t>
            </a:r>
          </a:p>
        </p:txBody>
      </p:sp>
      <p:sp>
        <p:nvSpPr>
          <p:cNvPr id="3" name="Espaço Reservado para Conteúdo 2">
            <a:extLst>
              <a:ext uri="{FF2B5EF4-FFF2-40B4-BE49-F238E27FC236}">
                <a16:creationId xmlns:a16="http://schemas.microsoft.com/office/drawing/2014/main" id="{47AE81D5-5520-4068-B66F-56AFF43176A4}"/>
              </a:ext>
            </a:extLst>
          </p:cNvPr>
          <p:cNvSpPr>
            <a:spLocks noGrp="1"/>
          </p:cNvSpPr>
          <p:nvPr>
            <p:ph idx="1"/>
          </p:nvPr>
        </p:nvSpPr>
        <p:spPr>
          <a:xfrm>
            <a:off x="777242" y="2378075"/>
            <a:ext cx="10637518" cy="4351338"/>
          </a:xfrm>
        </p:spPr>
        <p:txBody>
          <a:bodyPr>
            <a:normAutofit fontScale="70000" lnSpcReduction="20000"/>
          </a:bodyPr>
          <a:lstStyle/>
          <a:p>
            <a:r>
              <a:rPr lang="pt-BR" sz="3100" dirty="0"/>
              <a:t>Separação tempo x espaço é condição principal para “Desencaixe”:</a:t>
            </a:r>
          </a:p>
          <a:p>
            <a:endParaRPr lang="pt-BR" sz="3100" dirty="0"/>
          </a:p>
          <a:p>
            <a:r>
              <a:rPr lang="pt-BR" sz="3100" dirty="0"/>
              <a:t>Encaixe: presença; “instituições desencaixadas”: “dilatam amplamente o escopo do distanciamento tempo-espaço e, para ter este efeito, dependem da coordenação através do tempo e do espaço” (p. 23)</a:t>
            </a:r>
          </a:p>
          <a:p>
            <a:endParaRPr lang="pt-BR" sz="3100" dirty="0"/>
          </a:p>
          <a:p>
            <a:r>
              <a:rPr lang="pt-BR" sz="2800" dirty="0"/>
              <a:t>“Quero distinguir dois tipos de mecanismos de desencaixe intrinsecamente envolvidos no desenvolvimento das instituições sociais modernas. O primeiro deles denomino de criação de </a:t>
            </a:r>
            <a:r>
              <a:rPr lang="pt-BR" sz="2800" b="1" dirty="0"/>
              <a:t>fichas simbólicas</a:t>
            </a:r>
            <a:r>
              <a:rPr lang="pt-BR" sz="2800" dirty="0"/>
              <a:t>; o segundo chamo de estabelecimento de </a:t>
            </a:r>
            <a:r>
              <a:rPr lang="pt-BR" sz="2800" b="1" dirty="0"/>
              <a:t>sistemas peritos</a:t>
            </a:r>
            <a:r>
              <a:rPr lang="pt-BR" sz="2800" dirty="0"/>
              <a:t>.”(p. 25)</a:t>
            </a:r>
          </a:p>
          <a:p>
            <a:endParaRPr lang="pt-BR" sz="3100" dirty="0"/>
          </a:p>
          <a:p>
            <a:r>
              <a:rPr lang="pt-BR" sz="3100" dirty="0"/>
              <a:t>Fator chave: confiança.</a:t>
            </a:r>
          </a:p>
          <a:p>
            <a:pPr marL="0" indent="0">
              <a:buNone/>
            </a:pPr>
            <a:endParaRPr lang="pt-BR" dirty="0"/>
          </a:p>
          <a:p>
            <a:pPr marL="0" indent="0">
              <a:buNone/>
            </a:pPr>
            <a:br>
              <a:rPr lang="pt-BR" dirty="0"/>
            </a:br>
            <a:br>
              <a:rPr lang="pt-BR" dirty="0"/>
            </a:br>
            <a:endParaRPr lang="pt-BR" dirty="0"/>
          </a:p>
        </p:txBody>
      </p:sp>
    </p:spTree>
    <p:extLst>
      <p:ext uri="{BB962C8B-B14F-4D97-AF65-F5344CB8AC3E}">
        <p14:creationId xmlns:p14="http://schemas.microsoft.com/office/powerpoint/2010/main" val="2713605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CBBB-785E-424E-9001-31D25B996C1F}"/>
              </a:ext>
            </a:extLst>
          </p:cNvPr>
          <p:cNvSpPr>
            <a:spLocks noGrp="1"/>
          </p:cNvSpPr>
          <p:nvPr>
            <p:ph type="title"/>
          </p:nvPr>
        </p:nvSpPr>
        <p:spPr/>
        <p:txBody>
          <a:bodyPr/>
          <a:lstStyle/>
          <a:p>
            <a:r>
              <a:rPr lang="pt-BR" dirty="0"/>
              <a:t>Giddens</a:t>
            </a:r>
          </a:p>
        </p:txBody>
      </p:sp>
      <p:sp>
        <p:nvSpPr>
          <p:cNvPr id="3" name="Espaço Reservado para Conteúdo 2">
            <a:extLst>
              <a:ext uri="{FF2B5EF4-FFF2-40B4-BE49-F238E27FC236}">
                <a16:creationId xmlns:a16="http://schemas.microsoft.com/office/drawing/2014/main" id="{47AE81D5-5520-4068-B66F-56AFF43176A4}"/>
              </a:ext>
            </a:extLst>
          </p:cNvPr>
          <p:cNvSpPr>
            <a:spLocks noGrp="1"/>
          </p:cNvSpPr>
          <p:nvPr>
            <p:ph idx="1"/>
          </p:nvPr>
        </p:nvSpPr>
        <p:spPr/>
        <p:txBody>
          <a:bodyPr>
            <a:normAutofit fontScale="92500"/>
          </a:bodyPr>
          <a:lstStyle/>
          <a:p>
            <a:r>
              <a:rPr lang="pt-BR" sz="3100" dirty="0"/>
              <a:t>“Desencaixe”:</a:t>
            </a:r>
          </a:p>
          <a:p>
            <a:endParaRPr lang="pt-BR" sz="3100" dirty="0"/>
          </a:p>
          <a:p>
            <a:r>
              <a:rPr lang="pt-BR" sz="2800" dirty="0"/>
              <a:t>Fichas simbólicas: “(...) meios de intercâmbio que podem ser "circulados" sem ter em vista as características específicas dos indivíduos ou grupos que lidam com eles em qualquer conjuntura particular. Vários tipos de fichas simbólicas podem ser distinguidos, tais como os meios de legitimação política; devo me concentrar aqui na ficha do dinheiro.” (p. 25) </a:t>
            </a:r>
            <a:endParaRPr lang="pt-BR" sz="3100" dirty="0"/>
          </a:p>
          <a:p>
            <a:pPr marL="0" indent="0">
              <a:buNone/>
            </a:pPr>
            <a:endParaRPr lang="pt-BR" dirty="0"/>
          </a:p>
          <a:p>
            <a:pPr marL="0" indent="0">
              <a:buNone/>
            </a:pPr>
            <a:br>
              <a:rPr lang="pt-BR" dirty="0"/>
            </a:br>
            <a:br>
              <a:rPr lang="pt-BR" dirty="0"/>
            </a:br>
            <a:endParaRPr lang="pt-BR" dirty="0"/>
          </a:p>
        </p:txBody>
      </p:sp>
    </p:spTree>
    <p:extLst>
      <p:ext uri="{BB962C8B-B14F-4D97-AF65-F5344CB8AC3E}">
        <p14:creationId xmlns:p14="http://schemas.microsoft.com/office/powerpoint/2010/main" val="2048545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387EE843-5029-4E55-5D00-EDDC6A1DB0E3}"/>
              </a:ext>
            </a:extLst>
          </p:cNvPr>
          <p:cNvPicPr>
            <a:picLocks noChangeAspect="1"/>
          </p:cNvPicPr>
          <p:nvPr/>
        </p:nvPicPr>
        <p:blipFill rotWithShape="1">
          <a:blip r:embed="rId2"/>
          <a:srcRect l="5312" t="21528" r="40079" b="18333"/>
          <a:stretch/>
        </p:blipFill>
        <p:spPr>
          <a:xfrm>
            <a:off x="2647950" y="1066800"/>
            <a:ext cx="6657975" cy="4124326"/>
          </a:xfrm>
          <a:prstGeom prst="rect">
            <a:avLst/>
          </a:prstGeom>
        </p:spPr>
      </p:pic>
      <p:sp>
        <p:nvSpPr>
          <p:cNvPr id="4" name="CaixaDeTexto 3">
            <a:extLst>
              <a:ext uri="{FF2B5EF4-FFF2-40B4-BE49-F238E27FC236}">
                <a16:creationId xmlns:a16="http://schemas.microsoft.com/office/drawing/2014/main" id="{01E91E0C-C4EB-7E07-894E-F4EA16D0B5FC}"/>
              </a:ext>
            </a:extLst>
          </p:cNvPr>
          <p:cNvSpPr txBox="1"/>
          <p:nvPr/>
        </p:nvSpPr>
        <p:spPr>
          <a:xfrm>
            <a:off x="2800351" y="5762624"/>
            <a:ext cx="6172200" cy="369332"/>
          </a:xfrm>
          <a:prstGeom prst="rect">
            <a:avLst/>
          </a:prstGeom>
          <a:noFill/>
        </p:spPr>
        <p:txBody>
          <a:bodyPr wrap="square" rtlCol="0">
            <a:spAutoFit/>
          </a:bodyPr>
          <a:lstStyle/>
          <a:p>
            <a:r>
              <a:rPr lang="pt-BR" dirty="0">
                <a:hlinkClick r:id="rId3"/>
              </a:rPr>
              <a:t>https://www.youtube.com/watch?v=3HvZayqGEPI</a:t>
            </a:r>
            <a:endParaRPr lang="pt-BR" dirty="0"/>
          </a:p>
        </p:txBody>
      </p:sp>
    </p:spTree>
    <p:extLst>
      <p:ext uri="{BB962C8B-B14F-4D97-AF65-F5344CB8AC3E}">
        <p14:creationId xmlns:p14="http://schemas.microsoft.com/office/powerpoint/2010/main" val="2243404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2251F-AB32-9C39-6ABB-FECB94B1AF6B}"/>
              </a:ext>
            </a:extLst>
          </p:cNvPr>
          <p:cNvSpPr>
            <a:spLocks noGrp="1"/>
          </p:cNvSpPr>
          <p:nvPr>
            <p:ph type="title"/>
          </p:nvPr>
        </p:nvSpPr>
        <p:spPr>
          <a:xfrm>
            <a:off x="6292217" y="98425"/>
            <a:ext cx="5585458" cy="1325563"/>
          </a:xfrm>
        </p:spPr>
        <p:txBody>
          <a:bodyPr/>
          <a:lstStyle/>
          <a:p>
            <a:r>
              <a:rPr lang="pt-BR" dirty="0"/>
              <a:t>O que é dinheiro?</a:t>
            </a:r>
          </a:p>
        </p:txBody>
      </p:sp>
      <p:pic>
        <p:nvPicPr>
          <p:cNvPr id="4" name="Imagem 3">
            <a:extLst>
              <a:ext uri="{FF2B5EF4-FFF2-40B4-BE49-F238E27FC236}">
                <a16:creationId xmlns:a16="http://schemas.microsoft.com/office/drawing/2014/main" id="{3F95374D-3D07-891D-5453-8012F716D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725" y="1690688"/>
            <a:ext cx="6667500" cy="4781550"/>
          </a:xfrm>
          <a:prstGeom prst="rect">
            <a:avLst/>
          </a:prstGeom>
        </p:spPr>
      </p:pic>
      <p:pic>
        <p:nvPicPr>
          <p:cNvPr id="6" name="Imagem 5">
            <a:extLst>
              <a:ext uri="{FF2B5EF4-FFF2-40B4-BE49-F238E27FC236}">
                <a16:creationId xmlns:a16="http://schemas.microsoft.com/office/drawing/2014/main" id="{CF2848D6-91D1-6702-F573-DC6E58B6E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9239"/>
            <a:ext cx="6090811" cy="6090811"/>
          </a:xfrm>
          <a:prstGeom prst="rect">
            <a:avLst/>
          </a:prstGeom>
        </p:spPr>
      </p:pic>
    </p:spTree>
    <p:extLst>
      <p:ext uri="{BB962C8B-B14F-4D97-AF65-F5344CB8AC3E}">
        <p14:creationId xmlns:p14="http://schemas.microsoft.com/office/powerpoint/2010/main" val="2254338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CBBB-785E-424E-9001-31D25B996C1F}"/>
              </a:ext>
            </a:extLst>
          </p:cNvPr>
          <p:cNvSpPr>
            <a:spLocks noGrp="1"/>
          </p:cNvSpPr>
          <p:nvPr>
            <p:ph type="title"/>
          </p:nvPr>
        </p:nvSpPr>
        <p:spPr/>
        <p:txBody>
          <a:bodyPr/>
          <a:lstStyle/>
          <a:p>
            <a:r>
              <a:rPr lang="pt-BR" dirty="0"/>
              <a:t>Giddens</a:t>
            </a:r>
          </a:p>
        </p:txBody>
      </p:sp>
      <p:sp>
        <p:nvSpPr>
          <p:cNvPr id="3" name="Espaço Reservado para Conteúdo 2">
            <a:extLst>
              <a:ext uri="{FF2B5EF4-FFF2-40B4-BE49-F238E27FC236}">
                <a16:creationId xmlns:a16="http://schemas.microsoft.com/office/drawing/2014/main" id="{47AE81D5-5520-4068-B66F-56AFF43176A4}"/>
              </a:ext>
            </a:extLst>
          </p:cNvPr>
          <p:cNvSpPr>
            <a:spLocks noGrp="1"/>
          </p:cNvSpPr>
          <p:nvPr>
            <p:ph idx="1"/>
          </p:nvPr>
        </p:nvSpPr>
        <p:spPr/>
        <p:txBody>
          <a:bodyPr>
            <a:normAutofit lnSpcReduction="10000"/>
          </a:bodyPr>
          <a:lstStyle/>
          <a:p>
            <a:r>
              <a:rPr lang="pt-BR" sz="3100" dirty="0"/>
              <a:t>“Desencaixe”:</a:t>
            </a:r>
          </a:p>
          <a:p>
            <a:endParaRPr lang="pt-BR" sz="3100" dirty="0"/>
          </a:p>
          <a:p>
            <a:r>
              <a:rPr lang="pt-BR" sz="2400" dirty="0"/>
              <a:t>“Por sistemas peritos quero me referir a sistemas de excelência técnica ou competência profissional que organizam grandes áreas dos ambientes material e social em que vivemos hoje.25 A maioria das pessoas leigas consulta "profissionais" — advogados, arquitetos, médicos etc., — apenas de modo periódico ou irregular. Mas os sistemas nos quais está integrado o conhecimento dos peritos influencia muitos aspectos do que fazemos de uma maneira contínua. Ao estar simplesmente em casa, estou envolvido num sistema perito, ou numa série de tais sistemas, nos quais deposito minha confiança.” (p. 30)</a:t>
            </a:r>
            <a:endParaRPr lang="pt-BR" dirty="0"/>
          </a:p>
          <a:p>
            <a:pPr marL="0" indent="0">
              <a:buNone/>
            </a:pPr>
            <a:br>
              <a:rPr lang="pt-BR" dirty="0"/>
            </a:br>
            <a:br>
              <a:rPr lang="pt-BR" dirty="0"/>
            </a:br>
            <a:endParaRPr lang="pt-BR" dirty="0"/>
          </a:p>
        </p:txBody>
      </p:sp>
    </p:spTree>
    <p:extLst>
      <p:ext uri="{BB962C8B-B14F-4D97-AF65-F5344CB8AC3E}">
        <p14:creationId xmlns:p14="http://schemas.microsoft.com/office/powerpoint/2010/main" val="2888269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CBBB-785E-424E-9001-31D25B996C1F}"/>
              </a:ext>
            </a:extLst>
          </p:cNvPr>
          <p:cNvSpPr>
            <a:spLocks noGrp="1"/>
          </p:cNvSpPr>
          <p:nvPr>
            <p:ph type="title"/>
          </p:nvPr>
        </p:nvSpPr>
        <p:spPr/>
        <p:txBody>
          <a:bodyPr/>
          <a:lstStyle/>
          <a:p>
            <a:r>
              <a:rPr lang="pt-BR" dirty="0"/>
              <a:t>Giddens</a:t>
            </a:r>
          </a:p>
        </p:txBody>
      </p:sp>
      <p:sp>
        <p:nvSpPr>
          <p:cNvPr id="3" name="Espaço Reservado para Conteúdo 2">
            <a:extLst>
              <a:ext uri="{FF2B5EF4-FFF2-40B4-BE49-F238E27FC236}">
                <a16:creationId xmlns:a16="http://schemas.microsoft.com/office/drawing/2014/main" id="{47AE81D5-5520-4068-B66F-56AFF43176A4}"/>
              </a:ext>
            </a:extLst>
          </p:cNvPr>
          <p:cNvSpPr>
            <a:spLocks noGrp="1"/>
          </p:cNvSpPr>
          <p:nvPr>
            <p:ph idx="1"/>
          </p:nvPr>
        </p:nvSpPr>
        <p:spPr/>
        <p:txBody>
          <a:bodyPr>
            <a:normAutofit lnSpcReduction="10000"/>
          </a:bodyPr>
          <a:lstStyle/>
          <a:p>
            <a:r>
              <a:rPr lang="pt-BR" sz="3100" dirty="0"/>
              <a:t>“Desencaixe”:</a:t>
            </a:r>
          </a:p>
          <a:p>
            <a:endParaRPr lang="pt-BR" sz="3100" dirty="0"/>
          </a:p>
          <a:p>
            <a:r>
              <a:rPr lang="pt-BR" sz="2800" dirty="0"/>
              <a:t>“Os sistemas peritos são mecanismos de desencaixe porque, em comum com as fichas simbólicas, eles removem as relações sociais das </a:t>
            </a:r>
            <a:r>
              <a:rPr lang="pt-BR" sz="2800" b="1" dirty="0"/>
              <a:t>imediações do contexto</a:t>
            </a:r>
            <a:r>
              <a:rPr lang="pt-BR" sz="2800" dirty="0"/>
              <a:t>. Ambos os tipos de mecanismo de desencaixe pressupõem, embora também promovam, a separação entre tempo e espaço como condição do distanciamento tempo-espaço que eles realizam.” (p. 30)</a:t>
            </a:r>
          </a:p>
          <a:p>
            <a:pPr marL="0" indent="0">
              <a:buNone/>
            </a:pPr>
            <a:br>
              <a:rPr lang="pt-BR" dirty="0"/>
            </a:br>
            <a:br>
              <a:rPr lang="pt-BR" dirty="0"/>
            </a:br>
            <a:endParaRPr lang="pt-BR" dirty="0"/>
          </a:p>
        </p:txBody>
      </p:sp>
    </p:spTree>
    <p:extLst>
      <p:ext uri="{BB962C8B-B14F-4D97-AF65-F5344CB8AC3E}">
        <p14:creationId xmlns:p14="http://schemas.microsoft.com/office/powerpoint/2010/main" val="2371678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7EAA88-1449-099D-CE22-4D626D5CF8EB}"/>
              </a:ext>
            </a:extLst>
          </p:cNvPr>
          <p:cNvSpPr>
            <a:spLocks noGrp="1"/>
          </p:cNvSpPr>
          <p:nvPr>
            <p:ph type="title"/>
          </p:nvPr>
        </p:nvSpPr>
        <p:spPr/>
        <p:txBody>
          <a:bodyPr/>
          <a:lstStyle/>
          <a:p>
            <a:r>
              <a:rPr lang="pt-BR" dirty="0"/>
              <a:t>Confiança x risco</a:t>
            </a:r>
          </a:p>
        </p:txBody>
      </p:sp>
      <p:sp>
        <p:nvSpPr>
          <p:cNvPr id="3" name="Espaço Reservado para Conteúdo 2">
            <a:extLst>
              <a:ext uri="{FF2B5EF4-FFF2-40B4-BE49-F238E27FC236}">
                <a16:creationId xmlns:a16="http://schemas.microsoft.com/office/drawing/2014/main" id="{BE39A30A-4EF8-EBE4-8EBB-22FF0F9A9451}"/>
              </a:ext>
            </a:extLst>
          </p:cNvPr>
          <p:cNvSpPr>
            <a:spLocks noGrp="1"/>
          </p:cNvSpPr>
          <p:nvPr>
            <p:ph idx="1"/>
          </p:nvPr>
        </p:nvSpPr>
        <p:spPr/>
        <p:txBody>
          <a:bodyPr/>
          <a:lstStyle/>
          <a:p>
            <a:endParaRPr lang="pt-BR" dirty="0"/>
          </a:p>
          <a:p>
            <a:endParaRPr lang="pt-BR" dirty="0"/>
          </a:p>
          <a:p>
            <a:endParaRPr lang="pt-BR" dirty="0"/>
          </a:p>
          <a:p>
            <a:r>
              <a:rPr lang="pt-BR" dirty="0"/>
              <a:t>Risco: se torna o que era antes “destino” ou “fortuna”</a:t>
            </a:r>
          </a:p>
          <a:p>
            <a:pPr marL="0" indent="0">
              <a:buNone/>
            </a:pPr>
            <a:r>
              <a:rPr lang="pt-BR" dirty="0"/>
              <a:t> e está separado de uma cosmologia.</a:t>
            </a:r>
          </a:p>
          <a:p>
            <a:endParaRPr lang="pt-BR" dirty="0"/>
          </a:p>
          <a:p>
            <a:endParaRPr lang="pt-BR" dirty="0"/>
          </a:p>
        </p:txBody>
      </p:sp>
      <p:pic>
        <p:nvPicPr>
          <p:cNvPr id="5" name="Imagem 4">
            <a:extLst>
              <a:ext uri="{FF2B5EF4-FFF2-40B4-BE49-F238E27FC236}">
                <a16:creationId xmlns:a16="http://schemas.microsoft.com/office/drawing/2014/main" id="{973C3DC4-3905-8C98-35D6-30B4474F3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5816" y="2435225"/>
            <a:ext cx="3038717" cy="3876675"/>
          </a:xfrm>
          <a:prstGeom prst="rect">
            <a:avLst/>
          </a:prstGeom>
        </p:spPr>
      </p:pic>
    </p:spTree>
    <p:extLst>
      <p:ext uri="{BB962C8B-B14F-4D97-AF65-F5344CB8AC3E}">
        <p14:creationId xmlns:p14="http://schemas.microsoft.com/office/powerpoint/2010/main" val="1495066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7EAA88-1449-099D-CE22-4D626D5CF8EB}"/>
              </a:ext>
            </a:extLst>
          </p:cNvPr>
          <p:cNvSpPr>
            <a:spLocks noGrp="1"/>
          </p:cNvSpPr>
          <p:nvPr>
            <p:ph type="title"/>
          </p:nvPr>
        </p:nvSpPr>
        <p:spPr/>
        <p:txBody>
          <a:bodyPr/>
          <a:lstStyle/>
          <a:p>
            <a:r>
              <a:rPr lang="pt-BR" dirty="0"/>
              <a:t>Confiança x risco x sistemas peritos</a:t>
            </a:r>
          </a:p>
        </p:txBody>
      </p:sp>
      <p:sp>
        <p:nvSpPr>
          <p:cNvPr id="3" name="Espaço Reservado para Conteúdo 2">
            <a:extLst>
              <a:ext uri="{FF2B5EF4-FFF2-40B4-BE49-F238E27FC236}">
                <a16:creationId xmlns:a16="http://schemas.microsoft.com/office/drawing/2014/main" id="{BE39A30A-4EF8-EBE4-8EBB-22FF0F9A9451}"/>
              </a:ext>
            </a:extLst>
          </p:cNvPr>
          <p:cNvSpPr>
            <a:spLocks noGrp="1"/>
          </p:cNvSpPr>
          <p:nvPr>
            <p:ph idx="1"/>
          </p:nvPr>
        </p:nvSpPr>
        <p:spPr/>
        <p:txBody>
          <a:bodyPr/>
          <a:lstStyle/>
          <a:p>
            <a:endParaRPr lang="pt-BR" dirty="0"/>
          </a:p>
          <a:p>
            <a:endParaRPr lang="pt-BR" dirty="0"/>
          </a:p>
          <a:p>
            <a:endParaRPr lang="pt-BR" dirty="0"/>
          </a:p>
          <a:p>
            <a:endParaRPr lang="pt-BR" dirty="0"/>
          </a:p>
        </p:txBody>
      </p:sp>
      <p:pic>
        <p:nvPicPr>
          <p:cNvPr id="6" name="Imagem 5">
            <a:extLst>
              <a:ext uri="{FF2B5EF4-FFF2-40B4-BE49-F238E27FC236}">
                <a16:creationId xmlns:a16="http://schemas.microsoft.com/office/drawing/2014/main" id="{64C27F24-BA03-C2B5-BAE0-95521D4A0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062" y="2324100"/>
            <a:ext cx="5857875" cy="2857500"/>
          </a:xfrm>
          <a:prstGeom prst="rect">
            <a:avLst/>
          </a:prstGeom>
        </p:spPr>
      </p:pic>
    </p:spTree>
    <p:extLst>
      <p:ext uri="{BB962C8B-B14F-4D97-AF65-F5344CB8AC3E}">
        <p14:creationId xmlns:p14="http://schemas.microsoft.com/office/powerpoint/2010/main" val="1900265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BD0A8C0-27FA-4A44-8046-28193D8DD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1423987"/>
            <a:ext cx="3105150" cy="4752975"/>
          </a:xfrm>
          <a:prstGeom prst="rect">
            <a:avLst/>
          </a:prstGeom>
        </p:spPr>
      </p:pic>
      <p:sp>
        <p:nvSpPr>
          <p:cNvPr id="4" name="CaixaDeTexto 3">
            <a:extLst>
              <a:ext uri="{FF2B5EF4-FFF2-40B4-BE49-F238E27FC236}">
                <a16:creationId xmlns:a16="http://schemas.microsoft.com/office/drawing/2014/main" id="{03176AFD-F0B3-4D23-BBF7-E8445E58CEF0}"/>
              </a:ext>
            </a:extLst>
          </p:cNvPr>
          <p:cNvSpPr txBox="1"/>
          <p:nvPr/>
        </p:nvSpPr>
        <p:spPr>
          <a:xfrm>
            <a:off x="695325" y="4086225"/>
            <a:ext cx="6038850" cy="523220"/>
          </a:xfrm>
          <a:prstGeom prst="rect">
            <a:avLst/>
          </a:prstGeom>
          <a:noFill/>
        </p:spPr>
        <p:txBody>
          <a:bodyPr wrap="square" rtlCol="0">
            <a:spAutoFit/>
          </a:bodyPr>
          <a:lstStyle/>
          <a:p>
            <a:r>
              <a:rPr lang="pt-BR" sz="2800" dirty="0"/>
              <a:t>... E eis que chegamos ao século XXI.</a:t>
            </a:r>
          </a:p>
        </p:txBody>
      </p:sp>
    </p:spTree>
    <p:extLst>
      <p:ext uri="{BB962C8B-B14F-4D97-AF65-F5344CB8AC3E}">
        <p14:creationId xmlns:p14="http://schemas.microsoft.com/office/powerpoint/2010/main" val="1382113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C7D8577E-9EDE-56CE-DF30-5C03387F70ED}"/>
              </a:ext>
            </a:extLst>
          </p:cNvPr>
          <p:cNvPicPr>
            <a:picLocks noChangeAspect="1"/>
          </p:cNvPicPr>
          <p:nvPr/>
        </p:nvPicPr>
        <p:blipFill>
          <a:blip r:embed="rId2"/>
          <a:stretch>
            <a:fillRect/>
          </a:stretch>
        </p:blipFill>
        <p:spPr>
          <a:xfrm>
            <a:off x="239253" y="240361"/>
            <a:ext cx="3174504" cy="4886325"/>
          </a:xfrm>
          <a:prstGeom prst="rect">
            <a:avLst/>
          </a:prstGeom>
        </p:spPr>
      </p:pic>
      <p:pic>
        <p:nvPicPr>
          <p:cNvPr id="3" name="Imagem 2">
            <a:extLst>
              <a:ext uri="{FF2B5EF4-FFF2-40B4-BE49-F238E27FC236}">
                <a16:creationId xmlns:a16="http://schemas.microsoft.com/office/drawing/2014/main" id="{D00B9346-0A27-1DBA-BDE0-F7A66B25B22A}"/>
              </a:ext>
            </a:extLst>
          </p:cNvPr>
          <p:cNvPicPr>
            <a:picLocks noChangeAspect="1"/>
          </p:cNvPicPr>
          <p:nvPr/>
        </p:nvPicPr>
        <p:blipFill>
          <a:blip r:embed="rId3"/>
          <a:stretch>
            <a:fillRect/>
          </a:stretch>
        </p:blipFill>
        <p:spPr>
          <a:xfrm>
            <a:off x="2866276" y="362558"/>
            <a:ext cx="3049714" cy="4641929"/>
          </a:xfrm>
          <a:prstGeom prst="rect">
            <a:avLst/>
          </a:prstGeom>
        </p:spPr>
      </p:pic>
      <p:pic>
        <p:nvPicPr>
          <p:cNvPr id="5" name="Imagem 4">
            <a:extLst>
              <a:ext uri="{FF2B5EF4-FFF2-40B4-BE49-F238E27FC236}">
                <a16:creationId xmlns:a16="http://schemas.microsoft.com/office/drawing/2014/main" id="{036927DE-A24A-68FB-D445-21135E611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862" y="240361"/>
            <a:ext cx="3190875" cy="4972050"/>
          </a:xfrm>
          <a:prstGeom prst="rect">
            <a:avLst/>
          </a:prstGeom>
        </p:spPr>
      </p:pic>
      <p:pic>
        <p:nvPicPr>
          <p:cNvPr id="7" name="Imagem 6">
            <a:extLst>
              <a:ext uri="{FF2B5EF4-FFF2-40B4-BE49-F238E27FC236}">
                <a16:creationId xmlns:a16="http://schemas.microsoft.com/office/drawing/2014/main" id="{DAB7CDCA-5337-351A-8A71-15D26A7FB9BA}"/>
              </a:ext>
            </a:extLst>
          </p:cNvPr>
          <p:cNvPicPr>
            <a:picLocks noChangeAspect="1"/>
          </p:cNvPicPr>
          <p:nvPr/>
        </p:nvPicPr>
        <p:blipFill rotWithShape="1">
          <a:blip r:embed="rId5">
            <a:extLst>
              <a:ext uri="{28A0092B-C50C-407E-A947-70E740481C1C}">
                <a14:useLocalDpi xmlns:a14="http://schemas.microsoft.com/office/drawing/2010/main" val="0"/>
              </a:ext>
            </a:extLst>
          </a:blip>
          <a:srcRect l="35778" t="25972" r="36111" b="23995"/>
          <a:stretch/>
        </p:blipFill>
        <p:spPr>
          <a:xfrm>
            <a:off x="8948737" y="708095"/>
            <a:ext cx="2834971" cy="4036582"/>
          </a:xfrm>
          <a:prstGeom prst="rect">
            <a:avLst/>
          </a:prstGeom>
        </p:spPr>
      </p:pic>
    </p:spTree>
    <p:extLst>
      <p:ext uri="{BB962C8B-B14F-4D97-AF65-F5344CB8AC3E}">
        <p14:creationId xmlns:p14="http://schemas.microsoft.com/office/powerpoint/2010/main" val="4184812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039D8E-69B0-4938-96E4-813AA1824EAA}"/>
              </a:ext>
            </a:extLst>
          </p:cNvPr>
          <p:cNvSpPr>
            <a:spLocks noGrp="1"/>
          </p:cNvSpPr>
          <p:nvPr>
            <p:ph type="title"/>
          </p:nvPr>
        </p:nvSpPr>
        <p:spPr/>
        <p:txBody>
          <a:bodyPr>
            <a:normAutofit fontScale="90000"/>
          </a:bodyPr>
          <a:lstStyle/>
          <a:p>
            <a:r>
              <a:rPr lang="pt-BR" dirty="0"/>
              <a:t>Até o fim do mundo – Wim Wenders, 1991</a:t>
            </a:r>
          </a:p>
        </p:txBody>
      </p:sp>
      <p:pic>
        <p:nvPicPr>
          <p:cNvPr id="5" name="Espaço Reservado para Conteúdo 4">
            <a:extLst>
              <a:ext uri="{FF2B5EF4-FFF2-40B4-BE49-F238E27FC236}">
                <a16:creationId xmlns:a16="http://schemas.microsoft.com/office/drawing/2014/main" id="{90F1FDD4-0D98-4FDE-8350-F65D606DEC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4351" y="2076449"/>
            <a:ext cx="2587211" cy="4257811"/>
          </a:xfrm>
        </p:spPr>
      </p:pic>
      <p:sp>
        <p:nvSpPr>
          <p:cNvPr id="6" name="CaixaDeTexto 5">
            <a:extLst>
              <a:ext uri="{FF2B5EF4-FFF2-40B4-BE49-F238E27FC236}">
                <a16:creationId xmlns:a16="http://schemas.microsoft.com/office/drawing/2014/main" id="{C0DFCC66-9C0C-48C4-8E9A-F4AA08150533}"/>
              </a:ext>
            </a:extLst>
          </p:cNvPr>
          <p:cNvSpPr txBox="1"/>
          <p:nvPr/>
        </p:nvSpPr>
        <p:spPr>
          <a:xfrm>
            <a:off x="5324475" y="3790950"/>
            <a:ext cx="5819775" cy="954107"/>
          </a:xfrm>
          <a:prstGeom prst="rect">
            <a:avLst/>
          </a:prstGeom>
          <a:noFill/>
        </p:spPr>
        <p:txBody>
          <a:bodyPr wrap="square" rtlCol="0">
            <a:spAutoFit/>
          </a:bodyPr>
          <a:lstStyle/>
          <a:p>
            <a:r>
              <a:rPr lang="pt-BR" sz="2800" dirty="0"/>
              <a:t>A possibilidade de “gravar sonhos”</a:t>
            </a:r>
          </a:p>
          <a:p>
            <a:r>
              <a:rPr lang="pt-BR" sz="2800" dirty="0"/>
              <a:t>(pp. 106-107)</a:t>
            </a:r>
          </a:p>
        </p:txBody>
      </p:sp>
    </p:spTree>
    <p:extLst>
      <p:ext uri="{BB962C8B-B14F-4D97-AF65-F5344CB8AC3E}">
        <p14:creationId xmlns:p14="http://schemas.microsoft.com/office/powerpoint/2010/main" val="329165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FA9D942-2D5A-01B5-C244-DD69B5653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00979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B4CADD9-0998-4C5A-ABE5-EAD4908FD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19" y="0"/>
            <a:ext cx="7872861" cy="6858000"/>
          </a:xfrm>
          <a:prstGeom prst="rect">
            <a:avLst/>
          </a:prstGeom>
        </p:spPr>
      </p:pic>
      <p:sp>
        <p:nvSpPr>
          <p:cNvPr id="5" name="CaixaDeTexto 4">
            <a:extLst>
              <a:ext uri="{FF2B5EF4-FFF2-40B4-BE49-F238E27FC236}">
                <a16:creationId xmlns:a16="http://schemas.microsoft.com/office/drawing/2014/main" id="{F829C59D-78EA-4AE7-AF24-DE43F5844C08}"/>
              </a:ext>
            </a:extLst>
          </p:cNvPr>
          <p:cNvSpPr txBox="1"/>
          <p:nvPr/>
        </p:nvSpPr>
        <p:spPr>
          <a:xfrm>
            <a:off x="8724900" y="3267075"/>
            <a:ext cx="2981325" cy="3416320"/>
          </a:xfrm>
          <a:prstGeom prst="rect">
            <a:avLst/>
          </a:prstGeom>
          <a:noFill/>
        </p:spPr>
        <p:txBody>
          <a:bodyPr wrap="square" rtlCol="0">
            <a:spAutoFit/>
          </a:bodyPr>
          <a:lstStyle/>
          <a:p>
            <a:r>
              <a:rPr lang="en-US" sz="2400" b="1" dirty="0" err="1"/>
              <a:t>Arkwright'S</a:t>
            </a:r>
            <a:r>
              <a:rPr lang="en-US" sz="2400" b="1" dirty="0"/>
              <a:t> Cotton Mills By Night</a:t>
            </a:r>
          </a:p>
          <a:p>
            <a:r>
              <a:rPr lang="en-US" sz="2400" dirty="0"/>
              <a:t>1782</a:t>
            </a:r>
          </a:p>
          <a:p>
            <a:r>
              <a:rPr lang="en-US" sz="2400" dirty="0"/>
              <a:t>Joseph Wright of Derby</a:t>
            </a:r>
          </a:p>
          <a:p>
            <a:endParaRPr lang="en-US" sz="2400" dirty="0"/>
          </a:p>
          <a:p>
            <a:r>
              <a:rPr lang="en-US" sz="2400" dirty="0"/>
              <a:t>“</a:t>
            </a:r>
            <a:r>
              <a:rPr lang="en-US" sz="2400" dirty="0" err="1"/>
              <a:t>Os</a:t>
            </a:r>
            <a:r>
              <a:rPr lang="en-US" sz="2400" dirty="0"/>
              <a:t> </a:t>
            </a:r>
            <a:r>
              <a:rPr lang="en-US" sz="2400" dirty="0" err="1"/>
              <a:t>artistas</a:t>
            </a:r>
            <a:r>
              <a:rPr lang="en-US" sz="2400" dirty="0"/>
              <a:t> </a:t>
            </a:r>
            <a:r>
              <a:rPr lang="en-US" sz="2400" dirty="0" err="1"/>
              <a:t>são</a:t>
            </a:r>
            <a:r>
              <a:rPr lang="en-US" sz="2400" dirty="0"/>
              <a:t> as </a:t>
            </a:r>
            <a:r>
              <a:rPr lang="en-US" sz="2400" dirty="0" err="1"/>
              <a:t>antenas</a:t>
            </a:r>
            <a:r>
              <a:rPr lang="en-US" sz="2400" dirty="0"/>
              <a:t> da </a:t>
            </a:r>
            <a:r>
              <a:rPr lang="en-US" sz="2400" dirty="0" err="1"/>
              <a:t>raça</a:t>
            </a:r>
            <a:r>
              <a:rPr lang="en-US" sz="2400" dirty="0"/>
              <a:t>” (McLuhan)</a:t>
            </a:r>
            <a:endParaRPr lang="pt-BR" sz="2400" dirty="0"/>
          </a:p>
        </p:txBody>
      </p:sp>
    </p:spTree>
    <p:extLst>
      <p:ext uri="{BB962C8B-B14F-4D97-AF65-F5344CB8AC3E}">
        <p14:creationId xmlns:p14="http://schemas.microsoft.com/office/powerpoint/2010/main" val="272913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CBBB-785E-424E-9001-31D25B996C1F}"/>
              </a:ext>
            </a:extLst>
          </p:cNvPr>
          <p:cNvSpPr>
            <a:spLocks noGrp="1"/>
          </p:cNvSpPr>
          <p:nvPr>
            <p:ph type="title"/>
          </p:nvPr>
        </p:nvSpPr>
        <p:spPr/>
        <p:txBody>
          <a:bodyPr/>
          <a:lstStyle/>
          <a:p>
            <a:r>
              <a:rPr lang="pt-BR" dirty="0"/>
              <a:t>Giddens</a:t>
            </a:r>
          </a:p>
        </p:txBody>
      </p:sp>
      <p:sp>
        <p:nvSpPr>
          <p:cNvPr id="3" name="Espaço Reservado para Conteúdo 2">
            <a:extLst>
              <a:ext uri="{FF2B5EF4-FFF2-40B4-BE49-F238E27FC236}">
                <a16:creationId xmlns:a16="http://schemas.microsoft.com/office/drawing/2014/main" id="{47AE81D5-5520-4068-B66F-56AFF43176A4}"/>
              </a:ext>
            </a:extLst>
          </p:cNvPr>
          <p:cNvSpPr>
            <a:spLocks noGrp="1"/>
          </p:cNvSpPr>
          <p:nvPr>
            <p:ph idx="1"/>
          </p:nvPr>
        </p:nvSpPr>
        <p:spPr/>
        <p:txBody>
          <a:bodyPr>
            <a:normAutofit fontScale="62500" lnSpcReduction="20000"/>
          </a:bodyPr>
          <a:lstStyle/>
          <a:p>
            <a:pPr marL="0" indent="0">
              <a:buNone/>
            </a:pPr>
            <a:endParaRPr lang="pt-BR" sz="3400" dirty="0"/>
          </a:p>
          <a:p>
            <a:endParaRPr lang="pt-BR" sz="3400" dirty="0"/>
          </a:p>
          <a:p>
            <a:r>
              <a:rPr lang="pt-BR" sz="3400" dirty="0"/>
              <a:t>“Conjunto de descontinuidades associados ao período moderno”.</a:t>
            </a:r>
          </a:p>
          <a:p>
            <a:endParaRPr lang="pt-BR" sz="3400" dirty="0"/>
          </a:p>
          <a:p>
            <a:endParaRPr lang="pt-BR" sz="3400" dirty="0"/>
          </a:p>
          <a:p>
            <a:endParaRPr lang="pt-BR" sz="3400" dirty="0"/>
          </a:p>
          <a:p>
            <a:r>
              <a:rPr lang="pt-BR" sz="3400" dirty="0"/>
              <a:t>“Deveríamos reformular a questão da ordem como um problema de como se dá nos sistemas sociais "a ligação" tempo e espaço. O problema da ordem é visto aqui como um problema de distanciamento tempo-espaço — as condições nas quais o tempo e o espaço são organizados de forma a vincular presença e ausência.”  ( P.  18 )</a:t>
            </a:r>
          </a:p>
          <a:p>
            <a:endParaRPr lang="pt-BR" sz="2800" dirty="0"/>
          </a:p>
          <a:p>
            <a:pPr marL="0" indent="0">
              <a:buNone/>
            </a:pPr>
            <a:br>
              <a:rPr lang="pt-BR" dirty="0"/>
            </a:br>
            <a:br>
              <a:rPr lang="pt-BR" dirty="0"/>
            </a:br>
            <a:endParaRPr lang="pt-BR" dirty="0"/>
          </a:p>
        </p:txBody>
      </p:sp>
    </p:spTree>
    <p:extLst>
      <p:ext uri="{BB962C8B-B14F-4D97-AF65-F5344CB8AC3E}">
        <p14:creationId xmlns:p14="http://schemas.microsoft.com/office/powerpoint/2010/main" val="2228672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CBBB-785E-424E-9001-31D25B996C1F}"/>
              </a:ext>
            </a:extLst>
          </p:cNvPr>
          <p:cNvSpPr>
            <a:spLocks noGrp="1"/>
          </p:cNvSpPr>
          <p:nvPr>
            <p:ph type="title"/>
          </p:nvPr>
        </p:nvSpPr>
        <p:spPr/>
        <p:txBody>
          <a:bodyPr/>
          <a:lstStyle/>
          <a:p>
            <a:r>
              <a:rPr lang="pt-BR" dirty="0"/>
              <a:t>Giddens</a:t>
            </a:r>
          </a:p>
        </p:txBody>
      </p:sp>
      <p:sp>
        <p:nvSpPr>
          <p:cNvPr id="3" name="Espaço Reservado para Conteúdo 2">
            <a:extLst>
              <a:ext uri="{FF2B5EF4-FFF2-40B4-BE49-F238E27FC236}">
                <a16:creationId xmlns:a16="http://schemas.microsoft.com/office/drawing/2014/main" id="{47AE81D5-5520-4068-B66F-56AFF43176A4}"/>
              </a:ext>
            </a:extLst>
          </p:cNvPr>
          <p:cNvSpPr>
            <a:spLocks noGrp="1"/>
          </p:cNvSpPr>
          <p:nvPr>
            <p:ph idx="1"/>
          </p:nvPr>
        </p:nvSpPr>
        <p:spPr/>
        <p:txBody>
          <a:bodyPr>
            <a:normAutofit fontScale="85000" lnSpcReduction="20000"/>
          </a:bodyPr>
          <a:lstStyle/>
          <a:p>
            <a:r>
              <a:rPr lang="pt-BR" sz="3400" dirty="0"/>
              <a:t>“Os modos de vida produzidos pela modernidade nos desvencilharam de todos os tipos tradicionais de ordem social, de uma maneira que não tem precedentes”. (p. 10)</a:t>
            </a:r>
          </a:p>
          <a:p>
            <a:endParaRPr lang="pt-BR" sz="3400" dirty="0"/>
          </a:p>
          <a:p>
            <a:r>
              <a:rPr lang="pt-BR" sz="3400" dirty="0"/>
              <a:t>Projeto Colonial: imposição da percepção de um “tempo único” desvinculado do espaço.</a:t>
            </a:r>
          </a:p>
          <a:p>
            <a:endParaRPr lang="pt-BR" sz="3400" dirty="0"/>
          </a:p>
          <a:p>
            <a:r>
              <a:rPr lang="pt-BR" sz="3400" dirty="0"/>
              <a:t>Segurança e Perigo, Confiança e Risco (pp.12-15).</a:t>
            </a:r>
          </a:p>
          <a:p>
            <a:endParaRPr lang="pt-BR" sz="2800" dirty="0"/>
          </a:p>
          <a:p>
            <a:pPr marL="0" indent="0">
              <a:buNone/>
            </a:pPr>
            <a:br>
              <a:rPr lang="pt-BR" dirty="0"/>
            </a:br>
            <a:br>
              <a:rPr lang="pt-BR" dirty="0"/>
            </a:br>
            <a:endParaRPr lang="pt-BR" dirty="0"/>
          </a:p>
        </p:txBody>
      </p:sp>
    </p:spTree>
    <p:extLst>
      <p:ext uri="{BB962C8B-B14F-4D97-AF65-F5344CB8AC3E}">
        <p14:creationId xmlns:p14="http://schemas.microsoft.com/office/powerpoint/2010/main" val="3120821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CBBB-785E-424E-9001-31D25B996C1F}"/>
              </a:ext>
            </a:extLst>
          </p:cNvPr>
          <p:cNvSpPr>
            <a:spLocks noGrp="1"/>
          </p:cNvSpPr>
          <p:nvPr>
            <p:ph type="title"/>
          </p:nvPr>
        </p:nvSpPr>
        <p:spPr/>
        <p:txBody>
          <a:bodyPr/>
          <a:lstStyle/>
          <a:p>
            <a:r>
              <a:rPr lang="pt-BR" dirty="0"/>
              <a:t>Giddens</a:t>
            </a:r>
          </a:p>
        </p:txBody>
      </p:sp>
      <p:sp>
        <p:nvSpPr>
          <p:cNvPr id="3" name="Espaço Reservado para Conteúdo 2">
            <a:extLst>
              <a:ext uri="{FF2B5EF4-FFF2-40B4-BE49-F238E27FC236}">
                <a16:creationId xmlns:a16="http://schemas.microsoft.com/office/drawing/2014/main" id="{47AE81D5-5520-4068-B66F-56AFF43176A4}"/>
              </a:ext>
            </a:extLst>
          </p:cNvPr>
          <p:cNvSpPr>
            <a:spLocks noGrp="1"/>
          </p:cNvSpPr>
          <p:nvPr>
            <p:ph idx="1"/>
          </p:nvPr>
        </p:nvSpPr>
        <p:spPr/>
        <p:txBody>
          <a:bodyPr>
            <a:normAutofit fontScale="85000" lnSpcReduction="20000"/>
          </a:bodyPr>
          <a:lstStyle/>
          <a:p>
            <a:r>
              <a:rPr lang="pt-BR" sz="3100" dirty="0"/>
              <a:t>“As consequências da modernidade” – Introdução / </a:t>
            </a:r>
            <a:r>
              <a:rPr lang="pt-BR" sz="3200" dirty="0"/>
              <a:t>“Modernidade, tempo e espaço”.</a:t>
            </a:r>
            <a:endParaRPr lang="pt-BR" sz="3100" dirty="0"/>
          </a:p>
          <a:p>
            <a:endParaRPr lang="pt-BR" sz="3100" dirty="0"/>
          </a:p>
          <a:p>
            <a:endParaRPr lang="pt-BR" sz="3100" dirty="0"/>
          </a:p>
          <a:p>
            <a:r>
              <a:rPr lang="pt-BR" sz="3100" dirty="0"/>
              <a:t>“Em condições de modernidade, o distanciamento tempo-espaço é muito maior, mesmo nas mais desenvolvidas civilizações agrárias. Mas, há mais do que uma simples expansão na capacidade dos sistemas sociais de abarcar tempo e espaço. Devemos olhar com alguma profundidade como as instituições modernas tornaram-se "situadas" no tempo e no espaço para identificar alguns dos traços distintivos da modernidade como um todo.”  </a:t>
            </a:r>
            <a:br>
              <a:rPr lang="pt-BR" sz="3100" dirty="0"/>
            </a:br>
            <a:r>
              <a:rPr lang="pt-BR" sz="3100" dirty="0"/>
              <a:t>( P.  19 )</a:t>
            </a:r>
          </a:p>
          <a:p>
            <a:pPr marL="0" indent="0">
              <a:buNone/>
            </a:pPr>
            <a:br>
              <a:rPr lang="pt-BR" dirty="0"/>
            </a:br>
            <a:br>
              <a:rPr lang="pt-BR" dirty="0"/>
            </a:br>
            <a:endParaRPr lang="pt-BR" dirty="0"/>
          </a:p>
        </p:txBody>
      </p:sp>
    </p:spTree>
    <p:extLst>
      <p:ext uri="{BB962C8B-B14F-4D97-AF65-F5344CB8AC3E}">
        <p14:creationId xmlns:p14="http://schemas.microsoft.com/office/powerpoint/2010/main" val="47435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CBBB-785E-424E-9001-31D25B996C1F}"/>
              </a:ext>
            </a:extLst>
          </p:cNvPr>
          <p:cNvSpPr>
            <a:spLocks noGrp="1"/>
          </p:cNvSpPr>
          <p:nvPr>
            <p:ph type="title"/>
          </p:nvPr>
        </p:nvSpPr>
        <p:spPr/>
        <p:txBody>
          <a:bodyPr/>
          <a:lstStyle/>
          <a:p>
            <a:r>
              <a:rPr lang="pt-BR" dirty="0"/>
              <a:t>Giddens</a:t>
            </a:r>
          </a:p>
        </p:txBody>
      </p:sp>
      <p:sp>
        <p:nvSpPr>
          <p:cNvPr id="3" name="Espaço Reservado para Conteúdo 2">
            <a:extLst>
              <a:ext uri="{FF2B5EF4-FFF2-40B4-BE49-F238E27FC236}">
                <a16:creationId xmlns:a16="http://schemas.microsoft.com/office/drawing/2014/main" id="{47AE81D5-5520-4068-B66F-56AFF43176A4}"/>
              </a:ext>
            </a:extLst>
          </p:cNvPr>
          <p:cNvSpPr>
            <a:spLocks noGrp="1"/>
          </p:cNvSpPr>
          <p:nvPr>
            <p:ph idx="1"/>
          </p:nvPr>
        </p:nvSpPr>
        <p:spPr/>
        <p:txBody>
          <a:bodyPr>
            <a:normAutofit fontScale="92500" lnSpcReduction="20000"/>
          </a:bodyPr>
          <a:lstStyle/>
          <a:p>
            <a:pPr marL="0" indent="0">
              <a:buNone/>
            </a:pPr>
            <a:r>
              <a:rPr lang="pt-BR" sz="2800" dirty="0"/>
              <a:t>Problema de distanciamento tempo-espaço; “as condições nas quais o tempo e o espaço são organizados de forma a vincular presença e ausência”. (</a:t>
            </a:r>
            <a:r>
              <a:rPr lang="pt-BR" sz="2800" dirty="0" err="1"/>
              <a:t>Byung-Chul</a:t>
            </a:r>
            <a:r>
              <a:rPr lang="pt-BR" sz="2800" dirty="0"/>
              <a:t> Han: positividade / negatividade)</a:t>
            </a:r>
          </a:p>
          <a:p>
            <a:pPr marL="0" indent="0">
              <a:buNone/>
            </a:pPr>
            <a:endParaRPr lang="pt-BR" sz="2800" dirty="0"/>
          </a:p>
          <a:p>
            <a:pPr marL="0" indent="0">
              <a:buNone/>
            </a:pPr>
            <a:r>
              <a:rPr lang="pt-BR" sz="2800" dirty="0"/>
              <a:t>Tempo – espaço</a:t>
            </a:r>
          </a:p>
          <a:p>
            <a:pPr marL="0" indent="0">
              <a:buNone/>
            </a:pPr>
            <a:endParaRPr lang="pt-BR" sz="2800" dirty="0"/>
          </a:p>
          <a:p>
            <a:pPr marL="0" indent="0">
              <a:buNone/>
            </a:pPr>
            <a:r>
              <a:rPr lang="pt-BR" sz="2800" dirty="0"/>
              <a:t>Presença – ausência</a:t>
            </a:r>
          </a:p>
          <a:p>
            <a:pPr marL="0" indent="0">
              <a:buNone/>
            </a:pPr>
            <a:endParaRPr lang="pt-BR" sz="2800" dirty="0"/>
          </a:p>
          <a:p>
            <a:pPr marL="0" indent="0">
              <a:buNone/>
            </a:pPr>
            <a:r>
              <a:rPr lang="pt-BR" sz="2800" dirty="0"/>
              <a:t>“Como as instituições modernas tornaram-se “situadas” no tempo e espaço” (...) p. 19</a:t>
            </a:r>
            <a:br>
              <a:rPr lang="pt-BR" sz="2800" dirty="0"/>
            </a:br>
            <a:br>
              <a:rPr lang="pt-BR" sz="2800" dirty="0"/>
            </a:br>
            <a:endParaRPr lang="pt-BR" sz="2800" dirty="0"/>
          </a:p>
        </p:txBody>
      </p:sp>
    </p:spTree>
    <p:extLst>
      <p:ext uri="{BB962C8B-B14F-4D97-AF65-F5344CB8AC3E}">
        <p14:creationId xmlns:p14="http://schemas.microsoft.com/office/powerpoint/2010/main" val="3562166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2ADD9-2DE2-C1E3-B912-E0FDFD7FC50B}"/>
              </a:ext>
            </a:extLst>
          </p:cNvPr>
          <p:cNvSpPr>
            <a:spLocks noGrp="1"/>
          </p:cNvSpPr>
          <p:nvPr>
            <p:ph type="title"/>
          </p:nvPr>
        </p:nvSpPr>
        <p:spPr/>
        <p:txBody>
          <a:bodyPr/>
          <a:lstStyle/>
          <a:p>
            <a:r>
              <a:rPr lang="pt-BR" dirty="0"/>
              <a:t>Dinamismo da modernidade</a:t>
            </a:r>
          </a:p>
        </p:txBody>
      </p:sp>
      <p:sp>
        <p:nvSpPr>
          <p:cNvPr id="3" name="Espaço Reservado para Conteúdo 2">
            <a:extLst>
              <a:ext uri="{FF2B5EF4-FFF2-40B4-BE49-F238E27FC236}">
                <a16:creationId xmlns:a16="http://schemas.microsoft.com/office/drawing/2014/main" id="{2BABB192-9C6C-CBB5-A481-F8C2211F68BD}"/>
              </a:ext>
            </a:extLst>
          </p:cNvPr>
          <p:cNvSpPr>
            <a:spLocks noGrp="1"/>
          </p:cNvSpPr>
          <p:nvPr>
            <p:ph idx="1"/>
          </p:nvPr>
        </p:nvSpPr>
        <p:spPr/>
        <p:txBody>
          <a:bodyPr>
            <a:normAutofit/>
          </a:bodyPr>
          <a:lstStyle/>
          <a:p>
            <a:r>
              <a:rPr lang="pt-BR" sz="3200" dirty="0"/>
              <a:t>“... Deriva da </a:t>
            </a:r>
            <a:r>
              <a:rPr lang="pt-BR" sz="3200" i="1" dirty="0"/>
              <a:t>separação do tempo e do espaço</a:t>
            </a:r>
            <a:r>
              <a:rPr lang="pt-BR" sz="3200" dirty="0"/>
              <a:t> e de sua recombinação em formas que permitem o ‘zoneamento’ tempo-espacial preciso da vida social; do desencaixe dos sistemas sociais (um fenômeno intimamente vinculado aos fatores envolvidos na separação tempo-espaço); e da </a:t>
            </a:r>
            <a:r>
              <a:rPr lang="pt-BR" sz="3200" i="1" dirty="0"/>
              <a:t>ordenação e reordenação reflexiv</a:t>
            </a:r>
            <a:r>
              <a:rPr lang="pt-BR" sz="3200" dirty="0"/>
              <a:t>a das relações sociais à luz das contínuas entradas (inputs) de conhecimento afetando as ações de indivíduos e grupos.”</a:t>
            </a:r>
          </a:p>
        </p:txBody>
      </p:sp>
    </p:spTree>
    <p:extLst>
      <p:ext uri="{BB962C8B-B14F-4D97-AF65-F5344CB8AC3E}">
        <p14:creationId xmlns:p14="http://schemas.microsoft.com/office/powerpoint/2010/main" val="1888363410"/>
      </p:ext>
    </p:extLst>
  </p:cSld>
  <p:clrMapOvr>
    <a:masterClrMapping/>
  </p:clrMapOvr>
</p:sld>
</file>

<file path=ppt/theme/theme1.xml><?xml version="1.0" encoding="utf-8"?>
<a:theme xmlns:a="http://schemas.openxmlformats.org/drawingml/2006/main" name="CelebrationVTI">
  <a:themeElements>
    <a:clrScheme name="Custom 25">
      <a:dk1>
        <a:sysClr val="windowText" lastClr="000000"/>
      </a:dk1>
      <a:lt1>
        <a:sysClr val="window" lastClr="FFFFFF"/>
      </a:lt1>
      <a:dk2>
        <a:srgbClr val="420023"/>
      </a:dk2>
      <a:lt2>
        <a:srgbClr val="FDFBF9"/>
      </a:lt2>
      <a:accent1>
        <a:srgbClr val="91274F"/>
      </a:accent1>
      <a:accent2>
        <a:srgbClr val="97446E"/>
      </a:accent2>
      <a:accent3>
        <a:srgbClr val="24BEEE"/>
      </a:accent3>
      <a:accent4>
        <a:srgbClr val="A52B3A"/>
      </a:accent4>
      <a:accent5>
        <a:srgbClr val="F39E29"/>
      </a:accent5>
      <a:accent6>
        <a:srgbClr val="E87450"/>
      </a:accent6>
      <a:hlink>
        <a:srgbClr val="F55D5D"/>
      </a:hlink>
      <a:folHlink>
        <a:srgbClr val="EA3A60"/>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lebrationVTI" id="{BAD6E4D6-FB5F-472A-BAD2-154760D77BE0}" vid="{59D360FE-6438-46F1-A5A6-11415132A23A}"/>
    </a:ext>
  </a:extLst>
</a:theme>
</file>

<file path=docProps/app.xml><?xml version="1.0" encoding="utf-8"?>
<Properties xmlns="http://schemas.openxmlformats.org/officeDocument/2006/extended-properties" xmlns:vt="http://schemas.openxmlformats.org/officeDocument/2006/docPropsVTypes">
  <Template/>
  <TotalTime>2439</TotalTime>
  <Words>1110</Words>
  <Application>Microsoft Office PowerPoint</Application>
  <PresentationFormat>Widescreen</PresentationFormat>
  <Paragraphs>120</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Calibri</vt:lpstr>
      <vt:lpstr>Gill Sans Nova</vt:lpstr>
      <vt:lpstr>CelebrationVTI</vt:lpstr>
      <vt:lpstr>Espaço – Tempo   Giddens Crary</vt:lpstr>
      <vt:lpstr>Giddens</vt:lpstr>
      <vt:lpstr>Apresentação do PowerPoint</vt:lpstr>
      <vt:lpstr>Apresentação do PowerPoint</vt:lpstr>
      <vt:lpstr>Giddens</vt:lpstr>
      <vt:lpstr>Giddens</vt:lpstr>
      <vt:lpstr>Giddens</vt:lpstr>
      <vt:lpstr>Giddens</vt:lpstr>
      <vt:lpstr>Dinamismo da modernidade</vt:lpstr>
      <vt:lpstr>Reflexividade</vt:lpstr>
      <vt:lpstr>Apresentação do PowerPoint</vt:lpstr>
      <vt:lpstr>Giddens</vt:lpstr>
      <vt:lpstr>Apresentação do PowerPoint</vt:lpstr>
      <vt:lpstr>Apresentação do PowerPoint</vt:lpstr>
      <vt:lpstr>Apresentação do PowerPoint</vt:lpstr>
      <vt:lpstr>Apresentação do PowerPoint</vt:lpstr>
      <vt:lpstr>Giddens</vt:lpstr>
      <vt:lpstr>Giddens</vt:lpstr>
      <vt:lpstr>Apresentação do PowerPoint</vt:lpstr>
      <vt:lpstr>Apresentação do PowerPoint</vt:lpstr>
      <vt:lpstr>“Desencaixe: deslocamento das relações sociais de contextos locais de interação e sua reestruturação através de extensões indefinidas de tempo-espaço.” p. 24 </vt:lpstr>
      <vt:lpstr>Giddens</vt:lpstr>
      <vt:lpstr>Apresentação do PowerPoint</vt:lpstr>
      <vt:lpstr>O que é dinheiro?</vt:lpstr>
      <vt:lpstr>Giddens</vt:lpstr>
      <vt:lpstr>Giddens</vt:lpstr>
      <vt:lpstr>Confiança x risco</vt:lpstr>
      <vt:lpstr>Confiança x risco x sistemas peritos</vt:lpstr>
      <vt:lpstr>Apresentação do PowerPoint</vt:lpstr>
      <vt:lpstr>Até o fim do mundo – Wim Wenders, 1991</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Daniela Osvald Ramos</dc:creator>
  <cp:lastModifiedBy>Daniela Osvald Ramos</cp:lastModifiedBy>
  <cp:revision>218</cp:revision>
  <dcterms:created xsi:type="dcterms:W3CDTF">2021-05-10T19:30:05Z</dcterms:created>
  <dcterms:modified xsi:type="dcterms:W3CDTF">2023-11-09T18:03:16Z</dcterms:modified>
</cp:coreProperties>
</file>