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5" r:id="rId4"/>
    <p:sldId id="266" r:id="rId5"/>
    <p:sldId id="267" r:id="rId6"/>
    <p:sldId id="268" r:id="rId7"/>
    <p:sldId id="270" r:id="rId8"/>
    <p:sldId id="269" r:id="rId9"/>
    <p:sldId id="271" r:id="rId10"/>
    <p:sldId id="26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473EBE-A0D9-4F1E-A92C-22112782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FEACD-BE94-4C11-837C-CE80076E5A41}" type="datetimeFigureOut">
              <a:rPr lang="pt-BR"/>
              <a:pPr>
                <a:defRPr/>
              </a:pPr>
              <a:t>14/09/2020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93FBDE-98CF-44F6-A0EE-02294A99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8581BE-41AD-4B7B-B3E8-6A4C8506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025CA-EF94-456D-9B90-46CA6D361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4806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C0989E-2F37-442B-A034-A6E1D2712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6DD65-3E87-4343-AF31-2FD4095C307D}" type="datetimeFigureOut">
              <a:rPr lang="pt-BR"/>
              <a:pPr>
                <a:defRPr/>
              </a:pPr>
              <a:t>14/09/2020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145CF3-6E14-470A-A9F2-2BF82A4D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22AE56-B373-4983-8E7F-51693AA4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8BFCF-CB3A-4922-A67C-14510AE8D0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729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40090C-9646-4510-9D95-377A08F0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57DE0-BB52-4ABA-93FB-2C6AE7E99EB1}" type="datetimeFigureOut">
              <a:rPr lang="pt-BR"/>
              <a:pPr>
                <a:defRPr/>
              </a:pPr>
              <a:t>14/09/2020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C37E9E-BDA6-46DA-9510-08AB3E3E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EF4485-9F1D-4B88-BF9F-D85D80730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8CD51-65D7-4A1B-ABF5-39784ABABE6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690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164DBC-3B69-4541-9C08-D29895CF9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ED6B-13FC-4C04-9542-4DC7A1D11A13}" type="datetimeFigureOut">
              <a:rPr lang="pt-BR"/>
              <a:pPr>
                <a:defRPr/>
              </a:pPr>
              <a:t>14/09/2020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8AD498-D5C7-4520-A40E-1AF904E0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8F3EDF-0541-413D-95B7-8F30D342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F9721-79AE-4CB4-A916-2BEE83C9D05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4337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39329E-DEA5-4804-A1E9-500B0A6C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6B9DF-D588-42F4-BC70-B50B0C0AFA97}" type="datetimeFigureOut">
              <a:rPr lang="pt-BR"/>
              <a:pPr>
                <a:defRPr/>
              </a:pPr>
              <a:t>14/09/2020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40BC0A-7863-4B0E-A742-E279EEDAF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670AFA-6D6A-4FC9-A0A8-64BAEBA5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C1255-6FDE-4806-843F-977D51091E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50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4C2BDAD-CF8D-43A2-A62E-EEC85F9A3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83EC-BA98-42D0-85B7-BCD46B5BD580}" type="datetimeFigureOut">
              <a:rPr lang="pt-BR"/>
              <a:pPr>
                <a:defRPr/>
              </a:pPr>
              <a:t>14/09/2020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D01FBFC3-5302-4022-9B7C-6178B8A6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375E6540-4151-4D7A-B9F6-198BB621F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A19A3-35D7-477D-967E-496DE1E4C63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312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8466EF45-2313-4FB0-92C3-29C8EAD4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B2610-C12A-4BF7-964A-6BD67FF85118}" type="datetimeFigureOut">
              <a:rPr lang="pt-BR"/>
              <a:pPr>
                <a:defRPr/>
              </a:pPr>
              <a:t>14/09/2020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9EF09F83-4E6B-41C0-ABA6-9FA272A4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F9FB4E9B-5238-471C-8968-C58620AA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A3161-588E-4E1A-A1A4-2E4B090F1C4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106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97BD0A4A-A367-47F9-BE68-E2C782E83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7E635-6539-4E4B-81E0-3348FC03DF5B}" type="datetimeFigureOut">
              <a:rPr lang="pt-BR"/>
              <a:pPr>
                <a:defRPr/>
              </a:pPr>
              <a:t>14/09/2020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59872C00-C9BD-43A7-B4EC-25DA90DA6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E65E4163-BC94-4612-BD0C-500791FFA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574F5-0D45-486A-8D08-1E7183DF233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612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01B437A9-19D7-484E-A049-7BF85144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708EF-24A8-4E98-9CBF-CC337CCE811D}" type="datetimeFigureOut">
              <a:rPr lang="pt-BR"/>
              <a:pPr>
                <a:defRPr/>
              </a:pPr>
              <a:t>14/09/2020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E691B38F-B29B-4E14-B287-26B3B1984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B15F7016-9290-48B5-8C8F-A16F35B39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E11F3-1F2D-4D0E-8B7C-9374F299E5E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252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D2CCD823-EB8A-4311-B53B-562B5511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89198-C9DE-42D4-ABBE-F323D55C8958}" type="datetimeFigureOut">
              <a:rPr lang="pt-BR"/>
              <a:pPr>
                <a:defRPr/>
              </a:pPr>
              <a:t>14/09/2020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D270BC46-E47F-41B0-87E4-7890E0088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DCC3A87-53D8-4088-8598-6FF1D0E3C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CACAF-6188-4DC5-9E31-0D254FF5ADB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173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1B124064-E52F-4A79-A3B3-E492A69C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C269F-98FE-4646-AACC-69682038F875}" type="datetimeFigureOut">
              <a:rPr lang="pt-BR"/>
              <a:pPr>
                <a:defRPr/>
              </a:pPr>
              <a:t>14/09/2020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B4C7808-BB9D-4DE3-A844-FE7F5538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25E9B04-5C74-4A3D-8C10-02C2EBC4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7043E-7A67-41AF-92D6-775706034EE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2737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9C2B9DC3-CFE5-4051-B668-93703689D0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AB712EDD-8233-4AAB-9DC9-14FF2C60CE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530191-6AE7-413E-8C76-0B7BBB2118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A84122-EC87-43CF-9F50-E4F13F1FB691}" type="datetimeFigureOut">
              <a:rPr lang="pt-BR"/>
              <a:pPr>
                <a:defRPr/>
              </a:pPr>
              <a:t>14/09/2020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607E6F-DCC4-47BB-9FFB-CFDFD3E94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1E73BB-1426-4683-9C48-C853B1B42A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D8D8F"/>
                </a:solidFill>
                <a:latin typeface="Calibri" panose="020F0502020204030204" pitchFamily="34" charset="0"/>
              </a:defRPr>
            </a:lvl1pPr>
          </a:lstStyle>
          <a:p>
            <a:fld id="{280019D5-DD94-4548-9CDB-8EF688F961C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795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>
            <a:extLst>
              <a:ext uri="{FF2B5EF4-FFF2-40B4-BE49-F238E27FC236}">
                <a16:creationId xmlns:a16="http://schemas.microsoft.com/office/drawing/2014/main" id="{D4E35EAF-DB09-491C-A260-75841A1D9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Conflitos trabalhistas: </a:t>
            </a:r>
            <a:br>
              <a:rPr lang="pt-BR" b="1" dirty="0"/>
            </a:br>
            <a:r>
              <a:rPr lang="pt-BR" b="1" dirty="0"/>
              <a:t>conceito, classificação </a:t>
            </a:r>
            <a:br>
              <a:rPr lang="pt-BR" b="1" dirty="0"/>
            </a:br>
            <a:r>
              <a:rPr lang="pt-BR" b="1" dirty="0"/>
              <a:t>e formas de composição</a:t>
            </a:r>
            <a:endParaRPr lang="pt-BR" altLang="pt-BR" sz="4000" b="1" dirty="0"/>
          </a:p>
        </p:txBody>
      </p:sp>
      <p:sp>
        <p:nvSpPr>
          <p:cNvPr id="2051" name="Subtítulo 2">
            <a:extLst>
              <a:ext uri="{FF2B5EF4-FFF2-40B4-BE49-F238E27FC236}">
                <a16:creationId xmlns:a16="http://schemas.microsoft.com/office/drawing/2014/main" id="{B6F9A8F6-DBF4-4B0C-9F2F-9F837B3C2E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altLang="pt-BR" b="1" dirty="0">
              <a:solidFill>
                <a:schemeClr val="tx1"/>
              </a:solidFill>
            </a:endParaRPr>
          </a:p>
          <a:p>
            <a:pPr eaLnBrk="1" hangingPunct="1"/>
            <a:r>
              <a:rPr lang="pt-BR" altLang="pt-BR" b="1" dirty="0">
                <a:solidFill>
                  <a:schemeClr val="tx1"/>
                </a:solidFill>
              </a:rPr>
              <a:t>OTAVIO PINTO E SILVA</a:t>
            </a:r>
          </a:p>
          <a:p>
            <a:pPr eaLnBrk="1" hangingPunct="1"/>
            <a:r>
              <a:rPr lang="pt-BR" altLang="pt-BR" b="1" dirty="0">
                <a:solidFill>
                  <a:schemeClr val="tx1"/>
                </a:solidFill>
              </a:rPr>
              <a:t>Faculdade de Direito - USP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BDE945-848E-463B-9BCE-D1866AFEE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6600" dirty="0"/>
              <a:t>FIM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AFA2BC-5DEC-4094-9920-F63C4755A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otavio@siqueiracastro.com.br</a:t>
            </a:r>
          </a:p>
        </p:txBody>
      </p:sp>
    </p:spTree>
    <p:extLst>
      <p:ext uri="{BB962C8B-B14F-4D97-AF65-F5344CB8AC3E}">
        <p14:creationId xmlns:p14="http://schemas.microsoft.com/office/powerpoint/2010/main" val="46951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6FE66-F722-465D-9CD1-5140047E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Conflitos trabalhistas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37D582-3ABC-4606-A24C-F1CD66C2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Conflitos individuais </a:t>
            </a:r>
            <a:endParaRPr lang="pt-BR" dirty="0"/>
          </a:p>
          <a:p>
            <a:pPr algn="just"/>
            <a:r>
              <a:rPr lang="pt-BR" dirty="0"/>
              <a:t>Divergências de interesses entre o empregado e o empregador, acerca de condições de trabalho individuais do empregado</a:t>
            </a:r>
          </a:p>
          <a:p>
            <a:pPr algn="just"/>
            <a:r>
              <a:rPr lang="pt-BR" dirty="0"/>
              <a:t>Envolvem a execução do contrato individual de trabalho (direitos e deveres de ambas as partes)</a:t>
            </a:r>
          </a:p>
          <a:p>
            <a:pPr algn="just"/>
            <a:r>
              <a:rPr lang="pt-BR" dirty="0"/>
              <a:t>Controvérsia, dissídio individual, reclamação trabalhista</a:t>
            </a:r>
          </a:p>
          <a:p>
            <a:pPr algn="just"/>
            <a:r>
              <a:rPr lang="pt-BR" dirty="0"/>
              <a:t>Conflitos individuais </a:t>
            </a:r>
            <a:r>
              <a:rPr lang="pt-BR" dirty="0" err="1"/>
              <a:t>plúrimos</a:t>
            </a:r>
            <a:endParaRPr lang="pt-BR" dirty="0"/>
          </a:p>
          <a:p>
            <a:pPr marL="0" indent="0" algn="just">
              <a:buNone/>
            </a:pP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79959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6FE66-F722-465D-9CD1-5140047E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Conflitos trabalhistas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37D582-3ABC-4606-A24C-F1CD66C2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Conflitos coletivos </a:t>
            </a:r>
          </a:p>
          <a:p>
            <a:pPr algn="just"/>
            <a:r>
              <a:rPr lang="pt-BR" dirty="0"/>
              <a:t>Divergências de interesses entre os trabalhadores, coletivamente considerados, e os respectivos empregadores, acerca de condições de trabalho</a:t>
            </a:r>
          </a:p>
          <a:p>
            <a:pPr algn="just"/>
            <a:r>
              <a:rPr lang="pt-BR" dirty="0"/>
              <a:t>Não é pelo critério quantitativo que se verifica um conflito coletivo, mas sim qualitativo</a:t>
            </a:r>
          </a:p>
          <a:p>
            <a:pPr algn="just"/>
            <a:r>
              <a:rPr lang="pt-BR" dirty="0"/>
              <a:t>Sindicato como representante do grupo</a:t>
            </a:r>
          </a:p>
          <a:p>
            <a:pPr algn="just"/>
            <a:r>
              <a:rPr lang="pt-BR" dirty="0"/>
              <a:t>Conflito pode envolver toda a categoria, apenas os empregados de uma empresa ou até um setor desta</a:t>
            </a:r>
          </a:p>
        </p:txBody>
      </p:sp>
    </p:spTree>
    <p:extLst>
      <p:ext uri="{BB962C8B-B14F-4D97-AF65-F5344CB8AC3E}">
        <p14:creationId xmlns:p14="http://schemas.microsoft.com/office/powerpoint/2010/main" val="243461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6FE66-F722-465D-9CD1-5140047E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Conflitos coletivos de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37D582-3ABC-4606-A24C-F1CD66C2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 Natureza econômica: </a:t>
            </a:r>
            <a:r>
              <a:rPr lang="pt-BR" dirty="0"/>
              <a:t>visam a melhoria das condições de trabalho, com a criação de normas jurídicas que incidirão sobre os contratos individuais de trabalho (questões salariais e remuneratórias em geral)</a:t>
            </a:r>
          </a:p>
          <a:p>
            <a:pPr algn="just"/>
            <a:endParaRPr lang="pt-BR" b="1" dirty="0"/>
          </a:p>
          <a:p>
            <a:pPr algn="just"/>
            <a:r>
              <a:rPr lang="pt-BR" b="1" dirty="0"/>
              <a:t>Natureza jurídica: </a:t>
            </a:r>
            <a:r>
              <a:rPr lang="pt-BR" dirty="0"/>
              <a:t>visam o cumprimento ou a interpretação de norma pré-existente</a:t>
            </a:r>
          </a:p>
        </p:txBody>
      </p:sp>
    </p:spTree>
    <p:extLst>
      <p:ext uri="{BB962C8B-B14F-4D97-AF65-F5344CB8AC3E}">
        <p14:creationId xmlns:p14="http://schemas.microsoft.com/office/powerpoint/2010/main" val="4038944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6FE66-F722-465D-9CD1-5140047E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Formas de composição dos</a:t>
            </a:r>
            <a:br>
              <a:rPr lang="pt-BR" b="1" dirty="0"/>
            </a:br>
            <a:r>
              <a:rPr lang="pt-BR" b="1" dirty="0"/>
              <a:t> conflitos coletivos de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37D582-3ABC-4606-A24C-F1CD66C2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Autodefesa: </a:t>
            </a:r>
            <a:r>
              <a:rPr lang="pt-BR" dirty="0"/>
              <a:t>solução direta pelos próprios litigantes, com a imposição da vontade de uma parte sobre a da outra</a:t>
            </a:r>
          </a:p>
          <a:p>
            <a:pPr algn="just"/>
            <a:endParaRPr lang="pt-BR" dirty="0"/>
          </a:p>
          <a:p>
            <a:pPr algn="just"/>
            <a:r>
              <a:rPr lang="pt-BR" b="1" dirty="0"/>
              <a:t>Autocomposição: </a:t>
            </a:r>
            <a:r>
              <a:rPr lang="pt-BR" dirty="0"/>
              <a:t>solução também  é  direta, mas  não  pela  imposição e sim pelo acordo</a:t>
            </a:r>
          </a:p>
          <a:p>
            <a:pPr algn="just"/>
            <a:endParaRPr lang="pt-BR" dirty="0"/>
          </a:p>
          <a:p>
            <a:pPr algn="just"/>
            <a:r>
              <a:rPr lang="pt-BR" b="1" dirty="0" err="1"/>
              <a:t>Heterocomposição</a:t>
            </a:r>
            <a:r>
              <a:rPr lang="pt-BR" b="1" dirty="0"/>
              <a:t>: </a:t>
            </a:r>
            <a:r>
              <a:rPr lang="pt-BR" dirty="0"/>
              <a:t>a solução é imposta por uma fonte </a:t>
            </a:r>
            <a:r>
              <a:rPr lang="pt-BR" dirty="0" err="1"/>
              <a:t>suprapartes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693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6FE66-F722-465D-9CD1-5140047E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Autocomposição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37D582-3ABC-4606-A24C-F1CD66C2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Negociação coletiva: </a:t>
            </a:r>
            <a:r>
              <a:rPr lang="pt-BR" dirty="0"/>
              <a:t>acordo coletivo ou convenção coletiva</a:t>
            </a:r>
            <a:endParaRPr lang="pt-BR" b="1" dirty="0"/>
          </a:p>
          <a:p>
            <a:pPr algn="just"/>
            <a:endParaRPr lang="pt-BR" b="1" dirty="0"/>
          </a:p>
          <a:p>
            <a:pPr algn="just"/>
            <a:r>
              <a:rPr lang="pt-BR" b="1" dirty="0"/>
              <a:t>Conciliação extrajudicial</a:t>
            </a:r>
          </a:p>
          <a:p>
            <a:pPr algn="just"/>
            <a:endParaRPr lang="pt-BR" b="1" dirty="0"/>
          </a:p>
          <a:p>
            <a:pPr algn="just"/>
            <a:r>
              <a:rPr lang="pt-BR" b="1" dirty="0"/>
              <a:t>Mediação: </a:t>
            </a:r>
            <a:r>
              <a:rPr lang="pt-BR" dirty="0"/>
              <a:t>mesa redonda da Superintendência Regional do Trabalho (CLT, art. 616, § 1º) ou Ministério Público do Trabalho (art. 83, XI, LC 75/93)</a:t>
            </a:r>
          </a:p>
        </p:txBody>
      </p:sp>
    </p:spTree>
    <p:extLst>
      <p:ext uri="{BB962C8B-B14F-4D97-AF65-F5344CB8AC3E}">
        <p14:creationId xmlns:p14="http://schemas.microsoft.com/office/powerpoint/2010/main" val="49545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6FE66-F722-465D-9CD1-5140047E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Heterocomposição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37D582-3ABC-4606-A24C-F1CD66C22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0505"/>
            <a:ext cx="10972800" cy="4575660"/>
          </a:xfrm>
        </p:spPr>
        <p:txBody>
          <a:bodyPr/>
          <a:lstStyle/>
          <a:p>
            <a:pPr algn="just"/>
            <a:r>
              <a:rPr lang="pt-BR" b="1" dirty="0"/>
              <a:t>Arbitragem</a:t>
            </a:r>
          </a:p>
          <a:p>
            <a:pPr algn="just"/>
            <a:r>
              <a:rPr lang="pt-BR" dirty="0"/>
              <a:t>CF, art. 114, § 1º: “</a:t>
            </a:r>
            <a:r>
              <a:rPr lang="pt-BR" i="1" dirty="0"/>
              <a:t>Frustrada a negociação coletiva, as partes poderão eleger árbitros</a:t>
            </a:r>
            <a:r>
              <a:rPr lang="pt-BR" dirty="0"/>
              <a:t>”</a:t>
            </a:r>
          </a:p>
          <a:p>
            <a:pPr algn="just"/>
            <a:r>
              <a:rPr lang="pt-BR" dirty="0"/>
              <a:t>Litígios direitos patrimoniais disponíveis (Lei 9.307/96)</a:t>
            </a:r>
          </a:p>
          <a:p>
            <a:pPr algn="just"/>
            <a:r>
              <a:rPr lang="pt-BR" dirty="0"/>
              <a:t>Pode ser árbitro qualquer pessoa capaz e que tenha a confiança das partes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7242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6FE66-F722-465D-9CD1-5140047E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Heterocomposição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37D582-3ABC-4606-A24C-F1CD66C22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0505"/>
            <a:ext cx="10972800" cy="4575660"/>
          </a:xfrm>
        </p:spPr>
        <p:txBody>
          <a:bodyPr/>
          <a:lstStyle/>
          <a:p>
            <a:pPr algn="just"/>
            <a:r>
              <a:rPr lang="pt-BR" b="1" dirty="0"/>
              <a:t>Jurisdição</a:t>
            </a:r>
          </a:p>
          <a:p>
            <a:pPr algn="just"/>
            <a:r>
              <a:rPr lang="pt-BR" dirty="0"/>
              <a:t>CF, art. 114, § 2º: “</a:t>
            </a:r>
            <a:r>
              <a:rPr lang="pt-BR" i="1" dirty="0"/>
              <a:t>Recusando-se qualquer das partes à negociação coletiva ou à arbitragem, é facultado às mesmas, de comum acordo, ajuizar dissídio coletivo de natureza econômica, podendo a Justiça do Trabalho decidir o conflito, respeitadas as disposições mínimas legais de proteção ao trabalho, bem como as convencionadas anteriormente</a:t>
            </a:r>
            <a:r>
              <a:rPr lang="pt-BR" dirty="0"/>
              <a:t>” </a:t>
            </a:r>
          </a:p>
          <a:p>
            <a:pPr algn="just"/>
            <a:r>
              <a:rPr lang="pt-BR" dirty="0"/>
              <a:t>Dissídio coletivo e “poder normativo” da Justiça do Trabalho (com tentativa de conciliação obrigatória)</a:t>
            </a:r>
          </a:p>
          <a:p>
            <a:pPr algn="just"/>
            <a:r>
              <a:rPr lang="pt-BR" dirty="0"/>
              <a:t>A questão do “comum acordo”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821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6FE66-F722-465D-9CD1-5140047E7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Heterocomposição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37D582-3ABC-4606-A24C-F1CD66C22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0505"/>
            <a:ext cx="10972800" cy="4575660"/>
          </a:xfrm>
        </p:spPr>
        <p:txBody>
          <a:bodyPr/>
          <a:lstStyle/>
          <a:p>
            <a:pPr algn="just"/>
            <a:r>
              <a:rPr lang="pt-BR" b="1" dirty="0"/>
              <a:t>Jurisdição</a:t>
            </a:r>
          </a:p>
          <a:p>
            <a:pPr algn="just"/>
            <a:r>
              <a:rPr lang="pt-BR" dirty="0"/>
              <a:t>CF, art. 114, § 3º: “</a:t>
            </a:r>
            <a:r>
              <a:rPr lang="pt-BR" i="1" dirty="0"/>
              <a:t>Em caso de greve em atividade essencial, com possibilidade de lesão do interesse público, o Ministério Público do Trabalho poderá ajuizar dissídio coletivo, competindo à Justiça do Trabalho decidir o conflito</a:t>
            </a:r>
            <a:r>
              <a:rPr lang="pt-BR" dirty="0"/>
              <a:t>” </a:t>
            </a:r>
          </a:p>
          <a:p>
            <a:pPr algn="just"/>
            <a:r>
              <a:rPr lang="pt-BR" dirty="0"/>
              <a:t>Lei de Greve: 7.788/89</a:t>
            </a:r>
          </a:p>
        </p:txBody>
      </p:sp>
    </p:spTree>
    <p:extLst>
      <p:ext uri="{BB962C8B-B14F-4D97-AF65-F5344CB8AC3E}">
        <p14:creationId xmlns:p14="http://schemas.microsoft.com/office/powerpoint/2010/main" val="96987680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475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1_Tema do Office</vt:lpstr>
      <vt:lpstr>Conflitos trabalhistas:  conceito, classificação  e formas de composição</vt:lpstr>
      <vt:lpstr>Conflitos trabalhistas</vt:lpstr>
      <vt:lpstr>Conflitos trabalhistas</vt:lpstr>
      <vt:lpstr>Conflitos coletivos de trabalho</vt:lpstr>
      <vt:lpstr>Formas de composição dos  conflitos coletivos de trabalho</vt:lpstr>
      <vt:lpstr>Autocomposição</vt:lpstr>
      <vt:lpstr>Heterocomposição</vt:lpstr>
      <vt:lpstr>Heterocomposição</vt:lpstr>
      <vt:lpstr>Heterocomposição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COLETIVO DO TRABALHO conceito e divisão</dc:title>
  <dc:creator>Otavio</dc:creator>
  <cp:lastModifiedBy>Otavio</cp:lastModifiedBy>
  <cp:revision>10</cp:revision>
  <dcterms:created xsi:type="dcterms:W3CDTF">2020-08-17T00:50:54Z</dcterms:created>
  <dcterms:modified xsi:type="dcterms:W3CDTF">2020-09-14T16:38:25Z</dcterms:modified>
</cp:coreProperties>
</file>