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0" r:id="rId4"/>
    <p:sldId id="259" r:id="rId5"/>
    <p:sldId id="261" r:id="rId6"/>
    <p:sldId id="262" r:id="rId7"/>
    <p:sldId id="269" r:id="rId8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70"/>
    <p:restoredTop sz="94691"/>
  </p:normalViewPr>
  <p:slideViewPr>
    <p:cSldViewPr snapToGrid="0" snapToObjects="1">
      <p:cViewPr varScale="1">
        <p:scale>
          <a:sx n="83" d="100"/>
          <a:sy n="83" d="100"/>
        </p:scale>
        <p:origin x="4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40058-2A5E-874C-AF62-8A90E52999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2E6DED-03B8-9E48-B300-C793AA37E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361524-E078-2845-85E5-68D0A59D5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6904-EB6F-5F42-9602-E846D329DBB8}" type="datetimeFigureOut">
              <a:rPr lang="pt-BR" smtClean="0"/>
              <a:t>01/09/20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2C8CA-C4C5-AA4D-9FF8-AF6AD155C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0AE90C-7EA1-EE4F-AED3-B53D328DB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05FF-3448-764B-9EAB-42FBC07F629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3999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55EC8-FB9A-5F48-AADF-FA8D4C10C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549DC4-9EED-2649-BCB2-973901B3A9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8A4C9-8C9D-544C-AD00-13A3DCDDF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6904-EB6F-5F42-9602-E846D329DBB8}" type="datetimeFigureOut">
              <a:rPr lang="pt-BR" smtClean="0"/>
              <a:t>01/09/20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27B59-11F0-3144-AB3A-126E732FE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87F21-6A21-EA42-BC93-4888FB60D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05FF-3448-764B-9EAB-42FBC07F629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9651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C0590A-ED48-B944-A4A3-3E1DAA4FE7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23E2CE-94FA-494D-9DE5-F26B68F454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B039B-9E10-8F4B-A74A-F18AA89DF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6904-EB6F-5F42-9602-E846D329DBB8}" type="datetimeFigureOut">
              <a:rPr lang="pt-BR" smtClean="0"/>
              <a:t>01/09/20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D1C26-C4D3-3F4D-8D52-29CD72DC9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E380C-CDEB-5040-ABDE-2604575BF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05FF-3448-764B-9EAB-42FBC07F629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0145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67344-740D-BF42-964C-69CFC6DE5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51774-53F6-7644-9453-392712EE0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1EF2D-398B-A244-B2BC-6CB4BE862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6904-EB6F-5F42-9602-E846D329DBB8}" type="datetimeFigureOut">
              <a:rPr lang="pt-BR" smtClean="0"/>
              <a:t>01/09/20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7E3CC-2E47-A04A-839F-BA02C8BAF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EAE7A-7999-7F4B-9B99-CCDD32491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05FF-3448-764B-9EAB-42FBC07F629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4543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77DAA-26E1-2D42-89DE-01A1F87CA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7EFD6C-893C-6040-9B2E-F57CD381D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CA39-6C43-684A-AD1A-95664EEB3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6904-EB6F-5F42-9602-E846D329DBB8}" type="datetimeFigureOut">
              <a:rPr lang="pt-BR" smtClean="0"/>
              <a:t>01/09/20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3C52A-3A90-934B-82CD-D8B8ABF50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AD6E1-AD4C-764C-87A1-A9126BD23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05FF-3448-764B-9EAB-42FBC07F629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1874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41114-8ED8-1742-BA8B-E83C97667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10EFB-69EC-DC48-B850-F7C186A3EF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0A8D0-E00D-964A-8E3A-555552541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3CC87C-44F0-B841-9333-3FC5B3DFC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6904-EB6F-5F42-9602-E846D329DBB8}" type="datetimeFigureOut">
              <a:rPr lang="pt-BR" smtClean="0"/>
              <a:t>01/09/20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7E0DB8-5356-1444-861B-2691534F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8B6447-1018-E748-8A32-D71539289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05FF-3448-764B-9EAB-42FBC07F629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518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8E99E-374F-DB47-8820-3BE93BCD4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DA925-5F3C-254D-B49D-C2247FE52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4CB6F8-356B-4A4C-8469-797AF52244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46E3CB-C491-F64E-9346-9CD366151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6B86B2-A466-3D44-957E-C68514C708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74F1A7-362C-B043-9BE9-F7AFDA4A4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6904-EB6F-5F42-9602-E846D329DBB8}" type="datetimeFigureOut">
              <a:rPr lang="pt-BR" smtClean="0"/>
              <a:t>01/09/20</a:t>
            </a:fld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FE497B-3688-3E40-A34E-EE1CD7498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7B7FB5-68DF-6945-8E3D-2DF97433B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05FF-3448-764B-9EAB-42FBC07F629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12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C193E-767F-154E-8A4E-16BC3A3C3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F9E183-26F2-6A4B-AF96-CCB37D1D8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6904-EB6F-5F42-9602-E846D329DBB8}" type="datetimeFigureOut">
              <a:rPr lang="pt-BR" smtClean="0"/>
              <a:t>01/09/20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BE9D8B-0E9B-8248-BFA5-E881CEB28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D65F62-79A0-F049-8A15-4EB997946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05FF-3448-764B-9EAB-42FBC07F629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0398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D3AB6D-F9D4-0644-A9A5-F03555344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6904-EB6F-5F42-9602-E846D329DBB8}" type="datetimeFigureOut">
              <a:rPr lang="pt-BR" smtClean="0"/>
              <a:t>01/09/20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30237C-68B9-DF4D-9731-E9C85DC0B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790335-454A-A04D-9118-C3C4C49C0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05FF-3448-764B-9EAB-42FBC07F629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5706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97505-DFA5-B84C-85AF-AE03B160A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F2512-59AE-484C-8D48-F57688CC0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95B9E-8EBB-3E41-AFDF-53E0061616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DA3472-5113-9C4C-9496-0C8225080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6904-EB6F-5F42-9602-E846D329DBB8}" type="datetimeFigureOut">
              <a:rPr lang="pt-BR" smtClean="0"/>
              <a:t>01/09/20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4165F-6E04-3A41-95D4-7C72AF6A4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EE10F7-4D9C-B847-B17C-1FE892D33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05FF-3448-764B-9EAB-42FBC07F629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1588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2FF41-271A-804A-AD8B-69D891140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13D1FF-9963-1748-B30D-D7F8EAC61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B1D58B-BFFD-F84C-9FEE-57BC89328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8FEFCE-9285-5946-8168-B49F3E24B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6904-EB6F-5F42-9602-E846D329DBB8}" type="datetimeFigureOut">
              <a:rPr lang="pt-BR" smtClean="0"/>
              <a:t>01/09/20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006684-A47D-BD46-AA1F-3820B7FF9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6F6C7-F521-9041-82B8-A442A897C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05FF-3448-764B-9EAB-42FBC07F629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9989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91B12D-5F4E-A341-999C-973703F74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B1C508-244C-7F41-9C6A-1BF7D97B0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C8F22-5D2D-2E48-8B6F-C0795ABBE7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16904-EB6F-5F42-9602-E846D329DBB8}" type="datetimeFigureOut">
              <a:rPr lang="pt-BR" smtClean="0"/>
              <a:t>01/09/20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E4E6E-B976-9F4A-9638-51F8E90DE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4C887-134B-7844-9EA8-B267FFBAC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205FF-3448-764B-9EAB-42FBC07F629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8334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9647F-E8C1-344D-A325-FDA0E91CFC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Teoria das Relações Internacionais I: Teorias Clássicas</a:t>
            </a:r>
            <a:r>
              <a:rPr lang="en-US" sz="4400" dirty="0">
                <a:effectLst/>
              </a:rPr>
              <a:t> </a:t>
            </a:r>
            <a:endParaRPr lang="pt-BR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3FD39F-762B-E94B-9564-05BF9E4FDC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sz="3200" dirty="0"/>
              <a:t>Cristiane Lucena</a:t>
            </a:r>
          </a:p>
        </p:txBody>
      </p:sp>
    </p:spTree>
    <p:extLst>
      <p:ext uri="{BB962C8B-B14F-4D97-AF65-F5344CB8AC3E}">
        <p14:creationId xmlns:p14="http://schemas.microsoft.com/office/powerpoint/2010/main" val="1972625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8BD5B-0935-BC4F-986F-E3A27DA01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Roteiro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3B3CE-7CA7-2D47-AA40-01263D27E7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dirty="0"/>
          </a:p>
          <a:p>
            <a:pPr lvl="1"/>
            <a:r>
              <a:rPr lang="pt-BR" sz="2800" dirty="0"/>
              <a:t>Aula anterior e </a:t>
            </a:r>
            <a:r>
              <a:rPr lang="pt-BR" sz="2800" i="1" dirty="0" err="1"/>
              <a:t>locus</a:t>
            </a:r>
            <a:r>
              <a:rPr lang="pt-BR" sz="2800" dirty="0"/>
              <a:t> deste texto e discussão no programa do curso</a:t>
            </a:r>
          </a:p>
          <a:p>
            <a:pPr lvl="1"/>
            <a:endParaRPr lang="pt-BR" sz="2800" dirty="0"/>
          </a:p>
          <a:p>
            <a:pPr lvl="1"/>
            <a:r>
              <a:rPr lang="pt-BR" sz="2800" dirty="0"/>
              <a:t>Edward </a:t>
            </a:r>
            <a:r>
              <a:rPr lang="pt-BR" sz="2800" dirty="0" err="1"/>
              <a:t>Carr</a:t>
            </a:r>
            <a:r>
              <a:rPr lang="pt-BR" sz="2800" dirty="0"/>
              <a:t> (1939/2001)</a:t>
            </a:r>
          </a:p>
          <a:p>
            <a:pPr lvl="2"/>
            <a:r>
              <a:rPr lang="pt-BR" sz="2400" i="1" dirty="0"/>
              <a:t>Vinte Anos de Crise (1919-1939)</a:t>
            </a:r>
            <a:r>
              <a:rPr lang="pt-BR" sz="2400" dirty="0"/>
              <a:t> </a:t>
            </a:r>
          </a:p>
          <a:p>
            <a:pPr lvl="1"/>
            <a:endParaRPr lang="pt-BR" sz="2800" dirty="0"/>
          </a:p>
          <a:p>
            <a:pPr lvl="1"/>
            <a:r>
              <a:rPr lang="pt-BR" sz="2800" dirty="0"/>
              <a:t>Questionário</a:t>
            </a:r>
            <a:endParaRPr lang="pt-BR" sz="2800" i="1" dirty="0"/>
          </a:p>
          <a:p>
            <a:endParaRPr lang="pt-BR" dirty="0"/>
          </a:p>
          <a:p>
            <a:pPr lvl="1"/>
            <a:endParaRPr lang="en-US" dirty="0">
              <a:effectLst/>
            </a:endParaRPr>
          </a:p>
          <a:p>
            <a:pPr lvl="1"/>
            <a:endParaRPr lang="pt-BR" i="1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086126-6635-A349-B8C9-DA0C682EC8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08095" y="16906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54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36485-F520-B04E-B9B1-B93A1DA3E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Vinte Anos de Crise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B5F95-7324-9C46-9595-87BF7BC0DD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Parte III: Política, Poder e Moral</a:t>
            </a:r>
          </a:p>
          <a:p>
            <a:pPr lvl="1">
              <a:buFont typeface="Wingdings" pitchFamily="2" charset="2"/>
              <a:buChar char="Ø"/>
            </a:pPr>
            <a:r>
              <a:rPr lang="pt-BR" dirty="0"/>
              <a:t> Como Edward </a:t>
            </a:r>
            <a:r>
              <a:rPr lang="pt-BR" dirty="0" err="1"/>
              <a:t>Carr</a:t>
            </a:r>
            <a:r>
              <a:rPr lang="pt-BR" dirty="0"/>
              <a:t> se relaciona com o realismo político em </a:t>
            </a:r>
            <a:r>
              <a:rPr lang="pt-BR" dirty="0" err="1"/>
              <a:t>Morgenthau</a:t>
            </a:r>
            <a:r>
              <a:rPr lang="pt-BR" dirty="0"/>
              <a:t>?</a:t>
            </a:r>
          </a:p>
          <a:p>
            <a:pPr lvl="1">
              <a:buFont typeface="Wingdings" pitchFamily="2" charset="2"/>
              <a:buChar char="Ø"/>
            </a:pPr>
            <a:r>
              <a:rPr lang="pt-BR" dirty="0"/>
              <a:t> Questões técnicas </a:t>
            </a:r>
            <a:r>
              <a:rPr lang="pt-BR" i="1" dirty="0"/>
              <a:t>versus</a:t>
            </a:r>
            <a:r>
              <a:rPr lang="pt-BR" dirty="0"/>
              <a:t> questões “políticas”</a:t>
            </a:r>
          </a:p>
          <a:p>
            <a:pPr lvl="1">
              <a:buFont typeface="Wingdings" pitchFamily="2" charset="2"/>
              <a:buChar char="Ø"/>
            </a:pPr>
            <a:r>
              <a:rPr lang="pt-BR" dirty="0"/>
              <a:t> </a:t>
            </a:r>
            <a:r>
              <a:rPr lang="pt-BR" dirty="0" err="1"/>
              <a:t>Morgenthau</a:t>
            </a:r>
            <a:r>
              <a:rPr lang="pt-BR" dirty="0"/>
              <a:t> publica “A Política entre as Nações” em 1948, enquanto </a:t>
            </a:r>
            <a:r>
              <a:rPr lang="pt-BR" dirty="0" err="1"/>
              <a:t>Carr</a:t>
            </a:r>
            <a:r>
              <a:rPr lang="pt-BR" dirty="0"/>
              <a:t> publica “Vinte Anos de Crise” em 1939</a:t>
            </a:r>
          </a:p>
          <a:p>
            <a:pPr lvl="1">
              <a:buFont typeface="Wingdings" pitchFamily="2" charset="2"/>
              <a:buChar char="Ø"/>
            </a:pPr>
            <a:r>
              <a:rPr lang="pt-BR" dirty="0"/>
              <a:t> Uso da análise histórica </a:t>
            </a:r>
          </a:p>
        </p:txBody>
      </p:sp>
      <p:pic>
        <p:nvPicPr>
          <p:cNvPr id="4" name="Slide 3">
            <a:hlinkClick r:id="" action="ppaction://media"/>
            <a:extLst>
              <a:ext uri="{FF2B5EF4-FFF2-40B4-BE49-F238E27FC236}">
                <a16:creationId xmlns:a16="http://schemas.microsoft.com/office/drawing/2014/main" id="{D292E1DD-5D61-114C-8A06-92A7166C98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89640" y="16906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56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9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0C6CA-250D-9740-8667-193A4619F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Edward </a:t>
            </a:r>
            <a:r>
              <a:rPr lang="pt-BR" sz="4000" dirty="0" err="1"/>
              <a:t>Carr</a:t>
            </a:r>
            <a:r>
              <a:rPr lang="pt-BR" sz="4000" dirty="0"/>
              <a:t> e Hans </a:t>
            </a:r>
            <a:r>
              <a:rPr lang="pt-BR" sz="4000" dirty="0" err="1"/>
              <a:t>Morgenthau</a:t>
            </a:r>
            <a:endParaRPr lang="pt-BR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8D361-AEE3-D04D-801B-1ED6FFBBA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pt-BR" dirty="0"/>
          </a:p>
          <a:p>
            <a:r>
              <a:rPr lang="pt-BR" dirty="0"/>
              <a:t>A ditadura das grandes potências como “lei da natureza” em política internacional</a:t>
            </a:r>
          </a:p>
          <a:p>
            <a:pPr lvl="1">
              <a:buFont typeface="Wingdings" pitchFamily="2" charset="2"/>
              <a:buChar char="ü"/>
            </a:pPr>
            <a:r>
              <a:rPr lang="pt-BR" dirty="0"/>
              <a:t> Referência ao estado de natureza de Hobbes e a Maquiavel</a:t>
            </a:r>
          </a:p>
          <a:p>
            <a:r>
              <a:rPr lang="pt-BR" dirty="0"/>
              <a:t>Ditadura denunciada por autores “utópicos” como uma política malévola</a:t>
            </a:r>
          </a:p>
          <a:p>
            <a:r>
              <a:rPr lang="pt-BR" dirty="0"/>
              <a:t>A política de poder e o (dilema) da segurança</a:t>
            </a:r>
          </a:p>
          <a:p>
            <a:pPr marL="457200" lvl="1" indent="0">
              <a:buNone/>
            </a:pPr>
            <a:r>
              <a:rPr lang="pt-BR" dirty="0"/>
              <a:t>“O fracasso em reconhecer que a força é um elemento essencial da política viciou, até agora, todas as tentativas de se estabelecer formas de governo do meio internacional, e confundiu quase todas as tentativas de se discutir o assunto (p. 140).”</a:t>
            </a:r>
          </a:p>
        </p:txBody>
      </p:sp>
      <p:pic>
        <p:nvPicPr>
          <p:cNvPr id="4" name="Slide 4">
            <a:hlinkClick r:id="" action="ppaction://media"/>
            <a:extLst>
              <a:ext uri="{FF2B5EF4-FFF2-40B4-BE49-F238E27FC236}">
                <a16:creationId xmlns:a16="http://schemas.microsoft.com/office/drawing/2014/main" id="{3A43EB71-E629-CA41-8B0B-0421C75CFB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8610" y="14192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9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4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8435D-F78D-584A-8F71-8762DE400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Poder Político na Esfera Internacional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4CB1E-B162-844C-A881-6367D5456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dirty="0"/>
          </a:p>
          <a:p>
            <a:pPr marL="971550" lvl="1" indent="-514350">
              <a:buFont typeface="+mj-lt"/>
              <a:buAutoNum type="romanUcPeriod"/>
            </a:pPr>
            <a:r>
              <a:rPr lang="pt-BR" dirty="0"/>
              <a:t>Poder militar</a:t>
            </a:r>
          </a:p>
          <a:p>
            <a:pPr marL="1428750" lvl="2" indent="-514350">
              <a:buFont typeface="+mj-lt"/>
              <a:buAutoNum type="alphaLcParenR"/>
            </a:pPr>
            <a:r>
              <a:rPr lang="pt-BR" dirty="0"/>
              <a:t>Autodefesa</a:t>
            </a:r>
          </a:p>
          <a:p>
            <a:pPr marL="1428750" lvl="2" indent="-514350">
              <a:buFont typeface="+mj-lt"/>
              <a:buAutoNum type="alphaLcParenR"/>
            </a:pPr>
            <a:r>
              <a:rPr lang="pt-BR" dirty="0"/>
              <a:t>Impossibilidade da guerra de objetivos e engajamento limitados</a:t>
            </a:r>
          </a:p>
          <a:p>
            <a:pPr marL="971550" lvl="1" indent="-514350">
              <a:buFont typeface="+mj-lt"/>
              <a:buAutoNum type="romanUcPeriod"/>
            </a:pPr>
            <a:r>
              <a:rPr lang="pt-BR" dirty="0"/>
              <a:t>Poder econômico</a:t>
            </a:r>
          </a:p>
          <a:p>
            <a:pPr marL="1428750" lvl="2" indent="-514350">
              <a:buFont typeface="+mj-lt"/>
              <a:buAutoNum type="alphaLcParenR"/>
            </a:pPr>
            <a:r>
              <a:rPr lang="pt-BR" dirty="0"/>
              <a:t>Associação entre poder econômico e poder militar</a:t>
            </a:r>
          </a:p>
          <a:p>
            <a:pPr marL="1428750" lvl="2" indent="-514350">
              <a:buFont typeface="+mj-lt"/>
              <a:buAutoNum type="alphaLcParenR"/>
            </a:pPr>
            <a:r>
              <a:rPr lang="pt-BR" dirty="0"/>
              <a:t>A riqueza como fonte de poder político (mercantilismo)</a:t>
            </a:r>
          </a:p>
          <a:p>
            <a:pPr lvl="3"/>
            <a:r>
              <a:rPr lang="pt-BR" dirty="0"/>
              <a:t>Contraposição ao liberalismo econômico do Século XIX</a:t>
            </a:r>
          </a:p>
          <a:p>
            <a:pPr lvl="3"/>
            <a:r>
              <a:rPr lang="pt-BR" dirty="0"/>
              <a:t>A noção de autarquia como instrumento de defesa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pt-BR" dirty="0"/>
              <a:t>Sanções econômicas e bloqueios</a:t>
            </a:r>
          </a:p>
          <a:p>
            <a:pPr lvl="3"/>
            <a:r>
              <a:rPr lang="pt-BR" dirty="0" err="1"/>
              <a:t>Indissociabilidade</a:t>
            </a:r>
            <a:r>
              <a:rPr lang="pt-BR" dirty="0"/>
              <a:t> entre poder político e poder econômico</a:t>
            </a:r>
          </a:p>
        </p:txBody>
      </p:sp>
      <p:pic>
        <p:nvPicPr>
          <p:cNvPr id="4" name="Slide 5">
            <a:hlinkClick r:id="" action="ppaction://media"/>
            <a:extLst>
              <a:ext uri="{FF2B5EF4-FFF2-40B4-BE49-F238E27FC236}">
                <a16:creationId xmlns:a16="http://schemas.microsoft.com/office/drawing/2014/main" id="{D8D87CBE-3053-8B40-A3F1-093208B4EE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9159" y="18256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6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7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71C77-FE03-1845-8FEF-772E01671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Poder Político na Esfera Internacional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36220-6FB4-7F47-A337-39FEDFEA0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dirty="0"/>
          </a:p>
          <a:p>
            <a:pPr marL="457200" lvl="1" indent="0">
              <a:buNone/>
            </a:pPr>
            <a:r>
              <a:rPr lang="pt-BR" dirty="0"/>
              <a:t>III. Poder sobre a opinião</a:t>
            </a:r>
          </a:p>
          <a:p>
            <a:pPr marL="457200" lvl="1" indent="0">
              <a:buNone/>
            </a:pPr>
            <a:r>
              <a:rPr lang="en-US" dirty="0"/>
              <a:t>“Mas </a:t>
            </a:r>
            <a:r>
              <a:rPr lang="en-US" dirty="0" err="1"/>
              <a:t>quando</a:t>
            </a:r>
            <a:r>
              <a:rPr lang="en-US" dirty="0"/>
              <a:t> </a:t>
            </a:r>
            <a:r>
              <a:rPr lang="en-US" dirty="0" err="1"/>
              <a:t>falamos</a:t>
            </a:r>
            <a:r>
              <a:rPr lang="en-US" dirty="0"/>
              <a:t> de propaganda </a:t>
            </a:r>
            <a:r>
              <a:rPr lang="en-US" dirty="0" err="1"/>
              <a:t>hoje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dia</a:t>
            </a:r>
            <a:r>
              <a:rPr lang="en-US" dirty="0"/>
              <a:t>, </a:t>
            </a:r>
            <a:r>
              <a:rPr lang="en-US" dirty="0" err="1"/>
              <a:t>pensamos</a:t>
            </a:r>
            <a:r>
              <a:rPr lang="en-US" dirty="0"/>
              <a:t> </a:t>
            </a:r>
            <a:r>
              <a:rPr lang="en-US" dirty="0" err="1"/>
              <a:t>principalmente</a:t>
            </a:r>
            <a:r>
              <a:rPr lang="en-US" dirty="0"/>
              <a:t> </a:t>
            </a:r>
            <a:r>
              <a:rPr lang="en-US" dirty="0" err="1"/>
              <a:t>naqueles</a:t>
            </a:r>
            <a:r>
              <a:rPr lang="en-US" dirty="0"/>
              <a:t> outros </a:t>
            </a:r>
            <a:r>
              <a:rPr lang="en-US" dirty="0" err="1"/>
              <a:t>instrumentos</a:t>
            </a:r>
            <a:r>
              <a:rPr lang="en-US" dirty="0"/>
              <a:t> </a:t>
            </a:r>
            <a:r>
              <a:rPr lang="en-US" dirty="0" err="1"/>
              <a:t>cujo</a:t>
            </a:r>
            <a:r>
              <a:rPr lang="en-US" dirty="0"/>
              <a:t> </a:t>
            </a:r>
            <a:r>
              <a:rPr lang="en-US" dirty="0" err="1"/>
              <a:t>uso</a:t>
            </a:r>
            <a:r>
              <a:rPr lang="en-US" dirty="0"/>
              <a:t> a </a:t>
            </a:r>
            <a:r>
              <a:rPr lang="en-US" dirty="0" err="1"/>
              <a:t>educação</a:t>
            </a:r>
            <a:r>
              <a:rPr lang="en-US" dirty="0"/>
              <a:t> popular </a:t>
            </a:r>
            <a:r>
              <a:rPr lang="en-US" dirty="0" err="1"/>
              <a:t>tornou</a:t>
            </a:r>
            <a:r>
              <a:rPr lang="en-US" dirty="0"/>
              <a:t> </a:t>
            </a:r>
            <a:r>
              <a:rPr lang="en-US" dirty="0" err="1"/>
              <a:t>possível</a:t>
            </a:r>
            <a:r>
              <a:rPr lang="en-US" dirty="0"/>
              <a:t>: o </a:t>
            </a:r>
            <a:r>
              <a:rPr lang="en-US" dirty="0" err="1"/>
              <a:t>rádio</a:t>
            </a:r>
            <a:r>
              <a:rPr lang="en-US" dirty="0"/>
              <a:t>, o cinema e a </a:t>
            </a:r>
            <a:r>
              <a:rPr lang="en-US" dirty="0" err="1"/>
              <a:t>imprensa</a:t>
            </a:r>
            <a:r>
              <a:rPr lang="en-US" dirty="0"/>
              <a:t> popular.”  (p. 174)</a:t>
            </a:r>
            <a:endParaRPr lang="pt-BR" dirty="0"/>
          </a:p>
          <a:p>
            <a:pPr marL="1371600" lvl="2" indent="-457200">
              <a:buFont typeface="+mj-lt"/>
              <a:buAutoNum type="alphaLcParenR"/>
            </a:pPr>
            <a:r>
              <a:rPr lang="pt-BR" dirty="0"/>
              <a:t>A regulamentação da mídia</a:t>
            </a:r>
          </a:p>
          <a:p>
            <a:pPr marL="1371600" lvl="2" indent="-457200">
              <a:buFont typeface="+mj-lt"/>
              <a:buAutoNum type="alphaLcParenR"/>
            </a:pPr>
            <a:r>
              <a:rPr lang="pt-BR" dirty="0"/>
              <a:t>O papel da “moral” e do Direito Internacional na propaganda política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pt-BR" dirty="0"/>
              <a:t>Ações e políticas que buscam respaldo na “moral”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pt-BR" dirty="0"/>
              <a:t>Ações e políticas que estão amparadas pelas normas do Direito Internacional</a:t>
            </a:r>
          </a:p>
          <a:p>
            <a:pPr marL="1371600" lvl="2" indent="-457200">
              <a:buFont typeface="+mj-lt"/>
              <a:buAutoNum type="alphaLcParenR"/>
            </a:pPr>
            <a:r>
              <a:rPr lang="pt-BR" dirty="0"/>
              <a:t>Limitações da propaganda internacional</a:t>
            </a:r>
          </a:p>
          <a:p>
            <a:pPr marL="1371600" lvl="2" indent="-457200">
              <a:buFont typeface="+mj-lt"/>
              <a:buAutoNum type="alphaLcParenR"/>
            </a:pPr>
            <a:endParaRPr lang="pt-BR" dirty="0"/>
          </a:p>
          <a:p>
            <a:pPr marL="914400" lvl="2" indent="0">
              <a:buNone/>
            </a:pPr>
            <a:r>
              <a:rPr lang="pt-BR" dirty="0"/>
              <a:t>		</a:t>
            </a:r>
          </a:p>
          <a:p>
            <a:pPr marL="457200" lvl="1" indent="0">
              <a:buNone/>
            </a:pPr>
            <a:endParaRPr lang="pt-B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31C5DCD-B58A-0047-83E6-695D5CC4DB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53112" y="16906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5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9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Atividade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dirty="0"/>
          </a:p>
          <a:p>
            <a:r>
              <a:rPr lang="pt-BR" dirty="0"/>
              <a:t>Como as três noções de </a:t>
            </a:r>
            <a:r>
              <a:rPr lang="pt-BR" i="1" dirty="0"/>
              <a:t>poder político </a:t>
            </a:r>
            <a:r>
              <a:rPr lang="pt-BR" dirty="0"/>
              <a:t>em </a:t>
            </a:r>
            <a:r>
              <a:rPr lang="pt-BR" dirty="0" err="1"/>
              <a:t>Carr</a:t>
            </a:r>
            <a:r>
              <a:rPr lang="pt-BR" dirty="0"/>
              <a:t> nos ajudam (ou não!) a analisar o acordo comercial entre a União Europeia e o Mercosul, no contexto atual?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t-BR" dirty="0"/>
              <a:t> </a:t>
            </a:r>
            <a:r>
              <a:rPr lang="pt-BR"/>
              <a:t>Poder militar</a:t>
            </a:r>
            <a:endParaRPr lang="pt-BR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pt-BR" dirty="0"/>
              <a:t> Poder econômico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t-BR" dirty="0"/>
              <a:t> Poder sobre a opinião</a:t>
            </a:r>
          </a:p>
          <a:p>
            <a:pPr marL="914400" lvl="2" indent="0">
              <a:buNone/>
            </a:pPr>
            <a:r>
              <a:rPr lang="pt-BR" dirty="0"/>
              <a:t>	</a:t>
            </a:r>
          </a:p>
          <a:p>
            <a:endParaRPr lang="pt-B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423A0AB-2F40-9B47-BF5B-09D70874F1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91119" y="14192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7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9362</TotalTime>
  <Words>397</Words>
  <Application>Microsoft Macintosh PowerPoint</Application>
  <PresentationFormat>Widescreen</PresentationFormat>
  <Paragraphs>56</Paragraphs>
  <Slides>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Wingdings</vt:lpstr>
      <vt:lpstr>Office Theme</vt:lpstr>
      <vt:lpstr>Teoria das Relações Internacionais I: Teorias Clássicas </vt:lpstr>
      <vt:lpstr>Roteiro</vt:lpstr>
      <vt:lpstr>Vinte Anos de Crise</vt:lpstr>
      <vt:lpstr>Edward Carr e Hans Morgenthau</vt:lpstr>
      <vt:lpstr>Poder Político na Esfera Internacional</vt:lpstr>
      <vt:lpstr>Poder Político na Esfera Internacional</vt:lpstr>
      <vt:lpstr>Atividade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Teoria das Relações Internacionais I: Teorias Clássicas</dc:title>
  <dc:creator>Cristiane</dc:creator>
  <cp:lastModifiedBy>Cristiane</cp:lastModifiedBy>
  <cp:revision>104</cp:revision>
  <cp:lastPrinted>2018-08-09T21:25:41Z</cp:lastPrinted>
  <dcterms:created xsi:type="dcterms:W3CDTF">2018-08-02T19:58:24Z</dcterms:created>
  <dcterms:modified xsi:type="dcterms:W3CDTF">2020-09-01T18:21:59Z</dcterms:modified>
</cp:coreProperties>
</file>