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256" r:id="rId2"/>
    <p:sldId id="269" r:id="rId3"/>
    <p:sldId id="293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95" r:id="rId13"/>
    <p:sldId id="259" r:id="rId14"/>
    <p:sldId id="257" r:id="rId15"/>
    <p:sldId id="260" r:id="rId16"/>
    <p:sldId id="261" r:id="rId17"/>
    <p:sldId id="262" r:id="rId18"/>
    <p:sldId id="270" r:id="rId19"/>
    <p:sldId id="271" r:id="rId20"/>
    <p:sldId id="285" r:id="rId21"/>
    <p:sldId id="266" r:id="rId22"/>
    <p:sldId id="286" r:id="rId23"/>
    <p:sldId id="287" r:id="rId24"/>
    <p:sldId id="273" r:id="rId25"/>
    <p:sldId id="272" r:id="rId26"/>
    <p:sldId id="274" r:id="rId27"/>
    <p:sldId id="275" r:id="rId28"/>
    <p:sldId id="28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338D8-31B1-4C7C-8539-BDF32B4CA9CC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DB430-6ADB-4F61-9CEA-A74F44F37E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6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DB430-6ADB-4F61-9CEA-A74F44F37EF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9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0CD478-1FC9-43A0-834D-D54908853A38}" type="datetimeFigureOut">
              <a:rPr lang="pt-BR" smtClean="0"/>
              <a:t>12/03/2015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08A178-EEF8-41E2-A63B-B2CA8DABA71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1412776"/>
            <a:ext cx="7770440" cy="1524000"/>
          </a:xfrm>
        </p:spPr>
        <p:txBody>
          <a:bodyPr/>
          <a:lstStyle/>
          <a:p>
            <a:r>
              <a:rPr lang="pt-BR" dirty="0" err="1" smtClean="0"/>
              <a:t>Sound</a:t>
            </a:r>
            <a:r>
              <a:rPr lang="pt-BR" dirty="0" smtClean="0"/>
              <a:t> &amp; </a:t>
            </a:r>
            <a:r>
              <a:rPr lang="pt-BR" dirty="0" err="1" smtClean="0"/>
              <a:t>Structure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7200" y="3068960"/>
            <a:ext cx="5712179" cy="1224136"/>
          </a:xfrm>
        </p:spPr>
        <p:txBody>
          <a:bodyPr>
            <a:normAutofit fontScale="40000" lnSpcReduction="20000"/>
          </a:bodyPr>
          <a:lstStyle/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dirty="0" smtClean="0"/>
          </a:p>
          <a:p>
            <a:r>
              <a:rPr lang="pt-BR" sz="11000" dirty="0" smtClean="0">
                <a:solidFill>
                  <a:schemeClr val="tx1"/>
                </a:solidFill>
              </a:rPr>
              <a:t>John </a:t>
            </a:r>
            <a:r>
              <a:rPr lang="pt-BR" sz="11000" dirty="0" err="1">
                <a:solidFill>
                  <a:schemeClr val="tx1"/>
                </a:solidFill>
              </a:rPr>
              <a:t>Paynter</a:t>
            </a:r>
            <a:r>
              <a:rPr lang="pt-BR" sz="11000" dirty="0">
                <a:solidFill>
                  <a:schemeClr val="tx1"/>
                </a:solidFill>
              </a:rPr>
              <a:t> </a:t>
            </a:r>
          </a:p>
          <a:p>
            <a:endParaRPr lang="pt-BR" sz="4800" dirty="0" smtClean="0">
              <a:solidFill>
                <a:schemeClr val="tx1"/>
              </a:solidFill>
            </a:endParaRPr>
          </a:p>
          <a:p>
            <a:endParaRPr lang="pt-BR" sz="4800" dirty="0">
              <a:solidFill>
                <a:schemeClr val="tx1"/>
              </a:solidFill>
            </a:endParaRPr>
          </a:p>
          <a:p>
            <a:pPr algn="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486916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/>
              <a:t>Professor Dr. Marcos Câmara de Castro</a:t>
            </a:r>
          </a:p>
          <a:p>
            <a:pPr algn="r"/>
            <a:r>
              <a:rPr lang="pt-BR" sz="2000" dirty="0" smtClean="0"/>
              <a:t>Monitora: Adriana Moraes - MEMES I, 2015</a:t>
            </a:r>
          </a:p>
        </p:txBody>
      </p:sp>
    </p:spTree>
    <p:extLst>
      <p:ext uri="{BB962C8B-B14F-4D97-AF65-F5344CB8AC3E}">
        <p14:creationId xmlns:p14="http://schemas.microsoft.com/office/powerpoint/2010/main" val="2373834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 de atividades: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4176464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pt-BR" dirty="0"/>
              <a:t>Compor a partir de </a:t>
            </a:r>
            <a:r>
              <a:rPr lang="pt-BR" dirty="0" smtClean="0"/>
              <a:t>uma altura indicada;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/>
              <a:t>Compor </a:t>
            </a:r>
            <a:r>
              <a:rPr lang="pt-BR" dirty="0" smtClean="0"/>
              <a:t>a partir de formas específicas  </a:t>
            </a:r>
            <a:r>
              <a:rPr lang="pt-BR" dirty="0"/>
              <a:t>(por exemplo: </a:t>
            </a:r>
            <a:r>
              <a:rPr lang="pt-BR" dirty="0" smtClean="0"/>
              <a:t>cânon, </a:t>
            </a:r>
            <a:r>
              <a:rPr lang="pt-BR" dirty="0"/>
              <a:t>imitação livre, </a:t>
            </a:r>
            <a:r>
              <a:rPr lang="pt-BR" dirty="0" smtClean="0"/>
              <a:t>procedimentos </a:t>
            </a:r>
            <a:r>
              <a:rPr lang="pt-BR" dirty="0"/>
              <a:t>de orquestração, etc</a:t>
            </a:r>
            <a:r>
              <a:rPr lang="pt-BR" dirty="0" smtClean="0"/>
              <a:t>.);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/>
              <a:t>Usar </a:t>
            </a:r>
            <a:r>
              <a:rPr lang="pt-BR" dirty="0" smtClean="0"/>
              <a:t>estruturas de outros </a:t>
            </a:r>
            <a:r>
              <a:rPr lang="pt-BR" dirty="0"/>
              <a:t>tipos de melodias </a:t>
            </a:r>
            <a:r>
              <a:rPr lang="pt-BR" dirty="0" smtClean="0"/>
              <a:t>existentes que não seja somente a do repertório canônico (inserir, por </a:t>
            </a:r>
            <a:r>
              <a:rPr lang="pt-BR" dirty="0"/>
              <a:t>exemplo, </a:t>
            </a:r>
            <a:r>
              <a:rPr lang="pt-BR" dirty="0" smtClean="0"/>
              <a:t>melodias africanas</a:t>
            </a:r>
            <a:r>
              <a:rPr lang="pt-BR" dirty="0"/>
              <a:t>, asiáticas, etc</a:t>
            </a:r>
            <a:r>
              <a:rPr lang="pt-BR" dirty="0" smtClean="0"/>
              <a:t>.);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/>
              <a:t>Fazer arranjos instrumentais e </a:t>
            </a:r>
            <a:r>
              <a:rPr lang="pt-BR" dirty="0" smtClean="0"/>
              <a:t>acompanhamentos;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 smtClean="0"/>
              <a:t>Inventar e construir novos </a:t>
            </a:r>
            <a:r>
              <a:rPr lang="pt-BR" dirty="0"/>
              <a:t>instrumentos musicais e compondo </a:t>
            </a:r>
            <a:r>
              <a:rPr lang="pt-BR" dirty="0" smtClean="0"/>
              <a:t>musica </a:t>
            </a:r>
            <a:r>
              <a:rPr lang="pt-BR" dirty="0"/>
              <a:t>para </a:t>
            </a:r>
            <a:r>
              <a:rPr lang="pt-BR" dirty="0" smtClean="0"/>
              <a:t>esses novos instrumentos;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 smtClean="0"/>
              <a:t>Compor modos particulares </a:t>
            </a:r>
            <a:r>
              <a:rPr lang="pt-BR" dirty="0"/>
              <a:t>de </a:t>
            </a:r>
            <a:r>
              <a:rPr lang="pt-BR" dirty="0" smtClean="0"/>
              <a:t>articulação instrumental </a:t>
            </a:r>
            <a:r>
              <a:rPr lang="pt-BR" dirty="0"/>
              <a:t>(por exemplo: harmônicos no piano, beliscar cordas, modos diferentes de assoprar os instrumentos de sopros, etc</a:t>
            </a:r>
            <a:r>
              <a:rPr lang="pt-BR" dirty="0" smtClean="0"/>
              <a:t>.).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079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Mesmo quando a atividade é experimental o objetivo é fazer obras </a:t>
            </a:r>
            <a:r>
              <a:rPr lang="pt-BR" dirty="0" smtClean="0"/>
              <a:t>musicais.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Toda </a:t>
            </a:r>
            <a:r>
              <a:rPr lang="pt-BR" dirty="0" smtClean="0"/>
              <a:t>composição, </a:t>
            </a:r>
            <a:r>
              <a:rPr lang="pt-BR" dirty="0"/>
              <a:t>mesmo que comece como  um processo silencioso na cabeça, </a:t>
            </a:r>
            <a:r>
              <a:rPr lang="pt-BR" dirty="0" smtClean="0"/>
              <a:t>deve </a:t>
            </a:r>
            <a:r>
              <a:rPr lang="pt-BR" dirty="0"/>
              <a:t>ser </a:t>
            </a:r>
            <a:r>
              <a:rPr lang="pt-BR" dirty="0" smtClean="0"/>
              <a:t>trabalhada </a:t>
            </a:r>
            <a:r>
              <a:rPr lang="pt-BR" dirty="0"/>
              <a:t>com cuidado e paciência até o compositor  ficar totalmente confiante </a:t>
            </a:r>
            <a:r>
              <a:rPr lang="pt-BR" dirty="0" smtClean="0"/>
              <a:t>em qual direção irá seguir.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estudantes devem aprender, por experiência, que nem sempre as primeiras ideias serão usadas no final. É necessário fazer muitos novos começos antes dela ser usada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professor deve ajudar os que estão começando a compor a encontrar  coragem!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7552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3275856" y="2564904"/>
            <a:ext cx="2664296" cy="21602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Compreensão Musical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779912" y="1052736"/>
            <a:ext cx="187220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Tocar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923928" y="5085184"/>
            <a:ext cx="187220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Compor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115616" y="3068960"/>
            <a:ext cx="1872208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significado da música:</a:t>
            </a:r>
          </a:p>
          <a:p>
            <a:pPr algn="ctr"/>
            <a:r>
              <a:rPr lang="pt-BR" dirty="0" smtClean="0"/>
              <a:t>Som e estrutura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372200" y="3068960"/>
            <a:ext cx="1872208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significado da música:</a:t>
            </a:r>
          </a:p>
          <a:p>
            <a:pPr algn="ctr"/>
            <a:r>
              <a:rPr lang="pt-BR" dirty="0" smtClean="0"/>
              <a:t>Ideias e arte</a:t>
            </a:r>
          </a:p>
        </p:txBody>
      </p:sp>
      <p:sp>
        <p:nvSpPr>
          <p:cNvPr id="16" name="Seta para a esquerda 15"/>
          <p:cNvSpPr/>
          <p:nvPr/>
        </p:nvSpPr>
        <p:spPr>
          <a:xfrm>
            <a:off x="2771800" y="3573016"/>
            <a:ext cx="64807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4427984" y="1916832"/>
            <a:ext cx="504056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4499992" y="4509120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5724128" y="3501008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824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1763688" y="1052736"/>
            <a:ext cx="1944216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Parte I</a:t>
            </a:r>
          </a:p>
          <a:p>
            <a:pPr algn="ctr"/>
            <a:r>
              <a:rPr lang="pt-BR" dirty="0" smtClean="0"/>
              <a:t>Os sons em música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5148064" y="1052736"/>
            <a:ext cx="1944216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Parte II</a:t>
            </a:r>
          </a:p>
          <a:p>
            <a:pPr algn="ctr"/>
            <a:r>
              <a:rPr lang="pt-BR" dirty="0" smtClean="0"/>
              <a:t>Ideias musicais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1763688" y="3645024"/>
            <a:ext cx="1944216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Parte III</a:t>
            </a:r>
          </a:p>
          <a:p>
            <a:pPr algn="ctr"/>
            <a:r>
              <a:rPr lang="pt-BR" dirty="0" smtClean="0"/>
              <a:t>Pensar e fazer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5220072" y="3645024"/>
            <a:ext cx="1944216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Parte IV</a:t>
            </a:r>
          </a:p>
          <a:p>
            <a:pPr algn="ctr"/>
            <a:r>
              <a:rPr lang="pt-BR" dirty="0" smtClean="0"/>
              <a:t>Modelos de tempo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591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Parte I</a:t>
            </a:r>
            <a:br>
              <a:rPr lang="pt-BR" dirty="0" smtClean="0"/>
            </a:br>
            <a:r>
              <a:rPr lang="pt-BR" dirty="0" smtClean="0"/>
              <a:t>Os </a:t>
            </a:r>
            <a:r>
              <a:rPr lang="pt-BR" dirty="0"/>
              <a:t>sons em música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1</a:t>
            </a:r>
            <a:r>
              <a:rPr lang="pt-BR" dirty="0"/>
              <a:t>. </a:t>
            </a:r>
            <a:r>
              <a:rPr lang="pt-BR" dirty="0" smtClean="0"/>
              <a:t>Sons para fora do silêncio</a:t>
            </a:r>
          </a:p>
          <a:p>
            <a:r>
              <a:rPr lang="pt-BR" dirty="0" smtClean="0"/>
              <a:t>2</a:t>
            </a:r>
            <a:r>
              <a:rPr lang="pt-BR" dirty="0"/>
              <a:t>. Canção do vento </a:t>
            </a:r>
            <a:endParaRPr lang="pt-BR" dirty="0" smtClean="0"/>
          </a:p>
          <a:p>
            <a:r>
              <a:rPr lang="pt-BR" dirty="0" smtClean="0"/>
              <a:t>3</a:t>
            </a:r>
            <a:r>
              <a:rPr lang="pt-BR" dirty="0"/>
              <a:t>. Encontrando </a:t>
            </a:r>
            <a:r>
              <a:rPr lang="pt-BR" dirty="0" smtClean="0"/>
              <a:t>sons</a:t>
            </a:r>
          </a:p>
          <a:p>
            <a:r>
              <a:rPr lang="pt-BR" dirty="0" smtClean="0"/>
              <a:t>4</a:t>
            </a:r>
            <a:r>
              <a:rPr lang="pt-BR" dirty="0"/>
              <a:t>. Dedos são grandes inspiradores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24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Parte II</a:t>
            </a:r>
            <a:br>
              <a:rPr lang="pt-BR" dirty="0" smtClean="0"/>
            </a:br>
            <a:r>
              <a:rPr lang="pt-BR" dirty="0" smtClean="0"/>
              <a:t>Ideais musicais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5</a:t>
            </a:r>
            <a:r>
              <a:rPr lang="pt-BR" dirty="0"/>
              <a:t>. Pontos </a:t>
            </a:r>
            <a:r>
              <a:rPr lang="pt-BR" dirty="0" smtClean="0"/>
              <a:t>de crescimento </a:t>
            </a:r>
            <a:endParaRPr lang="pt-BR" dirty="0"/>
          </a:p>
          <a:p>
            <a:r>
              <a:rPr lang="pt-BR" dirty="0"/>
              <a:t>6. Uma loja comum de </a:t>
            </a:r>
            <a:r>
              <a:rPr lang="pt-BR" dirty="0" smtClean="0"/>
              <a:t>melodia </a:t>
            </a:r>
            <a:endParaRPr lang="pt-BR" dirty="0"/>
          </a:p>
          <a:p>
            <a:r>
              <a:rPr lang="pt-BR" dirty="0"/>
              <a:t>7. Desenvolvimentos necessários </a:t>
            </a:r>
          </a:p>
          <a:p>
            <a:r>
              <a:rPr lang="pt-BR" dirty="0"/>
              <a:t>8. </a:t>
            </a:r>
            <a:r>
              <a:rPr lang="pt-BR" dirty="0" smtClean="0"/>
              <a:t>Reinventar </a:t>
            </a:r>
            <a:r>
              <a:rPr lang="pt-BR" dirty="0"/>
              <a:t>a gramática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9838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Parte III</a:t>
            </a:r>
            <a:br>
              <a:rPr lang="pt-BR" dirty="0" smtClean="0"/>
            </a:br>
            <a:r>
              <a:rPr lang="pt-BR" dirty="0" smtClean="0"/>
              <a:t>Pensar e fazer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119257"/>
            <a:ext cx="6565344" cy="3603812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9.   Novos ouvidos  </a:t>
            </a:r>
            <a:endParaRPr lang="pt-BR" dirty="0"/>
          </a:p>
          <a:p>
            <a:r>
              <a:rPr lang="pt-BR" dirty="0"/>
              <a:t>10. Unidade e variedade: </a:t>
            </a:r>
            <a:r>
              <a:rPr lang="pt-BR" dirty="0" smtClean="0"/>
              <a:t>doze </a:t>
            </a:r>
            <a:r>
              <a:rPr lang="pt-BR" dirty="0"/>
              <a:t>compassos para doze notas </a:t>
            </a:r>
          </a:p>
          <a:p>
            <a:r>
              <a:rPr lang="pt-BR" dirty="0"/>
              <a:t>11. Iniciando e parando </a:t>
            </a:r>
          </a:p>
          <a:p>
            <a:r>
              <a:rPr lang="pt-BR" dirty="0"/>
              <a:t>12. </a:t>
            </a:r>
            <a:r>
              <a:rPr lang="pt-BR" dirty="0" smtClean="0"/>
              <a:t>Deixando ir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7296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Parte IV</a:t>
            </a:r>
            <a:br>
              <a:rPr lang="pt-BR" dirty="0" smtClean="0"/>
            </a:br>
            <a:r>
              <a:rPr lang="pt-BR" dirty="0" smtClean="0"/>
              <a:t>Modelos de tempo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13</a:t>
            </a:r>
            <a:r>
              <a:rPr lang="pt-BR" dirty="0"/>
              <a:t>. Uma estrutura clássica </a:t>
            </a:r>
          </a:p>
          <a:p>
            <a:r>
              <a:rPr lang="pt-BR" dirty="0"/>
              <a:t>14. Figuras em uma paisagem sonora </a:t>
            </a:r>
          </a:p>
          <a:p>
            <a:r>
              <a:rPr lang="pt-BR" dirty="0"/>
              <a:t>15. Como passa o tempo em algum lugar sobre o arco-íris </a:t>
            </a:r>
          </a:p>
          <a:p>
            <a:r>
              <a:rPr lang="pt-BR" dirty="0"/>
              <a:t>16. Uma fase passageira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3560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Projeto 5</a:t>
            </a:r>
            <a:br>
              <a:rPr lang="pt-BR" dirty="0" smtClean="0"/>
            </a:br>
            <a:r>
              <a:rPr lang="pt-BR" dirty="0" smtClean="0"/>
              <a:t>Pontos de Crescimento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287059"/>
            <a:ext cx="6196405" cy="38782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Uma ideia musical pode ser nada mais do que um motivo curto. Pode até ser uma nota; mas em seguida, seria necessário atributos especiais para se ter uma </a:t>
            </a:r>
            <a:r>
              <a:rPr lang="pt-BR" dirty="0" smtClean="0"/>
              <a:t>ideia “memorável</a:t>
            </a:r>
            <a:r>
              <a:rPr lang="pt-BR" dirty="0"/>
              <a:t>”. </a:t>
            </a:r>
          </a:p>
          <a:p>
            <a:pPr algn="just"/>
            <a:r>
              <a:rPr lang="pt-BR" dirty="0"/>
              <a:t>Uma </a:t>
            </a:r>
            <a:r>
              <a:rPr lang="pt-BR" dirty="0" smtClean="0"/>
              <a:t>ideia é </a:t>
            </a:r>
            <a:r>
              <a:rPr lang="pt-BR" dirty="0"/>
              <a:t>como uma semente. </a:t>
            </a: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semente contém </a:t>
            </a:r>
            <a:r>
              <a:rPr lang="pt-BR" dirty="0" smtClean="0"/>
              <a:t>recursos que se tornarão </a:t>
            </a:r>
            <a:r>
              <a:rPr lang="pt-BR" dirty="0"/>
              <a:t>em </a:t>
            </a:r>
            <a:r>
              <a:rPr lang="pt-BR" dirty="0" smtClean="0"/>
              <a:t>partes diferentes o que crescer a partir dela.</a:t>
            </a:r>
          </a:p>
          <a:p>
            <a:pPr algn="just"/>
            <a:r>
              <a:rPr lang="pt-BR" dirty="0" smtClean="0"/>
              <a:t>É </a:t>
            </a:r>
            <a:r>
              <a:rPr lang="pt-BR" dirty="0"/>
              <a:t>um ponto de partida que você pode desenvolver </a:t>
            </a:r>
            <a:r>
              <a:rPr lang="pt-BR" dirty="0" smtClean="0"/>
              <a:t>essas qualidades especiais</a:t>
            </a:r>
            <a:r>
              <a:rPr lang="pt-BR" dirty="0"/>
              <a:t>, um por um, tomando o tema como um todo e estendê-lo de várias maneiras.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9745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Aluno: Tarefa 1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119256"/>
            <a:ext cx="7200800" cy="3830023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Escolha uma nota qualquer e </a:t>
            </a:r>
            <a:r>
              <a:rPr lang="pt-BR" dirty="0" smtClean="0"/>
              <a:t>dar a essa nota algumas </a:t>
            </a:r>
            <a:r>
              <a:rPr lang="pt-BR" dirty="0"/>
              <a:t>características facilmente </a:t>
            </a:r>
            <a:r>
              <a:rPr lang="pt-BR" dirty="0" smtClean="0"/>
              <a:t>reconhecíveis:</a:t>
            </a:r>
          </a:p>
          <a:p>
            <a:r>
              <a:rPr lang="pt-BR" dirty="0" smtClean="0"/>
              <a:t>duração </a:t>
            </a:r>
            <a:r>
              <a:rPr lang="pt-BR" dirty="0"/>
              <a:t>(por exemplo, longos ou muito curtos);</a:t>
            </a:r>
          </a:p>
          <a:p>
            <a:r>
              <a:rPr lang="pt-BR" dirty="0" smtClean="0"/>
              <a:t>articulação </a:t>
            </a:r>
            <a:r>
              <a:rPr lang="pt-BR" dirty="0"/>
              <a:t>(uma maneira especial de início e fim da nota); </a:t>
            </a:r>
          </a:p>
          <a:p>
            <a:r>
              <a:rPr lang="pt-BR" dirty="0" smtClean="0"/>
              <a:t>mudança </a:t>
            </a:r>
            <a:r>
              <a:rPr lang="pt-BR" dirty="0"/>
              <a:t>dinâmica (por exemplo, de iniciá-lo </a:t>
            </a:r>
            <a:r>
              <a:rPr lang="pt-BR" dirty="0" smtClean="0"/>
              <a:t>suavemente e </a:t>
            </a:r>
            <a:r>
              <a:rPr lang="pt-BR" dirty="0"/>
              <a:t>ficar dramaticamente mais </a:t>
            </a:r>
            <a:r>
              <a:rPr lang="pt-BR" dirty="0" smtClean="0"/>
              <a:t>forte); </a:t>
            </a:r>
            <a:endParaRPr lang="pt-BR" dirty="0"/>
          </a:p>
          <a:p>
            <a:r>
              <a:rPr lang="pt-BR" dirty="0" smtClean="0"/>
              <a:t>algum </a:t>
            </a:r>
            <a:r>
              <a:rPr lang="pt-BR" dirty="0"/>
              <a:t>ornamento (por exemplo, um trinado ou um mordente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/>
              <a:t>Tudo o que você decidir fazer, </a:t>
            </a:r>
            <a:r>
              <a:rPr lang="pt-BR" dirty="0" smtClean="0"/>
              <a:t>deve ser exagerado </a:t>
            </a:r>
            <a:r>
              <a:rPr lang="pt-BR" dirty="0"/>
              <a:t>para tornar a ideia de uma única nota realmente memorável.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200" dirty="0"/>
              <a:t>Vá ao extremo!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688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Sobre “</a:t>
            </a:r>
            <a:r>
              <a:rPr lang="pt-BR" dirty="0" err="1"/>
              <a:t>Sound</a:t>
            </a:r>
            <a:r>
              <a:rPr lang="pt-BR" dirty="0"/>
              <a:t> </a:t>
            </a:r>
            <a:r>
              <a:rPr lang="pt-BR" dirty="0" smtClean="0"/>
              <a:t>&amp; </a:t>
            </a:r>
            <a:r>
              <a:rPr lang="pt-BR" dirty="0" err="1" smtClean="0"/>
              <a:t>Structure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119257"/>
            <a:ext cx="6709360" cy="3603812"/>
          </a:xfrm>
        </p:spPr>
        <p:txBody>
          <a:bodyPr>
            <a:normAutofit/>
          </a:bodyPr>
          <a:lstStyle/>
          <a:p>
            <a:r>
              <a:rPr lang="pt-BR" dirty="0" smtClean="0"/>
              <a:t>Não considera um método mas um </a:t>
            </a:r>
            <a:r>
              <a:rPr lang="pt-BR" dirty="0"/>
              <a:t>guia prático. </a:t>
            </a:r>
          </a:p>
          <a:p>
            <a:r>
              <a:rPr lang="pt-BR" dirty="0"/>
              <a:t>Traz propostas de criatividade para </a:t>
            </a:r>
            <a:r>
              <a:rPr lang="pt-BR" dirty="0" smtClean="0"/>
              <a:t>o ensino de música.</a:t>
            </a:r>
            <a:endParaRPr lang="pt-BR" dirty="0"/>
          </a:p>
          <a:p>
            <a:r>
              <a:rPr lang="pt-BR" dirty="0"/>
              <a:t>Ênfase no ensino de </a:t>
            </a:r>
            <a:r>
              <a:rPr lang="pt-BR" dirty="0" smtClean="0"/>
              <a:t>composição.</a:t>
            </a:r>
          </a:p>
          <a:p>
            <a:r>
              <a:rPr lang="pt-BR" dirty="0" smtClean="0"/>
              <a:t>Um fluxograma (a seguir) revela uma </a:t>
            </a:r>
            <a:r>
              <a:rPr lang="pt-BR" dirty="0"/>
              <a:t>rede de </a:t>
            </a:r>
            <a:r>
              <a:rPr lang="pt-BR" dirty="0" smtClean="0"/>
              <a:t>interações. Qualquer ponto de partida passa pelo </a:t>
            </a:r>
            <a:r>
              <a:rPr lang="pt-BR" dirty="0"/>
              <a:t>ponto </a:t>
            </a:r>
            <a:r>
              <a:rPr lang="pt-BR" dirty="0" smtClean="0"/>
              <a:t>central.</a:t>
            </a:r>
            <a:endParaRPr lang="pt-BR" dirty="0"/>
          </a:p>
          <a:p>
            <a:r>
              <a:rPr lang="pt-BR" dirty="0" smtClean="0"/>
              <a:t>Explora </a:t>
            </a:r>
            <a:r>
              <a:rPr lang="pt-BR" dirty="0"/>
              <a:t>essas </a:t>
            </a:r>
            <a:r>
              <a:rPr lang="pt-BR" dirty="0" smtClean="0"/>
              <a:t>interações.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639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 1 - Exemplo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sz="1800" dirty="0" smtClean="0"/>
          </a:p>
          <a:p>
            <a:pPr lvl="2" algn="ctr"/>
            <a:endParaRPr lang="pt-BR" sz="1400" dirty="0"/>
          </a:p>
          <a:p>
            <a:pPr lvl="3" algn="ctr"/>
            <a:r>
              <a:rPr lang="pt-BR" sz="1600" dirty="0" smtClean="0"/>
              <a:t>                                      Fig</a:t>
            </a:r>
            <a:r>
              <a:rPr lang="pt-BR" sz="1600" dirty="0"/>
              <a:t>. 2</a:t>
            </a:r>
            <a:r>
              <a:rPr lang="pt-BR" sz="1600" dirty="0" smtClean="0"/>
              <a:t>: </a:t>
            </a:r>
            <a:r>
              <a:rPr lang="pt-BR" sz="1600" dirty="0" err="1" smtClean="0"/>
              <a:t>Paynter</a:t>
            </a:r>
            <a:r>
              <a:rPr lang="pt-BR" sz="1600" dirty="0"/>
              <a:t>, 1992, p. </a:t>
            </a:r>
            <a:r>
              <a:rPr lang="pt-BR" sz="1600" dirty="0" smtClean="0"/>
              <a:t>71.</a:t>
            </a:r>
            <a:endParaRPr lang="pt-BR" sz="1600" dirty="0"/>
          </a:p>
          <a:p>
            <a:pPr lvl="5" algn="ctr"/>
            <a:endParaRPr lang="pt-BR" sz="1600" dirty="0"/>
          </a:p>
          <a:p>
            <a:pPr lvl="3" algn="ctr"/>
            <a:endParaRPr lang="pt-BR" sz="1600" dirty="0" smtClean="0"/>
          </a:p>
          <a:p>
            <a:pPr lvl="3" algn="ctr"/>
            <a:endParaRPr lang="pt-BR" sz="1600" dirty="0"/>
          </a:p>
          <a:p>
            <a:pPr lvl="3" algn="ctr"/>
            <a:endParaRPr lang="pt-BR" sz="1600" dirty="0" smtClean="0"/>
          </a:p>
          <a:p>
            <a:pPr lvl="3" algn="ctr"/>
            <a:endParaRPr lang="pt-BR" sz="1600" dirty="0"/>
          </a:p>
          <a:p>
            <a:pPr lvl="3" algn="ctr"/>
            <a:endParaRPr lang="pt-BR" sz="1600" dirty="0" smtClean="0"/>
          </a:p>
          <a:p>
            <a:pPr lvl="3" algn="ctr"/>
            <a:endParaRPr lang="pt-BR" sz="1600" dirty="0" smtClean="0"/>
          </a:p>
          <a:p>
            <a:pPr lvl="3" algn="ctr"/>
            <a:r>
              <a:rPr lang="pt-BR" sz="1600" dirty="0" smtClean="0"/>
              <a:t>Fig</a:t>
            </a:r>
            <a:r>
              <a:rPr lang="pt-BR" sz="1600" dirty="0"/>
              <a:t>. </a:t>
            </a:r>
            <a:r>
              <a:rPr lang="pt-BR" sz="1600" dirty="0" smtClean="0"/>
              <a:t>3: </a:t>
            </a:r>
            <a:r>
              <a:rPr lang="pt-BR" sz="1600" dirty="0" err="1"/>
              <a:t>Paynter</a:t>
            </a:r>
            <a:r>
              <a:rPr lang="pt-BR" sz="1600" dirty="0"/>
              <a:t>, 1992, p. </a:t>
            </a:r>
            <a:r>
              <a:rPr lang="pt-BR" sz="1600" dirty="0" smtClean="0"/>
              <a:t>71.</a:t>
            </a:r>
            <a:endParaRPr lang="pt-BR" sz="1600" dirty="0"/>
          </a:p>
          <a:p>
            <a:pPr marL="1783080" lvl="5" indent="0" algn="ctr">
              <a:buNone/>
            </a:pP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9152"/>
            <a:ext cx="3974579" cy="17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89201"/>
            <a:ext cx="712879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071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Aluno: Tarefa 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Escolha </a:t>
            </a:r>
            <a:r>
              <a:rPr lang="pt-BR" dirty="0" smtClean="0"/>
              <a:t>duas notas. </a:t>
            </a:r>
          </a:p>
          <a:p>
            <a:r>
              <a:rPr lang="pt-BR" dirty="0" smtClean="0"/>
              <a:t>Experimentar </a:t>
            </a:r>
            <a:r>
              <a:rPr lang="pt-BR" dirty="0"/>
              <a:t>formas distintas de </a:t>
            </a:r>
            <a:r>
              <a:rPr lang="pt-BR" dirty="0" smtClean="0"/>
              <a:t>tocá-las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partir desta experiência derivar um </a:t>
            </a:r>
            <a:r>
              <a:rPr lang="pt-BR" dirty="0" smtClean="0"/>
              <a:t>motivo musical de </a:t>
            </a:r>
            <a:r>
              <a:rPr lang="pt-BR" dirty="0"/>
              <a:t>duas notas e explorar maneiras de </a:t>
            </a:r>
            <a:r>
              <a:rPr lang="pt-BR" dirty="0" smtClean="0"/>
              <a:t>mantê-lo, </a:t>
            </a:r>
            <a:r>
              <a:rPr lang="pt-BR" dirty="0"/>
              <a:t>usando mudanças de dinâmica e articulação para </a:t>
            </a:r>
            <a:r>
              <a:rPr lang="pt-BR" dirty="0" smtClean="0"/>
              <a:t>variar e </a:t>
            </a:r>
            <a:r>
              <a:rPr lang="pt-BR" dirty="0"/>
              <a:t>fazê-lo crescer e se desenvolver. </a:t>
            </a:r>
            <a:endParaRPr lang="pt-BR" dirty="0" smtClean="0"/>
          </a:p>
          <a:p>
            <a:r>
              <a:rPr lang="pt-BR" dirty="0" smtClean="0"/>
              <a:t>Tente </a:t>
            </a:r>
            <a:r>
              <a:rPr lang="pt-BR" dirty="0"/>
              <a:t>um número </a:t>
            </a:r>
            <a:r>
              <a:rPr lang="pt-BR" dirty="0" smtClean="0"/>
              <a:t>significativo de possibilidades</a:t>
            </a:r>
            <a:r>
              <a:rPr lang="pt-BR" dirty="0"/>
              <a:t>:</a:t>
            </a:r>
            <a:r>
              <a:rPr lang="pt-BR" dirty="0" smtClean="0"/>
              <a:t> rápido</a:t>
            </a:r>
            <a:r>
              <a:rPr lang="pt-BR" dirty="0"/>
              <a:t>, </a:t>
            </a:r>
            <a:r>
              <a:rPr lang="pt-BR" dirty="0" smtClean="0"/>
              <a:t>lento e etc.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8971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2 -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51560" lvl="3" indent="0" algn="ctr">
              <a:buNone/>
            </a:pPr>
            <a:endParaRPr lang="pt-BR" sz="1600" dirty="0"/>
          </a:p>
          <a:p>
            <a:pPr marL="1051560" lvl="3" indent="0" algn="ctr">
              <a:buNone/>
            </a:pPr>
            <a:endParaRPr lang="pt-BR" sz="1600" dirty="0" smtClean="0"/>
          </a:p>
          <a:p>
            <a:pPr marL="1051560" lvl="3" indent="0" algn="ctr">
              <a:buNone/>
            </a:pPr>
            <a:endParaRPr lang="pt-BR" sz="1600" dirty="0"/>
          </a:p>
          <a:p>
            <a:pPr marL="1051560" lvl="3" indent="0">
              <a:buNone/>
            </a:pPr>
            <a:r>
              <a:rPr lang="pt-BR" sz="1600" dirty="0" smtClean="0"/>
              <a:t>                  Fig</a:t>
            </a:r>
            <a:r>
              <a:rPr lang="pt-BR" sz="1600" dirty="0"/>
              <a:t>. 4: </a:t>
            </a:r>
            <a:r>
              <a:rPr lang="pt-BR" sz="1600" dirty="0" err="1"/>
              <a:t>Paynter</a:t>
            </a:r>
            <a:r>
              <a:rPr lang="pt-BR" sz="1600" dirty="0"/>
              <a:t>, 1992, p. 71</a:t>
            </a:r>
          </a:p>
          <a:p>
            <a:pPr lvl="3" algn="ctr"/>
            <a:endParaRPr lang="pt-BR" sz="1600" dirty="0"/>
          </a:p>
          <a:p>
            <a:pPr lvl="3" algn="ctr"/>
            <a:endParaRPr lang="pt-BR" sz="1600" dirty="0" smtClean="0"/>
          </a:p>
          <a:p>
            <a:pPr lvl="3" algn="ctr"/>
            <a:endParaRPr lang="pt-BR" sz="1600" dirty="0"/>
          </a:p>
          <a:p>
            <a:pPr lvl="3" algn="ctr"/>
            <a:endParaRPr lang="pt-BR" sz="1600" dirty="0" smtClean="0"/>
          </a:p>
          <a:p>
            <a:pPr lvl="3" algn="ctr"/>
            <a:endParaRPr lang="pt-BR" sz="1600" dirty="0"/>
          </a:p>
          <a:p>
            <a:pPr lvl="3" algn="ctr"/>
            <a:endParaRPr lang="pt-BR" sz="1600" dirty="0" smtClean="0"/>
          </a:p>
          <a:p>
            <a:pPr marL="1783080" lvl="5" indent="0" algn="ctr">
              <a:buNone/>
            </a:pPr>
            <a:endParaRPr lang="pt-BR" dirty="0"/>
          </a:p>
          <a:p>
            <a:pPr lvl="5"/>
            <a:r>
              <a:rPr lang="pt-BR" dirty="0" err="1" smtClean="0"/>
              <a:t>Fig</a:t>
            </a:r>
            <a:r>
              <a:rPr lang="pt-BR" dirty="0" smtClean="0"/>
              <a:t> 5: </a:t>
            </a:r>
            <a:r>
              <a:rPr lang="pt-BR" dirty="0" err="1" smtClean="0"/>
              <a:t>Paynter</a:t>
            </a:r>
            <a:r>
              <a:rPr lang="pt-BR" dirty="0"/>
              <a:t>, 1992, p. 71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1924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5592"/>
            <a:ext cx="712879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0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274320" lvl="3" indent="-274320" algn="ctr"/>
            <a:r>
              <a:rPr lang="pt-BR" sz="1600" dirty="0" smtClean="0"/>
              <a:t>Fig. 6: </a:t>
            </a:r>
            <a:r>
              <a:rPr lang="pt-BR" sz="1600" dirty="0" err="1" smtClean="0"/>
              <a:t>Paynter</a:t>
            </a:r>
            <a:r>
              <a:rPr lang="pt-BR" sz="1600" dirty="0" smtClean="0"/>
              <a:t>, 1992, p. 72</a:t>
            </a:r>
          </a:p>
          <a:p>
            <a:pPr marL="274320" lvl="3" indent="-274320" algn="ctr"/>
            <a:endParaRPr lang="pt-BR" sz="1600" dirty="0"/>
          </a:p>
          <a:p>
            <a:pPr marL="274320" lvl="3" indent="-274320" algn="ctr"/>
            <a:endParaRPr lang="pt-BR" sz="1600" dirty="0" smtClean="0"/>
          </a:p>
          <a:p>
            <a:pPr marL="274320" lvl="3" indent="-274320" algn="ctr"/>
            <a:endParaRPr lang="pt-BR" sz="1600" dirty="0"/>
          </a:p>
          <a:p>
            <a:pPr marL="274320" lvl="3" indent="-274320" algn="ctr"/>
            <a:endParaRPr lang="pt-BR" sz="1600" dirty="0" smtClean="0"/>
          </a:p>
          <a:p>
            <a:pPr marL="274320" lvl="3" indent="-274320" algn="ctr"/>
            <a:endParaRPr lang="pt-BR" sz="1600" dirty="0"/>
          </a:p>
          <a:p>
            <a:pPr marL="274320" lvl="3" indent="-274320" algn="ctr"/>
            <a:endParaRPr lang="pt-BR" sz="1600" dirty="0" smtClean="0"/>
          </a:p>
          <a:p>
            <a:pPr marL="274320" lvl="3" indent="-274320" algn="ctr"/>
            <a:endParaRPr lang="pt-BR" sz="1600" dirty="0"/>
          </a:p>
          <a:p>
            <a:pPr marL="274320" lvl="3" indent="-274320" algn="ctr"/>
            <a:endParaRPr lang="pt-BR" sz="1600" dirty="0" smtClean="0"/>
          </a:p>
          <a:p>
            <a:pPr marL="274320" lvl="3" indent="-274320" algn="ctr"/>
            <a:r>
              <a:rPr lang="pt-BR" sz="1600" dirty="0"/>
              <a:t>Fig. </a:t>
            </a:r>
            <a:r>
              <a:rPr lang="pt-BR" sz="1600" dirty="0" smtClean="0"/>
              <a:t>7: </a:t>
            </a:r>
            <a:r>
              <a:rPr lang="pt-BR" sz="1600" dirty="0" err="1"/>
              <a:t>Paynter</a:t>
            </a:r>
            <a:r>
              <a:rPr lang="pt-BR" sz="1600" dirty="0"/>
              <a:t>, 1992, p. 72</a:t>
            </a:r>
          </a:p>
          <a:p>
            <a:pPr marL="274320" lvl="3" indent="-274320" algn="ctr"/>
            <a:endParaRPr lang="pt-BR" sz="1600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00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1" y="3356992"/>
            <a:ext cx="748223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7469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Aluno: Tarefa 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Invente um motivo </a:t>
            </a:r>
            <a:r>
              <a:rPr lang="pt-BR" dirty="0" smtClean="0"/>
              <a:t>com característica “forte” como na Tarefa 1, </a:t>
            </a:r>
            <a:r>
              <a:rPr lang="pt-BR" dirty="0"/>
              <a:t>mas </a:t>
            </a:r>
            <a:r>
              <a:rPr lang="pt-BR" dirty="0" smtClean="0"/>
              <a:t>com o </a:t>
            </a:r>
            <a:r>
              <a:rPr lang="pt-BR" dirty="0"/>
              <a:t>uso de grupos de 3 ou 4 notas.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Transpor </a:t>
            </a:r>
            <a:r>
              <a:rPr lang="pt-BR" dirty="0"/>
              <a:t>este motivo a diferentes </a:t>
            </a:r>
            <a:r>
              <a:rPr lang="pt-BR" dirty="0" smtClean="0"/>
              <a:t>regiões do </a:t>
            </a:r>
            <a:r>
              <a:rPr lang="pt-BR" dirty="0"/>
              <a:t>instrumento, por vezes, saltando de </a:t>
            </a:r>
            <a:r>
              <a:rPr lang="pt-BR" dirty="0" smtClean="0"/>
              <a:t>uma região  muito baixa à </a:t>
            </a:r>
            <a:r>
              <a:rPr lang="pt-BR" dirty="0"/>
              <a:t>muito </a:t>
            </a:r>
            <a:r>
              <a:rPr lang="pt-BR" dirty="0" smtClean="0"/>
              <a:t>alta, </a:t>
            </a:r>
            <a:r>
              <a:rPr lang="pt-BR" dirty="0"/>
              <a:t>outras vezes simplesmente movendo todo o motivo para cima ou para baixo </a:t>
            </a:r>
            <a:r>
              <a:rPr lang="pt-BR" dirty="0" smtClean="0"/>
              <a:t>em uma </a:t>
            </a:r>
            <a:r>
              <a:rPr lang="pt-BR" dirty="0"/>
              <a:t>única etapa.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Explorar </a:t>
            </a:r>
            <a:r>
              <a:rPr lang="pt-BR" dirty="0"/>
              <a:t>formas em que essa </a:t>
            </a:r>
            <a:r>
              <a:rPr lang="pt-BR" dirty="0" smtClean="0"/>
              <a:t>ideia </a:t>
            </a:r>
            <a:r>
              <a:rPr lang="pt-BR" dirty="0"/>
              <a:t>poderia ser feito em uma peça inteira de música.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1310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Aluno: Tarefa </a:t>
            </a: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Invente um motivo musical usando apenas </a:t>
            </a:r>
            <a:r>
              <a:rPr lang="pt-BR" dirty="0" smtClean="0"/>
              <a:t>instrumentos de percussão, </a:t>
            </a:r>
            <a:r>
              <a:rPr lang="pt-BR" dirty="0"/>
              <a:t>blocos de madeira, claves, maracas </a:t>
            </a:r>
            <a:r>
              <a:rPr lang="pt-BR" dirty="0" smtClean="0"/>
              <a:t>e </a:t>
            </a:r>
            <a:r>
              <a:rPr lang="pt-BR" dirty="0" err="1" smtClean="0"/>
              <a:t>etc</a:t>
            </a:r>
            <a:r>
              <a:rPr lang="pt-BR" dirty="0" smtClean="0"/>
              <a:t> (com sons indeterminados).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Tente </a:t>
            </a:r>
            <a:r>
              <a:rPr lang="pt-BR" dirty="0"/>
              <a:t>descobrir maneiras de exagerar os contrastes de dinâmica e articulação para que você </a:t>
            </a:r>
            <a:r>
              <a:rPr lang="pt-BR" dirty="0" smtClean="0"/>
              <a:t>mantenha a ideia estendida </a:t>
            </a:r>
            <a:r>
              <a:rPr lang="pt-BR" dirty="0"/>
              <a:t>e desenvolvida.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4980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Aluno: Tarefa </a:t>
            </a:r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1700808"/>
            <a:ext cx="6709360" cy="4464496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Para um grupo de 5-10 pessoas com instrumentos de timbres contrastantes. </a:t>
            </a:r>
          </a:p>
          <a:p>
            <a:r>
              <a:rPr lang="pt-BR" dirty="0" smtClean="0"/>
              <a:t>Cada instrumentista faz </a:t>
            </a:r>
            <a:r>
              <a:rPr lang="pt-BR" dirty="0"/>
              <a:t>um figura curta</a:t>
            </a:r>
            <a:r>
              <a:rPr lang="pt-BR" dirty="0" smtClean="0"/>
              <a:t> </a:t>
            </a:r>
            <a:r>
              <a:rPr lang="pt-BR" dirty="0"/>
              <a:t>(2-3 segundos) </a:t>
            </a:r>
            <a:r>
              <a:rPr lang="pt-BR" dirty="0" smtClean="0"/>
              <a:t>que </a:t>
            </a:r>
            <a:r>
              <a:rPr lang="pt-BR" dirty="0"/>
              <a:t>inclui características </a:t>
            </a:r>
            <a:r>
              <a:rPr lang="pt-BR" dirty="0" smtClean="0"/>
              <a:t>fortes.</a:t>
            </a:r>
          </a:p>
          <a:p>
            <a:r>
              <a:rPr lang="pt-BR" dirty="0" smtClean="0"/>
              <a:t>Eventualmente</a:t>
            </a:r>
            <a:r>
              <a:rPr lang="pt-BR" dirty="0"/>
              <a:t>, todas as figuras devem ser tocadas </a:t>
            </a:r>
            <a:r>
              <a:rPr lang="pt-BR" dirty="0" smtClean="0"/>
              <a:t>simultaneamente.</a:t>
            </a:r>
          </a:p>
          <a:p>
            <a:r>
              <a:rPr lang="pt-BR" dirty="0" smtClean="0"/>
              <a:t>Busca nesta atividade: </a:t>
            </a:r>
          </a:p>
          <a:p>
            <a:r>
              <a:rPr lang="pt-BR" dirty="0" smtClean="0"/>
              <a:t>um único gesto dramático, ou seja, um grupo distinto;</a:t>
            </a:r>
          </a:p>
          <a:p>
            <a:r>
              <a:rPr lang="pt-BR" dirty="0" smtClean="0"/>
              <a:t>Um gesto complexo (motivos individuais acontecendo ao mesmo tempo), </a:t>
            </a:r>
          </a:p>
          <a:p>
            <a:r>
              <a:rPr lang="pt-BR" dirty="0" smtClean="0"/>
              <a:t>mas </a:t>
            </a:r>
            <a:r>
              <a:rPr lang="pt-BR" dirty="0" err="1" smtClean="0"/>
              <a:t>auto-suficiente</a:t>
            </a:r>
            <a:r>
              <a:rPr lang="pt-BR" dirty="0" smtClean="0"/>
              <a:t> (os motivos, neste momento, não desenvolveram ou alargaram em qualquer forma, mas simplesmente se tornaram como um único gesto altamente expressivo).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807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 Ao mesmo tempo, uma vez que provavelmente irá durar apenas dois ou três segundos, no máximo, uma parte não deve destacar-se também, obviamente; e todos eles devem se encaixar o mais natural possível.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Você </a:t>
            </a:r>
            <a:r>
              <a:rPr lang="pt-BR" dirty="0"/>
              <a:t>terá que experimentar para ver como isso pode ser feito sem destruir as características </a:t>
            </a:r>
            <a:r>
              <a:rPr lang="pt-BR" dirty="0" smtClean="0"/>
              <a:t>dos </a:t>
            </a:r>
            <a:r>
              <a:rPr lang="pt-BR" dirty="0"/>
              <a:t>motivos individuais.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É </a:t>
            </a:r>
            <a:r>
              <a:rPr lang="pt-BR" dirty="0"/>
              <a:t>importante, </a:t>
            </a:r>
            <a:r>
              <a:rPr lang="pt-BR" dirty="0" smtClean="0"/>
              <a:t>que </a:t>
            </a:r>
            <a:r>
              <a:rPr lang="pt-BR" dirty="0"/>
              <a:t>os </a:t>
            </a:r>
            <a:r>
              <a:rPr lang="pt-BR" dirty="0" smtClean="0"/>
              <a:t>instrumentistas trabalhem </a:t>
            </a:r>
            <a:r>
              <a:rPr lang="pt-BR" dirty="0"/>
              <a:t>não </a:t>
            </a:r>
            <a:r>
              <a:rPr lang="pt-BR" dirty="0" smtClean="0"/>
              <a:t>apenas nos </a:t>
            </a:r>
            <a:r>
              <a:rPr lang="pt-BR" dirty="0"/>
              <a:t>motivos individuais, mas também </a:t>
            </a:r>
            <a:r>
              <a:rPr lang="pt-BR" dirty="0" smtClean="0"/>
              <a:t>como os motivos </a:t>
            </a:r>
            <a:r>
              <a:rPr lang="pt-BR" dirty="0"/>
              <a:t>podem </a:t>
            </a:r>
            <a:r>
              <a:rPr lang="pt-BR" dirty="0" smtClean="0"/>
              <a:t>caminhar juntos.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019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PAYNTER, J. </a:t>
            </a:r>
            <a:r>
              <a:rPr lang="pt-BR" i="1" dirty="0" err="1" smtClean="0"/>
              <a:t>Sound</a:t>
            </a:r>
            <a:r>
              <a:rPr lang="pt-BR" i="1" dirty="0" smtClean="0"/>
              <a:t> &amp; </a:t>
            </a:r>
            <a:r>
              <a:rPr lang="pt-BR" i="1" dirty="0" err="1" smtClean="0"/>
              <a:t>Structure</a:t>
            </a:r>
            <a:r>
              <a:rPr lang="pt-BR" dirty="0" smtClean="0"/>
              <a:t>. Cambridge </a:t>
            </a:r>
            <a:r>
              <a:rPr lang="pt-BR" dirty="0" err="1" smtClean="0"/>
              <a:t>University</a:t>
            </a:r>
            <a:r>
              <a:rPr lang="pt-BR" dirty="0" smtClean="0"/>
              <a:t> Press, </a:t>
            </a:r>
            <a:r>
              <a:rPr lang="pt-BR" dirty="0" err="1" smtClean="0"/>
              <a:t>Great</a:t>
            </a:r>
            <a:r>
              <a:rPr lang="pt-BR" dirty="0" smtClean="0"/>
              <a:t> </a:t>
            </a:r>
            <a:r>
              <a:rPr lang="pt-BR" dirty="0" err="1" smtClean="0"/>
              <a:t>Britain</a:t>
            </a:r>
            <a:r>
              <a:rPr lang="pt-BR" dirty="0" smtClean="0"/>
              <a:t>, 1992.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105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417476"/>
            <a:ext cx="6196405" cy="3603812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endParaRPr lang="pt-BR" sz="1800" dirty="0" smtClean="0"/>
          </a:p>
          <a:p>
            <a:pPr algn="ctr"/>
            <a:endParaRPr lang="pt-BR" sz="1800" dirty="0"/>
          </a:p>
          <a:p>
            <a:pPr algn="ctr"/>
            <a:r>
              <a:rPr lang="pt-BR" sz="1800" dirty="0" smtClean="0"/>
              <a:t>Fig. 1: </a:t>
            </a:r>
            <a:r>
              <a:rPr lang="pt-BR" sz="1800" dirty="0" err="1" smtClean="0"/>
              <a:t>Paynter</a:t>
            </a:r>
            <a:r>
              <a:rPr lang="pt-BR" sz="1800" dirty="0" smtClean="0"/>
              <a:t>, 1992, p. 23.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836712"/>
            <a:ext cx="61817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406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511256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Todo ponto </a:t>
            </a:r>
            <a:r>
              <a:rPr lang="pt-BR" dirty="0" smtClean="0"/>
              <a:t>se liga com outro(s) ponto (s).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resposta central está ligada com as atividades de criatividade, performance </a:t>
            </a:r>
            <a:r>
              <a:rPr lang="pt-BR" dirty="0"/>
              <a:t>e </a:t>
            </a:r>
            <a:r>
              <a:rPr lang="pt-BR" dirty="0" smtClean="0"/>
              <a:t>escuta.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Essas atividades são possíveis através </a:t>
            </a:r>
            <a:r>
              <a:rPr lang="pt-BR" dirty="0"/>
              <a:t>das relações ilimitadas </a:t>
            </a:r>
            <a:r>
              <a:rPr lang="pt-BR" dirty="0" smtClean="0"/>
              <a:t>e perceptíveis </a:t>
            </a:r>
            <a:r>
              <a:rPr lang="pt-BR" dirty="0"/>
              <a:t>entre som, </a:t>
            </a:r>
            <a:r>
              <a:rPr lang="pt-BR" dirty="0" smtClean="0"/>
              <a:t>tempo, ideias </a:t>
            </a:r>
            <a:r>
              <a:rPr lang="pt-BR" dirty="0"/>
              <a:t>e </a:t>
            </a:r>
            <a:r>
              <a:rPr lang="pt-BR" dirty="0" smtClean="0"/>
              <a:t>arte,  produzindo </a:t>
            </a:r>
            <a:r>
              <a:rPr lang="pt-BR" dirty="0"/>
              <a:t>estimulações e </a:t>
            </a:r>
            <a:r>
              <a:rPr lang="pt-BR" dirty="0" smtClean="0"/>
              <a:t>estruturas musicais.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rota mais obvia é começar com a matéria prima – </a:t>
            </a:r>
            <a:r>
              <a:rPr lang="pt-BR" dirty="0" smtClean="0"/>
              <a:t>o  som.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Sons </a:t>
            </a:r>
            <a:r>
              <a:rPr lang="pt-BR" dirty="0"/>
              <a:t>se tornam em ideias musicais </a:t>
            </a:r>
            <a:r>
              <a:rPr lang="pt-BR" dirty="0" smtClean="0"/>
              <a:t>que levam </a:t>
            </a:r>
            <a:r>
              <a:rPr lang="pt-BR" dirty="0"/>
              <a:t>para </a:t>
            </a:r>
            <a:r>
              <a:rPr lang="pt-BR" dirty="0" smtClean="0"/>
              <a:t>o desenvolvimento das estruturas artísticas e que </a:t>
            </a:r>
            <a:r>
              <a:rPr lang="pt-BR" dirty="0"/>
              <a:t>torna possível a produção </a:t>
            </a:r>
            <a:r>
              <a:rPr lang="pt-BR" dirty="0" smtClean="0"/>
              <a:t>musical.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52795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764704"/>
            <a:ext cx="6196405" cy="54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Outras rotas são igualmente válidas, por exemplo, começar com </a:t>
            </a:r>
            <a:r>
              <a:rPr lang="pt-BR" dirty="0" smtClean="0"/>
              <a:t>formas e </a:t>
            </a:r>
            <a:r>
              <a:rPr lang="pt-BR" dirty="0"/>
              <a:t>obras existentes e examinar </a:t>
            </a:r>
            <a:r>
              <a:rPr lang="pt-BR" dirty="0" smtClean="0"/>
              <a:t>de que modo os caminhos dessas obras escolhidas foram construídos.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Como </a:t>
            </a:r>
            <a:r>
              <a:rPr lang="pt-BR" dirty="0"/>
              <a:t>a música atinge aquele ponto pelo caminho </a:t>
            </a:r>
            <a:r>
              <a:rPr lang="pt-BR" dirty="0" smtClean="0"/>
              <a:t>dos </a:t>
            </a:r>
            <a:r>
              <a:rPr lang="pt-BR" dirty="0"/>
              <a:t>sons e ideias musicais?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Ou </a:t>
            </a:r>
            <a:r>
              <a:rPr lang="pt-BR" dirty="0"/>
              <a:t>ainda, começando por simples sons q</a:t>
            </a:r>
            <a:r>
              <a:rPr lang="pt-BR" dirty="0" smtClean="0"/>
              <a:t>ue herdamos. </a:t>
            </a:r>
            <a:r>
              <a:rPr lang="pt-BR" dirty="0"/>
              <a:t>Até </a:t>
            </a:r>
            <a:r>
              <a:rPr lang="pt-BR" dirty="0" smtClean="0"/>
              <a:t>onde a </a:t>
            </a:r>
            <a:r>
              <a:rPr lang="pt-BR" dirty="0"/>
              <a:t>música pode ir</a:t>
            </a:r>
            <a:r>
              <a:rPr lang="pt-BR" dirty="0" smtClean="0"/>
              <a:t>?</a:t>
            </a:r>
          </a:p>
          <a:p>
            <a:pPr algn="just"/>
            <a:endParaRPr lang="pt-BR" dirty="0"/>
          </a:p>
          <a:p>
            <a:r>
              <a:rPr lang="pt-BR" dirty="0"/>
              <a:t>Explorar os processos/eventos musicais de várias formas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Não há uma lista contendo um </a:t>
            </a:r>
            <a:r>
              <a:rPr lang="pt-BR" dirty="0" smtClean="0"/>
              <a:t>montante </a:t>
            </a:r>
            <a:r>
              <a:rPr lang="pt-BR" dirty="0"/>
              <a:t>de tópicos</a:t>
            </a:r>
            <a:r>
              <a:rPr lang="pt-BR" dirty="0" smtClean="0"/>
              <a:t>. </a:t>
            </a:r>
            <a:r>
              <a:rPr lang="pt-BR" dirty="0"/>
              <a:t>Cada projeto oferece uma parte específica do mundo musical e pode ser realizado de várias maneiras.</a:t>
            </a:r>
          </a:p>
          <a:p>
            <a:endParaRPr lang="pt-BR" dirty="0"/>
          </a:p>
          <a:p>
            <a:pPr algn="just"/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246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50405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Os projetos representam caminhos de pensar </a:t>
            </a:r>
            <a:r>
              <a:rPr lang="pt-BR" dirty="0" smtClean="0"/>
              <a:t>e espera-se </a:t>
            </a:r>
            <a:r>
              <a:rPr lang="pt-BR" dirty="0"/>
              <a:t>que isso estimule a explorar outros exemplos de estruturas </a:t>
            </a:r>
            <a:r>
              <a:rPr lang="pt-BR" dirty="0" smtClean="0"/>
              <a:t>musicais, afim de que o professor possa desenvolver </a:t>
            </a:r>
            <a:r>
              <a:rPr lang="pt-BR" dirty="0"/>
              <a:t>seus próprios projetos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r>
              <a:rPr lang="pt-BR" dirty="0" smtClean="0"/>
              <a:t>As propostas do livro podem </a:t>
            </a:r>
            <a:r>
              <a:rPr lang="pt-BR" dirty="0"/>
              <a:t>ser </a:t>
            </a:r>
            <a:r>
              <a:rPr lang="pt-BR" dirty="0" smtClean="0"/>
              <a:t>levadas </a:t>
            </a:r>
            <a:r>
              <a:rPr lang="pt-BR" dirty="0"/>
              <a:t>como tópicos </a:t>
            </a:r>
            <a:r>
              <a:rPr lang="pt-BR" dirty="0" smtClean="0"/>
              <a:t>e </a:t>
            </a:r>
            <a:r>
              <a:rPr lang="pt-BR" dirty="0"/>
              <a:t>não como metas de lições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Quase sempre precisarão de adaptações para trabalhar as diversidades. </a:t>
            </a:r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dirty="0" smtClean="0"/>
              <a:t>Não </a:t>
            </a:r>
            <a:r>
              <a:rPr lang="pt-BR" dirty="0"/>
              <a:t>é possível </a:t>
            </a:r>
            <a:r>
              <a:rPr lang="pt-BR" dirty="0" smtClean="0"/>
              <a:t>criar </a:t>
            </a:r>
            <a:r>
              <a:rPr lang="pt-BR" dirty="0"/>
              <a:t>receitas para o </a:t>
            </a:r>
            <a:r>
              <a:rPr lang="pt-BR" dirty="0" smtClean="0"/>
              <a:t>ensino de música.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Todo o projeto deve levar em conta as especificidades das pessoas, dos espaços e contextos em que serão realizados.</a:t>
            </a:r>
          </a:p>
          <a:p>
            <a:pPr algn="just"/>
            <a:r>
              <a:rPr lang="pt-BR" dirty="0" smtClean="0"/>
              <a:t>Nenhum </a:t>
            </a:r>
            <a:r>
              <a:rPr lang="pt-BR" dirty="0"/>
              <a:t>livro abarca tudo o que pode ser realizado em um espaço de ensino e aprendizagem musical.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5165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Organização e </a:t>
            </a:r>
            <a:r>
              <a:rPr lang="pt-BR" dirty="0" smtClean="0"/>
              <a:t>recurso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1916832"/>
            <a:ext cx="6421328" cy="41044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2600" dirty="0"/>
              <a:t>A chave permanece na consciência da audição e o senso de aventura em fazer e apresentar obras </a:t>
            </a:r>
            <a:r>
              <a:rPr lang="pt-BR" sz="2600" dirty="0" smtClean="0"/>
              <a:t>musicais.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Incluir demonstrações de </a:t>
            </a:r>
            <a:r>
              <a:rPr lang="pt-BR" sz="2600" dirty="0" smtClean="0"/>
              <a:t>possibilidades. O professor </a:t>
            </a:r>
            <a:r>
              <a:rPr lang="pt-BR" sz="2600" dirty="0"/>
              <a:t>não deve ficar falando mais do que 3 minutos, mas jogar ideias para que cada grupo possa atuar depois</a:t>
            </a:r>
            <a:r>
              <a:rPr lang="pt-BR" sz="2600" dirty="0" smtClean="0"/>
              <a:t>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Dividir em grupos.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Instrumentos e equipamentos devem estar nas mãos dos alunos para trabalharem</a:t>
            </a:r>
            <a:r>
              <a:rPr lang="pt-BR" sz="2600" dirty="0" smtClean="0"/>
              <a:t>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Cada grupo deve ter a oportunidade para apresentar a sua obra</a:t>
            </a:r>
            <a:r>
              <a:rPr lang="pt-BR" sz="2600" dirty="0" smtClean="0"/>
              <a:t>.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Instrumentos de percussão, teclados, etc... </a:t>
            </a:r>
            <a:endParaRPr lang="pt-BR" sz="2600" dirty="0" smtClean="0"/>
          </a:p>
          <a:p>
            <a:pPr algn="just"/>
            <a:endParaRPr lang="pt-BR" sz="2600" dirty="0"/>
          </a:p>
          <a:p>
            <a:pPr algn="just"/>
            <a:r>
              <a:rPr lang="pt-BR" sz="2600" dirty="0" smtClean="0"/>
              <a:t>Variedades de timbres e instrumentos.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1062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aula em 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Ao trabalhar em grupo várias ideias  interessantes</a:t>
            </a:r>
            <a:r>
              <a:rPr lang="pt-BR" dirty="0"/>
              <a:t> </a:t>
            </a:r>
            <a:r>
              <a:rPr lang="pt-BR" dirty="0" smtClean="0"/>
              <a:t>surgem.</a:t>
            </a:r>
          </a:p>
          <a:p>
            <a:pPr algn="just"/>
            <a:r>
              <a:rPr lang="pt-BR" dirty="0" smtClean="0"/>
              <a:t>O grupo é movido pelas ideias de cada integrante. </a:t>
            </a:r>
          </a:p>
          <a:p>
            <a:pPr algn="just"/>
            <a:r>
              <a:rPr lang="pt-BR" dirty="0"/>
              <a:t>Ninguém deve ser deixado ao </a:t>
            </a:r>
            <a:r>
              <a:rPr lang="pt-BR" dirty="0" smtClean="0"/>
              <a:t>acaso.</a:t>
            </a:r>
          </a:p>
          <a:p>
            <a:pPr algn="just"/>
            <a:r>
              <a:rPr lang="pt-BR" dirty="0"/>
              <a:t>Podemos permitir que o inesperado </a:t>
            </a:r>
            <a:r>
              <a:rPr lang="pt-BR" dirty="0" smtClean="0"/>
              <a:t>nos </a:t>
            </a:r>
            <a:r>
              <a:rPr lang="pt-BR" dirty="0"/>
              <a:t>encoraje</a:t>
            </a:r>
            <a:r>
              <a:rPr lang="pt-BR" dirty="0" smtClean="0"/>
              <a:t>!</a:t>
            </a:r>
          </a:p>
          <a:p>
            <a:pPr algn="just"/>
            <a:r>
              <a:rPr lang="pt-BR" dirty="0"/>
              <a:t>Ouvir música é uma ação valiosa quando podemos fazer associações com outras peças </a:t>
            </a:r>
            <a:r>
              <a:rPr lang="pt-BR" dirty="0" smtClean="0"/>
              <a:t>criadas em </a:t>
            </a:r>
            <a:r>
              <a:rPr lang="pt-BR" dirty="0"/>
              <a:t>salas de aula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3379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aluno deve sentir que está trabalhando com </a:t>
            </a:r>
            <a:r>
              <a:rPr lang="pt-BR" dirty="0" smtClean="0"/>
              <a:t>propósito e ainda que pode dominar </a:t>
            </a:r>
            <a:r>
              <a:rPr lang="pt-BR" dirty="0"/>
              <a:t>e </a:t>
            </a:r>
            <a:r>
              <a:rPr lang="pt-BR" dirty="0" smtClean="0"/>
              <a:t>compreender o que está fazendo (criando, tocando etc.).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Sem </a:t>
            </a:r>
            <a:r>
              <a:rPr lang="pt-BR" dirty="0"/>
              <a:t>tal </a:t>
            </a:r>
            <a:r>
              <a:rPr lang="pt-BR" dirty="0" smtClean="0"/>
              <a:t>foco, </a:t>
            </a:r>
            <a:r>
              <a:rPr lang="pt-BR" dirty="0"/>
              <a:t>o interesse é rapidamente perdido </a:t>
            </a:r>
            <a:r>
              <a:rPr lang="pt-BR" dirty="0" smtClean="0"/>
              <a:t>e </a:t>
            </a:r>
            <a:r>
              <a:rPr lang="pt-BR" dirty="0"/>
              <a:t>o </a:t>
            </a:r>
            <a:r>
              <a:rPr lang="pt-BR" dirty="0" smtClean="0"/>
              <a:t>exercício também </a:t>
            </a:r>
            <a:r>
              <a:rPr lang="pt-BR" dirty="0"/>
              <a:t>se torna perdido.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2079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594</TotalTime>
  <Words>1560</Words>
  <Application>Microsoft Office PowerPoint</Application>
  <PresentationFormat>Apresentação na tela (4:3)</PresentationFormat>
  <Paragraphs>222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Pino</vt:lpstr>
      <vt:lpstr>Sound &amp; Structure</vt:lpstr>
      <vt:lpstr>Sobre “Sound &amp; Structure”</vt:lpstr>
      <vt:lpstr>Apresentação do PowerPoint</vt:lpstr>
      <vt:lpstr>Apresentação do PowerPoint</vt:lpstr>
      <vt:lpstr>Apresentação do PowerPoint</vt:lpstr>
      <vt:lpstr>Apresentação do PowerPoint</vt:lpstr>
      <vt:lpstr>Organização e recurso</vt:lpstr>
      <vt:lpstr>A aula em ação</vt:lpstr>
      <vt:lpstr>Apresentação do PowerPoint</vt:lpstr>
      <vt:lpstr>Tipos de atividades:</vt:lpstr>
      <vt:lpstr>Apresentação do PowerPoint</vt:lpstr>
      <vt:lpstr>Apresentação do PowerPoint</vt:lpstr>
      <vt:lpstr>Apresentação do PowerPoint</vt:lpstr>
      <vt:lpstr>Parte I Os sons em música </vt:lpstr>
      <vt:lpstr>Parte II Ideais musicais</vt:lpstr>
      <vt:lpstr>Parte III Pensar e fazer</vt:lpstr>
      <vt:lpstr> Parte IV Modelos de tempo</vt:lpstr>
      <vt:lpstr>Projeto 5 Pontos de Crescimento</vt:lpstr>
      <vt:lpstr>Aluno: Tarefa 1 </vt:lpstr>
      <vt:lpstr>Tarefa  1 - Exemplo</vt:lpstr>
      <vt:lpstr>Aluno: Tarefa 2</vt:lpstr>
      <vt:lpstr>Tarefa 2 - Exemplo</vt:lpstr>
      <vt:lpstr>Apresentação do PowerPoint</vt:lpstr>
      <vt:lpstr>Aluno: Tarefa 3</vt:lpstr>
      <vt:lpstr>Aluno: Tarefa 4</vt:lpstr>
      <vt:lpstr>Aluno: Tarefa 5</vt:lpstr>
      <vt:lpstr>Apresentação do PowerPoint</vt:lpstr>
      <vt:lpstr>Referência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&amp; Structure</dc:title>
  <dc:creator>dri</dc:creator>
  <cp:lastModifiedBy>Aula</cp:lastModifiedBy>
  <cp:revision>124</cp:revision>
  <dcterms:created xsi:type="dcterms:W3CDTF">2014-08-04T21:40:22Z</dcterms:created>
  <dcterms:modified xsi:type="dcterms:W3CDTF">2015-03-12T17:07:05Z</dcterms:modified>
</cp:coreProperties>
</file>