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1.png" ContentType="image/png"/>
  <Override PartName="/ppt/media/image15.jpeg" ContentType="image/jpeg"/>
  <Override PartName="/ppt/media/image4.gif" ContentType="image/gif"/>
  <Override PartName="/ppt/media/image2.png" ContentType="image/png"/>
  <Override PartName="/ppt/media/image3.jpeg" ContentType="image/jpeg"/>
  <Override PartName="/ppt/media/image5.png" ContentType="image/png"/>
  <Override PartName="/ppt/media/image6.png" ContentType="image/png"/>
  <Override PartName="/ppt/media/image7.png" ContentType="image/png"/>
  <Override PartName="/ppt/media/image18.wmf" ContentType="image/x-wmf"/>
  <Override PartName="/ppt/media/image8.png" ContentType="image/png"/>
  <Override PartName="/ppt/media/image19.wmf" ContentType="image/x-wmf"/>
  <Override PartName="/ppt/media/image9.wmf" ContentType="image/x-wmf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6.jpeg" ContentType="image/jpeg"/>
  <Override PartName="/ppt/media/image17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7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1435680" y="1447920"/>
            <a:ext cx="7497720" cy="22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1435680" y="3955320"/>
            <a:ext cx="7497720" cy="22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1435680" y="1447920"/>
            <a:ext cx="3658680" cy="22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5277600" y="1447920"/>
            <a:ext cx="3658680" cy="22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1435680" y="3955320"/>
            <a:ext cx="3658680" cy="22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/>
          </p:nvPr>
        </p:nvSpPr>
        <p:spPr>
          <a:xfrm>
            <a:off x="5277600" y="3955320"/>
            <a:ext cx="3658680" cy="22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/>
          </p:nvPr>
        </p:nvSpPr>
        <p:spPr>
          <a:xfrm>
            <a:off x="1435680" y="1447920"/>
            <a:ext cx="2414160" cy="22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/>
          </p:nvPr>
        </p:nvSpPr>
        <p:spPr>
          <a:xfrm>
            <a:off x="3970800" y="1447920"/>
            <a:ext cx="2414160" cy="22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/>
          </p:nvPr>
        </p:nvSpPr>
        <p:spPr>
          <a:xfrm>
            <a:off x="6506280" y="1447920"/>
            <a:ext cx="2414160" cy="22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/>
          </p:nvPr>
        </p:nvSpPr>
        <p:spPr>
          <a:xfrm>
            <a:off x="1435680" y="3955320"/>
            <a:ext cx="2414160" cy="22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/>
          </p:nvPr>
        </p:nvSpPr>
        <p:spPr>
          <a:xfrm>
            <a:off x="3970800" y="3955320"/>
            <a:ext cx="2414160" cy="22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7" name="PlaceHolder 7"/>
          <p:cNvSpPr>
            <a:spLocks noGrp="1"/>
          </p:cNvSpPr>
          <p:nvPr>
            <p:ph/>
          </p:nvPr>
        </p:nvSpPr>
        <p:spPr>
          <a:xfrm>
            <a:off x="6506280" y="3955320"/>
            <a:ext cx="2414160" cy="22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ubTitle"/>
          </p:nvPr>
        </p:nvSpPr>
        <p:spPr>
          <a:xfrm>
            <a:off x="1435680" y="1447920"/>
            <a:ext cx="7497720" cy="480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1435680" y="1447920"/>
            <a:ext cx="7497720" cy="480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1435680" y="1447920"/>
            <a:ext cx="3658680" cy="480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5277600" y="1447920"/>
            <a:ext cx="3658680" cy="480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subTitle"/>
          </p:nvPr>
        </p:nvSpPr>
        <p:spPr>
          <a:xfrm>
            <a:off x="1435680" y="274680"/>
            <a:ext cx="749772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1435680" y="1447920"/>
            <a:ext cx="3658680" cy="22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5277600" y="1447920"/>
            <a:ext cx="3658680" cy="480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1435680" y="3955320"/>
            <a:ext cx="3658680" cy="22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1435680" y="1447920"/>
            <a:ext cx="7497720" cy="480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1435680" y="1447920"/>
            <a:ext cx="3658680" cy="480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5277600" y="1447920"/>
            <a:ext cx="3658680" cy="22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5277600" y="3955320"/>
            <a:ext cx="3658680" cy="22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1435680" y="1447920"/>
            <a:ext cx="3658680" cy="22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5277600" y="1447920"/>
            <a:ext cx="3658680" cy="22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1435680" y="3955320"/>
            <a:ext cx="7497720" cy="22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1435680" y="1447920"/>
            <a:ext cx="7497720" cy="22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1435680" y="3955320"/>
            <a:ext cx="7497720" cy="22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1435680" y="1447920"/>
            <a:ext cx="3658680" cy="22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/>
          </p:nvPr>
        </p:nvSpPr>
        <p:spPr>
          <a:xfrm>
            <a:off x="5277600" y="1447920"/>
            <a:ext cx="3658680" cy="22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/>
          </p:nvPr>
        </p:nvSpPr>
        <p:spPr>
          <a:xfrm>
            <a:off x="1435680" y="3955320"/>
            <a:ext cx="3658680" cy="22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/>
          </p:nvPr>
        </p:nvSpPr>
        <p:spPr>
          <a:xfrm>
            <a:off x="5277600" y="3955320"/>
            <a:ext cx="3658680" cy="22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1435680" y="1447920"/>
            <a:ext cx="2414160" cy="22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/>
          </p:nvPr>
        </p:nvSpPr>
        <p:spPr>
          <a:xfrm>
            <a:off x="3970800" y="1447920"/>
            <a:ext cx="2414160" cy="22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/>
          </p:nvPr>
        </p:nvSpPr>
        <p:spPr>
          <a:xfrm>
            <a:off x="6506280" y="1447920"/>
            <a:ext cx="2414160" cy="22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/>
          </p:nvPr>
        </p:nvSpPr>
        <p:spPr>
          <a:xfrm>
            <a:off x="1435680" y="3955320"/>
            <a:ext cx="2414160" cy="22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92" name="PlaceHolder 6"/>
          <p:cNvSpPr>
            <a:spLocks noGrp="1"/>
          </p:cNvSpPr>
          <p:nvPr>
            <p:ph/>
          </p:nvPr>
        </p:nvSpPr>
        <p:spPr>
          <a:xfrm>
            <a:off x="3970800" y="3955320"/>
            <a:ext cx="2414160" cy="22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93" name="PlaceHolder 7"/>
          <p:cNvSpPr>
            <a:spLocks noGrp="1"/>
          </p:cNvSpPr>
          <p:nvPr>
            <p:ph/>
          </p:nvPr>
        </p:nvSpPr>
        <p:spPr>
          <a:xfrm>
            <a:off x="6506280" y="3955320"/>
            <a:ext cx="2414160" cy="22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1435680" y="1447920"/>
            <a:ext cx="7497720" cy="480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1435680" y="1447920"/>
            <a:ext cx="3658680" cy="480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5277600" y="1447920"/>
            <a:ext cx="3658680" cy="480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subTitle"/>
          </p:nvPr>
        </p:nvSpPr>
        <p:spPr>
          <a:xfrm>
            <a:off x="1435680" y="274680"/>
            <a:ext cx="749772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1435680" y="1447920"/>
            <a:ext cx="3658680" cy="22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5277600" y="1447920"/>
            <a:ext cx="3658680" cy="480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1435680" y="3955320"/>
            <a:ext cx="3658680" cy="22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1435680" y="1447920"/>
            <a:ext cx="3658680" cy="480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5277600" y="1447920"/>
            <a:ext cx="3658680" cy="22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/>
          </p:nvPr>
        </p:nvSpPr>
        <p:spPr>
          <a:xfrm>
            <a:off x="5277600" y="3955320"/>
            <a:ext cx="3658680" cy="22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1435680" y="1447920"/>
            <a:ext cx="3658680" cy="22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277600" y="1447920"/>
            <a:ext cx="3658680" cy="22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1435680" y="3955320"/>
            <a:ext cx="7497720" cy="2289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32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izza 6"/>
          <p:cNvSpPr/>
          <p:nvPr/>
        </p:nvSpPr>
        <p:spPr>
          <a:xfrm>
            <a:off x="-815760" y="-815760"/>
            <a:ext cx="1638360" cy="163836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cap="rnd" w="3175">
            <a:solidFill>
              <a:srgbClr val="f8f8f8">
                <a:shade val="70000"/>
                <a:satMod val="200000"/>
                <a:alpha val="100000"/>
              </a:srgbClr>
            </a:solidFill>
            <a:round/>
          </a:ln>
          <a:effectLst>
            <a:outerShdw blurRad="63360" dir="5400000" dist="25560" rotWithShape="0">
              <a:srgbClr val="000000">
                <a:alpha val="43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" name="Elipse 7"/>
          <p:cNvSpPr/>
          <p:nvPr/>
        </p:nvSpPr>
        <p:spPr>
          <a:xfrm>
            <a:off x="168840" y="21240"/>
            <a:ext cx="1701720" cy="1701720"/>
          </a:xfrm>
          <a:prstGeom prst="ellipse">
            <a:avLst/>
          </a:prstGeom>
          <a:noFill/>
          <a:ln cap="rnd" w="27305">
            <a:solidFill>
              <a:srgbClr val="f8f8f8">
                <a:tint val="45000"/>
                <a:satMod val="325000"/>
                <a:alpha val="100000"/>
              </a:srgbClr>
            </a:solidFill>
            <a:round/>
          </a:ln>
          <a:effectLst>
            <a:outerShdw algn="tl" blurRad="25560" dir="5400000" dist="25560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" name="Rosca 10"/>
          <p:cNvSpPr/>
          <p:nvPr/>
        </p:nvSpPr>
        <p:spPr>
          <a:xfrm rot="2315400">
            <a:off x="182880" y="1054800"/>
            <a:ext cx="1125360" cy="1102320"/>
          </a:xfrm>
          <a:prstGeom prst="donut">
            <a:avLst>
              <a:gd name="adj" fmla="val 11833"/>
            </a:avLst>
          </a:prstGeom>
          <a:gradFill rotWithShape="0">
            <a:gsLst>
              <a:gs pos="0">
                <a:srgbClr val="dadada">
                  <a:alpha val="60000"/>
                </a:srgbClr>
              </a:gs>
              <a:gs pos="100000">
                <a:srgbClr val="fdfdfd">
                  <a:alpha val="70196"/>
                </a:srgbClr>
              </a:gs>
            </a:gsLst>
            <a:lin ang="13500000"/>
          </a:gradFill>
          <a:ln cap="rnd" w="7350">
            <a:solidFill>
              <a:srgbClr val="f8f8f8">
                <a:shade val="60000"/>
                <a:satMod val="220000"/>
                <a:alpha val="100000"/>
              </a:srgbClr>
            </a:solidFill>
            <a:round/>
          </a:ln>
          <a:effectLst>
            <a:outerShdw algn="tl" blurRad="12600" dir="4557825" dist="14843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" name="Retângulo 11"/>
          <p:cNvSpPr/>
          <p:nvPr/>
        </p:nvSpPr>
        <p:spPr>
          <a:xfrm>
            <a:off x="1013040" y="0"/>
            <a:ext cx="8130600" cy="68576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360" dir="5400000" dist="25560" rotWithShape="0">
              <a:srgbClr val="000000">
                <a:alpha val="43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" name="Retângulo 14"/>
          <p:cNvSpPr/>
          <p:nvPr/>
        </p:nvSpPr>
        <p:spPr>
          <a:xfrm>
            <a:off x="1014840" y="0"/>
            <a:ext cx="72720" cy="68576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tl" blurRad="38520" dir="10800000" dist="38160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432440" y="360000"/>
            <a:ext cx="7406280" cy="1471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pt-BR" sz="4300" spc="-1" strike="noStrike">
                <a:solidFill>
                  <a:srgbClr val="000000"/>
                </a:solidFill>
                <a:latin typeface="Gill Sans MT"/>
              </a:rPr>
              <a:t>Clique para editar o estilo do título mestre</a:t>
            </a:r>
            <a:endParaRPr b="0" lang="pt-BR" sz="43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3581280" y="6305400"/>
            <a:ext cx="2133360" cy="47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F2AC3F03-FF51-46FF-BBAC-EED6803759CD}" type="datetime">
              <a:rPr b="0" lang="pt-BR" sz="1200" spc="-1" strike="noStrike">
                <a:solidFill>
                  <a:srgbClr val="b7b7b7"/>
                </a:solidFill>
                <a:latin typeface="Gill Sans MT"/>
              </a:rPr>
              <a:t>01/12/21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 type="ftr"/>
          </p:nvPr>
        </p:nvSpPr>
        <p:spPr>
          <a:xfrm>
            <a:off x="5715000" y="6305400"/>
            <a:ext cx="2895120" cy="47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8" name="PlaceHolder 4"/>
          <p:cNvSpPr>
            <a:spLocks noGrp="1"/>
          </p:cNvSpPr>
          <p:nvPr>
            <p:ph type="sldNum"/>
          </p:nvPr>
        </p:nvSpPr>
        <p:spPr>
          <a:xfrm>
            <a:off x="8613720" y="6305400"/>
            <a:ext cx="456840" cy="47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algn="ctr">
              <a:lnSpc>
                <a:spcPct val="100000"/>
              </a:lnSpc>
            </a:pPr>
            <a:fld id="{F6E03635-1FEC-42E5-B60D-A75ADB0B69B1}" type="slidenum">
              <a:rPr b="0" lang="pt-BR" sz="1200" spc="-1" strike="noStrike">
                <a:solidFill>
                  <a:srgbClr val="b7b7b7"/>
                </a:solidFill>
                <a:latin typeface="Gill Sans MT"/>
              </a:rPr>
              <a:t>17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9" name="Elipse 7"/>
          <p:cNvSpPr/>
          <p:nvPr/>
        </p:nvSpPr>
        <p:spPr>
          <a:xfrm>
            <a:off x="921600" y="1413720"/>
            <a:ext cx="209880" cy="209880"/>
          </a:xfrm>
          <a:prstGeom prst="ellipse">
            <a:avLst/>
          </a:prstGeom>
          <a:gradFill rotWithShape="0">
            <a:gsLst>
              <a:gs pos="0">
                <a:srgbClr val="f8f8f8">
                  <a:alpha val="95294"/>
                </a:srgbClr>
              </a:gs>
              <a:gs pos="100000">
                <a:srgbClr val="d3d3d3">
                  <a:alpha val="85098"/>
                </a:srgbClr>
              </a:gs>
            </a:gsLst>
            <a:path path="circle">
              <a:fillToRect l="25000" t="12000" r="75000" b="88000"/>
            </a:path>
          </a:gradFill>
          <a:ln cap="rnd" w="2000">
            <a:solidFill>
              <a:srgbClr val="dddddd">
                <a:shade val="90000"/>
                <a:satMod val="110000"/>
                <a:alpha val="60000"/>
              </a:srgbClr>
            </a:solidFill>
            <a:round/>
          </a:ln>
          <a:effectLst>
            <a:outerShdw blurRad="63360" dir="5400000" dist="25560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0" name="Elipse 8"/>
          <p:cNvSpPr/>
          <p:nvPr/>
        </p:nvSpPr>
        <p:spPr>
          <a:xfrm>
            <a:off x="1157040" y="1344960"/>
            <a:ext cx="63720" cy="63720"/>
          </a:xfrm>
          <a:prstGeom prst="ellipse">
            <a:avLst/>
          </a:prstGeom>
          <a:noFill/>
          <a:ln cap="rnd" w="12700">
            <a:solidFill>
              <a:srgbClr val="dddddd">
                <a:shade val="75000"/>
                <a:alpha val="60000"/>
              </a:srgbClr>
            </a:solidFill>
            <a:round/>
          </a:ln>
          <a:effectLst>
            <a:outerShdw blurRad="63360" dir="5400000" dist="25560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latin typeface="Gill Sans MT"/>
              </a:rPr>
              <a:t>Click to edit the outline text format</a:t>
            </a:r>
            <a:endParaRPr b="0" lang="pt-BR" sz="3200" spc="-1" strike="noStrike">
              <a:solidFill>
                <a:srgbClr val="000000"/>
              </a:solidFill>
              <a:latin typeface="Gill Sans MT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400" spc="-1" strike="noStrike">
                <a:solidFill>
                  <a:srgbClr val="000000"/>
                </a:solidFill>
                <a:latin typeface="Gill Sans MT"/>
              </a:rPr>
              <a:t>Second Outline Level</a:t>
            </a:r>
            <a:endParaRPr b="0" lang="pt-BR" sz="2400" spc="-1" strike="noStrike">
              <a:solidFill>
                <a:srgbClr val="000000"/>
              </a:solidFill>
              <a:latin typeface="Gill Sans MT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Gill Sans MT"/>
              </a:rPr>
              <a:t>Third Outline Level</a:t>
            </a:r>
            <a:endParaRPr b="0" lang="pt-BR" sz="2000" spc="-1" strike="noStrike">
              <a:solidFill>
                <a:srgbClr val="000000"/>
              </a:solidFill>
              <a:latin typeface="Gill Sans MT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latin typeface="Gill Sans MT"/>
              </a:rPr>
              <a:t>Fourth Outline Level</a:t>
            </a:r>
            <a:endParaRPr b="0" lang="pt-BR" sz="2000" spc="-1" strike="noStrike">
              <a:solidFill>
                <a:srgbClr val="000000"/>
              </a:solidFill>
              <a:latin typeface="Gill Sans MT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Gill Sans MT"/>
              </a:rPr>
              <a:t>Fifth Outline Level</a:t>
            </a:r>
            <a:endParaRPr b="0" lang="pt-BR" sz="2000" spc="-1" strike="noStrike">
              <a:solidFill>
                <a:srgbClr val="000000"/>
              </a:solidFill>
              <a:latin typeface="Gill Sans MT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Gill Sans MT"/>
              </a:rPr>
              <a:t>Sixth Outline Level</a:t>
            </a:r>
            <a:endParaRPr b="0" lang="pt-BR" sz="2000" spc="-1" strike="noStrike">
              <a:solidFill>
                <a:srgbClr val="000000"/>
              </a:solidFill>
              <a:latin typeface="Gill Sans MT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Gill Sans MT"/>
              </a:rPr>
              <a:t>Seventh Outline Level</a:t>
            </a:r>
            <a:endParaRPr b="0" lang="pt-BR" sz="20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izza 6"/>
          <p:cNvSpPr/>
          <p:nvPr/>
        </p:nvSpPr>
        <p:spPr>
          <a:xfrm>
            <a:off x="-815760" y="-815760"/>
            <a:ext cx="1638360" cy="163836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cap="rnd" w="3175">
            <a:solidFill>
              <a:srgbClr val="f8f8f8">
                <a:shade val="70000"/>
                <a:satMod val="200000"/>
                <a:alpha val="100000"/>
              </a:srgbClr>
            </a:solidFill>
            <a:round/>
          </a:ln>
          <a:effectLst>
            <a:outerShdw blurRad="63360" dir="5400000" dist="25560" rotWithShape="0">
              <a:srgbClr val="000000">
                <a:alpha val="43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9" name="Elipse 7"/>
          <p:cNvSpPr/>
          <p:nvPr/>
        </p:nvSpPr>
        <p:spPr>
          <a:xfrm>
            <a:off x="168840" y="21240"/>
            <a:ext cx="1701720" cy="1701720"/>
          </a:xfrm>
          <a:prstGeom prst="ellipse">
            <a:avLst/>
          </a:prstGeom>
          <a:noFill/>
          <a:ln cap="rnd" w="27305">
            <a:solidFill>
              <a:srgbClr val="f8f8f8">
                <a:tint val="45000"/>
                <a:satMod val="325000"/>
                <a:alpha val="100000"/>
              </a:srgbClr>
            </a:solidFill>
            <a:round/>
          </a:ln>
          <a:effectLst>
            <a:outerShdw algn="tl" blurRad="25560" dir="5400000" dist="25560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0" name="Rosca 10"/>
          <p:cNvSpPr/>
          <p:nvPr/>
        </p:nvSpPr>
        <p:spPr>
          <a:xfrm rot="2315400">
            <a:off x="182880" y="1054800"/>
            <a:ext cx="1125360" cy="1102320"/>
          </a:xfrm>
          <a:prstGeom prst="donut">
            <a:avLst>
              <a:gd name="adj" fmla="val 11833"/>
            </a:avLst>
          </a:prstGeom>
          <a:gradFill rotWithShape="0">
            <a:gsLst>
              <a:gs pos="0">
                <a:srgbClr val="dadada">
                  <a:alpha val="60000"/>
                </a:srgbClr>
              </a:gs>
              <a:gs pos="100000">
                <a:srgbClr val="fdfdfd">
                  <a:alpha val="70196"/>
                </a:srgbClr>
              </a:gs>
            </a:gsLst>
            <a:lin ang="13500000"/>
          </a:gradFill>
          <a:ln cap="rnd" w="7350">
            <a:solidFill>
              <a:srgbClr val="f8f8f8">
                <a:shade val="60000"/>
                <a:satMod val="220000"/>
                <a:alpha val="100000"/>
              </a:srgbClr>
            </a:solidFill>
            <a:round/>
          </a:ln>
          <a:effectLst>
            <a:outerShdw algn="tl" blurRad="12600" dir="4557825" dist="14843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1" name="Retângulo 11"/>
          <p:cNvSpPr/>
          <p:nvPr/>
        </p:nvSpPr>
        <p:spPr>
          <a:xfrm>
            <a:off x="1013040" y="0"/>
            <a:ext cx="8130600" cy="68576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360" dir="5400000" dist="25560" rotWithShape="0">
              <a:srgbClr val="000000">
                <a:alpha val="43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2" name="Retângulo 14"/>
          <p:cNvSpPr/>
          <p:nvPr/>
        </p:nvSpPr>
        <p:spPr>
          <a:xfrm>
            <a:off x="1014840" y="0"/>
            <a:ext cx="72720" cy="68576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tl" blurRad="38520" dir="10800000" dist="38160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pt-BR" sz="4300" spc="-1" strike="noStrike">
                <a:solidFill>
                  <a:srgbClr val="000000"/>
                </a:solidFill>
                <a:latin typeface="Gill Sans MT"/>
              </a:rPr>
              <a:t>Clique para editar o estilo do título mestre</a:t>
            </a:r>
            <a:endParaRPr b="0" lang="pt-BR" sz="43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1435680" y="1447920"/>
            <a:ext cx="7497720" cy="4800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65760" indent="-283320">
              <a:lnSpc>
                <a:spcPct val="100000"/>
              </a:lnSpc>
              <a:spcBef>
                <a:spcPts val="601"/>
              </a:spcBef>
              <a:buClr>
                <a:srgbClr val="dddddd"/>
              </a:buClr>
              <a:buSzPct val="80000"/>
              <a:buFont typeface="Wingdings 2" charset="2"/>
              <a:buChar char=""/>
            </a:pPr>
            <a:r>
              <a:rPr b="0" lang="pt-BR" sz="3200" spc="-1" strike="noStrike">
                <a:solidFill>
                  <a:srgbClr val="000000"/>
                </a:solidFill>
                <a:latin typeface="Gill Sans MT"/>
              </a:rPr>
              <a:t>Clique para editar os estilos do texto mestre</a:t>
            </a:r>
            <a:endParaRPr b="0" lang="pt-BR" sz="3200" spc="-1" strike="noStrike">
              <a:solidFill>
                <a:srgbClr val="000000"/>
              </a:solidFill>
              <a:latin typeface="Gill Sans MT"/>
            </a:endParaRPr>
          </a:p>
          <a:p>
            <a:pPr lvl="1" marL="640080" indent="-237600">
              <a:lnSpc>
                <a:spcPct val="100000"/>
              </a:lnSpc>
              <a:spcBef>
                <a:spcPts val="550"/>
              </a:spcBef>
              <a:buClr>
                <a:srgbClr val="dddddd"/>
              </a:buClr>
              <a:buFont typeface="Verdana"/>
              <a:buChar char="◦"/>
            </a:pPr>
            <a:r>
              <a:rPr b="0" lang="pt-BR" sz="2800" spc="-1" strike="noStrike">
                <a:solidFill>
                  <a:srgbClr val="000000"/>
                </a:solidFill>
                <a:latin typeface="Gill Sans MT"/>
              </a:rPr>
              <a:t>Segundo nível</a:t>
            </a:r>
            <a:endParaRPr b="0" lang="pt-BR" sz="2800" spc="-1" strike="noStrike">
              <a:solidFill>
                <a:srgbClr val="000000"/>
              </a:solidFill>
              <a:latin typeface="Gill Sans MT"/>
            </a:endParaRPr>
          </a:p>
          <a:p>
            <a:pPr lvl="2" marL="887040" indent="-228600">
              <a:lnSpc>
                <a:spcPct val="100000"/>
              </a:lnSpc>
              <a:spcBef>
                <a:spcPts val="479"/>
              </a:spcBef>
              <a:buClr>
                <a:srgbClr val="b2b2b2"/>
              </a:buClr>
              <a:buFont typeface="Wingdings 2" charset="2"/>
              <a:buChar char=""/>
            </a:pPr>
            <a:r>
              <a:rPr b="0" lang="pt-BR" sz="2400" spc="-1" strike="noStrike">
                <a:solidFill>
                  <a:srgbClr val="000000"/>
                </a:solidFill>
                <a:latin typeface="Gill Sans MT"/>
              </a:rPr>
              <a:t>Terceiro nível</a:t>
            </a:r>
            <a:endParaRPr b="0" lang="pt-BR" sz="2400" spc="-1" strike="noStrike">
              <a:solidFill>
                <a:srgbClr val="000000"/>
              </a:solidFill>
              <a:latin typeface="Gill Sans MT"/>
            </a:endParaRPr>
          </a:p>
          <a:p>
            <a:pPr lvl="3" marL="1097280" indent="-173880">
              <a:lnSpc>
                <a:spcPct val="100000"/>
              </a:lnSpc>
              <a:spcBef>
                <a:spcPts val="400"/>
              </a:spcBef>
              <a:buClr>
                <a:srgbClr val="969696"/>
              </a:buClr>
              <a:buFont typeface="Wingdings 2" charset="2"/>
              <a:buChar char=""/>
            </a:pPr>
            <a:r>
              <a:rPr b="0" lang="pt-BR" sz="2000" spc="-1" strike="noStrike">
                <a:solidFill>
                  <a:srgbClr val="000000"/>
                </a:solidFill>
                <a:latin typeface="Gill Sans MT"/>
              </a:rPr>
              <a:t>Quarto nível</a:t>
            </a:r>
            <a:endParaRPr b="0" lang="pt-BR" sz="2000" spc="-1" strike="noStrike">
              <a:solidFill>
                <a:srgbClr val="000000"/>
              </a:solidFill>
              <a:latin typeface="Gill Sans MT"/>
            </a:endParaRPr>
          </a:p>
          <a:p>
            <a:pPr lvl="4" marL="1298520" indent="-182880">
              <a:lnSpc>
                <a:spcPct val="100000"/>
              </a:lnSpc>
              <a:spcBef>
                <a:spcPts val="400"/>
              </a:spcBef>
              <a:buClr>
                <a:srgbClr val="808080"/>
              </a:buClr>
              <a:buFont typeface="Wingdings 2" charset="2"/>
              <a:buChar char=""/>
            </a:pPr>
            <a:r>
              <a:rPr b="0" lang="pt-BR" sz="2000" spc="-1" strike="noStrike">
                <a:solidFill>
                  <a:srgbClr val="000000"/>
                </a:solidFill>
                <a:latin typeface="Gill Sans MT"/>
              </a:rPr>
              <a:t>Quinto nível</a:t>
            </a:r>
            <a:endParaRPr b="0" lang="pt-BR" sz="20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dt"/>
          </p:nvPr>
        </p:nvSpPr>
        <p:spPr>
          <a:xfrm>
            <a:off x="3581280" y="6305400"/>
            <a:ext cx="2133360" cy="47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D1BE3B4A-DF7A-4E8A-AEFD-B9AF9356188E}" type="datetime">
              <a:rPr b="0" lang="pt-BR" sz="1200" spc="-1" strike="noStrike">
                <a:solidFill>
                  <a:srgbClr val="b7b7b7"/>
                </a:solidFill>
                <a:latin typeface="Gill Sans MT"/>
              </a:rPr>
              <a:t>01/12/21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ftr"/>
          </p:nvPr>
        </p:nvSpPr>
        <p:spPr>
          <a:xfrm>
            <a:off x="5715000" y="6305400"/>
            <a:ext cx="2895120" cy="47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57" name="PlaceHolder 5"/>
          <p:cNvSpPr>
            <a:spLocks noGrp="1"/>
          </p:cNvSpPr>
          <p:nvPr>
            <p:ph type="sldNum"/>
          </p:nvPr>
        </p:nvSpPr>
        <p:spPr>
          <a:xfrm>
            <a:off x="8613720" y="6305400"/>
            <a:ext cx="456840" cy="47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algn="ctr">
              <a:lnSpc>
                <a:spcPct val="100000"/>
              </a:lnSpc>
            </a:pPr>
            <a:fld id="{B6958820-23B7-4208-B255-E105B4FBF865}" type="slidenum">
              <a:rPr b="0" lang="pt-BR" sz="1200" spc="-1" strike="noStrike">
                <a:solidFill>
                  <a:srgbClr val="b7b7b7"/>
                </a:solidFill>
                <a:latin typeface="Gill Sans MT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8.wmf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9.wmf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gif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wmf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1432440" y="360000"/>
            <a:ext cx="7406280" cy="1471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pt-BR" sz="4300" spc="-1" strike="noStrike">
                <a:solidFill>
                  <a:srgbClr val="000000"/>
                </a:solidFill>
                <a:latin typeface="Gill Sans MT"/>
              </a:rPr>
              <a:t>Biomecânica II</a:t>
            </a:r>
            <a:endParaRPr b="0" lang="pt-BR" sz="43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subTitle"/>
          </p:nvPr>
        </p:nvSpPr>
        <p:spPr>
          <a:xfrm>
            <a:off x="1432440" y="1850040"/>
            <a:ext cx="7406280" cy="1752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0" bIns="45000" anchor="t">
            <a:normAutofit/>
          </a:bodyPr>
          <a:p>
            <a:pPr marL="27360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0" lang="pt-BR" sz="2600" spc="-1" strike="noStrike">
                <a:solidFill>
                  <a:srgbClr val="000000"/>
                </a:solidFill>
                <a:latin typeface="Gill Sans MT"/>
              </a:rPr>
              <a:t>Centro de Gravidade (CG)</a:t>
            </a:r>
            <a:endParaRPr b="0" lang="en-US" sz="2600" spc="-1" strike="noStrike">
              <a:latin typeface="Arial"/>
            </a:endParaRPr>
          </a:p>
          <a:p>
            <a:pPr marL="27360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0" lang="pt-BR" sz="2600" spc="-1" strike="noStrike">
                <a:solidFill>
                  <a:srgbClr val="000000"/>
                </a:solidFill>
                <a:latin typeface="Gill Sans MT"/>
              </a:rPr>
              <a:t>Centro de Massa (COM)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96" name="CaixaDeTexto 3"/>
          <p:cNvSpPr/>
          <p:nvPr/>
        </p:nvSpPr>
        <p:spPr>
          <a:xfrm>
            <a:off x="1098000" y="4581000"/>
            <a:ext cx="520596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pt-BR" sz="2800" spc="-1" strike="noStrike">
                <a:solidFill>
                  <a:srgbClr val="000000"/>
                </a:solidFill>
                <a:latin typeface="Gill Sans MT"/>
              </a:rPr>
              <a:t>Paulo Roberto Pereira Santiago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 fontScale="79000"/>
          </a:bodyPr>
          <a:p>
            <a:pPr>
              <a:lnSpc>
                <a:spcPct val="100000"/>
              </a:lnSpc>
            </a:pPr>
            <a:r>
              <a:rPr b="0" lang="pt-BR" sz="4300" spc="-1" strike="noStrike">
                <a:solidFill>
                  <a:srgbClr val="000000"/>
                </a:solidFill>
                <a:latin typeface="Gill Sans MT"/>
              </a:rPr>
              <a:t>Aplicações do centro de massa</a:t>
            </a:r>
            <a:br/>
            <a:r>
              <a:rPr b="0" lang="pt-BR" sz="4300" spc="-1" strike="noStrike">
                <a:solidFill>
                  <a:srgbClr val="000000"/>
                </a:solidFill>
                <a:latin typeface="Gill Sans MT"/>
              </a:rPr>
              <a:t>Equilíbrio:</a:t>
            </a:r>
            <a:endParaRPr b="0" lang="pt-BR" sz="43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1435680" y="1652760"/>
            <a:ext cx="7497720" cy="4800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65760" indent="-283320">
              <a:lnSpc>
                <a:spcPct val="100000"/>
              </a:lnSpc>
              <a:spcBef>
                <a:spcPts val="601"/>
              </a:spcBef>
              <a:buClr>
                <a:srgbClr val="dddddd"/>
              </a:buClr>
              <a:buSzPct val="80000"/>
              <a:buFont typeface="Wingdings 2" charset="2"/>
              <a:buChar char=""/>
            </a:pPr>
            <a:r>
              <a:rPr b="0" lang="pt-BR" sz="3200" spc="-1" strike="noStrike">
                <a:solidFill>
                  <a:srgbClr val="000000"/>
                </a:solidFill>
                <a:latin typeface="Gill Sans MT"/>
              </a:rPr>
              <a:t>Estável?</a:t>
            </a:r>
            <a:endParaRPr b="0" lang="pt-BR" sz="3200" spc="-1" strike="noStrike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119" name="Picture 2" descr="http://1.bp.blogspot.com/-29hMyaYoKNY/TkLr60EFVaI/AAAAAAAABIg/T9Yrs3nXDoA/s400/joao-sorrisao-foto.jpg"/>
          <p:cNvPicPr/>
          <p:nvPr/>
        </p:nvPicPr>
        <p:blipFill>
          <a:blip r:embed="rId1"/>
          <a:stretch/>
        </p:blipFill>
        <p:spPr>
          <a:xfrm>
            <a:off x="3492000" y="1628640"/>
            <a:ext cx="2400120" cy="3352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0" dur="indefinite" restart="never" nodeType="tmRoot">
          <p:childTnLst>
            <p:seq>
              <p:cTn id="31" dur="indefinite" nodeType="mainSeq">
                <p:childTnLst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36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 fontScale="79000"/>
          </a:bodyPr>
          <a:p>
            <a:pPr>
              <a:lnSpc>
                <a:spcPct val="100000"/>
              </a:lnSpc>
            </a:pPr>
            <a:r>
              <a:rPr b="0" lang="pt-BR" sz="4300" spc="-1" strike="noStrike">
                <a:solidFill>
                  <a:srgbClr val="000000"/>
                </a:solidFill>
                <a:latin typeface="Gill Sans MT"/>
              </a:rPr>
              <a:t>Aplicações do centro de massa</a:t>
            </a:r>
            <a:br/>
            <a:r>
              <a:rPr b="0" lang="pt-BR" sz="4300" spc="-1" strike="noStrike">
                <a:solidFill>
                  <a:srgbClr val="000000"/>
                </a:solidFill>
                <a:latin typeface="Gill Sans MT"/>
              </a:rPr>
              <a:t>Equilíbrio:</a:t>
            </a:r>
            <a:endParaRPr b="0" lang="pt-BR" sz="43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1435680" y="1652760"/>
            <a:ext cx="7497720" cy="4800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65760" indent="-283320">
              <a:lnSpc>
                <a:spcPct val="100000"/>
              </a:lnSpc>
              <a:spcBef>
                <a:spcPts val="601"/>
              </a:spcBef>
              <a:buClr>
                <a:srgbClr val="dddddd"/>
              </a:buClr>
              <a:buSzPct val="80000"/>
              <a:buFont typeface="Wingdings 2" charset="2"/>
              <a:buChar char=""/>
            </a:pPr>
            <a:r>
              <a:rPr b="0" lang="pt-BR" sz="3200" spc="-1" strike="noStrike">
                <a:solidFill>
                  <a:srgbClr val="000000"/>
                </a:solidFill>
                <a:latin typeface="Gill Sans MT"/>
              </a:rPr>
              <a:t>Instável?</a:t>
            </a:r>
            <a:endParaRPr b="0" lang="pt-BR" sz="3200" spc="-1" strike="noStrike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122" name="Picture 2" descr="http://www.personalsalute.com.br/wp-content/uploads/2011/10/slackline3.jpg"/>
          <p:cNvPicPr/>
          <p:nvPr/>
        </p:nvPicPr>
        <p:blipFill>
          <a:blip r:embed="rId1"/>
          <a:stretch/>
        </p:blipFill>
        <p:spPr>
          <a:xfrm>
            <a:off x="4212000" y="1845000"/>
            <a:ext cx="2952000" cy="3936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7" dur="indefinite" restart="never" nodeType="tmRoot">
          <p:childTnLst>
            <p:seq>
              <p:cTn id="38" dur="indefinite" nodeType="mainSeq">
                <p:childTnLst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43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 fontScale="79000"/>
          </a:bodyPr>
          <a:p>
            <a:pPr>
              <a:lnSpc>
                <a:spcPct val="100000"/>
              </a:lnSpc>
            </a:pPr>
            <a:r>
              <a:rPr b="0" lang="pt-BR" sz="4300" spc="-1" strike="noStrike">
                <a:solidFill>
                  <a:srgbClr val="000000"/>
                </a:solidFill>
                <a:latin typeface="Gill Sans MT"/>
              </a:rPr>
              <a:t>Aplicações do centro de massa</a:t>
            </a:r>
            <a:br/>
            <a:r>
              <a:rPr b="0" lang="pt-BR" sz="4300" spc="-1" strike="noStrike">
                <a:solidFill>
                  <a:srgbClr val="000000"/>
                </a:solidFill>
                <a:latin typeface="Gill Sans MT"/>
              </a:rPr>
              <a:t>Equilíbrio:</a:t>
            </a:r>
            <a:endParaRPr b="0" lang="pt-BR" sz="43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/>
          </p:nvPr>
        </p:nvSpPr>
        <p:spPr>
          <a:xfrm>
            <a:off x="1435680" y="1652760"/>
            <a:ext cx="7497720" cy="4800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65760" indent="-283320">
              <a:lnSpc>
                <a:spcPct val="100000"/>
              </a:lnSpc>
              <a:spcBef>
                <a:spcPts val="601"/>
              </a:spcBef>
              <a:buClr>
                <a:srgbClr val="dddddd"/>
              </a:buClr>
              <a:buSzPct val="80000"/>
              <a:buFont typeface="Wingdings 2" charset="2"/>
              <a:buChar char=""/>
            </a:pPr>
            <a:r>
              <a:rPr b="0" lang="pt-BR" sz="3200" spc="-1" strike="noStrike">
                <a:solidFill>
                  <a:srgbClr val="000000"/>
                </a:solidFill>
                <a:latin typeface="Gill Sans MT"/>
              </a:rPr>
              <a:t>Neutro?</a:t>
            </a:r>
            <a:endParaRPr b="0" lang="pt-BR" sz="3200" spc="-1" strike="noStrike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125" name="Picture 2" descr="http://3.bp.blogspot.com/-_y3NIlh7ts4/T2T6L6OcgzI/AAAAAAAAFMA/JyZhSvLezGI/s1600/RM-Centroides-001.jpg"/>
          <p:cNvPicPr/>
          <p:nvPr/>
        </p:nvPicPr>
        <p:blipFill>
          <a:blip r:embed="rId1"/>
          <a:stretch/>
        </p:blipFill>
        <p:spPr>
          <a:xfrm>
            <a:off x="539640" y="2637000"/>
            <a:ext cx="4668480" cy="2448000"/>
          </a:xfrm>
          <a:prstGeom prst="rect">
            <a:avLst/>
          </a:prstGeom>
          <a:ln w="0">
            <a:noFill/>
          </a:ln>
        </p:spPr>
      </p:pic>
      <p:pic>
        <p:nvPicPr>
          <p:cNvPr id="126" name="Picture 4" descr="gato gordo deitado fotos "/>
          <p:cNvPicPr/>
          <p:nvPr/>
        </p:nvPicPr>
        <p:blipFill>
          <a:blip r:embed="rId2"/>
          <a:stretch/>
        </p:blipFill>
        <p:spPr>
          <a:xfrm>
            <a:off x="5436000" y="1556640"/>
            <a:ext cx="3336120" cy="4403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4" dur="indefinite" restart="never" nodeType="tmRoot">
          <p:childTnLst>
            <p:seq>
              <p:cTn id="45" dur="indefinite" nodeType="mainSeq">
                <p:childTnLst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50" dur="5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pt-BR" sz="4300" spc="-1" strike="noStrike">
                <a:solidFill>
                  <a:srgbClr val="000000"/>
                </a:solidFill>
                <a:latin typeface="Gill Sans MT"/>
              </a:rPr>
              <a:t>Equilíbrio estático e dinâmico</a:t>
            </a:r>
            <a:endParaRPr b="0" lang="pt-BR" sz="43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1435680" y="1447920"/>
            <a:ext cx="7497720" cy="4800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endParaRPr b="0" lang="pt-BR" sz="3200" spc="-1" strike="noStrike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129" name="Picture 2" descr="http://mokusen.files.wordpress.com/2012/01/equilibrio1.jpg"/>
          <p:cNvPicPr/>
          <p:nvPr/>
        </p:nvPicPr>
        <p:blipFill>
          <a:blip r:embed="rId1"/>
          <a:stretch/>
        </p:blipFill>
        <p:spPr>
          <a:xfrm>
            <a:off x="1043640" y="1412640"/>
            <a:ext cx="3809520" cy="2381040"/>
          </a:xfrm>
          <a:prstGeom prst="rect">
            <a:avLst/>
          </a:prstGeom>
          <a:ln w="0">
            <a:noFill/>
          </a:ln>
        </p:spPr>
      </p:pic>
      <p:pic>
        <p:nvPicPr>
          <p:cNvPr id="130" name="Picture 4" descr="http://imagens.kboing.com.br/papeldeparede/12482surfing.jpg"/>
          <p:cNvPicPr/>
          <p:nvPr/>
        </p:nvPicPr>
        <p:blipFill>
          <a:blip r:embed="rId2"/>
          <a:stretch/>
        </p:blipFill>
        <p:spPr>
          <a:xfrm>
            <a:off x="4716000" y="3141000"/>
            <a:ext cx="4060800" cy="3045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 fontScale="80000"/>
          </a:bodyPr>
          <a:p>
            <a:pPr>
              <a:lnSpc>
                <a:spcPct val="100000"/>
              </a:lnSpc>
            </a:pPr>
            <a:r>
              <a:rPr b="0" lang="pt-BR" sz="4300" spc="-1" strike="noStrike">
                <a:solidFill>
                  <a:srgbClr val="000000"/>
                </a:solidFill>
                <a:latin typeface="Gill Sans MT"/>
              </a:rPr>
              <a:t>Pode ser utilizado para saber o gasto energético</a:t>
            </a:r>
            <a:endParaRPr b="0" lang="pt-BR" sz="43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1435680" y="1447920"/>
            <a:ext cx="7497720" cy="4800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65760" indent="-283320">
              <a:lnSpc>
                <a:spcPct val="100000"/>
              </a:lnSpc>
              <a:spcBef>
                <a:spcPts val="601"/>
              </a:spcBef>
              <a:buClr>
                <a:srgbClr val="dddddd"/>
              </a:buClr>
              <a:buSzPct val="80000"/>
              <a:buFont typeface="Wingdings 2" charset="2"/>
              <a:buChar char=""/>
            </a:pPr>
            <a:r>
              <a:rPr b="0" lang="pt-BR" sz="3200" spc="-1" strike="noStrike">
                <a:solidFill>
                  <a:srgbClr val="000000"/>
                </a:solidFill>
                <a:latin typeface="Gill Sans MT"/>
              </a:rPr>
              <a:t>Altura do COM em salto</a:t>
            </a:r>
            <a:endParaRPr b="0" lang="pt-BR" sz="3200" spc="-1" strike="noStrike">
              <a:solidFill>
                <a:srgbClr val="000000"/>
              </a:solidFill>
              <a:latin typeface="Gill Sans MT"/>
            </a:endParaRPr>
          </a:p>
          <a:p>
            <a:pPr marL="365760" indent="-283320">
              <a:lnSpc>
                <a:spcPct val="100000"/>
              </a:lnSpc>
              <a:spcBef>
                <a:spcPts val="601"/>
              </a:spcBef>
              <a:buClr>
                <a:srgbClr val="dddddd"/>
              </a:buClr>
              <a:buSzPct val="80000"/>
              <a:buFont typeface="Wingdings 2" charset="2"/>
              <a:buChar char=""/>
            </a:pPr>
            <a:r>
              <a:rPr b="0" lang="pt-BR" sz="3200" spc="-1" strike="noStrike">
                <a:solidFill>
                  <a:srgbClr val="000000"/>
                </a:solidFill>
                <a:latin typeface="Gill Sans MT"/>
              </a:rPr>
              <a:t>Eficiência mecânica</a:t>
            </a:r>
            <a:endParaRPr b="0" lang="pt-BR" sz="3200" spc="-1" strike="noStrike">
              <a:solidFill>
                <a:srgbClr val="000000"/>
              </a:solidFill>
              <a:latin typeface="Gill Sans MT"/>
            </a:endParaRPr>
          </a:p>
          <a:p>
            <a:pPr marL="365760" indent="-283320">
              <a:lnSpc>
                <a:spcPct val="100000"/>
              </a:lnSpc>
              <a:spcBef>
                <a:spcPts val="601"/>
              </a:spcBef>
              <a:buClr>
                <a:srgbClr val="dddddd"/>
              </a:buClr>
              <a:buSzPct val="80000"/>
              <a:buFont typeface="Wingdings 2" charset="2"/>
              <a:buChar char=""/>
            </a:pPr>
            <a:r>
              <a:rPr b="0" lang="pt-BR" sz="3200" spc="-1" strike="noStrike">
                <a:solidFill>
                  <a:srgbClr val="000000"/>
                </a:solidFill>
                <a:latin typeface="Gill Sans MT"/>
              </a:rPr>
              <a:t>Controle motor</a:t>
            </a:r>
            <a:endParaRPr b="0" lang="pt-BR" sz="32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 fontScale="84000"/>
          </a:bodyPr>
          <a:p>
            <a:pPr>
              <a:lnSpc>
                <a:spcPct val="100000"/>
              </a:lnSpc>
            </a:pPr>
            <a:r>
              <a:rPr b="0" lang="pt-BR" sz="4300" spc="-1" strike="noStrike">
                <a:solidFill>
                  <a:srgbClr val="000000"/>
                </a:solidFill>
                <a:latin typeface="Gill Sans MT"/>
              </a:rPr>
              <a:t>Fatores que influenciam o equilíbrio</a:t>
            </a:r>
            <a:endParaRPr b="0" lang="pt-BR" sz="43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1435680" y="1447920"/>
            <a:ext cx="7497720" cy="4800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65760" indent="-283320">
              <a:lnSpc>
                <a:spcPct val="100000"/>
              </a:lnSpc>
              <a:spcBef>
                <a:spcPts val="601"/>
              </a:spcBef>
              <a:buClr>
                <a:srgbClr val="dddddd"/>
              </a:buClr>
              <a:buSzPct val="80000"/>
              <a:buFont typeface="Wingdings 2" charset="2"/>
              <a:buChar char=""/>
            </a:pPr>
            <a:r>
              <a:rPr b="0" lang="pt-BR" sz="3200" spc="-1" strike="noStrike">
                <a:solidFill>
                  <a:srgbClr val="000000"/>
                </a:solidFill>
                <a:latin typeface="Gill Sans MT"/>
              </a:rPr>
              <a:t>Base de sustentação ou base de apoio</a:t>
            </a:r>
            <a:endParaRPr b="0" lang="pt-BR" sz="3200" spc="-1" strike="noStrike">
              <a:solidFill>
                <a:srgbClr val="000000"/>
              </a:solidFill>
              <a:latin typeface="Gill Sans MT"/>
            </a:endParaRPr>
          </a:p>
          <a:p>
            <a:pPr marL="365760" indent="-283320">
              <a:lnSpc>
                <a:spcPct val="100000"/>
              </a:lnSpc>
              <a:spcBef>
                <a:spcPts val="601"/>
              </a:spcBef>
              <a:buClr>
                <a:srgbClr val="dddddd"/>
              </a:buClr>
              <a:buSzPct val="80000"/>
              <a:buFont typeface="Wingdings 2" charset="2"/>
              <a:buChar char=""/>
            </a:pPr>
            <a:r>
              <a:rPr b="0" lang="pt-BR" sz="3200" spc="-1" strike="noStrike">
                <a:solidFill>
                  <a:srgbClr val="000000"/>
                </a:solidFill>
                <a:latin typeface="Gill Sans MT"/>
              </a:rPr>
              <a:t>Altura do COM</a:t>
            </a:r>
            <a:endParaRPr b="0" lang="pt-BR" sz="3200" spc="-1" strike="noStrike">
              <a:solidFill>
                <a:srgbClr val="000000"/>
              </a:solidFill>
              <a:latin typeface="Gill Sans MT"/>
            </a:endParaRPr>
          </a:p>
          <a:p>
            <a:pPr marL="365760" indent="-283320">
              <a:lnSpc>
                <a:spcPct val="100000"/>
              </a:lnSpc>
              <a:spcBef>
                <a:spcPts val="601"/>
              </a:spcBef>
              <a:buClr>
                <a:srgbClr val="dddddd"/>
              </a:buClr>
              <a:buSzPct val="80000"/>
              <a:buFont typeface="Wingdings 2" charset="2"/>
              <a:buChar char=""/>
            </a:pPr>
            <a:r>
              <a:rPr b="0" lang="pt-BR" sz="3200" spc="-1" strike="noStrike">
                <a:solidFill>
                  <a:srgbClr val="000000"/>
                </a:solidFill>
                <a:latin typeface="Gill Sans MT"/>
              </a:rPr>
              <a:t>Massa corporal total</a:t>
            </a:r>
            <a:endParaRPr b="0" lang="pt-BR" sz="3200" spc="-1" strike="noStrike">
              <a:solidFill>
                <a:srgbClr val="000000"/>
              </a:solidFill>
              <a:latin typeface="Gill Sans MT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pt-BR" sz="3200" spc="-1" strike="noStrike">
              <a:solidFill>
                <a:srgbClr val="000000"/>
              </a:solidFill>
              <a:latin typeface="Gill Sans MT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pt-BR" sz="3200" spc="-1" strike="noStrike">
              <a:solidFill>
                <a:srgbClr val="000000"/>
              </a:solidFill>
              <a:latin typeface="Gill Sans MT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pt-BR" sz="32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2" descr="http://www.scielo.br/img/revistas/fm/v25n2/a10fig01.jpg"/>
          <p:cNvPicPr/>
          <p:nvPr/>
        </p:nvPicPr>
        <p:blipFill>
          <a:blip r:embed="rId1"/>
          <a:stretch/>
        </p:blipFill>
        <p:spPr>
          <a:xfrm>
            <a:off x="827640" y="692640"/>
            <a:ext cx="3956760" cy="2808000"/>
          </a:xfrm>
          <a:prstGeom prst="rect">
            <a:avLst/>
          </a:prstGeom>
          <a:ln w="0">
            <a:noFill/>
          </a:ln>
        </p:spPr>
      </p:pic>
      <p:pic>
        <p:nvPicPr>
          <p:cNvPr id="136" name="Picture 4" descr="http://static.hsw.com.br/gif/sumo-6.jpg"/>
          <p:cNvPicPr/>
          <p:nvPr/>
        </p:nvPicPr>
        <p:blipFill>
          <a:blip r:embed="rId2"/>
          <a:stretch/>
        </p:blipFill>
        <p:spPr>
          <a:xfrm>
            <a:off x="4428000" y="3717000"/>
            <a:ext cx="3809520" cy="2133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pt-BR" sz="4300" spc="-1" strike="noStrike">
                <a:solidFill>
                  <a:srgbClr val="000000"/>
                </a:solidFill>
                <a:latin typeface="Gill Sans MT"/>
              </a:rPr>
              <a:t>Tarefa</a:t>
            </a:r>
            <a:endParaRPr b="0" lang="pt-BR" sz="43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1435680" y="1447920"/>
            <a:ext cx="7497720" cy="4800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65760" indent="-283320">
              <a:lnSpc>
                <a:spcPct val="100000"/>
              </a:lnSpc>
              <a:spcBef>
                <a:spcPts val="601"/>
              </a:spcBef>
              <a:buClr>
                <a:srgbClr val="dddddd"/>
              </a:buClr>
              <a:buSzPct val="80000"/>
              <a:buFont typeface="Wingdings 2" charset="2"/>
              <a:buChar char=""/>
            </a:pPr>
            <a:r>
              <a:rPr b="0" lang="pt-BR" sz="3200" spc="-1" strike="noStrike">
                <a:solidFill>
                  <a:srgbClr val="000000"/>
                </a:solidFill>
                <a:latin typeface="Gill Sans MT"/>
              </a:rPr>
              <a:t>Utilize a função montada na planilha do Excel/Octave para calcular o centro de massa de imagens durante atividades esportivas.</a:t>
            </a:r>
            <a:endParaRPr b="0" lang="pt-BR" sz="3200" spc="-1" strike="noStrike">
              <a:solidFill>
                <a:srgbClr val="000000"/>
              </a:solidFill>
              <a:latin typeface="Gill Sans MT"/>
            </a:endParaRPr>
          </a:p>
          <a:p>
            <a:pPr marL="365760" indent="-283320">
              <a:lnSpc>
                <a:spcPct val="100000"/>
              </a:lnSpc>
              <a:spcBef>
                <a:spcPts val="601"/>
              </a:spcBef>
              <a:buClr>
                <a:srgbClr val="dddddd"/>
              </a:buClr>
              <a:buSzPct val="80000"/>
              <a:buFont typeface="Wingdings 2" charset="2"/>
              <a:buChar char=""/>
            </a:pPr>
            <a:r>
              <a:rPr b="0" lang="pt-BR" sz="3200" spc="-1" strike="noStrike">
                <a:solidFill>
                  <a:srgbClr val="000000"/>
                </a:solidFill>
                <a:latin typeface="Gill Sans MT"/>
              </a:rPr>
              <a:t>Siga as instruções do próximo slide.</a:t>
            </a:r>
            <a:endParaRPr b="0" lang="pt-BR" sz="3200" spc="-1" strike="noStrike">
              <a:solidFill>
                <a:srgbClr val="000000"/>
              </a:solidFill>
              <a:latin typeface="Gill Sans MT"/>
            </a:endParaRPr>
          </a:p>
          <a:p>
            <a:pPr marL="365760" indent="-283320">
              <a:lnSpc>
                <a:spcPct val="100000"/>
              </a:lnSpc>
              <a:spcBef>
                <a:spcPts val="601"/>
              </a:spcBef>
              <a:buClr>
                <a:srgbClr val="dddddd"/>
              </a:buClr>
              <a:buSzPct val="80000"/>
              <a:buFont typeface="Wingdings 2" charset="2"/>
              <a:buChar char=""/>
            </a:pPr>
            <a:r>
              <a:rPr b="0" lang="pt-BR" sz="3200" spc="-1" strike="noStrike">
                <a:solidFill>
                  <a:srgbClr val="000000"/>
                </a:solidFill>
                <a:latin typeface="Gill Sans MT"/>
              </a:rPr>
              <a:t> </a:t>
            </a:r>
            <a:endParaRPr b="0" lang="pt-BR" sz="32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pt-BR" sz="4300" spc="-1" strike="noStrike">
                <a:solidFill>
                  <a:srgbClr val="000000"/>
                </a:solidFill>
                <a:latin typeface="Gill Sans MT"/>
              </a:rPr>
              <a:t>Implicações prática</a:t>
            </a:r>
            <a:endParaRPr b="0" lang="pt-BR" sz="43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1435680" y="1447920"/>
            <a:ext cx="7497720" cy="4800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65760" indent="-283320">
              <a:lnSpc>
                <a:spcPct val="100000"/>
              </a:lnSpc>
              <a:spcBef>
                <a:spcPts val="601"/>
              </a:spcBef>
              <a:buClr>
                <a:srgbClr val="dddddd"/>
              </a:buClr>
              <a:buSzPct val="80000"/>
              <a:buFont typeface="Wingdings 2" charset="2"/>
              <a:buChar char=""/>
            </a:pPr>
            <a:r>
              <a:rPr b="0" lang="pt-BR" sz="3200" spc="-1" strike="noStrike">
                <a:solidFill>
                  <a:srgbClr val="000000"/>
                </a:solidFill>
                <a:latin typeface="Gill Sans MT"/>
              </a:rPr>
              <a:t>Trabalho para próxima aula:</a:t>
            </a:r>
            <a:endParaRPr b="0" lang="pt-BR" sz="3200" spc="-1" strike="noStrike">
              <a:solidFill>
                <a:srgbClr val="000000"/>
              </a:solidFill>
              <a:latin typeface="Gill Sans MT"/>
            </a:endParaRPr>
          </a:p>
          <a:p>
            <a:pPr marL="365760" indent="-283320">
              <a:lnSpc>
                <a:spcPct val="100000"/>
              </a:lnSpc>
              <a:spcBef>
                <a:spcPts val="601"/>
              </a:spcBef>
              <a:buClr>
                <a:srgbClr val="dddddd"/>
              </a:buClr>
              <a:buSzPct val="80000"/>
              <a:buFont typeface="Wingdings 2" charset="2"/>
              <a:buChar char=""/>
            </a:pPr>
            <a:r>
              <a:rPr b="0" lang="pt-BR" sz="3200" spc="-1" strike="noStrike">
                <a:solidFill>
                  <a:srgbClr val="000000"/>
                </a:solidFill>
                <a:latin typeface="Gill Sans MT"/>
              </a:rPr>
              <a:t>Encontre aplicações do COM e apresente suas relação com os movimentos do ser humano.</a:t>
            </a:r>
            <a:endParaRPr b="0" lang="pt-BR" sz="3200" spc="-1" strike="noStrike">
              <a:solidFill>
                <a:srgbClr val="000000"/>
              </a:solidFill>
              <a:latin typeface="Gill Sans MT"/>
            </a:endParaRPr>
          </a:p>
          <a:p>
            <a:pPr marL="365760" indent="-283320">
              <a:lnSpc>
                <a:spcPct val="100000"/>
              </a:lnSpc>
              <a:spcBef>
                <a:spcPts val="601"/>
              </a:spcBef>
              <a:buClr>
                <a:srgbClr val="dddddd"/>
              </a:buClr>
              <a:buSzPct val="80000"/>
              <a:buFont typeface="Wingdings 2" charset="2"/>
              <a:buChar char=""/>
            </a:pPr>
            <a:r>
              <a:rPr b="0" lang="pt-BR" sz="3200" spc="-1" strike="noStrike">
                <a:solidFill>
                  <a:srgbClr val="000000"/>
                </a:solidFill>
                <a:latin typeface="Gill Sans MT"/>
              </a:rPr>
              <a:t>Encontre as definições de equilíbrio estático, dinâmico.</a:t>
            </a:r>
            <a:endParaRPr b="0" lang="pt-BR" sz="3200" spc="-1" strike="noStrike">
              <a:solidFill>
                <a:srgbClr val="000000"/>
              </a:solidFill>
              <a:latin typeface="Gill Sans MT"/>
            </a:endParaRPr>
          </a:p>
          <a:p>
            <a:pPr marL="365760" indent="-283320">
              <a:lnSpc>
                <a:spcPct val="100000"/>
              </a:lnSpc>
              <a:spcBef>
                <a:spcPts val="601"/>
              </a:spcBef>
              <a:buClr>
                <a:srgbClr val="dddddd"/>
              </a:buClr>
              <a:buSzPct val="80000"/>
              <a:buFont typeface="Wingdings 2" charset="2"/>
              <a:buChar char=""/>
            </a:pPr>
            <a:r>
              <a:rPr b="0" lang="pt-BR" sz="3200" spc="-1" strike="noStrike">
                <a:solidFill>
                  <a:srgbClr val="000000"/>
                </a:solidFill>
                <a:latin typeface="Gill Sans MT"/>
              </a:rPr>
              <a:t>Encontre as definições de equilíbrio estável, instável e neutro.</a:t>
            </a:r>
            <a:endParaRPr b="0" lang="pt-BR" sz="3200" spc="-1" strike="noStrike">
              <a:solidFill>
                <a:srgbClr val="000000"/>
              </a:solidFill>
              <a:latin typeface="Gill Sans MT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pt-BR" sz="32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1435680" y="1447920"/>
            <a:ext cx="7497720" cy="4800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endParaRPr b="0" lang="pt-BR" sz="3200" spc="-1" strike="noStrike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143" name="Picture 2" descr=""/>
          <p:cNvPicPr/>
          <p:nvPr/>
        </p:nvPicPr>
        <p:blipFill>
          <a:blip r:embed="rId1"/>
          <a:stretch/>
        </p:blipFill>
        <p:spPr>
          <a:xfrm>
            <a:off x="-1933560" y="324000"/>
            <a:ext cx="13010760" cy="621000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pt-BR" sz="4300" spc="-1" strike="noStrike">
                <a:solidFill>
                  <a:srgbClr val="000000"/>
                </a:solidFill>
                <a:latin typeface="Gill Sans MT"/>
              </a:rPr>
              <a:t>Porque estudar o COM</a:t>
            </a:r>
            <a:endParaRPr b="0" lang="pt-BR" sz="43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1435680" y="1447920"/>
            <a:ext cx="7497720" cy="4800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365760" indent="-283320">
              <a:lnSpc>
                <a:spcPct val="100000"/>
              </a:lnSpc>
              <a:spcBef>
                <a:spcPts val="601"/>
              </a:spcBef>
              <a:buClr>
                <a:srgbClr val="dddddd"/>
              </a:buClr>
              <a:buSzPct val="80000"/>
              <a:buFont typeface="Wingdings 2" charset="2"/>
              <a:buChar char=""/>
            </a:pPr>
            <a:r>
              <a:rPr b="0" lang="pt-BR" sz="3200" spc="-1" strike="noStrike">
                <a:solidFill>
                  <a:srgbClr val="000000"/>
                </a:solidFill>
                <a:latin typeface="Gill Sans MT"/>
              </a:rPr>
              <a:t>Quem é o burro?</a:t>
            </a:r>
            <a:endParaRPr b="0" lang="pt-BR" sz="3200" spc="-1" strike="noStrike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99" name="Picture 2" descr="http://www.hobbyone.com.br/Smile_9.jpg"/>
          <p:cNvPicPr/>
          <p:nvPr/>
        </p:nvPicPr>
        <p:blipFill>
          <a:blip r:embed="rId1"/>
          <a:stretch/>
        </p:blipFill>
        <p:spPr>
          <a:xfrm>
            <a:off x="2843640" y="2637000"/>
            <a:ext cx="4147200" cy="2988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2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1435680" y="1447920"/>
            <a:ext cx="7497720" cy="4800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endParaRPr b="0" lang="pt-BR" sz="3200" spc="-1" strike="noStrike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146" name="Picture 2" descr=""/>
          <p:cNvPicPr/>
          <p:nvPr/>
        </p:nvPicPr>
        <p:blipFill>
          <a:blip r:embed="rId1"/>
          <a:stretch/>
        </p:blipFill>
        <p:spPr>
          <a:xfrm>
            <a:off x="-1933560" y="324000"/>
            <a:ext cx="13010760" cy="621000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pt-BR" sz="4300" spc="-1" strike="noStrike">
                <a:solidFill>
                  <a:srgbClr val="000000"/>
                </a:solidFill>
                <a:latin typeface="Gill Sans MT"/>
              </a:rPr>
              <a:t>O que é o COM?</a:t>
            </a:r>
            <a:endParaRPr b="0" lang="pt-BR" sz="43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1187640" y="1447920"/>
            <a:ext cx="7497720" cy="4800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89000"/>
          </a:bodyPr>
          <a:p>
            <a:pPr marL="365760" indent="-283320" algn="just">
              <a:lnSpc>
                <a:spcPct val="100000"/>
              </a:lnSpc>
              <a:spcBef>
                <a:spcPts val="601"/>
              </a:spcBef>
              <a:buClr>
                <a:srgbClr val="dddddd"/>
              </a:buClr>
              <a:buSzPct val="80000"/>
              <a:buFont typeface="Wingdings 2" charset="2"/>
              <a:buChar char=""/>
            </a:pPr>
            <a:r>
              <a:rPr b="0" lang="pt-BR" sz="3200" spc="-1" strike="noStrike">
                <a:solidFill>
                  <a:srgbClr val="000000"/>
                </a:solidFill>
                <a:latin typeface="Gill Sans MT"/>
              </a:rPr>
              <a:t>Hamill (1999), O ponto sobre o qual a massa está uniformemente distribuída.</a:t>
            </a:r>
            <a:endParaRPr b="0" lang="pt-BR" sz="3200" spc="-1" strike="noStrike">
              <a:solidFill>
                <a:srgbClr val="000000"/>
              </a:solidFill>
              <a:latin typeface="Gill Sans MT"/>
            </a:endParaRPr>
          </a:p>
          <a:p>
            <a:pPr marL="365760" indent="-283320" algn="just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endParaRPr b="0" lang="pt-BR" sz="3200" spc="-1" strike="noStrike">
              <a:solidFill>
                <a:srgbClr val="000000"/>
              </a:solidFill>
              <a:latin typeface="Gill Sans MT"/>
            </a:endParaRPr>
          </a:p>
          <a:p>
            <a:pPr marL="365760" indent="-283320" algn="just">
              <a:lnSpc>
                <a:spcPct val="100000"/>
              </a:lnSpc>
              <a:spcBef>
                <a:spcPts val="601"/>
              </a:spcBef>
              <a:buClr>
                <a:srgbClr val="dddddd"/>
              </a:buClr>
              <a:buSzPct val="80000"/>
              <a:buFont typeface="Wingdings 2" charset="2"/>
              <a:buChar char=""/>
              <a:tabLst>
                <a:tab algn="l" pos="0"/>
              </a:tabLst>
            </a:pPr>
            <a:r>
              <a:rPr b="0" lang="pt-BR" sz="3200" spc="-1" strike="noStrike">
                <a:solidFill>
                  <a:srgbClr val="000000"/>
                </a:solidFill>
                <a:latin typeface="Gill Sans MT"/>
              </a:rPr>
              <a:t>O CG é ponto no qual o somatório dos torques é igual a zero (0), ou seja o ponto de equilíbrio. </a:t>
            </a:r>
            <a:endParaRPr b="0" lang="pt-BR" sz="3200" spc="-1" strike="noStrike">
              <a:solidFill>
                <a:srgbClr val="000000"/>
              </a:solidFill>
              <a:latin typeface="Gill Sans MT"/>
            </a:endParaRPr>
          </a:p>
          <a:p>
            <a:pPr algn="just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endParaRPr b="0" lang="pt-BR" sz="3200" spc="-1" strike="noStrike">
              <a:solidFill>
                <a:srgbClr val="000000"/>
              </a:solidFill>
              <a:latin typeface="Gill Sans MT"/>
            </a:endParaRPr>
          </a:p>
          <a:p>
            <a:pPr marL="365760" indent="-283320" algn="just">
              <a:lnSpc>
                <a:spcPct val="100000"/>
              </a:lnSpc>
              <a:spcBef>
                <a:spcPts val="601"/>
              </a:spcBef>
              <a:buClr>
                <a:srgbClr val="dddddd"/>
              </a:buClr>
              <a:buSzPct val="80000"/>
              <a:buFont typeface="Wingdings 2" charset="2"/>
              <a:buChar char=""/>
              <a:tabLst>
                <a:tab algn="l" pos="0"/>
              </a:tabLst>
            </a:pPr>
            <a:r>
              <a:rPr b="0" lang="pt-BR" sz="3200" spc="-1" strike="noStrike">
                <a:solidFill>
                  <a:srgbClr val="000000"/>
                </a:solidFill>
                <a:latin typeface="Gill Sans MT"/>
              </a:rPr>
              <a:t>O COM é um ponto onde podem ocorrer mudanças, devido ao posicionamento do corpo humano durante um momento. </a:t>
            </a:r>
            <a:endParaRPr b="0" lang="pt-BR" sz="3200" spc="-1" strike="noStrike">
              <a:solidFill>
                <a:srgbClr val="000000"/>
              </a:solidFill>
              <a:latin typeface="Gill Sans M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" dur="indefinite" restart="never" nodeType="tmRoot">
          <p:childTnLst>
            <p:seq>
              <p:cTn id="14" dur="indefinite" nodeType="mainSeq">
                <p:childTnLst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9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4" dur="500"/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9" dur="500"/>
                                        <p:tgtEl>
                                          <p:spTgt spid="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 fontScale="79000"/>
          </a:bodyPr>
          <a:p>
            <a:pPr>
              <a:lnSpc>
                <a:spcPct val="100000"/>
              </a:lnSpc>
            </a:pPr>
            <a:r>
              <a:rPr b="0" lang="pt-BR" sz="4300" spc="-1" strike="noStrike">
                <a:solidFill>
                  <a:srgbClr val="000000"/>
                </a:solidFill>
                <a:latin typeface="Gill Sans MT"/>
              </a:rPr>
              <a:t>O COM depende da distribuição de massa do corpo</a:t>
            </a:r>
            <a:endParaRPr b="0" lang="pt-BR" sz="43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1435680" y="5301360"/>
            <a:ext cx="7497720" cy="946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86000"/>
          </a:bodyPr>
          <a:p>
            <a:pPr marL="365760" indent="-283320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i="1" lang="pt-BR" sz="3200" spc="-1" strike="noStrike">
                <a:solidFill>
                  <a:srgbClr val="000000"/>
                </a:solidFill>
                <a:latin typeface="Gill Sans MT"/>
              </a:rPr>
              <a:t>Nos objetos de formatos regulares o centro de gravidade coincide com centro geométrico.</a:t>
            </a:r>
            <a:endParaRPr b="0" lang="pt-BR" sz="3200" spc="-1" strike="noStrike">
              <a:solidFill>
                <a:srgbClr val="000000"/>
              </a:solidFill>
              <a:latin typeface="Gill Sans MT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endParaRPr b="0" lang="pt-BR" sz="3200" spc="-1" strike="noStrike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104" name="Picture 2" descr="http://n.i.uol.com.br/licaodecasa/ensmedio/fisica/figuras-planas01.gif"/>
          <p:cNvPicPr/>
          <p:nvPr/>
        </p:nvPicPr>
        <p:blipFill>
          <a:blip r:embed="rId1"/>
          <a:stretch/>
        </p:blipFill>
        <p:spPr>
          <a:xfrm>
            <a:off x="3276000" y="1772640"/>
            <a:ext cx="3384000" cy="3137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pt-BR" sz="4300" spc="-1" strike="noStrike">
                <a:solidFill>
                  <a:srgbClr val="000000"/>
                </a:solidFill>
                <a:latin typeface="Gill Sans MT"/>
              </a:rPr>
              <a:t>Como encontrar o CG</a:t>
            </a:r>
            <a:endParaRPr b="0" lang="pt-BR" sz="43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1435680" y="1447920"/>
            <a:ext cx="7497720" cy="4800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endParaRPr b="0" lang="pt-BR" sz="3200" spc="-1" strike="noStrike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107" name="Picture 2" descr=""/>
          <p:cNvPicPr/>
          <p:nvPr/>
        </p:nvPicPr>
        <p:blipFill>
          <a:blip r:embed="rId1"/>
          <a:stretch/>
        </p:blipFill>
        <p:spPr>
          <a:xfrm>
            <a:off x="1475280" y="1556640"/>
            <a:ext cx="7668360" cy="511236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pt-BR" sz="4300" spc="-1" strike="noStrike">
                <a:solidFill>
                  <a:srgbClr val="000000"/>
                </a:solidFill>
                <a:latin typeface="Gill Sans MT"/>
              </a:rPr>
              <a:t>Como encontrar o CG</a:t>
            </a:r>
            <a:endParaRPr b="0" lang="pt-BR" sz="43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1435680" y="1447920"/>
            <a:ext cx="7497720" cy="4800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endParaRPr b="0" lang="pt-BR" sz="3200" spc="-1" strike="noStrike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110" name="Picture 2" descr=""/>
          <p:cNvPicPr/>
          <p:nvPr/>
        </p:nvPicPr>
        <p:blipFill>
          <a:blip r:embed="rId1"/>
          <a:stretch/>
        </p:blipFill>
        <p:spPr>
          <a:xfrm>
            <a:off x="1511640" y="1412640"/>
            <a:ext cx="6948360" cy="496836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/>
          </p:nvPr>
        </p:nvSpPr>
        <p:spPr>
          <a:xfrm>
            <a:off x="1435680" y="1447920"/>
            <a:ext cx="7497720" cy="4800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endParaRPr b="0" lang="pt-BR" sz="3200" spc="-1" strike="noStrike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112" name="Picture 2" descr=""/>
          <p:cNvPicPr/>
          <p:nvPr/>
        </p:nvPicPr>
        <p:blipFill>
          <a:blip r:embed="rId1"/>
          <a:stretch/>
        </p:blipFill>
        <p:spPr>
          <a:xfrm>
            <a:off x="827640" y="1340640"/>
            <a:ext cx="7905240" cy="487656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2" descr=""/>
          <p:cNvPicPr/>
          <p:nvPr/>
        </p:nvPicPr>
        <p:blipFill>
          <a:blip r:embed="rId1"/>
          <a:stretch/>
        </p:blipFill>
        <p:spPr>
          <a:xfrm>
            <a:off x="527040" y="1052640"/>
            <a:ext cx="8292960" cy="513000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 fontScale="84000"/>
          </a:bodyPr>
          <a:p>
            <a:pPr>
              <a:lnSpc>
                <a:spcPct val="100000"/>
              </a:lnSpc>
            </a:pPr>
            <a:r>
              <a:rPr b="0" lang="pt-BR" sz="4300" spc="-1" strike="noStrike">
                <a:solidFill>
                  <a:srgbClr val="000000"/>
                </a:solidFill>
                <a:latin typeface="Gill Sans MT"/>
              </a:rPr>
              <a:t>Como fazer isso de um jeito rápido:</a:t>
            </a:r>
            <a:endParaRPr b="0" lang="pt-BR" sz="4300" spc="-1" strike="noStrike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179640" y="1447920"/>
            <a:ext cx="8964000" cy="2268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365760" indent="-283320">
              <a:lnSpc>
                <a:spcPct val="100000"/>
              </a:lnSpc>
              <a:spcBef>
                <a:spcPts val="601"/>
              </a:spcBef>
              <a:buClr>
                <a:srgbClr val="dddddd"/>
              </a:buClr>
              <a:buSzPct val="80000"/>
              <a:buFont typeface="Wingdings 2" charset="2"/>
              <a:buChar char=""/>
            </a:pPr>
            <a:r>
              <a:rPr b="0" lang="pt-BR" sz="2400" spc="-1" strike="noStrike">
                <a:solidFill>
                  <a:srgbClr val="000000"/>
                </a:solidFill>
                <a:latin typeface="Gill Sans MT"/>
              </a:rPr>
              <a:t>Loc_CG_seg = coord_p + loc_CG * (coord_d - coord_p);</a:t>
            </a:r>
            <a:endParaRPr b="0" lang="pt-BR" sz="2400" spc="-1" strike="noStrike">
              <a:solidFill>
                <a:srgbClr val="000000"/>
              </a:solidFill>
              <a:latin typeface="Gill Sans MT"/>
            </a:endParaRPr>
          </a:p>
          <a:p>
            <a:pPr marL="365760" indent="-283320">
              <a:lnSpc>
                <a:spcPct val="100000"/>
              </a:lnSpc>
              <a:spcBef>
                <a:spcPts val="601"/>
              </a:spcBef>
              <a:buClr>
                <a:srgbClr val="dddddd"/>
              </a:buClr>
              <a:buSzPct val="80000"/>
              <a:buFont typeface="Wingdings 2" charset="2"/>
              <a:buChar char=""/>
            </a:pPr>
            <a:r>
              <a:rPr b="0" lang="pt-BR" sz="2800" spc="-1" strike="noStrike">
                <a:solidFill>
                  <a:srgbClr val="000000"/>
                </a:solidFill>
                <a:latin typeface="Gill Sans MT"/>
              </a:rPr>
              <a:t>p = proximal</a:t>
            </a:r>
            <a:endParaRPr b="0" lang="pt-BR" sz="2800" spc="-1" strike="noStrike">
              <a:solidFill>
                <a:srgbClr val="000000"/>
              </a:solidFill>
              <a:latin typeface="Gill Sans MT"/>
            </a:endParaRPr>
          </a:p>
          <a:p>
            <a:pPr marL="365760" indent="-283320">
              <a:lnSpc>
                <a:spcPct val="100000"/>
              </a:lnSpc>
              <a:spcBef>
                <a:spcPts val="601"/>
              </a:spcBef>
              <a:buClr>
                <a:srgbClr val="dddddd"/>
              </a:buClr>
              <a:buSzPct val="80000"/>
              <a:buFont typeface="Wingdings 2" charset="2"/>
              <a:buChar char=""/>
            </a:pPr>
            <a:r>
              <a:rPr b="0" lang="pt-BR" sz="2800" spc="-1" strike="noStrike">
                <a:solidFill>
                  <a:srgbClr val="000000"/>
                </a:solidFill>
                <a:latin typeface="Gill Sans MT"/>
              </a:rPr>
              <a:t>d = distal</a:t>
            </a:r>
            <a:endParaRPr b="0" lang="pt-BR" sz="2800" spc="-1" strike="noStrike">
              <a:solidFill>
                <a:srgbClr val="000000"/>
              </a:solidFill>
              <a:latin typeface="Gill Sans MT"/>
            </a:endParaRPr>
          </a:p>
          <a:p>
            <a:pPr marL="365760" indent="-283320">
              <a:lnSpc>
                <a:spcPct val="100000"/>
              </a:lnSpc>
              <a:spcBef>
                <a:spcPts val="601"/>
              </a:spcBef>
              <a:buClr>
                <a:srgbClr val="dddddd"/>
              </a:buClr>
              <a:buSzPct val="80000"/>
              <a:buFont typeface="Wingdings 2" charset="2"/>
              <a:buChar char=""/>
            </a:pPr>
            <a:r>
              <a:rPr b="0" lang="pt-BR" sz="2800" spc="-1" strike="noStrike">
                <a:solidFill>
                  <a:srgbClr val="000000"/>
                </a:solidFill>
                <a:latin typeface="Gill Sans MT"/>
              </a:rPr>
              <a:t>loc_CG = localização do centro de massa</a:t>
            </a:r>
            <a:endParaRPr b="0" lang="pt-BR" sz="2800" spc="-1" strike="noStrike">
              <a:solidFill>
                <a:srgbClr val="000000"/>
              </a:solidFill>
              <a:latin typeface="Gill Sans MT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pt-BR" sz="2800" spc="-1" strike="noStrike">
              <a:solidFill>
                <a:srgbClr val="000000"/>
              </a:solidFill>
              <a:latin typeface="Gill Sans MT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pt-BR" sz="2800" spc="-1" strike="noStrike">
              <a:solidFill>
                <a:srgbClr val="000000"/>
              </a:solidFill>
              <a:latin typeface="Gill Sans MT"/>
            </a:endParaRPr>
          </a:p>
        </p:txBody>
      </p:sp>
      <p:pic>
        <p:nvPicPr>
          <p:cNvPr id="116" name="Picture 2" descr=""/>
          <p:cNvPicPr/>
          <p:nvPr/>
        </p:nvPicPr>
        <p:blipFill>
          <a:blip r:embed="rId1"/>
          <a:stretch/>
        </p:blipFill>
        <p:spPr>
          <a:xfrm>
            <a:off x="1979640" y="2781000"/>
            <a:ext cx="4976280" cy="474516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992</TotalTime>
  <Application>LibreOffice/7.2.2.2$Windows_X86_64 LibreOffice_project/02b2acce88a210515b4a5bb2e46cbfb63fe97d56</Application>
  <AppVersion>15.0000</AppVersion>
  <Words>278</Words>
  <Paragraphs>44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2012-08-02T19:16:11Z</dcterms:created>
  <dc:creator>Preto</dc:creator>
  <dc:description/>
  <dc:language>en-US</dc:language>
  <cp:lastModifiedBy/>
  <dcterms:modified xsi:type="dcterms:W3CDTF">2021-12-01T11:33:40Z</dcterms:modified>
  <cp:revision>84</cp:revision>
  <dc:subject/>
  <dc:title>Biomecânica II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(4:3)</vt:lpwstr>
  </property>
  <property fmtid="{D5CDD505-2E9C-101B-9397-08002B2CF9AE}" pid="3" name="Slides">
    <vt:i4>20</vt:i4>
  </property>
</Properties>
</file>