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49"/>
  </p:notesMasterIdLst>
  <p:sldIdLst>
    <p:sldId id="504" r:id="rId2"/>
    <p:sldId id="555" r:id="rId3"/>
    <p:sldId id="577" r:id="rId4"/>
    <p:sldId id="454" r:id="rId5"/>
    <p:sldId id="532" r:id="rId6"/>
    <p:sldId id="534" r:id="rId7"/>
    <p:sldId id="533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6" r:id="rId28"/>
    <p:sldId id="557" r:id="rId29"/>
    <p:sldId id="558" r:id="rId30"/>
    <p:sldId id="559" r:id="rId31"/>
    <p:sldId id="560" r:id="rId32"/>
    <p:sldId id="561" r:id="rId33"/>
    <p:sldId id="562" r:id="rId34"/>
    <p:sldId id="563" r:id="rId35"/>
    <p:sldId id="564" r:id="rId36"/>
    <p:sldId id="565" r:id="rId37"/>
    <p:sldId id="566" r:id="rId38"/>
    <p:sldId id="567" r:id="rId39"/>
    <p:sldId id="568" r:id="rId40"/>
    <p:sldId id="569" r:id="rId41"/>
    <p:sldId id="570" r:id="rId42"/>
    <p:sldId id="571" r:id="rId43"/>
    <p:sldId id="572" r:id="rId44"/>
    <p:sldId id="573" r:id="rId45"/>
    <p:sldId id="574" r:id="rId46"/>
    <p:sldId id="575" r:id="rId47"/>
    <p:sldId id="576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95" autoAdjust="0"/>
  </p:normalViewPr>
  <p:slideViewPr>
    <p:cSldViewPr snapToGrid="0">
      <p:cViewPr varScale="1">
        <p:scale>
          <a:sx n="65" d="100"/>
          <a:sy n="65" d="100"/>
        </p:scale>
        <p:origin x="69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10A74-FE87-43EC-980C-975E8FDEDFED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1911-EA80-43F6-AE25-410DFCCFB2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3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43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06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692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22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79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08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61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84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21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58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44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88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10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43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47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06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1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373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PTC5609-Teoria Quântica da Informação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Aula de </a:t>
            </a:r>
            <a:r>
              <a:rPr lang="pt-BR" sz="3600" dirty="0" smtClean="0">
                <a:latin typeface="Arial Black" panose="020B0A04020102020204" pitchFamily="34" charset="0"/>
              </a:rPr>
              <a:t>31/05/2023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1583F-A9EF-8E99-E54D-6B5360D8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(III)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6E31DF31-827C-D7AC-C642-3214F7F08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362" y="2077579"/>
            <a:ext cx="9814583" cy="2257354"/>
          </a:xfrm>
        </p:spPr>
      </p:pic>
    </p:spTree>
    <p:extLst>
      <p:ext uri="{BB962C8B-B14F-4D97-AF65-F5344CB8AC3E}">
        <p14:creationId xmlns:p14="http://schemas.microsoft.com/office/powerpoint/2010/main" val="185436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F5F86F-23EF-C487-6FC8-C6514A76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(IV)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E5D891E4-F82F-568C-6B0C-5D47E0BAE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401" y="2064951"/>
            <a:ext cx="7219626" cy="4373427"/>
          </a:xfrm>
        </p:spPr>
      </p:pic>
    </p:spTree>
    <p:extLst>
      <p:ext uri="{BB962C8B-B14F-4D97-AF65-F5344CB8AC3E}">
        <p14:creationId xmlns:p14="http://schemas.microsoft.com/office/powerpoint/2010/main" val="315041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C75907-32C7-7F3D-E08C-D425ABCE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(V)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E31D21A1-6D2E-9BFC-84D8-7F6CF9DCA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855" y="2207170"/>
            <a:ext cx="9613861" cy="4056804"/>
          </a:xfrm>
        </p:spPr>
      </p:pic>
    </p:spTree>
    <p:extLst>
      <p:ext uri="{BB962C8B-B14F-4D97-AF65-F5344CB8AC3E}">
        <p14:creationId xmlns:p14="http://schemas.microsoft.com/office/powerpoint/2010/main" val="301554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EFDAEC-5B9D-5ADD-E268-9289B5D8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Medidas quânticas de estados conjuntos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C0527FE9-9F90-D2A0-58F1-F2031E762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204823"/>
            <a:ext cx="9835279" cy="3967815"/>
          </a:xfrm>
        </p:spPr>
      </p:pic>
    </p:spTree>
    <p:extLst>
      <p:ext uri="{BB962C8B-B14F-4D97-AF65-F5344CB8AC3E}">
        <p14:creationId xmlns:p14="http://schemas.microsoft.com/office/powerpoint/2010/main" val="155834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CA853F-A057-92BD-E6BE-03CFE48D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Operador de medida (Preliminares)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="" xmlns:a16="http://schemas.microsoft.com/office/drawing/2014/main" id="{B1251608-F283-5211-178E-92227A8BB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033" y="2169552"/>
            <a:ext cx="9715488" cy="4070610"/>
          </a:xfrm>
        </p:spPr>
      </p:pic>
    </p:spTree>
    <p:extLst>
      <p:ext uri="{BB962C8B-B14F-4D97-AF65-F5344CB8AC3E}">
        <p14:creationId xmlns:p14="http://schemas.microsoft.com/office/powerpoint/2010/main" val="67507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6BB5E1-5496-B0C4-807C-72FF227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Preliminares (cont.)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B1B11C0B-620B-A940-57B1-26BBA9D27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871" y="2485822"/>
            <a:ext cx="9593359" cy="1814329"/>
          </a:xfrm>
        </p:spPr>
      </p:pic>
    </p:spTree>
    <p:extLst>
      <p:ext uri="{BB962C8B-B14F-4D97-AF65-F5344CB8AC3E}">
        <p14:creationId xmlns:p14="http://schemas.microsoft.com/office/powerpoint/2010/main" val="1149958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9C33EA-88A7-E30D-7BE0-48773DB1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quaisquer dois estados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41873F9B-6CD3-0918-7023-1E0462CF2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488" y="2155943"/>
            <a:ext cx="8583074" cy="4183044"/>
          </a:xfrm>
        </p:spPr>
      </p:pic>
    </p:spTree>
    <p:extLst>
      <p:ext uri="{BB962C8B-B14F-4D97-AF65-F5344CB8AC3E}">
        <p14:creationId xmlns:p14="http://schemas.microsoft.com/office/powerpoint/2010/main" val="2417217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D2B6F1-7098-0145-61F2-9AC7ECC9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02017803-282C-86E1-4F24-416ADA674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048" y="2163805"/>
            <a:ext cx="8650514" cy="4224514"/>
          </a:xfrm>
        </p:spPr>
      </p:pic>
    </p:spTree>
    <p:extLst>
      <p:ext uri="{BB962C8B-B14F-4D97-AF65-F5344CB8AC3E}">
        <p14:creationId xmlns:p14="http://schemas.microsoft.com/office/powerpoint/2010/main" val="275831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57978A-FE06-B0A3-1197-DA474AB1D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(II)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89A572E9-4614-BCE6-E225-C3EBFDEB2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460" y="2376409"/>
            <a:ext cx="9973801" cy="1985525"/>
          </a:xfrm>
        </p:spPr>
      </p:pic>
    </p:spTree>
    <p:extLst>
      <p:ext uri="{BB962C8B-B14F-4D97-AF65-F5344CB8AC3E}">
        <p14:creationId xmlns:p14="http://schemas.microsoft.com/office/powerpoint/2010/main" val="1861323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D1AF4C9-4102-D4FB-8B8A-30812362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Então podemos calcular: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2695546F-6276-6593-FF46-A9F9C3879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442" y="2260351"/>
            <a:ext cx="8648884" cy="3732676"/>
          </a:xfrm>
        </p:spPr>
      </p:pic>
    </p:spTree>
    <p:extLst>
      <p:ext uri="{BB962C8B-B14F-4D97-AF65-F5344CB8AC3E}">
        <p14:creationId xmlns:p14="http://schemas.microsoft.com/office/powerpoint/2010/main" val="441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Aula 1: Teoria clássica da informação</a:t>
            </a:r>
          </a:p>
          <a:p>
            <a:r>
              <a:rPr lang="pt-BR" dirty="0"/>
              <a:t>Aula 2: Computação reversível</a:t>
            </a:r>
          </a:p>
          <a:p>
            <a:r>
              <a:rPr lang="pt-BR" dirty="0"/>
              <a:t>Aula 3: Princípio da superposição</a:t>
            </a:r>
          </a:p>
          <a:p>
            <a:r>
              <a:rPr lang="pt-BR" dirty="0"/>
              <a:t>Aula 4: Dinâmica quântica</a:t>
            </a:r>
          </a:p>
          <a:p>
            <a:r>
              <a:rPr lang="pt-BR" dirty="0"/>
              <a:t>Aula 5: Portas quânticas de várias entradas e várias saídas (produto tensorial)</a:t>
            </a:r>
          </a:p>
          <a:p>
            <a:r>
              <a:rPr lang="pt-BR" dirty="0"/>
              <a:t>Aula 6: Esfera de Bloch – Exemplos de portas quânticas</a:t>
            </a:r>
          </a:p>
          <a:p>
            <a:r>
              <a:rPr lang="pt-BR" dirty="0"/>
              <a:t>Aula 7: Teorema da impossibilidade de cópia</a:t>
            </a:r>
          </a:p>
          <a:p>
            <a:r>
              <a:rPr lang="pt-BR" dirty="0"/>
              <a:t>Aula8: Criptografia quântica</a:t>
            </a:r>
          </a:p>
          <a:p>
            <a:r>
              <a:rPr lang="pt-BR" dirty="0"/>
              <a:t>Aula9: Medida quântica de informação</a:t>
            </a:r>
          </a:p>
          <a:p>
            <a:r>
              <a:rPr lang="pt-BR" dirty="0"/>
              <a:t>Aula 10: Medidas projetivas e de von </a:t>
            </a:r>
            <a:r>
              <a:rPr lang="pt-BR" dirty="0" smtClean="0"/>
              <a:t>Neumann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BDAEAD5-9550-D4CC-E228-C8B4DB30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Reconhecemos a </a:t>
            </a:r>
            <a:r>
              <a:rPr lang="pt-BR" dirty="0" err="1"/>
              <a:t>probabildade</a:t>
            </a:r>
            <a:r>
              <a:rPr lang="pt-BR" dirty="0"/>
              <a:t>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F7C0DCAD-71F5-D28D-EE14-64F4B8650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626" y="2288427"/>
            <a:ext cx="10660460" cy="2987908"/>
          </a:xfrm>
        </p:spPr>
      </p:pic>
    </p:spTree>
    <p:extLst>
      <p:ext uri="{BB962C8B-B14F-4D97-AF65-F5344CB8AC3E}">
        <p14:creationId xmlns:p14="http://schemas.microsoft.com/office/powerpoint/2010/main" val="2662923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C474D3-69A9-B47C-364B-B5B78A48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5BD3147D-1A22-5C4D-FD42-CB411A2B1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501" y="2255969"/>
            <a:ext cx="10356885" cy="2266603"/>
          </a:xfrm>
        </p:spPr>
      </p:pic>
    </p:spTree>
    <p:extLst>
      <p:ext uri="{BB962C8B-B14F-4D97-AF65-F5344CB8AC3E}">
        <p14:creationId xmlns:p14="http://schemas.microsoft.com/office/powerpoint/2010/main" val="3412893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2DD8058-FB3E-5743-D5DE-16F1C745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Notação a ser utilizada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F9FFF59E-07BB-FD6A-9622-07ED68DC9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110" y="2398543"/>
            <a:ext cx="10007466" cy="1790398"/>
          </a:xfrm>
        </p:spPr>
      </p:pic>
    </p:spTree>
    <p:extLst>
      <p:ext uri="{BB962C8B-B14F-4D97-AF65-F5344CB8AC3E}">
        <p14:creationId xmlns:p14="http://schemas.microsoft.com/office/powerpoint/2010/main" val="386560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0BBFD7-B182-8BAA-CAC0-EE7F8E91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Operador de medida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8EBA0ECB-72E6-6321-10E4-8EA8D7E26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251" y="2324665"/>
            <a:ext cx="9353265" cy="3445940"/>
          </a:xfrm>
        </p:spPr>
      </p:pic>
    </p:spTree>
    <p:extLst>
      <p:ext uri="{BB962C8B-B14F-4D97-AF65-F5344CB8AC3E}">
        <p14:creationId xmlns:p14="http://schemas.microsoft.com/office/powerpoint/2010/main" val="4058636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8F962E-96AE-2CB4-C54E-F2B14FF8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Esquecer os </a:t>
            </a:r>
            <a:r>
              <a:rPr lang="pt-BR"/>
              <a:t>bits auxiliares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EF1411EE-202B-10E8-26FA-DAD62A9E3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71" y="2453833"/>
            <a:ext cx="9191279" cy="2390016"/>
          </a:xfrm>
        </p:spPr>
      </p:pic>
    </p:spTree>
    <p:extLst>
      <p:ext uri="{BB962C8B-B14F-4D97-AF65-F5344CB8AC3E}">
        <p14:creationId xmlns:p14="http://schemas.microsoft.com/office/powerpoint/2010/main" val="2181037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99AA38-1268-7370-2860-66332EC0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Ilustração 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="" xmlns:a16="http://schemas.microsoft.com/office/drawing/2014/main" id="{5B74EA92-84D3-EAC7-4AF2-F1940A1A0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163227"/>
            <a:ext cx="9760192" cy="2863955"/>
          </a:xfr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4DC75B4-CE12-0439-8D63-517CF1212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579" y="1045154"/>
            <a:ext cx="1593344" cy="5187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42BF0D24-370D-7E52-AB00-FC2CB97F2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480" y="1045154"/>
            <a:ext cx="1899200" cy="5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21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D31BF8-024A-7BC7-F5BF-236FC96A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 (simplificação)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170B60F7-EA52-0967-FD1F-0BA603526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324" y="2186914"/>
            <a:ext cx="9385858" cy="3913204"/>
          </a:xfrm>
        </p:spPr>
      </p:pic>
    </p:spTree>
    <p:extLst>
      <p:ext uri="{BB962C8B-B14F-4D97-AF65-F5344CB8AC3E}">
        <p14:creationId xmlns:p14="http://schemas.microsoft.com/office/powerpoint/2010/main" val="2367801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BD595C-B9D1-45D5-13AC-35367EF6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8093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/>
              <a:t>Medidas </a:t>
            </a:r>
            <a:r>
              <a:rPr lang="pt-BR" dirty="0" smtClean="0"/>
              <a:t>de </a:t>
            </a:r>
            <a:r>
              <a:rPr lang="pt-BR" dirty="0" err="1" smtClean="0"/>
              <a:t>q-bits</a:t>
            </a:r>
            <a:r>
              <a:rPr lang="pt-BR" dirty="0" smtClean="0"/>
              <a:t> e entrelaçamento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8BF5D28-5987-47A2-E456-9B84E8963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Emmanuel </a:t>
            </a:r>
            <a:r>
              <a:rPr lang="pt-BR" dirty="0" err="1"/>
              <a:t>Desurvire</a:t>
            </a:r>
            <a:r>
              <a:rPr lang="pt-BR" dirty="0"/>
              <a:t> – </a:t>
            </a:r>
            <a:r>
              <a:rPr lang="pt-BR" dirty="0" err="1"/>
              <a:t>Classical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Quantum </a:t>
            </a:r>
            <a:r>
              <a:rPr lang="pt-BR" dirty="0" err="1"/>
              <a:t>Information</a:t>
            </a:r>
            <a:r>
              <a:rPr lang="pt-BR" dirty="0"/>
              <a:t> </a:t>
            </a:r>
            <a:r>
              <a:rPr lang="pt-BR" dirty="0" err="1"/>
              <a:t>Theory</a:t>
            </a:r>
            <a:r>
              <a:rPr lang="pt-BR" dirty="0"/>
              <a:t> – Cambridge </a:t>
            </a:r>
            <a:r>
              <a:rPr lang="pt-BR" dirty="0" err="1"/>
              <a:t>University</a:t>
            </a:r>
            <a:r>
              <a:rPr lang="pt-BR" dirty="0"/>
              <a:t> Press – 2009 - </a:t>
            </a:r>
            <a:r>
              <a:rPr lang="en-US" dirty="0" err="1"/>
              <a:t>Capítulo</a:t>
            </a:r>
            <a:r>
              <a:rPr lang="en-US" dirty="0"/>
              <a:t> </a:t>
            </a:r>
            <a:r>
              <a:rPr lang="en-US" dirty="0" smtClean="0"/>
              <a:t>18</a:t>
            </a:r>
          </a:p>
          <a:p>
            <a:endParaRPr lang="en-US" dirty="0" smtClean="0"/>
          </a:p>
          <a:p>
            <a:r>
              <a:rPr lang="en-US" dirty="0" err="1" smtClean="0"/>
              <a:t>Vlatko</a:t>
            </a:r>
            <a:r>
              <a:rPr lang="en-US" dirty="0" smtClean="0"/>
              <a:t> </a:t>
            </a:r>
            <a:r>
              <a:rPr lang="en-US" dirty="0" err="1" smtClean="0"/>
              <a:t>Vedral</a:t>
            </a:r>
            <a:r>
              <a:rPr lang="en-US" dirty="0" smtClean="0"/>
              <a:t> – Introduction to quantum information science – Oxford Graduate Texts – 2008</a:t>
            </a:r>
          </a:p>
          <a:p>
            <a:endParaRPr lang="en-US" dirty="0" smtClean="0"/>
          </a:p>
          <a:p>
            <a:r>
              <a:rPr lang="en-US" dirty="0" smtClean="0"/>
              <a:t>Nicholas </a:t>
            </a:r>
            <a:r>
              <a:rPr lang="en-US" dirty="0" err="1" smtClean="0"/>
              <a:t>Gisin</a:t>
            </a:r>
            <a:r>
              <a:rPr lang="en-US" dirty="0" smtClean="0"/>
              <a:t> – Quantum Chance – Springer 2012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379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288" y="2325148"/>
            <a:ext cx="9230525" cy="20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218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(II)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221" y="2289142"/>
            <a:ext cx="9682826" cy="336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81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Medidas POVM</a:t>
            </a:r>
          </a:p>
          <a:p>
            <a:endParaRPr lang="pt-BR" dirty="0"/>
          </a:p>
          <a:p>
            <a:r>
              <a:rPr lang="pt-BR" dirty="0" smtClean="0"/>
              <a:t>Medidas em estados quânticos conjuntos</a:t>
            </a:r>
          </a:p>
          <a:p>
            <a:endParaRPr lang="pt-BR" dirty="0"/>
          </a:p>
          <a:p>
            <a:r>
              <a:rPr lang="pt-BR" dirty="0" smtClean="0"/>
              <a:t>Entrelaçamento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487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6A1DBC9-C85E-4281-BEE9-6C888311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Entrelaçamento (I)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05CA9CC-6956-4BFB-B044-66C2CDCA5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Não-localidade.</a:t>
            </a:r>
          </a:p>
          <a:p>
            <a:r>
              <a:rPr lang="pt-BR" dirty="0"/>
              <a:t>Paradoxo EPR (1930)</a:t>
            </a:r>
          </a:p>
          <a:p>
            <a:r>
              <a:rPr lang="pt-BR" dirty="0"/>
              <a:t>Variáveis escondidas (David </a:t>
            </a:r>
            <a:r>
              <a:rPr lang="pt-BR" dirty="0" err="1"/>
              <a:t>Bohn</a:t>
            </a:r>
            <a:r>
              <a:rPr lang="pt-BR" dirty="0"/>
              <a:t>)</a:t>
            </a:r>
          </a:p>
          <a:p>
            <a:r>
              <a:rPr lang="pt-BR" dirty="0"/>
              <a:t>John Bell (1962)</a:t>
            </a:r>
          </a:p>
          <a:p>
            <a:r>
              <a:rPr lang="pt-BR" dirty="0" err="1"/>
              <a:t>Aspec</a:t>
            </a:r>
            <a:r>
              <a:rPr lang="pt-BR" dirty="0"/>
              <a:t> (1980)</a:t>
            </a:r>
          </a:p>
        </p:txBody>
      </p:sp>
    </p:spTree>
    <p:extLst>
      <p:ext uri="{BB962C8B-B14F-4D97-AF65-F5344CB8AC3E}">
        <p14:creationId xmlns:p14="http://schemas.microsoft.com/office/powerpoint/2010/main" val="2855121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C4E88D-4D7A-4F61-803A-BE94E54D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14B19B84-C7A6-402C-B32C-1E470BF22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7388" y="2375177"/>
            <a:ext cx="6852825" cy="26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82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B3F759-2AAE-44B8-8CC0-8CDAAED6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B5A8711B-8D3D-41B5-86C2-7A67FBBB5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1914" y="2316914"/>
            <a:ext cx="7573275" cy="42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14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E137EDB-5C0B-447B-B0FB-7C5D5D62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B369336B-4FB7-4EBA-A726-7C2C50B4C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8864" y="2284352"/>
            <a:ext cx="7613928" cy="21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46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9C497D-E62B-4532-8075-4D67203D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(IV)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CFDC279C-ED5A-4E56-B96C-DE23F01E4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4776" y="2150129"/>
            <a:ext cx="6833031" cy="28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69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F4018F-C71B-4620-9E5F-296A4CF5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(V)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562530C1-C79A-4440-9CDA-85BBF6858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8063" y="2129741"/>
            <a:ext cx="6409977" cy="279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80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5B5167-C1E1-43ED-8182-24258119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(VI)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95ABAE82-1D96-48C9-BEB6-1E8A09F37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7250" y="2240181"/>
            <a:ext cx="7521262" cy="23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93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157CE8-718F-4A54-BF7F-CD6F18D4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(VII)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9211D9D9-2E99-455E-9945-6F1540B0C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7559" y="2332433"/>
            <a:ext cx="7004337" cy="26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97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4F104-5D26-4162-B76B-57062613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(VIII)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F71C73C1-460B-4A77-B37B-530C47CC4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9094" y="2307894"/>
            <a:ext cx="6517274" cy="24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92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F20060-AB72-4197-ACA4-27E036C0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(IX)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ED72C440-9F87-4E4C-AFBD-C3F84DE90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9992" y="2466582"/>
            <a:ext cx="7836811" cy="18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7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BD595C-B9D1-45D5-13AC-35367EF6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80938"/>
            <a:ext cx="9613861" cy="1080938"/>
          </a:xfrm>
        </p:spPr>
        <p:txBody>
          <a:bodyPr/>
          <a:lstStyle/>
          <a:p>
            <a:r>
              <a:rPr lang="pt-BR" dirty="0"/>
              <a:t>Medidas de estados quânticos conjuntos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8BF5D28-5987-47A2-E456-9B84E8963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Emmanuel </a:t>
            </a:r>
            <a:r>
              <a:rPr lang="pt-BR" dirty="0" err="1"/>
              <a:t>Desurvire</a:t>
            </a:r>
            <a:r>
              <a:rPr lang="pt-BR" dirty="0"/>
              <a:t> – </a:t>
            </a:r>
            <a:r>
              <a:rPr lang="pt-BR" dirty="0" err="1"/>
              <a:t>Classical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Quantum </a:t>
            </a:r>
            <a:r>
              <a:rPr lang="pt-BR" dirty="0" err="1"/>
              <a:t>Information</a:t>
            </a:r>
            <a:r>
              <a:rPr lang="pt-BR" dirty="0"/>
              <a:t> </a:t>
            </a:r>
            <a:r>
              <a:rPr lang="pt-BR" dirty="0" err="1"/>
              <a:t>Theory</a:t>
            </a:r>
            <a:r>
              <a:rPr lang="pt-BR" dirty="0"/>
              <a:t> – Cambridge </a:t>
            </a:r>
            <a:r>
              <a:rPr lang="pt-BR" dirty="0" err="1"/>
              <a:t>University</a:t>
            </a:r>
            <a:r>
              <a:rPr lang="pt-BR" dirty="0"/>
              <a:t> Press – 2009 - </a:t>
            </a:r>
            <a:r>
              <a:rPr lang="en-US" dirty="0" err="1"/>
              <a:t>Capítulo</a:t>
            </a:r>
            <a:r>
              <a:rPr lang="en-US" dirty="0"/>
              <a:t> 17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3575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8D4646-05FB-444B-8F72-546A83EC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(X)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451243A6-876B-496E-B926-60AE8DD72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4095" y="2375375"/>
            <a:ext cx="6839745" cy="23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33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DBECB9A-D728-4F35-8901-6E378D83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(XI)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212A4438-867F-44A7-B1A2-A23F5E728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560" y="2480936"/>
            <a:ext cx="6714159" cy="18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30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5E71F1-5E43-42DA-A472-35B88442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(XII)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5FCBC13C-61D0-40F2-B32D-2F820BEF4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1392" y="2433131"/>
            <a:ext cx="6586143" cy="22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71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47E6B0-480F-43E3-8CC4-E66C5F14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(XIII)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407FFA1B-9952-405D-9C1B-7A5AB5A18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3369" y="2186892"/>
            <a:ext cx="8171612" cy="20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9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F6687B-22E9-451A-9EB5-CE78F9B0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 (caixas)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BCEB865E-E5FE-40D5-9DF5-794B16A96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340" y="2236808"/>
            <a:ext cx="4204277" cy="23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2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92C766-F8D7-40D2-96F7-98E1817A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(XIV)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32E99C67-DDEB-42A0-BE2A-E1B94A5C3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871" y="2234160"/>
            <a:ext cx="9136344" cy="15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89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807154-DF77-462A-833A-2C5140B0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 de Bell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6ABA72A4-7CB5-4D36-9CC1-A670DE1BA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0674" y="2320974"/>
            <a:ext cx="6423982" cy="21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5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10342D7-702E-4003-82AC-B715D1D1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Experimentos (</a:t>
            </a:r>
            <a:r>
              <a:rPr lang="pt-BR" dirty="0" err="1"/>
              <a:t>Aspect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4D3320DF-A173-4AE7-B640-BFCA01E94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9274" y="2330232"/>
            <a:ext cx="6948742" cy="20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8BB63B-9A96-3C88-0A3D-26702D2F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Recordando: POVM – Exemplo - operadores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5DC6BAEF-7AE9-557C-4AC3-7B02F7FB6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362" y="2135879"/>
            <a:ext cx="6495139" cy="2389472"/>
          </a:xfr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D0DFC249-66DD-A4C8-6D15-C47E448D5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363" y="4612813"/>
            <a:ext cx="3150689" cy="4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6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4635A7-9ED1-DE2B-4629-9126B437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A392BD09-2C5D-9B72-A9F8-B50EBCCC2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063" y="2308802"/>
            <a:ext cx="10054133" cy="1360830"/>
          </a:xfr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67810937-85F9-E711-E452-28792279B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63" y="3669631"/>
            <a:ext cx="10113412" cy="4746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C81ECB6-2D41-1B85-471D-92ED45AF0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63" y="4144268"/>
            <a:ext cx="10254508" cy="6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5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E5CFC3-14FA-4377-C9FC-7065D9B0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DB132F32-3E41-E4C3-3275-83C4F332B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528" y="2416214"/>
            <a:ext cx="9093413" cy="3120289"/>
          </a:xfrm>
        </p:spPr>
      </p:pic>
    </p:spTree>
    <p:extLst>
      <p:ext uri="{BB962C8B-B14F-4D97-AF65-F5344CB8AC3E}">
        <p14:creationId xmlns:p14="http://schemas.microsoft.com/office/powerpoint/2010/main" val="30481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C0534D-457C-4C85-9FA2-90BCA2E6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(I)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9A06B13B-C26D-CD43-7879-E270E8BB7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453" y="2310934"/>
            <a:ext cx="9495555" cy="1575265"/>
          </a:xfr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4AF1EDCE-B015-FA60-7C55-825A1193C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53" y="3886199"/>
            <a:ext cx="9495554" cy="17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8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ED970C-24E5-A0AD-06F5-E606B63B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(II)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D6A6D20A-432B-F82C-186F-2DCB17561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163" y="2153152"/>
            <a:ext cx="9613860" cy="3838148"/>
          </a:xfrm>
        </p:spPr>
      </p:pic>
    </p:spTree>
    <p:extLst>
      <p:ext uri="{BB962C8B-B14F-4D97-AF65-F5344CB8AC3E}">
        <p14:creationId xmlns:p14="http://schemas.microsoft.com/office/powerpoint/2010/main" val="342055346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2511</TotalTime>
  <Words>350</Words>
  <Application>Microsoft Office PowerPoint</Application>
  <PresentationFormat>Widescreen</PresentationFormat>
  <Paragraphs>78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2" baseType="lpstr">
      <vt:lpstr>Arial</vt:lpstr>
      <vt:lpstr>Arial Black</vt:lpstr>
      <vt:lpstr>Calibri</vt:lpstr>
      <vt:lpstr>Trebuchet MS</vt:lpstr>
      <vt:lpstr>Berlim</vt:lpstr>
      <vt:lpstr>PTC5609-Teoria Quântica da Informação Aula de 31/05/2023</vt:lpstr>
      <vt:lpstr>Resumo</vt:lpstr>
      <vt:lpstr>Aula 11</vt:lpstr>
      <vt:lpstr>Medidas de estados quânticos conjuntos</vt:lpstr>
      <vt:lpstr>Recordando: POVM – Exemplo - operadores</vt:lpstr>
      <vt:lpstr>Discussão</vt:lpstr>
      <vt:lpstr>Resultados</vt:lpstr>
      <vt:lpstr>Análise (I)</vt:lpstr>
      <vt:lpstr>Análise (II)</vt:lpstr>
      <vt:lpstr>Análise (III)</vt:lpstr>
      <vt:lpstr>Análise (IV)</vt:lpstr>
      <vt:lpstr>Análise (V)</vt:lpstr>
      <vt:lpstr>Medidas quânticas de estados conjuntos</vt:lpstr>
      <vt:lpstr>Operador de medida (Preliminares)</vt:lpstr>
      <vt:lpstr>Preliminares (cont.)</vt:lpstr>
      <vt:lpstr>Para quaisquer dois estados </vt:lpstr>
      <vt:lpstr>Comentário</vt:lpstr>
      <vt:lpstr>Comentário (II) </vt:lpstr>
      <vt:lpstr>Então podemos calcular:</vt:lpstr>
      <vt:lpstr>Reconhecemos a probabildade </vt:lpstr>
      <vt:lpstr>Conclusão</vt:lpstr>
      <vt:lpstr>Notação a ser utilizada</vt:lpstr>
      <vt:lpstr>Operador de medida</vt:lpstr>
      <vt:lpstr>Esquecer os bits auxiliares</vt:lpstr>
      <vt:lpstr>Ilustração </vt:lpstr>
      <vt:lpstr>Conclusão (simplificação)</vt:lpstr>
      <vt:lpstr>Medidas de q-bits e entrelaçamento</vt:lpstr>
      <vt:lpstr>Introdução</vt:lpstr>
      <vt:lpstr>Introdução (II)</vt:lpstr>
      <vt:lpstr>Entrelaçamento (I)</vt:lpstr>
      <vt:lpstr>Explicação informal</vt:lpstr>
      <vt:lpstr>Explicação informal (II)</vt:lpstr>
      <vt:lpstr>Explicação informal (III)</vt:lpstr>
      <vt:lpstr>Explicação informal (IV)</vt:lpstr>
      <vt:lpstr>Explicação informal (V)</vt:lpstr>
      <vt:lpstr>Explicação informal (VI)</vt:lpstr>
      <vt:lpstr>Explicação informal (VII)</vt:lpstr>
      <vt:lpstr>Explicação informal (VIII)</vt:lpstr>
      <vt:lpstr>Explicação informal (IX)</vt:lpstr>
      <vt:lpstr>Explicação informal (X)</vt:lpstr>
      <vt:lpstr>Explicação informal (XI)</vt:lpstr>
      <vt:lpstr>Explicação informal (XII)</vt:lpstr>
      <vt:lpstr>Explicação informal (XIII)</vt:lpstr>
      <vt:lpstr>Tabela (caixas)</vt:lpstr>
      <vt:lpstr>Explicação informal (XIV)</vt:lpstr>
      <vt:lpstr>Proposta de Bell</vt:lpstr>
      <vt:lpstr>Experimentos (Aspect)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piqueira</cp:lastModifiedBy>
  <cp:revision>160</cp:revision>
  <dcterms:created xsi:type="dcterms:W3CDTF">2019-06-28T19:51:26Z</dcterms:created>
  <dcterms:modified xsi:type="dcterms:W3CDTF">2023-05-29T22:43:05Z</dcterms:modified>
</cp:coreProperties>
</file>