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4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0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FCB07-7F05-4CBD-B2A8-18A7378B52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5BA3BF5-23ED-43F7-A7B3-1CA07B151A52}">
      <dgm:prSet custT="1"/>
      <dgm:spPr>
        <a:solidFill>
          <a:srgbClr val="002060"/>
        </a:solidFill>
      </dgm:spPr>
      <dgm:t>
        <a:bodyPr/>
        <a:lstStyle/>
        <a:p>
          <a:pPr algn="ctr"/>
          <a:r>
            <a:rPr lang="pt-BR" sz="2400" dirty="0"/>
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chuva.</a:t>
          </a:r>
        </a:p>
      </dgm:t>
    </dgm:pt>
    <dgm:pt modelId="{85F6472C-F705-4BAA-BF4B-B3539A5E6012}" type="parTrans" cxnId="{6968BC6D-BDED-48D5-A56C-929613EE8524}">
      <dgm:prSet/>
      <dgm:spPr/>
      <dgm:t>
        <a:bodyPr/>
        <a:lstStyle/>
        <a:p>
          <a:pPr algn="ctr"/>
          <a:endParaRPr lang="pt-BR" sz="2000"/>
        </a:p>
      </dgm:t>
    </dgm:pt>
    <dgm:pt modelId="{28AB47BA-D1BE-494F-AD6A-A17D29CEF24D}" type="sibTrans" cxnId="{6968BC6D-BDED-48D5-A56C-929613EE8524}">
      <dgm:prSet/>
      <dgm:spPr/>
      <dgm:t>
        <a:bodyPr/>
        <a:lstStyle/>
        <a:p>
          <a:pPr algn="ctr"/>
          <a:endParaRPr lang="pt-BR" sz="2000"/>
        </a:p>
      </dgm:t>
    </dgm:pt>
    <dgm:pt modelId="{143DE87D-18C9-461C-A445-83A581424C31}" type="pres">
      <dgm:prSet presAssocID="{0FAFCB07-7F05-4CBD-B2A8-18A7378B52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402F5D3-3605-48A4-B128-47B2B036065D}" type="pres">
      <dgm:prSet presAssocID="{B5BA3BF5-23ED-43F7-A7B3-1CA07B151A5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4AA046-81D8-4430-9576-0D428FCCCC2B}" type="presOf" srcId="{B5BA3BF5-23ED-43F7-A7B3-1CA07B151A52}" destId="{F402F5D3-3605-48A4-B128-47B2B036065D}" srcOrd="0" destOrd="0" presId="urn:microsoft.com/office/officeart/2005/8/layout/vList2"/>
    <dgm:cxn modelId="{0E3150B4-B29F-4BAD-88B0-09E41AC3B2AC}" type="presOf" srcId="{0FAFCB07-7F05-4CBD-B2A8-18A7378B523E}" destId="{143DE87D-18C9-461C-A445-83A581424C31}" srcOrd="0" destOrd="0" presId="urn:microsoft.com/office/officeart/2005/8/layout/vList2"/>
    <dgm:cxn modelId="{6968BC6D-BDED-48D5-A56C-929613EE8524}" srcId="{0FAFCB07-7F05-4CBD-B2A8-18A7378B523E}" destId="{B5BA3BF5-23ED-43F7-A7B3-1CA07B151A52}" srcOrd="0" destOrd="0" parTransId="{85F6472C-F705-4BAA-BF4B-B3539A5E6012}" sibTransId="{28AB47BA-D1BE-494F-AD6A-A17D29CEF24D}"/>
    <dgm:cxn modelId="{969A23D3-69E5-458A-B436-88B549002D13}" type="presParOf" srcId="{143DE87D-18C9-461C-A445-83A581424C31}" destId="{F402F5D3-3605-48A4-B128-47B2B036065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FCB07-7F05-4CBD-B2A8-18A7378B52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5BA3BF5-23ED-43F7-A7B3-1CA07B151A52}">
      <dgm:prSet custT="1"/>
      <dgm:spPr>
        <a:solidFill>
          <a:srgbClr val="002060"/>
        </a:solidFill>
      </dgm:spPr>
      <dgm:t>
        <a:bodyPr/>
        <a:lstStyle/>
        <a:p>
          <a:pPr algn="ctr"/>
          <a:r>
            <a:rPr lang="pt-BR" sz="2400" dirty="0"/>
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chuva.</a:t>
          </a:r>
        </a:p>
      </dgm:t>
    </dgm:pt>
    <dgm:pt modelId="{85F6472C-F705-4BAA-BF4B-B3539A5E6012}" type="parTrans" cxnId="{6968BC6D-BDED-48D5-A56C-929613EE8524}">
      <dgm:prSet/>
      <dgm:spPr/>
      <dgm:t>
        <a:bodyPr/>
        <a:lstStyle/>
        <a:p>
          <a:pPr algn="ctr"/>
          <a:endParaRPr lang="pt-BR" sz="2000"/>
        </a:p>
      </dgm:t>
    </dgm:pt>
    <dgm:pt modelId="{28AB47BA-D1BE-494F-AD6A-A17D29CEF24D}" type="sibTrans" cxnId="{6968BC6D-BDED-48D5-A56C-929613EE8524}">
      <dgm:prSet/>
      <dgm:spPr/>
      <dgm:t>
        <a:bodyPr/>
        <a:lstStyle/>
        <a:p>
          <a:pPr algn="ctr"/>
          <a:endParaRPr lang="pt-BR" sz="2000"/>
        </a:p>
      </dgm:t>
    </dgm:pt>
    <dgm:pt modelId="{143DE87D-18C9-461C-A445-83A581424C31}" type="pres">
      <dgm:prSet presAssocID="{0FAFCB07-7F05-4CBD-B2A8-18A7378B52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402F5D3-3605-48A4-B128-47B2B036065D}" type="pres">
      <dgm:prSet presAssocID="{B5BA3BF5-23ED-43F7-A7B3-1CA07B151A5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46AE922-DB10-47AF-B249-38AF56AB5F1A}" type="presOf" srcId="{B5BA3BF5-23ED-43F7-A7B3-1CA07B151A52}" destId="{F402F5D3-3605-48A4-B128-47B2B036065D}" srcOrd="0" destOrd="0" presId="urn:microsoft.com/office/officeart/2005/8/layout/vList2"/>
    <dgm:cxn modelId="{687ED73D-1F96-42BC-831C-D04AFF25B53F}" type="presOf" srcId="{0FAFCB07-7F05-4CBD-B2A8-18A7378B523E}" destId="{143DE87D-18C9-461C-A445-83A581424C31}" srcOrd="0" destOrd="0" presId="urn:microsoft.com/office/officeart/2005/8/layout/vList2"/>
    <dgm:cxn modelId="{6968BC6D-BDED-48D5-A56C-929613EE8524}" srcId="{0FAFCB07-7F05-4CBD-B2A8-18A7378B523E}" destId="{B5BA3BF5-23ED-43F7-A7B3-1CA07B151A52}" srcOrd="0" destOrd="0" parTransId="{85F6472C-F705-4BAA-BF4B-B3539A5E6012}" sibTransId="{28AB47BA-D1BE-494F-AD6A-A17D29CEF24D}"/>
    <dgm:cxn modelId="{35B4796E-764E-4445-B218-8704BAA67C17}" type="presParOf" srcId="{143DE87D-18C9-461C-A445-83A581424C31}" destId="{F402F5D3-3605-48A4-B128-47B2B036065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82D57A-3561-4B5E-888B-B4A972B0BB9D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F0AA5D2-F3E7-4D6F-9CEE-BE157DAC47A7}">
      <dgm:prSet/>
      <dgm:spPr>
        <a:solidFill>
          <a:srgbClr val="BF5D38"/>
        </a:solidFill>
      </dgm:spPr>
      <dgm:t>
        <a:bodyPr/>
        <a:lstStyle/>
        <a:p>
          <a:r>
            <a:rPr lang="pt-BR" dirty="0"/>
            <a:t>Uma empresa está decidindo se aumenta ou não a sua capacidade de produção. A decisão deve valer para um horizonte de 5 anos, a taxa atrativa mínima é de 25% ao ano.</a:t>
          </a:r>
        </a:p>
      </dgm:t>
    </dgm:pt>
    <dgm:pt modelId="{1B0A9559-BA59-4AFD-BF9D-43DFFE2E7C43}" type="parTrans" cxnId="{9ABAC57E-8821-4972-9C98-495E574EA11E}">
      <dgm:prSet/>
      <dgm:spPr/>
      <dgm:t>
        <a:bodyPr/>
        <a:lstStyle/>
        <a:p>
          <a:endParaRPr lang="pt-BR"/>
        </a:p>
      </dgm:t>
    </dgm:pt>
    <dgm:pt modelId="{7E44073C-26ED-4F44-AE9E-A082779623FF}" type="sibTrans" cxnId="{9ABAC57E-8821-4972-9C98-495E574EA11E}">
      <dgm:prSet/>
      <dgm:spPr/>
      <dgm:t>
        <a:bodyPr/>
        <a:lstStyle/>
        <a:p>
          <a:endParaRPr lang="pt-BR"/>
        </a:p>
      </dgm:t>
    </dgm:pt>
    <dgm:pt modelId="{FE3117A4-5507-49DC-919E-AC78EA4CE155}" type="pres">
      <dgm:prSet presAssocID="{F782D57A-3561-4B5E-888B-B4A972B0BB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E532882-FFEE-4C91-8010-B486263CCB38}" type="pres">
      <dgm:prSet presAssocID="{8F0AA5D2-F3E7-4D6F-9CEE-BE157DAC47A7}" presName="hierRoot1" presStyleCnt="0">
        <dgm:presLayoutVars>
          <dgm:hierBranch val="init"/>
        </dgm:presLayoutVars>
      </dgm:prSet>
      <dgm:spPr/>
    </dgm:pt>
    <dgm:pt modelId="{388D59EF-391A-4080-9CB4-960412A28827}" type="pres">
      <dgm:prSet presAssocID="{8F0AA5D2-F3E7-4D6F-9CEE-BE157DAC47A7}" presName="rootComposite1" presStyleCnt="0"/>
      <dgm:spPr/>
    </dgm:pt>
    <dgm:pt modelId="{51E8CDA6-D814-4F60-BD35-37244D68E3C2}" type="pres">
      <dgm:prSet presAssocID="{8F0AA5D2-F3E7-4D6F-9CEE-BE157DAC47A7}" presName="rootText1" presStyleLbl="node0" presStyleIdx="0" presStyleCnt="1" custScaleX="11165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41841A-6A40-47D3-9547-C776140C87B1}" type="pres">
      <dgm:prSet presAssocID="{8F0AA5D2-F3E7-4D6F-9CEE-BE157DAC47A7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9C31674-206B-412D-A58C-7DF20C20C952}" type="pres">
      <dgm:prSet presAssocID="{8F0AA5D2-F3E7-4D6F-9CEE-BE157DAC47A7}" presName="hierChild2" presStyleCnt="0"/>
      <dgm:spPr/>
    </dgm:pt>
    <dgm:pt modelId="{A571E42A-1289-4DFC-85C1-9B5298356C98}" type="pres">
      <dgm:prSet presAssocID="{8F0AA5D2-F3E7-4D6F-9CEE-BE157DAC47A7}" presName="hierChild3" presStyleCnt="0"/>
      <dgm:spPr/>
    </dgm:pt>
  </dgm:ptLst>
  <dgm:cxnLst>
    <dgm:cxn modelId="{47772263-7BD2-4CDB-9A59-36C24AB75862}" type="presOf" srcId="{8F0AA5D2-F3E7-4D6F-9CEE-BE157DAC47A7}" destId="{51E8CDA6-D814-4F60-BD35-37244D68E3C2}" srcOrd="0" destOrd="0" presId="urn:microsoft.com/office/officeart/2005/8/layout/orgChart1"/>
    <dgm:cxn modelId="{5AFD7147-A68A-4F93-B994-74691FBDC3A6}" type="presOf" srcId="{F782D57A-3561-4B5E-888B-B4A972B0BB9D}" destId="{FE3117A4-5507-49DC-919E-AC78EA4CE155}" srcOrd="0" destOrd="0" presId="urn:microsoft.com/office/officeart/2005/8/layout/orgChart1"/>
    <dgm:cxn modelId="{4CBD05D2-D1A6-4726-9603-16548FAEF15F}" type="presOf" srcId="{8F0AA5D2-F3E7-4D6F-9CEE-BE157DAC47A7}" destId="{B441841A-6A40-47D3-9547-C776140C87B1}" srcOrd="1" destOrd="0" presId="urn:microsoft.com/office/officeart/2005/8/layout/orgChart1"/>
    <dgm:cxn modelId="{9ABAC57E-8821-4972-9C98-495E574EA11E}" srcId="{F782D57A-3561-4B5E-888B-B4A972B0BB9D}" destId="{8F0AA5D2-F3E7-4D6F-9CEE-BE157DAC47A7}" srcOrd="0" destOrd="0" parTransId="{1B0A9559-BA59-4AFD-BF9D-43DFFE2E7C43}" sibTransId="{7E44073C-26ED-4F44-AE9E-A082779623FF}"/>
    <dgm:cxn modelId="{82AF9FAC-43AA-4534-8CDD-6B4E9F4F4F12}" type="presParOf" srcId="{FE3117A4-5507-49DC-919E-AC78EA4CE155}" destId="{FE532882-FFEE-4C91-8010-B486263CCB38}" srcOrd="0" destOrd="0" presId="urn:microsoft.com/office/officeart/2005/8/layout/orgChart1"/>
    <dgm:cxn modelId="{E934495C-70BD-47BE-BD45-F966EA75D00C}" type="presParOf" srcId="{FE532882-FFEE-4C91-8010-B486263CCB38}" destId="{388D59EF-391A-4080-9CB4-960412A28827}" srcOrd="0" destOrd="0" presId="urn:microsoft.com/office/officeart/2005/8/layout/orgChart1"/>
    <dgm:cxn modelId="{5D0013C3-726A-4E98-84C8-96A225FD4E44}" type="presParOf" srcId="{388D59EF-391A-4080-9CB4-960412A28827}" destId="{51E8CDA6-D814-4F60-BD35-37244D68E3C2}" srcOrd="0" destOrd="0" presId="urn:microsoft.com/office/officeart/2005/8/layout/orgChart1"/>
    <dgm:cxn modelId="{6DF9F6C5-93B6-4442-BD4D-1668D776E514}" type="presParOf" srcId="{388D59EF-391A-4080-9CB4-960412A28827}" destId="{B441841A-6A40-47D3-9547-C776140C87B1}" srcOrd="1" destOrd="0" presId="urn:microsoft.com/office/officeart/2005/8/layout/orgChart1"/>
    <dgm:cxn modelId="{1FAD21EE-200E-4F74-A571-15C9A1C21AA2}" type="presParOf" srcId="{FE532882-FFEE-4C91-8010-B486263CCB38}" destId="{39C31674-206B-412D-A58C-7DF20C20C952}" srcOrd="1" destOrd="0" presId="urn:microsoft.com/office/officeart/2005/8/layout/orgChart1"/>
    <dgm:cxn modelId="{EF8CFD3D-6AE2-4EE7-8B9E-9D6611DCDF98}" type="presParOf" srcId="{FE532882-FFEE-4C91-8010-B486263CCB38}" destId="{A571E42A-1289-4DFC-85C1-9B5298356C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15D8FE-F02E-43E1-8E3F-611481041D8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C3F92F6-EE2E-4E9A-AD43-E71D491A7EFA}">
      <dgm:prSet/>
      <dgm:spPr>
        <a:solidFill>
          <a:srgbClr val="6C855E"/>
        </a:solidFill>
      </dgm:spPr>
      <dgm:t>
        <a:bodyPr/>
        <a:lstStyle/>
        <a:p>
          <a:r>
            <a:rPr lang="pt-BR" dirty="0"/>
            <a:t>Uma alternativa é automatizar toda a fábrica, com um investimento de R$ 250.000. Se a procura for alta (probabilidade de 20%), deve resultar um aumento anual de receita de R$ 140.000. Se a procura for média (probabilidade de 70%), deve resultar um aumento anual de receita de R$ 100.000. Se a procura for baixa (probabilidade de 10%), deve resultar um aumento anual de receita de R$ 50.000.</a:t>
          </a:r>
        </a:p>
      </dgm:t>
    </dgm:pt>
    <dgm:pt modelId="{CE7C3620-DD1E-47AA-83E8-DFD01531CED2}" type="parTrans" cxnId="{A3501D9F-4CE5-43C2-97C5-4B617E85F865}">
      <dgm:prSet/>
      <dgm:spPr/>
      <dgm:t>
        <a:bodyPr/>
        <a:lstStyle/>
        <a:p>
          <a:endParaRPr lang="pt-BR"/>
        </a:p>
      </dgm:t>
    </dgm:pt>
    <dgm:pt modelId="{1E02829C-ECD4-4E1A-AECF-5719890AC944}" type="sibTrans" cxnId="{A3501D9F-4CE5-43C2-97C5-4B617E85F865}">
      <dgm:prSet/>
      <dgm:spPr/>
      <dgm:t>
        <a:bodyPr/>
        <a:lstStyle/>
        <a:p>
          <a:endParaRPr lang="pt-BR"/>
        </a:p>
      </dgm:t>
    </dgm:pt>
    <dgm:pt modelId="{031C3E0C-E1A5-40A1-AFDC-F8DF104CC1E1}" type="pres">
      <dgm:prSet presAssocID="{7A15D8FE-F02E-43E1-8E3F-611481041D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688AB56-DE0C-44A2-9A2A-AADCD9DB83A3}" type="pres">
      <dgm:prSet presAssocID="{DC3F92F6-EE2E-4E9A-AD43-E71D491A7EF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B78C308-84C3-4101-B2FA-464420696064}" type="presOf" srcId="{DC3F92F6-EE2E-4E9A-AD43-E71D491A7EFA}" destId="{4688AB56-DE0C-44A2-9A2A-AADCD9DB83A3}" srcOrd="0" destOrd="0" presId="urn:microsoft.com/office/officeart/2005/8/layout/vList2"/>
    <dgm:cxn modelId="{1C5327E2-7662-484B-8F2D-6554033BB8A5}" type="presOf" srcId="{7A15D8FE-F02E-43E1-8E3F-611481041D8D}" destId="{031C3E0C-E1A5-40A1-AFDC-F8DF104CC1E1}" srcOrd="0" destOrd="0" presId="urn:microsoft.com/office/officeart/2005/8/layout/vList2"/>
    <dgm:cxn modelId="{A3501D9F-4CE5-43C2-97C5-4B617E85F865}" srcId="{7A15D8FE-F02E-43E1-8E3F-611481041D8D}" destId="{DC3F92F6-EE2E-4E9A-AD43-E71D491A7EFA}" srcOrd="0" destOrd="0" parTransId="{CE7C3620-DD1E-47AA-83E8-DFD01531CED2}" sibTransId="{1E02829C-ECD4-4E1A-AECF-5719890AC944}"/>
    <dgm:cxn modelId="{502032B2-1EDE-40DE-87A3-208F511D8F20}" type="presParOf" srcId="{031C3E0C-E1A5-40A1-AFDC-F8DF104CC1E1}" destId="{4688AB56-DE0C-44A2-9A2A-AADCD9DB83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6D1722-98AF-4BDB-B1D3-5855FCB5AC2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B360F1A-406A-4A2A-BB4C-AFC5B74FC907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dirty="0"/>
            <a:t>Outra alternativa é fazer uma ampliação simples, com um investimento de R$ 100.000, estimando-se que os aumentos das receitas serão a metade dos da alternativa de automação.</a:t>
          </a:r>
        </a:p>
      </dgm:t>
    </dgm:pt>
    <dgm:pt modelId="{97F44560-4C05-4D9A-9226-A29ABEC5CA58}" type="parTrans" cxnId="{D87FC463-F3D1-43F3-8B47-1FDEB96C6AA3}">
      <dgm:prSet/>
      <dgm:spPr/>
      <dgm:t>
        <a:bodyPr/>
        <a:lstStyle/>
        <a:p>
          <a:endParaRPr lang="pt-BR"/>
        </a:p>
      </dgm:t>
    </dgm:pt>
    <dgm:pt modelId="{7942CF51-23DF-4A1B-8F0D-3907963DC56D}" type="sibTrans" cxnId="{D87FC463-F3D1-43F3-8B47-1FDEB96C6AA3}">
      <dgm:prSet/>
      <dgm:spPr>
        <a:ln w="28575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pt-BR"/>
        </a:p>
      </dgm:t>
    </dgm:pt>
    <dgm:pt modelId="{E4B1C081-0A7F-4CCE-8296-2E917D762BAE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sz="3600"/>
            <a:t>Determinar a melhor decisão.</a:t>
          </a:r>
        </a:p>
      </dgm:t>
    </dgm:pt>
    <dgm:pt modelId="{8E20FF16-1FBB-4DF6-80C5-75278BAF93A1}" type="parTrans" cxnId="{5692AC75-6963-4DAC-99B1-188CFED57349}">
      <dgm:prSet/>
      <dgm:spPr/>
      <dgm:t>
        <a:bodyPr/>
        <a:lstStyle/>
        <a:p>
          <a:endParaRPr lang="pt-BR"/>
        </a:p>
      </dgm:t>
    </dgm:pt>
    <dgm:pt modelId="{04D53790-3849-431C-B61E-8A1767D6E4D0}" type="sibTrans" cxnId="{5692AC75-6963-4DAC-99B1-188CFED57349}">
      <dgm:prSet/>
      <dgm:spPr/>
      <dgm:t>
        <a:bodyPr/>
        <a:lstStyle/>
        <a:p>
          <a:endParaRPr lang="pt-BR"/>
        </a:p>
      </dgm:t>
    </dgm:pt>
    <dgm:pt modelId="{56A30E55-212A-4B49-AFF7-F5344A18C2F4}" type="pres">
      <dgm:prSet presAssocID="{6B6D1722-98AF-4BDB-B1D3-5855FCB5AC2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BA6CF880-732D-4C75-9E6E-0F1050366479}" type="pres">
      <dgm:prSet presAssocID="{6B6D1722-98AF-4BDB-B1D3-5855FCB5AC25}" presName="Name1" presStyleCnt="0"/>
      <dgm:spPr/>
    </dgm:pt>
    <dgm:pt modelId="{2B041C69-B123-405E-BE31-EE2524137581}" type="pres">
      <dgm:prSet presAssocID="{6B6D1722-98AF-4BDB-B1D3-5855FCB5AC25}" presName="cycle" presStyleCnt="0"/>
      <dgm:spPr/>
    </dgm:pt>
    <dgm:pt modelId="{F3E71CFB-D447-4989-A2B3-F0958B118E10}" type="pres">
      <dgm:prSet presAssocID="{6B6D1722-98AF-4BDB-B1D3-5855FCB5AC25}" presName="srcNode" presStyleLbl="node1" presStyleIdx="0" presStyleCnt="2"/>
      <dgm:spPr/>
    </dgm:pt>
    <dgm:pt modelId="{B191B108-2A43-4361-9EA1-2452B088C4D8}" type="pres">
      <dgm:prSet presAssocID="{6B6D1722-98AF-4BDB-B1D3-5855FCB5AC25}" presName="conn" presStyleLbl="parChTrans1D2" presStyleIdx="0" presStyleCnt="1"/>
      <dgm:spPr/>
      <dgm:t>
        <a:bodyPr/>
        <a:lstStyle/>
        <a:p>
          <a:endParaRPr lang="pt-BR"/>
        </a:p>
      </dgm:t>
    </dgm:pt>
    <dgm:pt modelId="{A86EAAE3-A003-49ED-96ED-2E5D79BDC351}" type="pres">
      <dgm:prSet presAssocID="{6B6D1722-98AF-4BDB-B1D3-5855FCB5AC25}" presName="extraNode" presStyleLbl="node1" presStyleIdx="0" presStyleCnt="2"/>
      <dgm:spPr/>
    </dgm:pt>
    <dgm:pt modelId="{6144D71D-7222-43AB-ACBB-E63D75FC4AE8}" type="pres">
      <dgm:prSet presAssocID="{6B6D1722-98AF-4BDB-B1D3-5855FCB5AC25}" presName="dstNode" presStyleLbl="node1" presStyleIdx="0" presStyleCnt="2"/>
      <dgm:spPr/>
    </dgm:pt>
    <dgm:pt modelId="{CA328970-3011-47E8-98E4-BAAE5BAC0EBA}" type="pres">
      <dgm:prSet presAssocID="{CB360F1A-406A-4A2A-BB4C-AFC5B74FC907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7B040E-91F8-402B-84A1-C3FC522323BE}" type="pres">
      <dgm:prSet presAssocID="{CB360F1A-406A-4A2A-BB4C-AFC5B74FC907}" presName="accent_1" presStyleCnt="0"/>
      <dgm:spPr/>
    </dgm:pt>
    <dgm:pt modelId="{A6EB3F1A-7E28-4300-8D64-0F50AD19B07C}" type="pres">
      <dgm:prSet presAssocID="{CB360F1A-406A-4A2A-BB4C-AFC5B74FC907}" presName="accentRepeatNode" presStyleLbl="solidFgAcc1" presStyleIdx="0" presStyleCnt="2"/>
      <dgm:spPr>
        <a:ln w="28575">
          <a:solidFill>
            <a:schemeClr val="bg2">
              <a:lumMod val="25000"/>
            </a:schemeClr>
          </a:solidFill>
        </a:ln>
      </dgm:spPr>
    </dgm:pt>
    <dgm:pt modelId="{CDD9849C-37C5-4B66-B137-C530E8002D90}" type="pres">
      <dgm:prSet presAssocID="{E4B1C081-0A7F-4CCE-8296-2E917D762BAE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032D59-7960-4EC5-97D9-08852869C1A3}" type="pres">
      <dgm:prSet presAssocID="{E4B1C081-0A7F-4CCE-8296-2E917D762BAE}" presName="accent_2" presStyleCnt="0"/>
      <dgm:spPr/>
    </dgm:pt>
    <dgm:pt modelId="{65A29E52-850F-4007-9E58-09C5F2057899}" type="pres">
      <dgm:prSet presAssocID="{E4B1C081-0A7F-4CCE-8296-2E917D762BAE}" presName="accentRepeatNode" presStyleLbl="solidFgAcc1" presStyleIdx="1" presStyleCnt="2"/>
      <dgm:spPr>
        <a:ln w="28575">
          <a:solidFill>
            <a:schemeClr val="bg2">
              <a:lumMod val="25000"/>
            </a:schemeClr>
          </a:solidFill>
        </a:ln>
      </dgm:spPr>
    </dgm:pt>
  </dgm:ptLst>
  <dgm:cxnLst>
    <dgm:cxn modelId="{5C268170-6865-478E-9155-9BF4BC3955E2}" type="presOf" srcId="{6B6D1722-98AF-4BDB-B1D3-5855FCB5AC25}" destId="{56A30E55-212A-4B49-AFF7-F5344A18C2F4}" srcOrd="0" destOrd="0" presId="urn:microsoft.com/office/officeart/2008/layout/VerticalCurvedList"/>
    <dgm:cxn modelId="{EC208790-8D67-485F-A8FC-C7D5378ECD84}" type="presOf" srcId="{CB360F1A-406A-4A2A-BB4C-AFC5B74FC907}" destId="{CA328970-3011-47E8-98E4-BAAE5BAC0EBA}" srcOrd="0" destOrd="0" presId="urn:microsoft.com/office/officeart/2008/layout/VerticalCurvedList"/>
    <dgm:cxn modelId="{CDB0880C-EB45-4079-A76D-386499B62377}" type="presOf" srcId="{E4B1C081-0A7F-4CCE-8296-2E917D762BAE}" destId="{CDD9849C-37C5-4B66-B137-C530E8002D90}" srcOrd="0" destOrd="0" presId="urn:microsoft.com/office/officeart/2008/layout/VerticalCurvedList"/>
    <dgm:cxn modelId="{5692AC75-6963-4DAC-99B1-188CFED57349}" srcId="{6B6D1722-98AF-4BDB-B1D3-5855FCB5AC25}" destId="{E4B1C081-0A7F-4CCE-8296-2E917D762BAE}" srcOrd="1" destOrd="0" parTransId="{8E20FF16-1FBB-4DF6-80C5-75278BAF93A1}" sibTransId="{04D53790-3849-431C-B61E-8A1767D6E4D0}"/>
    <dgm:cxn modelId="{7FE661DC-1CBA-4BDC-92F9-7BB9EEC6C5B6}" type="presOf" srcId="{7942CF51-23DF-4A1B-8F0D-3907963DC56D}" destId="{B191B108-2A43-4361-9EA1-2452B088C4D8}" srcOrd="0" destOrd="0" presId="urn:microsoft.com/office/officeart/2008/layout/VerticalCurvedList"/>
    <dgm:cxn modelId="{D87FC463-F3D1-43F3-8B47-1FDEB96C6AA3}" srcId="{6B6D1722-98AF-4BDB-B1D3-5855FCB5AC25}" destId="{CB360F1A-406A-4A2A-BB4C-AFC5B74FC907}" srcOrd="0" destOrd="0" parTransId="{97F44560-4C05-4D9A-9226-A29ABEC5CA58}" sibTransId="{7942CF51-23DF-4A1B-8F0D-3907963DC56D}"/>
    <dgm:cxn modelId="{78F11245-3552-4CBE-B2B9-07583D5B0BDE}" type="presParOf" srcId="{56A30E55-212A-4B49-AFF7-F5344A18C2F4}" destId="{BA6CF880-732D-4C75-9E6E-0F1050366479}" srcOrd="0" destOrd="0" presId="urn:microsoft.com/office/officeart/2008/layout/VerticalCurvedList"/>
    <dgm:cxn modelId="{84D9F2FC-223B-4ACC-8B2F-1B8CD970036F}" type="presParOf" srcId="{BA6CF880-732D-4C75-9E6E-0F1050366479}" destId="{2B041C69-B123-405E-BE31-EE2524137581}" srcOrd="0" destOrd="0" presId="urn:microsoft.com/office/officeart/2008/layout/VerticalCurvedList"/>
    <dgm:cxn modelId="{9D7DF904-ED68-40C9-B105-B04C771332BA}" type="presParOf" srcId="{2B041C69-B123-405E-BE31-EE2524137581}" destId="{F3E71CFB-D447-4989-A2B3-F0958B118E10}" srcOrd="0" destOrd="0" presId="urn:microsoft.com/office/officeart/2008/layout/VerticalCurvedList"/>
    <dgm:cxn modelId="{C75577C1-6A48-43EC-9374-A00F34ADCBC2}" type="presParOf" srcId="{2B041C69-B123-405E-BE31-EE2524137581}" destId="{B191B108-2A43-4361-9EA1-2452B088C4D8}" srcOrd="1" destOrd="0" presId="urn:microsoft.com/office/officeart/2008/layout/VerticalCurvedList"/>
    <dgm:cxn modelId="{AFE69F2E-CA89-4336-B455-BBFA189A59B3}" type="presParOf" srcId="{2B041C69-B123-405E-BE31-EE2524137581}" destId="{A86EAAE3-A003-49ED-96ED-2E5D79BDC351}" srcOrd="2" destOrd="0" presId="urn:microsoft.com/office/officeart/2008/layout/VerticalCurvedList"/>
    <dgm:cxn modelId="{423E2730-E39A-49C1-BED5-BBACC96D5CD0}" type="presParOf" srcId="{2B041C69-B123-405E-BE31-EE2524137581}" destId="{6144D71D-7222-43AB-ACBB-E63D75FC4AE8}" srcOrd="3" destOrd="0" presId="urn:microsoft.com/office/officeart/2008/layout/VerticalCurvedList"/>
    <dgm:cxn modelId="{9FC0EA07-E6DD-4FE6-A685-CAEE3D1748D4}" type="presParOf" srcId="{BA6CF880-732D-4C75-9E6E-0F1050366479}" destId="{CA328970-3011-47E8-98E4-BAAE5BAC0EBA}" srcOrd="1" destOrd="0" presId="urn:microsoft.com/office/officeart/2008/layout/VerticalCurvedList"/>
    <dgm:cxn modelId="{E9875453-74F7-47FA-B60D-CCD5202A95ED}" type="presParOf" srcId="{BA6CF880-732D-4C75-9E6E-0F1050366479}" destId="{E87B040E-91F8-402B-84A1-C3FC522323BE}" srcOrd="2" destOrd="0" presId="urn:microsoft.com/office/officeart/2008/layout/VerticalCurvedList"/>
    <dgm:cxn modelId="{D27A8B62-4EC0-498D-9028-0488B0062B32}" type="presParOf" srcId="{E87B040E-91F8-402B-84A1-C3FC522323BE}" destId="{A6EB3F1A-7E28-4300-8D64-0F50AD19B07C}" srcOrd="0" destOrd="0" presId="urn:microsoft.com/office/officeart/2008/layout/VerticalCurvedList"/>
    <dgm:cxn modelId="{109B1ED0-5729-4989-A7E8-CDA0446B6D86}" type="presParOf" srcId="{BA6CF880-732D-4C75-9E6E-0F1050366479}" destId="{CDD9849C-37C5-4B66-B137-C530E8002D90}" srcOrd="3" destOrd="0" presId="urn:microsoft.com/office/officeart/2008/layout/VerticalCurvedList"/>
    <dgm:cxn modelId="{62A8EE2F-2E41-46D6-9DB6-2F487C46A1B4}" type="presParOf" srcId="{BA6CF880-732D-4C75-9E6E-0F1050366479}" destId="{9E032D59-7960-4EC5-97D9-08852869C1A3}" srcOrd="4" destOrd="0" presId="urn:microsoft.com/office/officeart/2008/layout/VerticalCurvedList"/>
    <dgm:cxn modelId="{6448CCE5-2DBE-4E88-B726-D06553EB40D8}" type="presParOf" srcId="{9E032D59-7960-4EC5-97D9-08852869C1A3}" destId="{65A29E52-850F-4007-9E58-09C5F20578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8CDA6-D814-4F60-BD35-37244D68E3C2}">
      <dsp:nvSpPr>
        <dsp:cNvPr id="0" name=""/>
        <dsp:cNvSpPr/>
      </dsp:nvSpPr>
      <dsp:spPr>
        <a:xfrm>
          <a:off x="1543337" y="1567"/>
          <a:ext cx="7610917" cy="3408290"/>
        </a:xfrm>
        <a:prstGeom prst="rect">
          <a:avLst/>
        </a:prstGeom>
        <a:solidFill>
          <a:srgbClr val="BF5D3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/>
            <a:t>Uma empresa está decidindo se aumenta ou não a sua capacidade de produção. A decisão deve valer para um horizonte de 5 anos, a taxa atrativa mínima é de 25% ao ano.</a:t>
          </a:r>
        </a:p>
      </dsp:txBody>
      <dsp:txXfrm>
        <a:off x="1543337" y="1567"/>
        <a:ext cx="7610917" cy="3408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8AB56-DE0C-44A2-9A2A-AADCD9DB83A3}">
      <dsp:nvSpPr>
        <dsp:cNvPr id="0" name=""/>
        <dsp:cNvSpPr/>
      </dsp:nvSpPr>
      <dsp:spPr>
        <a:xfrm>
          <a:off x="0" y="25681"/>
          <a:ext cx="10120544" cy="4134780"/>
        </a:xfrm>
        <a:prstGeom prst="roundRect">
          <a:avLst/>
        </a:prstGeom>
        <a:solidFill>
          <a:srgbClr val="6C855E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/>
            <a:t>Uma alternativa é automatizar toda a fábrica, com um investimento de R$ 250.000. Se a procura for alta (probabilidade de 20%), deve resultar um aumento anual de receita de R$ 140.000. Se a procura for média (probabilidade de 70%), deve resultar um aumento anual de receita de R$ 100.000. Se a procura for baixa (probabilidade de 10%), deve resultar um aumento anual de receita de R$ 50.000.</a:t>
          </a:r>
        </a:p>
      </dsp:txBody>
      <dsp:txXfrm>
        <a:off x="201843" y="227524"/>
        <a:ext cx="9716858" cy="3731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1B108-2A43-4361-9EA1-2452B088C4D8}">
      <dsp:nvSpPr>
        <dsp:cNvPr id="0" name=""/>
        <dsp:cNvSpPr/>
      </dsp:nvSpPr>
      <dsp:spPr>
        <a:xfrm>
          <a:off x="-4818053" y="-743917"/>
          <a:ext cx="5781538" cy="5781538"/>
        </a:xfrm>
        <a:prstGeom prst="blockArc">
          <a:avLst>
            <a:gd name="adj1" fmla="val 18900000"/>
            <a:gd name="adj2" fmla="val 2700000"/>
            <a:gd name="adj3" fmla="val 374"/>
          </a:avLst>
        </a:prstGeom>
        <a:noFill/>
        <a:ln w="28575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28970-3011-47E8-98E4-BAAE5BAC0EBA}">
      <dsp:nvSpPr>
        <dsp:cNvPr id="0" name=""/>
        <dsp:cNvSpPr/>
      </dsp:nvSpPr>
      <dsp:spPr>
        <a:xfrm>
          <a:off x="789290" y="613398"/>
          <a:ext cx="9859019" cy="1226625"/>
        </a:xfrm>
        <a:prstGeom prst="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63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/>
            <a:t>Outra alternativa é fazer uma ampliação simples, com um investimento de R$ 100.000, estimando-se que os aumentos das receitas serão a metade dos da alternativa de automação.</a:t>
          </a:r>
        </a:p>
      </dsp:txBody>
      <dsp:txXfrm>
        <a:off x="789290" y="613398"/>
        <a:ext cx="9859019" cy="1226625"/>
      </dsp:txXfrm>
    </dsp:sp>
    <dsp:sp modelId="{A6EB3F1A-7E28-4300-8D64-0F50AD19B07C}">
      <dsp:nvSpPr>
        <dsp:cNvPr id="0" name=""/>
        <dsp:cNvSpPr/>
      </dsp:nvSpPr>
      <dsp:spPr>
        <a:xfrm>
          <a:off x="22649" y="460070"/>
          <a:ext cx="1533281" cy="1533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9849C-37C5-4B66-B137-C530E8002D90}">
      <dsp:nvSpPr>
        <dsp:cNvPr id="0" name=""/>
        <dsp:cNvSpPr/>
      </dsp:nvSpPr>
      <dsp:spPr>
        <a:xfrm>
          <a:off x="789290" y="2453680"/>
          <a:ext cx="9859019" cy="1226625"/>
        </a:xfrm>
        <a:prstGeom prst="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634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/>
            <a:t>Determinar a melhor decisão.</a:t>
          </a:r>
        </a:p>
      </dsp:txBody>
      <dsp:txXfrm>
        <a:off x="789290" y="2453680"/>
        <a:ext cx="9859019" cy="1226625"/>
      </dsp:txXfrm>
    </dsp:sp>
    <dsp:sp modelId="{65A29E52-850F-4007-9E58-09C5F2057899}">
      <dsp:nvSpPr>
        <dsp:cNvPr id="0" name=""/>
        <dsp:cNvSpPr/>
      </dsp:nvSpPr>
      <dsp:spPr>
        <a:xfrm>
          <a:off x="22649" y="2300351"/>
          <a:ext cx="1533281" cy="1533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75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82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40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20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19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6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31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51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3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11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75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1E49-3BDC-40D6-A6E3-0F1C8A53C10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FD50-3353-46B3-B849-22524F1BC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27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Árvore de Decisão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54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09" y="0"/>
            <a:ext cx="11029061" cy="598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693099" y="1171841"/>
            <a:ext cx="12517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60% x 28 +</a:t>
            </a:r>
          </a:p>
          <a:p>
            <a:pPr algn="ctr"/>
            <a:r>
              <a:rPr lang="pt-BR" dirty="0"/>
              <a:t>+ 40% x 28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685702" y="2647009"/>
            <a:ext cx="12517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60% x 56 +</a:t>
            </a:r>
          </a:p>
          <a:p>
            <a:pPr algn="ctr"/>
            <a:r>
              <a:rPr lang="pt-BR" dirty="0"/>
              <a:t>+ 40% x 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676823" y="4049690"/>
            <a:ext cx="12517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60% x 84 +</a:t>
            </a:r>
          </a:p>
          <a:p>
            <a:pPr algn="ctr"/>
            <a:r>
              <a:rPr lang="pt-BR" dirty="0"/>
              <a:t>+ 40% x -70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458818" y="5421485"/>
            <a:ext cx="1469758" cy="61555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/>
              <a:t>60% x 70 +</a:t>
            </a:r>
          </a:p>
          <a:p>
            <a:pPr algn="ctr"/>
            <a:r>
              <a:rPr lang="pt-BR" sz="1700" dirty="0"/>
              <a:t>+ 40% x -140</a:t>
            </a:r>
          </a:p>
        </p:txBody>
      </p:sp>
    </p:spTree>
    <p:extLst>
      <p:ext uri="{BB962C8B-B14F-4D97-AF65-F5344CB8AC3E}">
        <p14:creationId xmlns:p14="http://schemas.microsoft.com/office/powerpoint/2010/main" val="982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86" y="0"/>
            <a:ext cx="11012698" cy="597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ta para baixo 2"/>
          <p:cNvSpPr/>
          <p:nvPr/>
        </p:nvSpPr>
        <p:spPr>
          <a:xfrm rot="17946240">
            <a:off x="3147366" y="1853582"/>
            <a:ext cx="324036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00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6504"/>
            <a:ext cx="7886700" cy="641721"/>
          </a:xfrm>
        </p:spPr>
        <p:txBody>
          <a:bodyPr>
            <a:noAutofit/>
          </a:bodyPr>
          <a:lstStyle/>
          <a:p>
            <a:r>
              <a:rPr lang="pt-BR" dirty="0"/>
              <a:t>Árvore de Decisão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571926" y="2439948"/>
            <a:ext cx="9048147" cy="31861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anchor="t">
            <a:noAutofit/>
          </a:bodyPr>
          <a:lstStyle/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Calcule:</a:t>
            </a:r>
          </a:p>
          <a:p>
            <a:pPr marL="914377" lvl="1" indent="-514338">
              <a:buFont typeface="+mj-lt"/>
              <a:buAutoNum type="alphaLcParenR"/>
            </a:pPr>
            <a:r>
              <a:rPr lang="pt-BR" dirty="0"/>
              <a:t>Qual a quantidade de tomates que o varejista deverá comprar para maximizar seu lucro?</a:t>
            </a:r>
          </a:p>
          <a:p>
            <a:pPr marL="914377" lvl="1" indent="-514338">
              <a:buFont typeface="+mj-lt"/>
              <a:buAutoNum type="alphaLcParenR"/>
            </a:pPr>
            <a:r>
              <a:rPr lang="pt-BR" dirty="0">
                <a:solidFill>
                  <a:srgbClr val="FF0000"/>
                </a:solidFill>
              </a:rPr>
              <a:t>Suponha que a compra de tomate deve ser efetuada um mês antes da venda e que o custo do dinheiro para o varejista seja de 10% ao mês.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D450B658-F4BD-42E1-A084-120445E27D7B}"/>
              </a:ext>
            </a:extLst>
          </p:cNvPr>
          <p:cNvGraphicFramePr/>
          <p:nvPr>
            <p:extLst/>
          </p:nvPr>
        </p:nvGraphicFramePr>
        <p:xfrm>
          <a:off x="748747" y="874643"/>
          <a:ext cx="10694506" cy="242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31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47" y="-2394"/>
            <a:ext cx="10707099" cy="599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ta para baixo 2"/>
          <p:cNvSpPr/>
          <p:nvPr/>
        </p:nvSpPr>
        <p:spPr>
          <a:xfrm rot="17946240">
            <a:off x="3049718" y="503156"/>
            <a:ext cx="324036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3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5411" y="301841"/>
            <a:ext cx="1199373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>
              <a:buFont typeface="+mj-lt"/>
              <a:buAutoNum type="arabicParenR"/>
            </a:pPr>
            <a:r>
              <a:rPr lang="pt-BR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Como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gerente agrícola, você tem a opção de propor um entre dois sistemas de colheita. O primeiro, mais sofisticado, utiliza diversos equipamentos e muita automação. Caso ocorra tudo bem na colheita, o ganho será de R$ 75 mil por hectare. Entretanto, devido a sofisticação do sistema, é comum ocorrerem quebras de equipamentos, que atrasam a colheita e elevam as perdas no campo. Quando ocorrem esses problemas, o prejuízo é de R$ 25 mil por hectare. A probabilidade de ocorrerem essas quebras é de 20%. O outro sistema de colheita, mais próximo do convencional, proporciona ganho de R$ 50 mil /ha. Mas quando ocorrem problemas com a mão de obra (fato que ocorre em 10% dos casos), acaba tendo prejuízo de R$ 5 mil /ha. Os valores já estão líquidos dos custos. </a:t>
            </a:r>
            <a:endParaRPr lang="pt-BR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pt-BR" sz="3200" dirty="0" smtClean="0">
                <a:latin typeface="Times New Roman" panose="02020603050405020304" pitchFamily="18" charset="0"/>
              </a:rPr>
              <a:t>Qual sistema você escolheria?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523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4085" y="0"/>
            <a:ext cx="11505461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spcAft>
                <a:spcPts val="1800"/>
              </a:spcAft>
              <a:buSzPts val="1100"/>
              <a:tabLst>
                <a:tab pos="228600" algn="l"/>
              </a:tabLst>
            </a:pPr>
            <a:r>
              <a:rPr lang="pt-B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Você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deverá escolher qual semente utilizar no próximo plantio de uma cultura anual. A semente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apresenta a característica de </a:t>
            </a:r>
            <a:r>
              <a:rPr lang="pt-B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 maior produtividade,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seu plantio custa R$ 15 mil/ha, enquanto o custo de plantio da semente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de R$ 10 mil/ha. 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Sabe-se que as pragas, na região, ocorrem somente em períodos de chuva, nunca ocorrendo em épocas de seca. As pragas, quando ocorrem (há </a:t>
            </a:r>
            <a:r>
              <a:rPr lang="pt-B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de ocorrerem pragas quando chove), causam perdas de 20% na produção. A probabilidade chuva é de </a:t>
            </a:r>
            <a:r>
              <a:rPr lang="pt-B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%. A taxa de juros (custo de oportunidade) é de 10% no período entre o plantio e a colheita. O quadro a seguir apresenta dados para auxiliar na sua decisão</a:t>
            </a:r>
            <a:r>
              <a:rPr lang="pt-B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1800"/>
              </a:spcAft>
              <a:buSzPts val="1100"/>
              <a:tabLst>
                <a:tab pos="228600" algn="l"/>
              </a:tabLst>
            </a:pPr>
            <a:endParaRPr lang="pt-B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800"/>
              </a:spcAft>
              <a:buSzPts val="1100"/>
              <a:tabLst>
                <a:tab pos="228600" algn="l"/>
              </a:tabLst>
            </a:pPr>
            <a:endParaRPr lang="pt-BR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800"/>
              </a:spcAft>
              <a:buSzPts val="1100"/>
              <a:tabLst>
                <a:tab pos="228600" algn="l"/>
              </a:tabLst>
            </a:pPr>
            <a:endParaRPr lang="pt-BR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800"/>
              </a:spcAft>
              <a:buSzPts val="1100"/>
              <a:tabLst>
                <a:tab pos="228600" algn="l"/>
              </a:tabLst>
            </a:pPr>
            <a:r>
              <a:rPr lang="pt-B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Qual semente você utilizaria?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719215"/>
              </p:ext>
            </p:extLst>
          </p:nvPr>
        </p:nvGraphicFramePr>
        <p:xfrm>
          <a:off x="1046536" y="4369166"/>
          <a:ext cx="10218197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6871"/>
                <a:gridCol w="3098659"/>
                <a:gridCol w="3292667"/>
              </a:tblGrid>
              <a:tr h="67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Resultados na colheita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(sem pragas)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(sem pragas)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Plantio com Semente A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R$ 21.000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R$ 17.000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Plantio com Semente B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R$ 14.000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R$ 13.000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41721"/>
          </a:xfrm>
        </p:spPr>
        <p:txBody>
          <a:bodyPr>
            <a:noAutofit/>
          </a:bodyPr>
          <a:lstStyle/>
          <a:p>
            <a:r>
              <a:rPr lang="pt-BR" dirty="0"/>
              <a:t>Exercício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890B7416-36B0-48E5-8612-224FC0A95EE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47204" y="1723287"/>
          <a:ext cx="10697592" cy="341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4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41721"/>
          </a:xfrm>
        </p:spPr>
        <p:txBody>
          <a:bodyPr>
            <a:noAutofit/>
          </a:bodyPr>
          <a:lstStyle/>
          <a:p>
            <a:r>
              <a:rPr lang="pt-BR" dirty="0"/>
              <a:t>Exercício</a:t>
            </a:r>
          </a:p>
        </p:txBody>
      </p:sp>
      <p:graphicFrame>
        <p:nvGraphicFramePr>
          <p:cNvPr id="2" name="Espaço Reservado para Conteúdo 1">
            <a:extLst>
              <a:ext uri="{FF2B5EF4-FFF2-40B4-BE49-F238E27FC236}">
                <a16:creationId xmlns:a16="http://schemas.microsoft.com/office/drawing/2014/main" xmlns="" id="{4F117B0B-38EA-4F45-B2DB-B0171E24689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35728" y="1335928"/>
          <a:ext cx="10120544" cy="418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41721"/>
          </a:xfrm>
        </p:spPr>
        <p:txBody>
          <a:bodyPr>
            <a:noAutofit/>
          </a:bodyPr>
          <a:lstStyle/>
          <a:p>
            <a:r>
              <a:rPr lang="pt-BR" dirty="0"/>
              <a:t>Exercício</a:t>
            </a:r>
          </a:p>
        </p:txBody>
      </p:sp>
      <p:graphicFrame>
        <p:nvGraphicFramePr>
          <p:cNvPr id="2" name="Espaço Reservado para Conteúdo 1">
            <a:extLst>
              <a:ext uri="{FF2B5EF4-FFF2-40B4-BE49-F238E27FC236}">
                <a16:creationId xmlns:a16="http://schemas.microsoft.com/office/drawing/2014/main" xmlns="" id="{65D3D969-99CE-45BC-88CE-1941C5D9FCF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0520" y="1577009"/>
          <a:ext cx="10670959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0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727971" y="867706"/>
          <a:ext cx="10706468" cy="407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9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90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05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24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527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16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536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357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35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2357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235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82357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1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2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3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4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Automatização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93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Ampliação Simples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1126276" y="2291605"/>
            <a:ext cx="438389" cy="9656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126278" y="3265875"/>
            <a:ext cx="351473" cy="8981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3329606" y="2156359"/>
            <a:ext cx="285751" cy="2228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1"/>
          </a:p>
        </p:txBody>
      </p:sp>
      <p:cxnSp>
        <p:nvCxnSpPr>
          <p:cNvPr id="13" name="Conector reto 12"/>
          <p:cNvCxnSpPr>
            <a:stCxn id="9" idx="6"/>
          </p:cNvCxnSpPr>
          <p:nvPr/>
        </p:nvCxnSpPr>
        <p:spPr>
          <a:xfrm>
            <a:off x="3615357" y="2267802"/>
            <a:ext cx="285751" cy="32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6"/>
          </p:cNvCxnSpPr>
          <p:nvPr/>
        </p:nvCxnSpPr>
        <p:spPr>
          <a:xfrm>
            <a:off x="3615357" y="2267802"/>
            <a:ext cx="288166" cy="406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6"/>
          </p:cNvCxnSpPr>
          <p:nvPr/>
        </p:nvCxnSpPr>
        <p:spPr>
          <a:xfrm flipV="1">
            <a:off x="3615357" y="1980620"/>
            <a:ext cx="285751" cy="287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3901108" y="1972050"/>
            <a:ext cx="7533331" cy="8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3901108" y="2276066"/>
            <a:ext cx="7533331" cy="31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3903523" y="2674377"/>
            <a:ext cx="7530916" cy="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1566529" y="2267801"/>
            <a:ext cx="1757363" cy="107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3232662" y="4097914"/>
            <a:ext cx="285751" cy="2228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1"/>
          </a:p>
        </p:txBody>
      </p:sp>
      <p:cxnSp>
        <p:nvCxnSpPr>
          <p:cNvPr id="33" name="Conector reto 32"/>
          <p:cNvCxnSpPr/>
          <p:nvPr/>
        </p:nvCxnSpPr>
        <p:spPr>
          <a:xfrm>
            <a:off x="3570771" y="4187762"/>
            <a:ext cx="330337" cy="162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3518413" y="4204000"/>
            <a:ext cx="382695" cy="406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32" idx="6"/>
          </p:cNvCxnSpPr>
          <p:nvPr/>
        </p:nvCxnSpPr>
        <p:spPr>
          <a:xfrm flipV="1">
            <a:off x="3518413" y="3798494"/>
            <a:ext cx="382695" cy="410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3901108" y="3798494"/>
            <a:ext cx="753333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3901108" y="4209357"/>
            <a:ext cx="75333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3901108" y="4580878"/>
            <a:ext cx="7533331" cy="85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1477751" y="4164034"/>
            <a:ext cx="1757363" cy="107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6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887896"/>
          </a:xfrm>
        </p:spPr>
        <p:txBody>
          <a:bodyPr>
            <a:noAutofit/>
          </a:bodyPr>
          <a:lstStyle/>
          <a:p>
            <a:r>
              <a:rPr lang="pt-BR" dirty="0"/>
              <a:t>Árvore de Decisão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xmlns="" id="{F1FD839D-3F20-4D90-B861-AFEDB690AD34}"/>
              </a:ext>
            </a:extLst>
          </p:cNvPr>
          <p:cNvGrpSpPr/>
          <p:nvPr/>
        </p:nvGrpSpPr>
        <p:grpSpPr>
          <a:xfrm>
            <a:off x="847235" y="1658077"/>
            <a:ext cx="5035745" cy="4194775"/>
            <a:chOff x="7617" y="2304"/>
            <a:chExt cx="5035745" cy="4194775"/>
          </a:xfrm>
        </p:grpSpPr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xmlns="" id="{CF0B70A9-0819-49A1-9C0B-A5159ECACF03}"/>
                </a:ext>
              </a:extLst>
            </p:cNvPr>
            <p:cNvSpPr/>
            <p:nvPr/>
          </p:nvSpPr>
          <p:spPr>
            <a:xfrm>
              <a:off x="7617" y="2304"/>
              <a:ext cx="5035745" cy="4194775"/>
            </a:xfrm>
            <a:prstGeom prst="roundRect">
              <a:avLst>
                <a:gd name="adj" fmla="val 10000"/>
              </a:avLst>
            </a:prstGeom>
            <a:solidFill>
              <a:srgbClr val="A6706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: Cantos Arredondados 4">
              <a:extLst>
                <a:ext uri="{FF2B5EF4-FFF2-40B4-BE49-F238E27FC236}">
                  <a16:creationId xmlns:a16="http://schemas.microsoft.com/office/drawing/2014/main" xmlns="" id="{A788B8D9-A47A-40FE-91AE-93AF0DE3ADE8}"/>
                </a:ext>
              </a:extLst>
            </p:cNvPr>
            <p:cNvSpPr txBox="1"/>
            <p:nvPr/>
          </p:nvSpPr>
          <p:spPr>
            <a:xfrm>
              <a:off x="130478" y="125165"/>
              <a:ext cx="4790023" cy="39490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38100" rIns="57150" bIns="381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000" kern="1200" dirty="0"/>
                <a:t>Árvore de decisão é um diagrama que mostra as interações entre as decisões e os eventos associados a ela, como são entendidas pelo tomador de decisão.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xmlns="" id="{E11449C6-D9BF-478E-99C7-A6D6DEB16583}"/>
              </a:ext>
            </a:extLst>
          </p:cNvPr>
          <p:cNvGrpSpPr/>
          <p:nvPr/>
        </p:nvGrpSpPr>
        <p:grpSpPr>
          <a:xfrm>
            <a:off x="6362024" y="1658077"/>
            <a:ext cx="5035745" cy="4194775"/>
            <a:chOff x="6302299" y="2304"/>
            <a:chExt cx="5035745" cy="4194775"/>
          </a:xfrm>
        </p:grpSpPr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xmlns="" id="{8120CFBE-270C-48F2-80C5-82BBE3E4188E}"/>
                </a:ext>
              </a:extLst>
            </p:cNvPr>
            <p:cNvSpPr/>
            <p:nvPr/>
          </p:nvSpPr>
          <p:spPr>
            <a:xfrm>
              <a:off x="6302299" y="2304"/>
              <a:ext cx="5035745" cy="4194775"/>
            </a:xfrm>
            <a:prstGeom prst="roundRect">
              <a:avLst>
                <a:gd name="adj" fmla="val 10000"/>
              </a:avLst>
            </a:prstGeom>
            <a:solidFill>
              <a:srgbClr val="A6706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: Cantos Arredondados 4">
              <a:extLst>
                <a:ext uri="{FF2B5EF4-FFF2-40B4-BE49-F238E27FC236}">
                  <a16:creationId xmlns:a16="http://schemas.microsoft.com/office/drawing/2014/main" xmlns="" id="{499710F0-807B-42F0-BC5A-C51D9695F8DA}"/>
                </a:ext>
              </a:extLst>
            </p:cNvPr>
            <p:cNvSpPr txBox="1"/>
            <p:nvPr/>
          </p:nvSpPr>
          <p:spPr>
            <a:xfrm>
              <a:off x="6425160" y="125165"/>
              <a:ext cx="4790023" cy="39490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38100" rIns="57150" bIns="381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000" kern="1200" dirty="0"/>
                <a:t>Os nós da árvore são tradicionalmente representados por um quadrado e os referentes a eventos aleatórios por um círculo. A avaliação de cada alternativa é feita, geralmente, pelo valor monetário esperado.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914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555"/>
            <a:ext cx="7886700" cy="864095"/>
          </a:xfrm>
        </p:spPr>
        <p:txBody>
          <a:bodyPr>
            <a:noAutofit/>
          </a:bodyPr>
          <a:lstStyle/>
          <a:p>
            <a:r>
              <a:rPr lang="pt-BR" dirty="0"/>
              <a:t>Árvore de Decisão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84ABCB20-E04D-4735-B138-ADA908E4CB47}"/>
              </a:ext>
            </a:extLst>
          </p:cNvPr>
          <p:cNvGrpSpPr/>
          <p:nvPr/>
        </p:nvGrpSpPr>
        <p:grpSpPr>
          <a:xfrm>
            <a:off x="733169" y="698287"/>
            <a:ext cx="10711695" cy="5914189"/>
            <a:chOff x="551316" y="-1"/>
            <a:chExt cx="6028083" cy="5914189"/>
          </a:xfrm>
        </p:grpSpPr>
        <p:sp>
          <p:nvSpPr>
            <p:cNvPr id="7" name="Elipse 6">
              <a:extLst>
                <a:ext uri="{FF2B5EF4-FFF2-40B4-BE49-F238E27FC236}">
                  <a16:creationId xmlns:a16="http://schemas.microsoft.com/office/drawing/2014/main" xmlns="" id="{7D501084-2853-428F-9286-949B235546E4}"/>
                </a:ext>
              </a:extLst>
            </p:cNvPr>
            <p:cNvSpPr/>
            <p:nvPr/>
          </p:nvSpPr>
          <p:spPr>
            <a:xfrm>
              <a:off x="551316" y="-1"/>
              <a:ext cx="6028083" cy="591418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Elipse 4">
              <a:extLst>
                <a:ext uri="{FF2B5EF4-FFF2-40B4-BE49-F238E27FC236}">
                  <a16:creationId xmlns:a16="http://schemas.microsoft.com/office/drawing/2014/main" xmlns="" id="{16448F23-4C73-417B-A8AB-01A857386D43}"/>
                </a:ext>
              </a:extLst>
            </p:cNvPr>
            <p:cNvSpPr txBox="1"/>
            <p:nvPr/>
          </p:nvSpPr>
          <p:spPr>
            <a:xfrm>
              <a:off x="797019" y="259679"/>
              <a:ext cx="5535267" cy="55621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kern="1200" dirty="0"/>
                <a:t>O dono de um varejão compra tomates no Ceasa </a:t>
              </a:r>
              <a:r>
                <a:rPr lang="pt-BR" sz="3200" kern="1200" dirty="0" smtClean="0"/>
                <a:t>por             </a:t>
              </a:r>
              <a:r>
                <a:rPr lang="pt-BR" sz="3200" kern="1200" dirty="0"/>
                <a:t>R$ 3,50/kg. As compras são sempre em caixas de 20 kg. </a:t>
              </a:r>
              <a:r>
                <a:rPr lang="pt-BR" sz="3200" kern="1200" dirty="0" smtClean="0"/>
                <a:t>     O </a:t>
              </a:r>
              <a:r>
                <a:rPr lang="pt-BR" sz="3200" kern="1200" dirty="0"/>
                <a:t>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7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7729" b="1033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6822" b="10864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6504"/>
            <a:ext cx="7886700" cy="641721"/>
          </a:xfrm>
        </p:spPr>
        <p:txBody>
          <a:bodyPr>
            <a:noAutofit/>
          </a:bodyPr>
          <a:lstStyle/>
          <a:p>
            <a:r>
              <a:rPr lang="pt-BR" dirty="0"/>
              <a:t>Árvore de Decisão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571926" y="2439948"/>
            <a:ext cx="9048147" cy="31861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anchor="t">
            <a:noAutofit/>
          </a:bodyPr>
          <a:lstStyle/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Calcule:</a:t>
            </a:r>
          </a:p>
          <a:p>
            <a:pPr marL="914377" lvl="1" indent="-514338">
              <a:buFont typeface="+mj-lt"/>
              <a:buAutoNum type="alphaLcParenR"/>
            </a:pPr>
            <a:r>
              <a:rPr lang="pt-BR" dirty="0"/>
              <a:t>Qual a quantidade de tomates que o varejista deverá comprar para maximizar seu lucro?</a:t>
            </a:r>
          </a:p>
          <a:p>
            <a:pPr marL="914377" lvl="1" indent="-514338">
              <a:buFont typeface="+mj-lt"/>
              <a:buAutoNum type="alphaLcParenR"/>
            </a:pPr>
            <a:r>
              <a:rPr lang="pt-BR" dirty="0"/>
              <a:t>Suponha que a compra de tomate deve ser efetuada um mês antes da venda e que o custo do dinheiro para o varejista seja de 10% ao mês.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D450B658-F4BD-42E1-A084-120445E27D7B}"/>
              </a:ext>
            </a:extLst>
          </p:cNvPr>
          <p:cNvGraphicFramePr/>
          <p:nvPr>
            <p:extLst/>
          </p:nvPr>
        </p:nvGraphicFramePr>
        <p:xfrm>
          <a:off x="748747" y="874643"/>
          <a:ext cx="10694506" cy="242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08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0" r="2783"/>
          <a:stretch/>
        </p:blipFill>
        <p:spPr bwMode="auto">
          <a:xfrm>
            <a:off x="980661" y="0"/>
            <a:ext cx="10230678" cy="59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644059" y="834501"/>
            <a:ext cx="149144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R$ 3,50 x 20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636659" y="2283038"/>
            <a:ext cx="149144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R$ 3,50 x 40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18902" y="3667960"/>
            <a:ext cx="149144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R$ 3,50 x 60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627783" y="5097268"/>
            <a:ext cx="149144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R$ 3,50 x 80</a:t>
            </a:r>
          </a:p>
        </p:txBody>
      </p:sp>
    </p:spTree>
    <p:extLst>
      <p:ext uri="{BB962C8B-B14F-4D97-AF65-F5344CB8AC3E}">
        <p14:creationId xmlns:p14="http://schemas.microsoft.com/office/powerpoint/2010/main" val="105202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20" y="1"/>
            <a:ext cx="11012699" cy="597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984204" y="674696"/>
            <a:ext cx="12517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R$ 7,00 x </a:t>
            </a:r>
          </a:p>
          <a:p>
            <a:pPr algn="ctr"/>
            <a:r>
              <a:rPr lang="pt-BR" dirty="0"/>
              <a:t>(20 x 70%)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985683" y="1643839"/>
            <a:ext cx="12517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R$ 7,00 x </a:t>
            </a:r>
          </a:p>
          <a:p>
            <a:pPr algn="ctr"/>
            <a:r>
              <a:rPr lang="pt-BR" dirty="0"/>
              <a:t>(40 x 70%)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69405" y="2497576"/>
            <a:ext cx="1337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R$ 7,00 x </a:t>
            </a:r>
            <a:r>
              <a:rPr lang="pt-BR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85683" y="3028752"/>
            <a:ext cx="12517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R$ 7,00 x </a:t>
            </a:r>
          </a:p>
          <a:p>
            <a:pPr algn="ctr"/>
            <a:r>
              <a:rPr lang="pt-BR" dirty="0"/>
              <a:t>(60 x 70%)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979762" y="3883970"/>
            <a:ext cx="1337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R$ 7,00 x </a:t>
            </a:r>
            <a:r>
              <a:rPr lang="pt-BR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972366" y="4728827"/>
            <a:ext cx="1337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R$ 7,00 x </a:t>
            </a:r>
            <a:r>
              <a:rPr lang="pt-BR" b="1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981242" y="5296998"/>
            <a:ext cx="1337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R$ 7,00 x </a:t>
            </a:r>
            <a:r>
              <a:rPr lang="pt-BR" b="1" dirty="0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8943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47" y="1"/>
            <a:ext cx="11012700" cy="597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7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1053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Tema do Office</vt:lpstr>
      <vt:lpstr>Árvore de Decisão</vt:lpstr>
      <vt:lpstr>Árvore de Decisão</vt:lpstr>
      <vt:lpstr>Árvore de Decisão</vt:lpstr>
      <vt:lpstr>Apresentação do PowerPoint</vt:lpstr>
      <vt:lpstr>Apresentação do PowerPoint</vt:lpstr>
      <vt:lpstr>Árvore de Decisão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Árvore de Decisão</vt:lpstr>
      <vt:lpstr>Apresentação do PowerPoint</vt:lpstr>
      <vt:lpstr>Apresentação do PowerPoint</vt:lpstr>
      <vt:lpstr>Apresentação do PowerPoint</vt:lpstr>
      <vt:lpstr>Exercício</vt:lpstr>
      <vt:lpstr>Exercício</vt:lpstr>
      <vt:lpstr>Exercício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Árvore de Decisão</dc:title>
  <dc:creator>Roberto Arruda de Souza Lima</dc:creator>
  <cp:lastModifiedBy>USP</cp:lastModifiedBy>
  <cp:revision>6</cp:revision>
  <dcterms:created xsi:type="dcterms:W3CDTF">2019-04-22T20:13:12Z</dcterms:created>
  <dcterms:modified xsi:type="dcterms:W3CDTF">2020-04-14T02:05:29Z</dcterms:modified>
</cp:coreProperties>
</file>