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33"/>
  </p:notesMasterIdLst>
  <p:sldIdLst>
    <p:sldId id="256" r:id="rId2"/>
    <p:sldId id="400" r:id="rId3"/>
    <p:sldId id="286" r:id="rId4"/>
    <p:sldId id="287" r:id="rId5"/>
    <p:sldId id="401" r:id="rId6"/>
    <p:sldId id="284" r:id="rId7"/>
    <p:sldId id="381" r:id="rId8"/>
    <p:sldId id="288" r:id="rId9"/>
    <p:sldId id="285" r:id="rId10"/>
    <p:sldId id="257" r:id="rId11"/>
    <p:sldId id="258" r:id="rId12"/>
    <p:sldId id="259" r:id="rId13"/>
    <p:sldId id="382" r:id="rId14"/>
    <p:sldId id="263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7" r:id="rId29"/>
    <p:sldId id="396" r:id="rId30"/>
    <p:sldId id="398" r:id="rId31"/>
    <p:sldId id="39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4" d="100"/>
          <a:sy n="54" d="100"/>
        </p:scale>
        <p:origin x="34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10A74-FE87-43EC-980C-975E8FDEDFED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21911-EA80-43F6-AE25-410DFCCFB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833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43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06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692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2220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796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08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615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848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1AA0BD1-7F05-438D-954E-805872EFCE9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21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58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44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88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10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43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47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06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11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t>29/04/2020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373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db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PTC3566-Tópicos de Controle Avançado</a:t>
            </a:r>
            <a:br>
              <a:rPr lang="pt-BR" sz="3600" dirty="0"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Aula de 29/04/2020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FEB63-3F08-47A0-A7C8-BAC79F4D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simplificado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F49F00CB-1F6B-426D-AA8C-15B7857D5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137209"/>
              </p:ext>
            </p:extLst>
          </p:nvPr>
        </p:nvGraphicFramePr>
        <p:xfrm>
          <a:off x="1243919" y="2191884"/>
          <a:ext cx="5537881" cy="2075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7303">
                  <a:extLst>
                    <a:ext uri="{9D8B030D-6E8A-4147-A177-3AD203B41FA5}">
                      <a16:colId xmlns:a16="http://schemas.microsoft.com/office/drawing/2014/main" val="4089982686"/>
                    </a:ext>
                  </a:extLst>
                </a:gridCol>
                <a:gridCol w="1083388">
                  <a:extLst>
                    <a:ext uri="{9D8B030D-6E8A-4147-A177-3AD203B41FA5}">
                      <a16:colId xmlns:a16="http://schemas.microsoft.com/office/drawing/2014/main" val="2167640555"/>
                    </a:ext>
                  </a:extLst>
                </a:gridCol>
                <a:gridCol w="1082114">
                  <a:extLst>
                    <a:ext uri="{9D8B030D-6E8A-4147-A177-3AD203B41FA5}">
                      <a16:colId xmlns:a16="http://schemas.microsoft.com/office/drawing/2014/main" val="1275869562"/>
                    </a:ext>
                  </a:extLst>
                </a:gridCol>
                <a:gridCol w="967538">
                  <a:extLst>
                    <a:ext uri="{9D8B030D-6E8A-4147-A177-3AD203B41FA5}">
                      <a16:colId xmlns:a16="http://schemas.microsoft.com/office/drawing/2014/main" val="414478784"/>
                    </a:ext>
                  </a:extLst>
                </a:gridCol>
                <a:gridCol w="967538">
                  <a:extLst>
                    <a:ext uri="{9D8B030D-6E8A-4147-A177-3AD203B41FA5}">
                      <a16:colId xmlns:a16="http://schemas.microsoft.com/office/drawing/2014/main" val="3985857903"/>
                    </a:ext>
                  </a:extLst>
                </a:gridCol>
              </a:tblGrid>
              <a:tr h="703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e-mail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r>
                        <a:rPr lang="pt-BR" sz="1100" baseline="-250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X</a:t>
                      </a:r>
                      <a:r>
                        <a:rPr lang="pt-BR" sz="1100" baseline="-250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Spam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4x</a:t>
                      </a:r>
                      <a:r>
                        <a:rPr lang="pt-BR" sz="1100" baseline="-25000" dirty="0">
                          <a:effectLst/>
                        </a:rPr>
                        <a:t>1</a:t>
                      </a:r>
                      <a:r>
                        <a:rPr lang="pt-BR" sz="1100" dirty="0">
                          <a:effectLst/>
                        </a:rPr>
                        <a:t> + 4x</a:t>
                      </a:r>
                      <a:r>
                        <a:rPr lang="pt-BR" sz="1100" baseline="-25000" dirty="0">
                          <a:effectLst/>
                        </a:rPr>
                        <a:t>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9774316"/>
                  </a:ext>
                </a:extLst>
              </a:tr>
              <a:tr h="342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0768212"/>
                  </a:ext>
                </a:extLst>
              </a:tr>
              <a:tr h="342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830872"/>
                  </a:ext>
                </a:extLst>
              </a:tr>
              <a:tr h="342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6208748"/>
                  </a:ext>
                </a:extLst>
              </a:tr>
              <a:tr h="342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7773581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3303D046-9E6A-46FA-898D-DD7B4E32B4AB}"/>
              </a:ext>
            </a:extLst>
          </p:cNvPr>
          <p:cNvSpPr/>
          <p:nvPr/>
        </p:nvSpPr>
        <p:spPr>
          <a:xfrm>
            <a:off x="1192437" y="4544863"/>
            <a:ext cx="6939191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4x</a:t>
            </a:r>
            <a:r>
              <a:rPr lang="pt-B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+ 4x</a:t>
            </a:r>
            <a:r>
              <a:rPr lang="pt-B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5 ou (4,4).(x</a:t>
            </a:r>
            <a:r>
              <a:rPr lang="pt-B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</a:t>
            </a:r>
            <a:r>
              <a:rPr lang="pt-B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&gt; 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Qualquer peso entre 2,5 e 5, com limiar 5 resolve o problema</a:t>
            </a:r>
          </a:p>
        </p:txBody>
      </p:sp>
    </p:spTree>
    <p:extLst>
      <p:ext uri="{BB962C8B-B14F-4D97-AF65-F5344CB8AC3E}">
        <p14:creationId xmlns:p14="http://schemas.microsoft.com/office/powerpoint/2010/main" val="3455625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606AE-80EA-4E1C-9AF0-60CCD9B4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Pesos e limiar (linguagem matemática)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47F66BB-FE96-49CD-9F91-64638073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25987"/>
            <a:ext cx="9613861" cy="3599316"/>
          </a:xfrm>
        </p:spPr>
        <p:txBody>
          <a:bodyPr/>
          <a:lstStyle/>
          <a:p>
            <a:r>
              <a:rPr lang="pt-BR" dirty="0"/>
              <a:t>Resultado do i-</a:t>
            </a:r>
            <a:r>
              <a:rPr lang="pt-BR" dirty="0" err="1"/>
              <a:t>ésimo</a:t>
            </a:r>
            <a:r>
              <a:rPr lang="pt-BR" dirty="0"/>
              <a:t> teste: x</a:t>
            </a:r>
            <a:r>
              <a:rPr lang="pt-BR" baseline="-25000" dirty="0"/>
              <a:t>i</a:t>
            </a:r>
            <a:endParaRPr lang="pt-BR" dirty="0"/>
          </a:p>
          <a:p>
            <a:r>
              <a:rPr lang="pt-BR" dirty="0"/>
              <a:t>Peso do i-</a:t>
            </a:r>
            <a:r>
              <a:rPr lang="pt-BR" dirty="0" err="1"/>
              <a:t>ésimo</a:t>
            </a:r>
            <a:r>
              <a:rPr lang="pt-BR" dirty="0"/>
              <a:t> teste: </a:t>
            </a:r>
            <a:r>
              <a:rPr lang="pt-BR" dirty="0" err="1"/>
              <a:t>w</a:t>
            </a:r>
            <a:r>
              <a:rPr lang="pt-BR" baseline="-25000" dirty="0" err="1"/>
              <a:t>i</a:t>
            </a:r>
            <a:endParaRPr lang="pt-BR" dirty="0"/>
          </a:p>
          <a:p>
            <a:r>
              <a:rPr lang="pt-BR" dirty="0"/>
              <a:t>Escore total: ∑ </a:t>
            </a:r>
            <a:r>
              <a:rPr lang="pt-BR" dirty="0" err="1"/>
              <a:t>w</a:t>
            </a:r>
            <a:r>
              <a:rPr lang="pt-BR" baseline="-25000" dirty="0" err="1"/>
              <a:t>i</a:t>
            </a:r>
            <a:r>
              <a:rPr lang="pt-BR" dirty="0" err="1"/>
              <a:t>x</a:t>
            </a:r>
            <a:r>
              <a:rPr lang="pt-BR" baseline="-25000" dirty="0" err="1"/>
              <a:t>i</a:t>
            </a:r>
            <a:r>
              <a:rPr lang="pt-BR" baseline="-25000" dirty="0"/>
              <a:t>   </a:t>
            </a:r>
            <a:r>
              <a:rPr lang="pt-BR" dirty="0"/>
              <a:t> t: limiar</a:t>
            </a:r>
          </a:p>
          <a:p>
            <a:r>
              <a:rPr lang="pt-BR" dirty="0"/>
              <a:t>∑ </a:t>
            </a:r>
            <a:r>
              <a:rPr lang="pt-BR" dirty="0" err="1"/>
              <a:t>w</a:t>
            </a:r>
            <a:r>
              <a:rPr lang="pt-BR" baseline="-25000" dirty="0" err="1"/>
              <a:t>i</a:t>
            </a:r>
            <a:r>
              <a:rPr lang="pt-BR" dirty="0" err="1"/>
              <a:t>x</a:t>
            </a:r>
            <a:r>
              <a:rPr lang="pt-BR" baseline="-25000" dirty="0" err="1"/>
              <a:t>i</a:t>
            </a:r>
            <a:r>
              <a:rPr lang="pt-BR" baseline="-25000" dirty="0"/>
              <a:t>   </a:t>
            </a:r>
            <a:r>
              <a:rPr lang="pt-BR" dirty="0"/>
              <a:t>&gt; t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3777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24FED-FD0A-4232-9623-596BF704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Visão </a:t>
            </a:r>
            <a:r>
              <a:rPr lang="pt-BR" dirty="0" err="1"/>
              <a:t>Geomética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BF29572B-79EA-4641-8DA5-0EAF65ABD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X=(x</a:t>
            </a:r>
            <a:r>
              <a:rPr lang="pt-BR" baseline="-25000" dirty="0"/>
              <a:t>1</a:t>
            </a:r>
            <a:r>
              <a:rPr lang="pt-BR" dirty="0"/>
              <a:t>,x</a:t>
            </a:r>
            <a:r>
              <a:rPr lang="pt-BR" baseline="-25000" dirty="0"/>
              <a:t>2</a:t>
            </a:r>
            <a:r>
              <a:rPr lang="pt-BR" dirty="0"/>
              <a:t>,...</a:t>
            </a:r>
            <a:r>
              <a:rPr lang="pt-BR" dirty="0" err="1"/>
              <a:t>x</a:t>
            </a:r>
            <a:r>
              <a:rPr lang="pt-BR" baseline="-25000" dirty="0" err="1"/>
              <a:t>n</a:t>
            </a:r>
            <a:r>
              <a:rPr lang="pt-BR" dirty="0"/>
              <a:t>)  </a:t>
            </a:r>
          </a:p>
          <a:p>
            <a:r>
              <a:rPr lang="pt-BR" dirty="0"/>
              <a:t>W=(w</a:t>
            </a:r>
            <a:r>
              <a:rPr lang="pt-BR" baseline="-25000" dirty="0"/>
              <a:t>1</a:t>
            </a:r>
            <a:r>
              <a:rPr lang="pt-BR" dirty="0"/>
              <a:t>,w</a:t>
            </a:r>
            <a:r>
              <a:rPr lang="pt-BR" baseline="-25000" dirty="0"/>
              <a:t>2</a:t>
            </a:r>
            <a:r>
              <a:rPr lang="pt-BR" dirty="0"/>
              <a:t>,...</a:t>
            </a:r>
            <a:r>
              <a:rPr lang="pt-BR" dirty="0" err="1"/>
              <a:t>w</a:t>
            </a:r>
            <a:r>
              <a:rPr lang="pt-BR" baseline="-25000" dirty="0" err="1"/>
              <a:t>n</a:t>
            </a:r>
            <a:r>
              <a:rPr lang="pt-BR" dirty="0"/>
              <a:t>)</a:t>
            </a:r>
          </a:p>
          <a:p>
            <a:r>
              <a:rPr lang="pt-BR" dirty="0"/>
              <a:t>W.X &gt; t </a:t>
            </a:r>
          </a:p>
          <a:p>
            <a:r>
              <a:rPr lang="pt-BR" dirty="0"/>
              <a:t>W.X: contorno de decisão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F24CFA4-F71B-46CB-AD82-199685EEB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281" y="2249979"/>
            <a:ext cx="5023413" cy="38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59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94EDFC-F6FA-4916-B9F0-880219CC4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Questões relevantes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D686CA-EF31-4640-8934-361E1DE9E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Há várias soluções possíveis para AM</a:t>
            </a:r>
          </a:p>
          <a:p>
            <a:r>
              <a:rPr lang="pt-BR" dirty="0"/>
              <a:t>Dados de treinamento: usar conhecimento para treinar</a:t>
            </a:r>
          </a:p>
          <a:p>
            <a:r>
              <a:rPr lang="pt-BR" dirty="0"/>
              <a:t>Generalização (fundamental em AM): ajustar pesos a aplicações específicas</a:t>
            </a:r>
          </a:p>
          <a:p>
            <a:r>
              <a:rPr lang="pt-BR" dirty="0"/>
              <a:t>Essência: boa escolha de pesos para os testes e boa escolha dos testes.</a:t>
            </a:r>
          </a:p>
          <a:p>
            <a:endParaRPr lang="pt-BR" dirty="0"/>
          </a:p>
          <a:p>
            <a:pPr marL="1371600" lvl="3" indent="0">
              <a:buNone/>
            </a:pPr>
            <a:r>
              <a:rPr lang="pt-BR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409391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D6661-D8EC-4A17-93EA-540D53DA3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Aprendizagem de máquina (definição)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8FA184F-A240-4BDC-ABED-EC1AFFCE9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Estudo sistemático de algoritmos e sistemas que aumentam seu conhecimento e desempenho com a experiência.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9806E31-6D1C-4CC6-8853-CA9C92868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3051971"/>
            <a:ext cx="8060908" cy="36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7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7ED325-1120-456D-8A26-E27B52795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Continuação do exemplo spam-</a:t>
            </a:r>
            <a:r>
              <a:rPr lang="pt-BR" dirty="0" err="1"/>
              <a:t>ham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4659AF-5EE1-4678-A5A7-0D90A4DDB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Característica a ser analisada: conter a palavra “</a:t>
            </a:r>
            <a:r>
              <a:rPr lang="pt-BR" dirty="0" err="1"/>
              <a:t>viagra</a:t>
            </a:r>
            <a:r>
              <a:rPr lang="pt-BR" dirty="0"/>
              <a:t>”</a:t>
            </a:r>
          </a:p>
          <a:p>
            <a:r>
              <a:rPr lang="pt-BR" dirty="0"/>
              <a:t>Treinamento: </a:t>
            </a:r>
          </a:p>
          <a:p>
            <a:r>
              <a:rPr lang="pt-BR" dirty="0"/>
              <a:t>4:1, ou seja, em cada 5 mensagens contendo a palavra “</a:t>
            </a:r>
            <a:r>
              <a:rPr lang="pt-BR" dirty="0" err="1"/>
              <a:t>viagra</a:t>
            </a:r>
            <a:r>
              <a:rPr lang="pt-BR" dirty="0"/>
              <a:t>”; 4 são spam e 1 é </a:t>
            </a:r>
            <a:r>
              <a:rPr lang="pt-BR" dirty="0" err="1"/>
              <a:t>ham</a:t>
            </a:r>
            <a:r>
              <a:rPr lang="pt-BR" dirty="0"/>
              <a:t>.</a:t>
            </a:r>
          </a:p>
          <a:p>
            <a:r>
              <a:rPr lang="pt-BR" dirty="0"/>
              <a:t>Combinar com 1:6 são spams, i.e., em cada 7 mensagens; 1 é spam e 6 são </a:t>
            </a:r>
            <a:r>
              <a:rPr lang="pt-BR" dirty="0" err="1"/>
              <a:t>ham</a:t>
            </a:r>
            <a:r>
              <a:rPr lang="pt-BR" dirty="0"/>
              <a:t>.</a:t>
            </a:r>
          </a:p>
          <a:p>
            <a:r>
              <a:rPr lang="pt-BR" dirty="0" err="1"/>
              <a:t>Bayes</a:t>
            </a:r>
            <a:r>
              <a:rPr lang="pt-BR" dirty="0"/>
              <a:t>: 4:6 são spam e 6 são </a:t>
            </a:r>
            <a:r>
              <a:rPr lang="pt-BR" dirty="0" err="1"/>
              <a:t>ham</a:t>
            </a:r>
            <a:r>
              <a:rPr lang="pt-BR" dirty="0"/>
              <a:t>, a cada 10 recebidas.</a:t>
            </a:r>
          </a:p>
          <a:p>
            <a:r>
              <a:rPr lang="pt-BR" dirty="0"/>
              <a:t>Ou seja, a aposta em </a:t>
            </a:r>
            <a:r>
              <a:rPr lang="pt-BR" dirty="0" err="1"/>
              <a:t>ham</a:t>
            </a:r>
            <a:r>
              <a:rPr lang="pt-BR" dirty="0"/>
              <a:t> ainda é melhor, embora a probabilidade tenha diminuído.</a:t>
            </a:r>
          </a:p>
        </p:txBody>
      </p:sp>
    </p:spTree>
    <p:extLst>
      <p:ext uri="{BB962C8B-B14F-4D97-AF65-F5344CB8AC3E}">
        <p14:creationId xmlns:p14="http://schemas.microsoft.com/office/powerpoint/2010/main" val="2760859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EEC9DB-94E0-4B7D-8FA3-A8ADF34F4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Bayes</a:t>
            </a:r>
            <a:r>
              <a:rPr lang="pt-BR" dirty="0"/>
              <a:t>: multiplicações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C69DF0-4C6A-42E9-8B25-C266F30AF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Vantagem: Combinar peças</a:t>
            </a:r>
          </a:p>
          <a:p>
            <a:endParaRPr lang="pt-BR" dirty="0"/>
          </a:p>
          <a:p>
            <a:r>
              <a:rPr lang="pt-BR" dirty="0"/>
              <a:t>Palavra: “blue-</a:t>
            </a:r>
            <a:r>
              <a:rPr lang="pt-BR" dirty="0" err="1"/>
              <a:t>pill</a:t>
            </a:r>
            <a:r>
              <a:rPr lang="pt-BR" dirty="0"/>
              <a:t>”: spam 3:1</a:t>
            </a:r>
          </a:p>
          <a:p>
            <a:r>
              <a:rPr lang="pt-BR" dirty="0"/>
              <a:t>Palavra: “</a:t>
            </a:r>
            <a:r>
              <a:rPr lang="pt-BR" dirty="0" err="1"/>
              <a:t>viagra</a:t>
            </a:r>
            <a:r>
              <a:rPr lang="pt-BR" dirty="0"/>
              <a:t>”: spam 4:1</a:t>
            </a:r>
          </a:p>
          <a:p>
            <a:endParaRPr lang="pt-BR" dirty="0"/>
          </a:p>
          <a:p>
            <a:r>
              <a:rPr lang="pt-BR" dirty="0"/>
              <a:t>Combinando: 12:1... Muito superior ao 1:6 de prevalência</a:t>
            </a:r>
          </a:p>
          <a:p>
            <a:endParaRPr lang="pt-BR" dirty="0"/>
          </a:p>
          <a:p>
            <a:r>
              <a:rPr lang="pt-BR" dirty="0"/>
              <a:t>Gerou “</a:t>
            </a:r>
            <a:r>
              <a:rPr lang="pt-BR" dirty="0" err="1"/>
              <a:t>overfitting</a:t>
            </a:r>
            <a:r>
              <a:rPr lang="pt-BR" dirty="0"/>
              <a:t>” pois as palavras não são independentes (desvantagem)</a:t>
            </a:r>
          </a:p>
        </p:txBody>
      </p:sp>
    </p:spTree>
    <p:extLst>
      <p:ext uri="{BB962C8B-B14F-4D97-AF65-F5344CB8AC3E}">
        <p14:creationId xmlns:p14="http://schemas.microsoft.com/office/powerpoint/2010/main" val="2204333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931B8-F95E-410D-BE5C-E81A05D08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Bayes</a:t>
            </a:r>
            <a:r>
              <a:rPr lang="pt-BR" dirty="0"/>
              <a:t> (continuação)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5D5E6E-7CAD-4291-A2EA-DD99BB28B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p(</a:t>
            </a:r>
            <a:r>
              <a:rPr lang="pt-BR" dirty="0" err="1"/>
              <a:t>viagra|blue-pill</a:t>
            </a:r>
            <a:r>
              <a:rPr lang="pt-BR" dirty="0"/>
              <a:t>) ..... 1. Ou seja 12:1 é super estimado.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Assumir que p(</a:t>
            </a:r>
            <a:r>
              <a:rPr lang="pt-BR" dirty="0" err="1"/>
              <a:t>viagra.blue-pill</a:t>
            </a:r>
            <a:r>
              <a:rPr lang="pt-BR" dirty="0"/>
              <a:t>) ~ p(</a:t>
            </a:r>
            <a:r>
              <a:rPr lang="pt-BR" dirty="0" err="1"/>
              <a:t>viagra|blue-pill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Vamos assumir 5:1</a:t>
            </a:r>
          </a:p>
        </p:txBody>
      </p:sp>
    </p:spTree>
    <p:extLst>
      <p:ext uri="{BB962C8B-B14F-4D97-AF65-F5344CB8AC3E}">
        <p14:creationId xmlns:p14="http://schemas.microsoft.com/office/powerpoint/2010/main" val="2463042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5127AB-8509-49FF-9527-2280086D0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 de algoritmos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D27021-969B-451A-BD6B-03A3CA41E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</a:t>
            </a:r>
            <a:r>
              <a:rPr lang="pt-BR" dirty="0" err="1"/>
              <a:t>viagra</a:t>
            </a:r>
            <a:r>
              <a:rPr lang="pt-BR" dirty="0"/>
              <a:t> </a:t>
            </a:r>
          </a:p>
          <a:p>
            <a:r>
              <a:rPr lang="pt-BR" dirty="0" err="1"/>
              <a:t>If</a:t>
            </a:r>
            <a:r>
              <a:rPr lang="pt-BR" dirty="0"/>
              <a:t> blue-</a:t>
            </a:r>
            <a:r>
              <a:rPr lang="pt-BR" dirty="0" err="1"/>
              <a:t>pill</a:t>
            </a:r>
            <a:r>
              <a:rPr lang="pt-BR" dirty="0"/>
              <a:t>: 5:1</a:t>
            </a:r>
          </a:p>
          <a:p>
            <a:r>
              <a:rPr lang="pt-BR" dirty="0" err="1"/>
              <a:t>else</a:t>
            </a:r>
            <a:r>
              <a:rPr lang="pt-BR" dirty="0"/>
              <a:t>: 4:1</a:t>
            </a:r>
          </a:p>
          <a:p>
            <a:endParaRPr lang="pt-BR" dirty="0"/>
          </a:p>
          <a:p>
            <a:r>
              <a:rPr lang="pt-BR" dirty="0"/>
              <a:t>Não contém </a:t>
            </a:r>
            <a:r>
              <a:rPr lang="pt-BR" dirty="0" err="1"/>
              <a:t>viagra</a:t>
            </a:r>
            <a:endParaRPr lang="pt-BR" dirty="0"/>
          </a:p>
          <a:p>
            <a:r>
              <a:rPr lang="pt-BR" dirty="0" err="1"/>
              <a:t>If</a:t>
            </a:r>
            <a:r>
              <a:rPr lang="pt-BR" dirty="0"/>
              <a:t> blue-</a:t>
            </a:r>
            <a:r>
              <a:rPr lang="pt-BR" dirty="0" err="1"/>
              <a:t>pill</a:t>
            </a:r>
            <a:r>
              <a:rPr lang="pt-BR" dirty="0"/>
              <a:t>: 3:1</a:t>
            </a:r>
          </a:p>
          <a:p>
            <a:r>
              <a:rPr lang="pt-BR" dirty="0"/>
              <a:t>else:1:6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1083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98DFE-84EC-4E60-9CE6-DD8F2EB1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AM: visão geral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422F007A-8255-4E61-A44E-0B356E237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29" y="2260600"/>
            <a:ext cx="6026690" cy="3598863"/>
          </a:xfrm>
        </p:spPr>
      </p:pic>
    </p:spTree>
    <p:extLst>
      <p:ext uri="{BB962C8B-B14F-4D97-AF65-F5344CB8AC3E}">
        <p14:creationId xmlns:p14="http://schemas.microsoft.com/office/powerpoint/2010/main" val="3123453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FEB63-3F08-47A0-A7C8-BAC79F4D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 e </a:t>
            </a:r>
            <a:r>
              <a:rPr lang="pt-BR" dirty="0" err="1"/>
              <a:t>start-ups</a:t>
            </a:r>
            <a:r>
              <a:rPr lang="pt-BR" dirty="0"/>
              <a:t> hoje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C33DC4-0175-4A4C-BE0D-35E5C97DB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 Inteligência Artificial e Aprendizado de Máquina</a:t>
            </a:r>
          </a:p>
          <a:p>
            <a:pPr marL="0" indent="0">
              <a:buNone/>
            </a:pPr>
            <a:r>
              <a:rPr lang="pt-BR" dirty="0"/>
              <a:t>“The </a:t>
            </a:r>
            <a:r>
              <a:rPr lang="pt-BR" dirty="0" err="1"/>
              <a:t>essential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Turing” – B. J. </a:t>
            </a:r>
            <a:r>
              <a:rPr lang="pt-BR" dirty="0" err="1"/>
              <a:t>Copeland</a:t>
            </a:r>
            <a:r>
              <a:rPr lang="pt-BR" dirty="0"/>
              <a:t> – Oxford - 2013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Máquinas que aprendem: algo muito antigo</a:t>
            </a:r>
          </a:p>
          <a:p>
            <a:pPr marL="0" indent="0">
              <a:buNone/>
            </a:pPr>
            <a:r>
              <a:rPr lang="pt-BR" dirty="0"/>
              <a:t> - Al </a:t>
            </a:r>
            <a:r>
              <a:rPr lang="pt-BR" dirty="0" err="1"/>
              <a:t>Cimino</a:t>
            </a:r>
            <a:r>
              <a:rPr lang="pt-BR" dirty="0"/>
              <a:t>: A história da quebra dos códigos secretos.</a:t>
            </a:r>
          </a:p>
          <a:p>
            <a:pPr marL="0" indent="0">
              <a:buNone/>
            </a:pPr>
            <a:r>
              <a:rPr lang="pt-BR" dirty="0"/>
              <a:t>Turing: Londres (1947): </a:t>
            </a:r>
            <a:r>
              <a:rPr lang="pt-BR" dirty="0" err="1"/>
              <a:t>lecture</a:t>
            </a:r>
            <a:r>
              <a:rPr lang="pt-BR" dirty="0"/>
              <a:t> in “Computer </a:t>
            </a:r>
            <a:r>
              <a:rPr lang="pt-BR" dirty="0" err="1"/>
              <a:t>Intelligence</a:t>
            </a:r>
            <a:r>
              <a:rPr lang="pt-BR" dirty="0"/>
              <a:t>”</a:t>
            </a:r>
          </a:p>
          <a:p>
            <a:pPr marL="0" indent="0">
              <a:buNone/>
            </a:pPr>
            <a:r>
              <a:rPr lang="pt-BR" dirty="0"/>
              <a:t>1948: Ensaio (“</a:t>
            </a:r>
            <a:r>
              <a:rPr lang="pt-BR" dirty="0" err="1"/>
              <a:t>Intelligent</a:t>
            </a:r>
            <a:r>
              <a:rPr lang="pt-BR" dirty="0"/>
              <a:t> </a:t>
            </a:r>
            <a:r>
              <a:rPr lang="pt-BR" dirty="0" err="1"/>
              <a:t>Machinery</a:t>
            </a:r>
            <a:r>
              <a:rPr lang="pt-BR" dirty="0"/>
              <a:t>”)</a:t>
            </a:r>
          </a:p>
          <a:p>
            <a:pPr marL="0" indent="0">
              <a:buNone/>
            </a:pPr>
            <a:r>
              <a:rPr lang="pt-BR" dirty="0"/>
              <a:t>1950: “Computer </a:t>
            </a:r>
            <a:r>
              <a:rPr lang="pt-BR" dirty="0" err="1"/>
              <a:t>Machinery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Intelligence</a:t>
            </a:r>
            <a:r>
              <a:rPr lang="pt-BR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812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4B7EA-A3C6-4F79-A219-52E251C8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Elementos de AM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E2DE52-4534-4880-8B9A-88CFDE28E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Tarefas/modelos/funcionalidades</a:t>
            </a:r>
          </a:p>
          <a:p>
            <a:endParaRPr lang="pt-BR" dirty="0"/>
          </a:p>
          <a:p>
            <a:r>
              <a:rPr lang="pt-BR" dirty="0"/>
              <a:t>Tarefas realizadas por modelos</a:t>
            </a:r>
          </a:p>
          <a:p>
            <a:r>
              <a:rPr lang="pt-BR" dirty="0"/>
              <a:t>Aprendizado: algoritmos que produzem modelos</a:t>
            </a:r>
          </a:p>
          <a:p>
            <a:endParaRPr lang="pt-BR" dirty="0"/>
          </a:p>
          <a:p>
            <a:r>
              <a:rPr lang="pt-BR" dirty="0"/>
              <a:t>AM: usar as funcionalidades para construir modelos que realizam tarefas</a:t>
            </a:r>
          </a:p>
        </p:txBody>
      </p:sp>
    </p:spTree>
    <p:extLst>
      <p:ext uri="{BB962C8B-B14F-4D97-AF65-F5344CB8AC3E}">
        <p14:creationId xmlns:p14="http://schemas.microsoft.com/office/powerpoint/2010/main" val="16264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BD67F-B62A-4D0F-BFAA-CB276DB67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Ingredientes de AM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0E44A2-41FD-4FA0-AD7A-E634F1130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Funcionalidade: define como representar os objetos relevantes do domínio (linguagem).</a:t>
            </a:r>
          </a:p>
          <a:p>
            <a:endParaRPr lang="pt-BR" dirty="0"/>
          </a:p>
          <a:p>
            <a:r>
              <a:rPr lang="pt-BR" dirty="0"/>
              <a:t>Tarefa: representação abstrata do problema em relação aos objetos do domínio. Exemplo: classificar em duas ou mais classes.</a:t>
            </a:r>
          </a:p>
          <a:p>
            <a:endParaRPr lang="pt-BR" dirty="0"/>
          </a:p>
          <a:p>
            <a:r>
              <a:rPr lang="pt-BR" dirty="0"/>
              <a:t>Ponto de dados........Modelo.........saídas</a:t>
            </a:r>
          </a:p>
          <a:p>
            <a:r>
              <a:rPr lang="pt-BR" dirty="0"/>
              <a:t>Modelo: produzido por algoritmo de aprendizado sobre dados de treinamento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0709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90420-EB79-4BED-ADC7-7DF2C7B1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Tarefas (Unidade)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FDF8FD-2D10-4CF6-9E92-3F994D380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Classificação (</a:t>
            </a:r>
            <a:r>
              <a:rPr lang="pt-BR" dirty="0" err="1"/>
              <a:t>multi-classes</a:t>
            </a:r>
            <a:r>
              <a:rPr lang="pt-BR" dirty="0"/>
              <a:t>): escolha de contornos</a:t>
            </a:r>
          </a:p>
          <a:p>
            <a:endParaRPr lang="pt-BR" dirty="0"/>
          </a:p>
          <a:p>
            <a:r>
              <a:rPr lang="pt-BR" dirty="0" err="1"/>
              <a:t>Regreção</a:t>
            </a:r>
            <a:r>
              <a:rPr lang="pt-BR" dirty="0"/>
              <a:t>: eliminação de contornos (interpretação de escores)</a:t>
            </a:r>
          </a:p>
          <a:p>
            <a:endParaRPr lang="pt-BR" dirty="0"/>
          </a:p>
          <a:p>
            <a:r>
              <a:rPr lang="pt-BR" dirty="0"/>
              <a:t>Hipótese: </a:t>
            </a:r>
          </a:p>
          <a:p>
            <a:r>
              <a:rPr lang="pt-BR" dirty="0"/>
              <a:t>Dados de treinamento disponíveis (aprendizado supervisionado)</a:t>
            </a:r>
          </a:p>
          <a:p>
            <a:r>
              <a:rPr lang="pt-BR" dirty="0"/>
              <a:t>Executar a tarefa sem dados de treinamento (aprendizado não supervisionado)</a:t>
            </a:r>
          </a:p>
        </p:txBody>
      </p:sp>
    </p:spTree>
    <p:extLst>
      <p:ext uri="{BB962C8B-B14F-4D97-AF65-F5344CB8AC3E}">
        <p14:creationId xmlns:p14="http://schemas.microsoft.com/office/powerpoint/2010/main" val="1098410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948B6-2683-4FB2-B3C4-39D4F0A8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Aprendizado não supervisionado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392A4F-934D-44B7-844A-7A4A9D8D9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Formação de aglomerados (“clusters”): medidas de similaridades</a:t>
            </a:r>
          </a:p>
          <a:p>
            <a:r>
              <a:rPr lang="pt-BR" dirty="0"/>
              <a:t>Coeficiente de </a:t>
            </a:r>
            <a:r>
              <a:rPr lang="pt-BR" dirty="0" err="1"/>
              <a:t>Jaccard</a:t>
            </a:r>
            <a:endParaRPr lang="pt-BR" dirty="0"/>
          </a:p>
          <a:p>
            <a:r>
              <a:rPr lang="pt-BR" dirty="0"/>
              <a:t>Exemplo:</a:t>
            </a:r>
          </a:p>
          <a:p>
            <a:r>
              <a:rPr lang="pt-BR" dirty="0"/>
              <a:t>e-mail 1: 42 palavras diferentes</a:t>
            </a:r>
          </a:p>
          <a:p>
            <a:r>
              <a:rPr lang="pt-BR" dirty="0"/>
              <a:t>E-mail 2: 112 palavras diferentes</a:t>
            </a:r>
          </a:p>
          <a:p>
            <a:r>
              <a:rPr lang="pt-BR" dirty="0"/>
              <a:t>23 palavras em comum:</a:t>
            </a:r>
          </a:p>
          <a:p>
            <a:r>
              <a:rPr lang="pt-BR" dirty="0"/>
              <a:t>Similaridade = 23/(42+112-23)</a:t>
            </a:r>
          </a:p>
        </p:txBody>
      </p:sp>
    </p:spTree>
    <p:extLst>
      <p:ext uri="{BB962C8B-B14F-4D97-AF65-F5344CB8AC3E}">
        <p14:creationId xmlns:p14="http://schemas.microsoft.com/office/powerpoint/2010/main" val="2089306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32E4CA-C001-4EFB-B2CD-8E9926E00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Outra forma de aprendizado não supervisionado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AE761B-7D92-49D2-B86E-4F2139DAB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Regras de associação</a:t>
            </a:r>
          </a:p>
          <a:p>
            <a:endParaRPr lang="pt-BR" dirty="0"/>
          </a:p>
          <a:p>
            <a:r>
              <a:rPr lang="pt-BR" dirty="0"/>
              <a:t>Exemplo: compras </a:t>
            </a:r>
            <a:r>
              <a:rPr lang="pt-BR" dirty="0" err="1"/>
              <a:t>Amazon</a:t>
            </a:r>
            <a:r>
              <a:rPr lang="pt-BR" dirty="0"/>
              <a:t>...itens múltiplos nas cesta de compras.</a:t>
            </a:r>
          </a:p>
        </p:txBody>
      </p:sp>
    </p:spTree>
    <p:extLst>
      <p:ext uri="{BB962C8B-B14F-4D97-AF65-F5344CB8AC3E}">
        <p14:creationId xmlns:p14="http://schemas.microsoft.com/office/powerpoint/2010/main" val="1766410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59F4B-21F6-4DE6-90DD-0F15722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Resumo da terminologia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FA5B96-9D46-49AF-A73D-FFAD80488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Aprendizado supervisionado: dados selecionados</a:t>
            </a:r>
          </a:p>
          <a:p>
            <a:r>
              <a:rPr lang="pt-BR" dirty="0"/>
              <a:t>Preditivo: tem variável alvo (classificação e regressão)</a:t>
            </a:r>
          </a:p>
          <a:p>
            <a:r>
              <a:rPr lang="pt-BR" dirty="0"/>
              <a:t>Descritivo: não tem variável alvo (descoberta de </a:t>
            </a:r>
            <a:r>
              <a:rPr lang="pt-BR" dirty="0" err="1"/>
              <a:t>sub-grupos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Aprendizado não supervisionado: não há conjunto de dados de teste</a:t>
            </a:r>
          </a:p>
          <a:p>
            <a:r>
              <a:rPr lang="pt-BR" dirty="0"/>
              <a:t>Preditivo: “cluster” preditivo</a:t>
            </a:r>
          </a:p>
          <a:p>
            <a:r>
              <a:rPr lang="pt-BR" dirty="0"/>
              <a:t>Descritivo: descoberta de dados de associação</a:t>
            </a:r>
          </a:p>
        </p:txBody>
      </p:sp>
    </p:spTree>
    <p:extLst>
      <p:ext uri="{BB962C8B-B14F-4D97-AF65-F5344CB8AC3E}">
        <p14:creationId xmlns:p14="http://schemas.microsoft.com/office/powerpoint/2010/main" val="650932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003DF-86E8-4E97-BCE5-D1F4BF44C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Procurando estruturas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72440B-091D-48C3-9EE8-B50953B8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715536" cy="4107470"/>
          </a:xfrm>
        </p:spPr>
        <p:txBody>
          <a:bodyPr/>
          <a:lstStyle/>
          <a:p>
            <a:r>
              <a:rPr lang="pt-BR" dirty="0"/>
              <a:t>Padrões: manifestações de estruturas nos dados. Pode estar na forma “escondida” ou latente.</a:t>
            </a:r>
          </a:p>
          <a:p>
            <a:r>
              <a:rPr lang="pt-BR" dirty="0"/>
              <a:t>Exemplo: linhas (pessoas); colunas (filmes)</a:t>
            </a:r>
          </a:p>
          <a:p>
            <a:r>
              <a:rPr lang="pt-BR" dirty="0"/>
              <a:t>1	0	1	0</a:t>
            </a:r>
          </a:p>
          <a:p>
            <a:r>
              <a:rPr lang="pt-BR" dirty="0"/>
              <a:t>0	2	2	2</a:t>
            </a:r>
          </a:p>
          <a:p>
            <a:r>
              <a:rPr lang="pt-BR" dirty="0"/>
              <a:t>0	0	0	1</a:t>
            </a:r>
          </a:p>
          <a:p>
            <a:r>
              <a:rPr lang="pt-BR" dirty="0"/>
              <a:t>1	2	3	2</a:t>
            </a:r>
          </a:p>
          <a:p>
            <a:r>
              <a:rPr lang="pt-BR" dirty="0"/>
              <a:t>1	0	1	1</a:t>
            </a:r>
          </a:p>
          <a:p>
            <a:r>
              <a:rPr lang="pt-BR" dirty="0"/>
              <a:t>0 	2	2	3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5930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34C41-D266-42E9-B641-75B3575E9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Padrões simples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0E6DD-5EC9-4376-8796-B5719C733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Segundo filme: mais popular (média 1,5)</a:t>
            </a:r>
          </a:p>
          <a:p>
            <a:r>
              <a:rPr lang="pt-BR" dirty="0"/>
              <a:t>Primeiro filme: menos popular (média 0,5)</a:t>
            </a:r>
          </a:p>
          <a:p>
            <a:endParaRPr lang="pt-BR" dirty="0"/>
          </a:p>
          <a:p>
            <a:r>
              <a:rPr lang="pt-BR" dirty="0"/>
              <a:t>Há estrutura nessa matriz?</a:t>
            </a:r>
          </a:p>
          <a:p>
            <a:r>
              <a:rPr lang="pt-BR" dirty="0"/>
              <a:t>Os filmes são: Um sonho de liberdade; Os suspeitos; O poderoso chefão; O grande </a:t>
            </a:r>
            <a:r>
              <a:rPr lang="pt-BR" dirty="0" err="1"/>
              <a:t>Lebowski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6881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01EEA1-48AC-4925-8799-1DF4B856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Padrão escondido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1D7A2D-4C8C-4B34-9789-9B19422CC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3ª coluna = soma das duas 1ªs</a:t>
            </a:r>
          </a:p>
          <a:p>
            <a:r>
              <a:rPr lang="pt-BR" dirty="0"/>
              <a:t>4ª linha = soma das duas 1ªs</a:t>
            </a:r>
          </a:p>
          <a:p>
            <a:r>
              <a:rPr lang="pt-BR" dirty="0"/>
              <a:t>1010	    100</a:t>
            </a:r>
          </a:p>
          <a:p>
            <a:r>
              <a:rPr lang="pt-BR" dirty="0"/>
              <a:t>0222     010         100        1010</a:t>
            </a:r>
          </a:p>
          <a:p>
            <a:r>
              <a:rPr lang="pt-BR" dirty="0"/>
              <a:t>0001 =  001     X   020    X  0111</a:t>
            </a:r>
          </a:p>
          <a:p>
            <a:r>
              <a:rPr lang="pt-BR" dirty="0"/>
              <a:t>1232     110          001        0001</a:t>
            </a:r>
          </a:p>
          <a:p>
            <a:r>
              <a:rPr lang="pt-BR" dirty="0"/>
              <a:t>1011     101         (diagonal)   (Booleana)=C</a:t>
            </a:r>
          </a:p>
          <a:p>
            <a:r>
              <a:rPr lang="pt-BR" dirty="0"/>
              <a:t>0223     011</a:t>
            </a:r>
          </a:p>
          <a:p>
            <a:pPr lvl="2"/>
            <a:r>
              <a:rPr lang="pt-BR" dirty="0"/>
              <a:t>(Booleana)=A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9091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2DBC8-EC78-45E2-92CE-EA3EACF0D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Padrão escondido (cont1)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F79C8-B091-4C97-AE79-FE8A93DB1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 =  				linha(gênero); coluna(filme)</a:t>
            </a:r>
          </a:p>
          <a:p>
            <a:r>
              <a:rPr lang="pt-BR" dirty="0"/>
              <a:t>1	0	1	0	drama</a:t>
            </a:r>
          </a:p>
          <a:p>
            <a:r>
              <a:rPr lang="pt-BR" dirty="0"/>
              <a:t>0	1	1	1	crime	</a:t>
            </a:r>
          </a:p>
          <a:p>
            <a:r>
              <a:rPr lang="pt-BR" dirty="0"/>
              <a:t>0	0	0	1	comédia</a:t>
            </a:r>
          </a:p>
          <a:p>
            <a:endParaRPr lang="pt-BR" dirty="0"/>
          </a:p>
          <a:p>
            <a:r>
              <a:rPr lang="pt-BR" dirty="0"/>
              <a:t>Filme 1: drama; Filme 2: crime; Filme 3: </a:t>
            </a:r>
            <a:r>
              <a:rPr lang="pt-BR" dirty="0" err="1"/>
              <a:t>drama+crime</a:t>
            </a:r>
            <a:r>
              <a:rPr lang="pt-BR" dirty="0"/>
              <a:t>; Filme 4: </a:t>
            </a:r>
            <a:r>
              <a:rPr lang="pt-BR" dirty="0" err="1"/>
              <a:t>crime+comédia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43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Ciência de dados: aplicações no cotidiano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02" y="2336800"/>
            <a:ext cx="3789571" cy="3598863"/>
          </a:xfrm>
        </p:spPr>
      </p:pic>
    </p:spTree>
    <p:extLst>
      <p:ext uri="{BB962C8B-B14F-4D97-AF65-F5344CB8AC3E}">
        <p14:creationId xmlns:p14="http://schemas.microsoft.com/office/powerpoint/2010/main" val="2827117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81CF1-44CB-4B37-A69B-8AD86B37F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Padrão escondido (II)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E07919-CA13-43E9-ADE7-1DE83E387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= 				linhas: preferência por gênero</a:t>
            </a:r>
          </a:p>
          <a:p>
            <a:r>
              <a:rPr lang="pt-BR" dirty="0"/>
              <a:t>1	0	0		colunas: gêneros(drama, crime, comédia)</a:t>
            </a:r>
          </a:p>
          <a:p>
            <a:r>
              <a:rPr lang="pt-BR" dirty="0"/>
              <a:t>0	1	0	</a:t>
            </a:r>
          </a:p>
          <a:p>
            <a:r>
              <a:rPr lang="pt-BR" dirty="0"/>
              <a:t>0	0	1	</a:t>
            </a:r>
          </a:p>
          <a:p>
            <a:r>
              <a:rPr lang="pt-BR" dirty="0"/>
              <a:t>1	1	0</a:t>
            </a:r>
          </a:p>
          <a:p>
            <a:r>
              <a:rPr lang="pt-BR" dirty="0"/>
              <a:t>1	0	1	</a:t>
            </a:r>
          </a:p>
          <a:p>
            <a:r>
              <a:rPr lang="pt-BR" dirty="0"/>
              <a:t>0	1	1</a:t>
            </a:r>
          </a:p>
        </p:txBody>
      </p:sp>
    </p:spTree>
    <p:extLst>
      <p:ext uri="{BB962C8B-B14F-4D97-AF65-F5344CB8AC3E}">
        <p14:creationId xmlns:p14="http://schemas.microsoft.com/office/powerpoint/2010/main" val="1552901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1D576-040C-4484-9E88-39F6755FB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Padrão escondido (III)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90D22A-9BE2-4942-9A74-853CD9C3F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85" y="2505456"/>
            <a:ext cx="9613861" cy="3599316"/>
          </a:xfrm>
        </p:spPr>
        <p:txBody>
          <a:bodyPr/>
          <a:lstStyle/>
          <a:p>
            <a:r>
              <a:rPr lang="pt-BR" dirty="0"/>
              <a:t>Matriz central:   linhas: importância relativa por gêneros</a:t>
            </a:r>
          </a:p>
          <a:p>
            <a:r>
              <a:rPr lang="pt-BR" dirty="0"/>
              <a:t>1	0	0      colunas: gêneros(drama, crime, comédia)</a:t>
            </a:r>
          </a:p>
          <a:p>
            <a:r>
              <a:rPr lang="pt-BR" dirty="0"/>
              <a:t>0	2	0	</a:t>
            </a:r>
          </a:p>
          <a:p>
            <a:r>
              <a:rPr lang="pt-BR" dirty="0"/>
              <a:t>0	0	1</a:t>
            </a:r>
          </a:p>
          <a:p>
            <a:endParaRPr lang="pt-BR" dirty="0"/>
          </a:p>
          <a:p>
            <a:r>
              <a:rPr lang="pt-BR" dirty="0">
                <a:hlinkClick r:id="rId2"/>
              </a:rPr>
              <a:t>www.imdb.com</a:t>
            </a:r>
            <a:r>
              <a:rPr lang="pt-BR" dirty="0"/>
              <a:t> ..... 630 000 filmes, avaliados por 4 000 000 de pessoas, com 27 categorias de filmes diferentes.</a:t>
            </a:r>
          </a:p>
        </p:txBody>
      </p:sp>
    </p:spTree>
    <p:extLst>
      <p:ext uri="{BB962C8B-B14F-4D97-AF65-F5344CB8AC3E}">
        <p14:creationId xmlns:p14="http://schemas.microsoft.com/office/powerpoint/2010/main" val="157033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6" y="0"/>
            <a:ext cx="11947585" cy="684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9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Conhecimento: a essência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36" y="1852443"/>
            <a:ext cx="6029864" cy="4640432"/>
          </a:xfrm>
        </p:spPr>
      </p:pic>
    </p:spTree>
    <p:extLst>
      <p:ext uri="{BB962C8B-B14F-4D97-AF65-F5344CB8AC3E}">
        <p14:creationId xmlns:p14="http://schemas.microsoft.com/office/powerpoint/2010/main" val="305950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FEB63-3F08-47A0-A7C8-BAC79F4D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Noções sobre Aprendizagem de </a:t>
            </a:r>
            <a:r>
              <a:rPr lang="pt-BR" dirty="0" err="1"/>
              <a:t>Máqina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C33DC4-0175-4A4C-BE0D-35E5C97DB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Referência: </a:t>
            </a:r>
          </a:p>
          <a:p>
            <a:pPr marL="0" indent="0">
              <a:buNone/>
            </a:pPr>
            <a:r>
              <a:rPr lang="pt-BR" dirty="0" err="1"/>
              <a:t>Machine</a:t>
            </a:r>
            <a:r>
              <a:rPr lang="pt-BR" dirty="0"/>
              <a:t> Learning – Peter </a:t>
            </a:r>
            <a:r>
              <a:rPr lang="pt-BR" dirty="0" err="1"/>
              <a:t>Flach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Cambridge </a:t>
            </a:r>
            <a:r>
              <a:rPr lang="pt-BR" dirty="0" err="1"/>
              <a:t>University</a:t>
            </a:r>
            <a:r>
              <a:rPr lang="pt-BR" dirty="0"/>
              <a:t> Press – 11ª edição - 2017</a:t>
            </a:r>
          </a:p>
        </p:txBody>
      </p:sp>
    </p:spTree>
    <p:extLst>
      <p:ext uri="{BB962C8B-B14F-4D97-AF65-F5344CB8AC3E}">
        <p14:creationId xmlns:p14="http://schemas.microsoft.com/office/powerpoint/2010/main" val="133324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C1171-DACE-4006-AFA3-CCFAE91BE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Uma visão geral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EEE1E2-446F-4ACC-AEDB-64EAA46DD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Tarefa</a:t>
            </a:r>
          </a:p>
          <a:p>
            <a:endParaRPr lang="pt-BR" dirty="0"/>
          </a:p>
          <a:p>
            <a:r>
              <a:rPr lang="pt-BR" dirty="0"/>
              <a:t>Modelo</a:t>
            </a:r>
          </a:p>
          <a:p>
            <a:endParaRPr lang="pt-BR" dirty="0"/>
          </a:p>
          <a:p>
            <a:r>
              <a:rPr lang="pt-BR" dirty="0"/>
              <a:t>Funcionalidade (“</a:t>
            </a:r>
            <a:r>
              <a:rPr lang="pt-BR" dirty="0" err="1"/>
              <a:t>feature</a:t>
            </a:r>
            <a:r>
              <a:rPr lang="pt-BR" dirty="0"/>
              <a:t>”)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8257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simples: </a:t>
            </a:r>
            <a:r>
              <a:rPr lang="pt-BR" dirty="0" err="1"/>
              <a:t>anti-spam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E0C0A00-EC62-4E79-8F7F-14F37372D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2B7A538-04A3-4D30-B166-76837DC7C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8999"/>
            <a:ext cx="10837199" cy="405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0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FEB63-3F08-47A0-A7C8-BAC79F4D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Critério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C33DC4-0175-4A4C-BE0D-35E5C97DB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Spam e não spam (</a:t>
            </a:r>
            <a:r>
              <a:rPr lang="pt-BR" dirty="0" err="1"/>
              <a:t>ham</a:t>
            </a:r>
            <a:r>
              <a:rPr lang="pt-BR" dirty="0"/>
              <a:t>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Escore baseado em regras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Soma ponderada de escores &gt; limiar (spam)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Adaptação limiares e pesos ao uso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218457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m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Berlim</Template>
  <TotalTime>1232</TotalTime>
  <Words>1160</Words>
  <Application>Microsoft Office PowerPoint</Application>
  <PresentationFormat>Widescreen</PresentationFormat>
  <Paragraphs>213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Arial</vt:lpstr>
      <vt:lpstr>Arial Black</vt:lpstr>
      <vt:lpstr>Calibri</vt:lpstr>
      <vt:lpstr>Trebuchet MS</vt:lpstr>
      <vt:lpstr>Berlim</vt:lpstr>
      <vt:lpstr>PTC3566-Tópicos de Controle Avançado Aula de 29/04/2020</vt:lpstr>
      <vt:lpstr>TI e start-ups hoje</vt:lpstr>
      <vt:lpstr>Ciência de dados: aplicações no cotidiano</vt:lpstr>
      <vt:lpstr>Apresentação do PowerPoint</vt:lpstr>
      <vt:lpstr>Conhecimento: a essência</vt:lpstr>
      <vt:lpstr>Noções sobre Aprendizagem de Máqina</vt:lpstr>
      <vt:lpstr>Uma visão geral</vt:lpstr>
      <vt:lpstr>Exemplo simples: anti-spam</vt:lpstr>
      <vt:lpstr>Critério</vt:lpstr>
      <vt:lpstr>Exemplo simplificado</vt:lpstr>
      <vt:lpstr>Pesos e limiar (linguagem matemática)</vt:lpstr>
      <vt:lpstr>Visão Geomética</vt:lpstr>
      <vt:lpstr>Questões relevantes</vt:lpstr>
      <vt:lpstr>Aprendizagem de máquina (definição)</vt:lpstr>
      <vt:lpstr>Continuação do exemplo spam-ham</vt:lpstr>
      <vt:lpstr>Bayes: multiplicações</vt:lpstr>
      <vt:lpstr>Bayes (continuação)</vt:lpstr>
      <vt:lpstr>Exemplos de algoritmos</vt:lpstr>
      <vt:lpstr>AM: visão geral</vt:lpstr>
      <vt:lpstr>Elementos de AM</vt:lpstr>
      <vt:lpstr>Ingredientes de AM</vt:lpstr>
      <vt:lpstr>Tarefas (Unidade)</vt:lpstr>
      <vt:lpstr>Aprendizado não supervisionado</vt:lpstr>
      <vt:lpstr>Outra forma de aprendizado não supervisionado</vt:lpstr>
      <vt:lpstr>Resumo da terminologia</vt:lpstr>
      <vt:lpstr>Procurando estruturas</vt:lpstr>
      <vt:lpstr>Padrões simples</vt:lpstr>
      <vt:lpstr>Padrão escondido</vt:lpstr>
      <vt:lpstr>Padrão escondido (cont1)</vt:lpstr>
      <vt:lpstr>Padrão escondido (II)</vt:lpstr>
      <vt:lpstr>Padrão escondido (III)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José Roberto Piqueira</cp:lastModifiedBy>
  <cp:revision>112</cp:revision>
  <dcterms:created xsi:type="dcterms:W3CDTF">2019-06-28T19:51:26Z</dcterms:created>
  <dcterms:modified xsi:type="dcterms:W3CDTF">2020-04-29T13:51:24Z</dcterms:modified>
</cp:coreProperties>
</file>