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4" r:id="rId3"/>
    <p:sldId id="258" r:id="rId4"/>
    <p:sldId id="277" r:id="rId5"/>
    <p:sldId id="266" r:id="rId6"/>
    <p:sldId id="272" r:id="rId7"/>
    <p:sldId id="275" r:id="rId8"/>
  </p:sldIdLst>
  <p:sldSz cx="12192000" cy="6858000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11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74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00" y="-96"/>
      </p:cViewPr>
      <p:guideLst>
        <p:guide orient="horz" pos="191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BD0BF6-1261-485E-8668-94843C14C41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2E00355-D27E-420D-8DEA-E500AEE69ECF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en-US" sz="3000" b="1" u="sng" dirty="0" err="1" smtClean="0"/>
            <a:t>Relatividade</a:t>
          </a:r>
          <a:r>
            <a:rPr lang="en-US" sz="3000" b="1" dirty="0" smtClean="0"/>
            <a:t> do </a:t>
          </a:r>
          <a:r>
            <a:rPr lang="en-US" sz="3000" b="1" dirty="0" err="1" smtClean="0"/>
            <a:t>conceito</a:t>
          </a:r>
          <a:r>
            <a:rPr lang="en-US" sz="3000" b="1" dirty="0" smtClean="0"/>
            <a:t> de </a:t>
          </a:r>
          <a:r>
            <a:rPr lang="en-US" sz="3000" b="1" i="1" dirty="0" err="1" smtClean="0"/>
            <a:t>instrumento</a:t>
          </a:r>
          <a:r>
            <a:rPr lang="en-US" sz="3000" b="1" i="1" dirty="0" smtClean="0"/>
            <a:t> </a:t>
          </a:r>
          <a:r>
            <a:rPr lang="en-US" sz="3000" b="1" i="0" dirty="0" smtClean="0"/>
            <a:t>(</a:t>
          </a:r>
          <a:r>
            <a:rPr lang="pt-BR" sz="3000" b="1" dirty="0" smtClean="0"/>
            <a:t>não nega a “</a:t>
          </a:r>
          <a:r>
            <a:rPr lang="pt-BR" sz="3000" b="1" u="sng" dirty="0" smtClean="0"/>
            <a:t>irreversível ‘</a:t>
          </a:r>
          <a:r>
            <a:rPr lang="pt-BR" sz="3000" b="1" u="sng" dirty="0" err="1" smtClean="0"/>
            <a:t>setorialização</a:t>
          </a:r>
          <a:r>
            <a:rPr lang="pt-BR" sz="3000" b="1" u="sng" dirty="0" smtClean="0"/>
            <a:t> do processo’” - Piva</a:t>
          </a:r>
          <a:r>
            <a:rPr lang="pt-BR" sz="3000" b="1" u="none" dirty="0" smtClean="0"/>
            <a:t>)</a:t>
          </a:r>
          <a:r>
            <a:rPr lang="en-US" sz="3000" b="1" u="none" dirty="0" smtClean="0"/>
            <a:t>,</a:t>
          </a:r>
          <a:r>
            <a:rPr lang="en-US" sz="3000" b="1" dirty="0" smtClean="0"/>
            <a:t> </a:t>
          </a:r>
          <a:r>
            <a:rPr lang="en-US" sz="3000" b="1" dirty="0" err="1" smtClean="0"/>
            <a:t>pressupondo</a:t>
          </a:r>
          <a:r>
            <a:rPr lang="en-US" sz="3000" b="1" dirty="0" smtClean="0"/>
            <a:t>:</a:t>
          </a:r>
          <a:endParaRPr lang="pt-BR" sz="3000" b="1" dirty="0"/>
        </a:p>
      </dgm:t>
    </dgm:pt>
    <dgm:pt modelId="{718B23CA-8D6C-45B6-84B1-B92DF8FC1ED7}" type="parTrans" cxnId="{19DE732B-37C0-48CF-A902-D5E7A15F9A02}">
      <dgm:prSet/>
      <dgm:spPr/>
      <dgm:t>
        <a:bodyPr/>
        <a:lstStyle/>
        <a:p>
          <a:endParaRPr lang="pt-BR"/>
        </a:p>
      </dgm:t>
    </dgm:pt>
    <dgm:pt modelId="{E4095D16-FF8C-434E-8215-D2500346C26E}" type="sibTrans" cxnId="{19DE732B-37C0-48CF-A902-D5E7A15F9A02}">
      <dgm:prSet/>
      <dgm:spPr/>
      <dgm:t>
        <a:bodyPr/>
        <a:lstStyle/>
        <a:p>
          <a:endParaRPr lang="pt-BR"/>
        </a:p>
      </dgm:t>
    </dgm:pt>
    <dgm:pt modelId="{81E6A889-346C-44EE-92A3-639CE2D8D79F}">
      <dgm:prSet custT="1"/>
      <dgm:spPr/>
      <dgm:t>
        <a:bodyPr/>
        <a:lstStyle/>
        <a:p>
          <a:pPr algn="just" rtl="0"/>
          <a:r>
            <a:rPr lang="en-US" sz="2000" b="1" u="sng" dirty="0" err="1" smtClean="0"/>
            <a:t>Adequação</a:t>
          </a:r>
          <a:r>
            <a:rPr lang="en-US" sz="2000" b="1" u="sng" dirty="0" smtClean="0"/>
            <a:t> </a:t>
          </a:r>
          <a:r>
            <a:rPr lang="en-US" sz="2000" b="1" u="sng" dirty="0" err="1" smtClean="0"/>
            <a:t>subjetiva</a:t>
          </a:r>
          <a:r>
            <a:rPr lang="en-US" sz="2000" b="1" u="sng" dirty="0" smtClean="0"/>
            <a:t> do </a:t>
          </a:r>
          <a:r>
            <a:rPr lang="en-US" sz="2000" b="1" u="sng" dirty="0" err="1" smtClean="0"/>
            <a:t>instrumento</a:t>
          </a:r>
          <a:r>
            <a:rPr lang="en-US" sz="2000" b="1" dirty="0" smtClean="0"/>
            <a:t>: </a:t>
          </a:r>
          <a:r>
            <a:rPr lang="en-US" sz="2000" b="1" dirty="0" err="1" smtClean="0"/>
            <a:t>partes</a:t>
          </a:r>
          <a:r>
            <a:rPr lang="en-US" sz="2000" b="1" dirty="0" smtClean="0"/>
            <a:t> e </a:t>
          </a:r>
          <a:r>
            <a:rPr lang="en-US" sz="2000" b="1" dirty="0" err="1" smtClean="0"/>
            <a:t>juízo</a:t>
          </a:r>
          <a:r>
            <a:rPr lang="en-US" sz="2000" b="1" dirty="0" smtClean="0"/>
            <a:t>; </a:t>
          </a:r>
          <a:endParaRPr lang="pt-BR" sz="2000" dirty="0"/>
        </a:p>
      </dgm:t>
    </dgm:pt>
    <dgm:pt modelId="{721FDAA1-1221-4699-9860-E2A1332F7EC5}" type="parTrans" cxnId="{8DD4A295-40EC-40E3-BDCC-998602824365}">
      <dgm:prSet/>
      <dgm:spPr/>
      <dgm:t>
        <a:bodyPr/>
        <a:lstStyle/>
        <a:p>
          <a:endParaRPr lang="pt-BR"/>
        </a:p>
      </dgm:t>
    </dgm:pt>
    <dgm:pt modelId="{93F96D6E-BF11-4597-812D-471D2702F5B6}" type="sibTrans" cxnId="{8DD4A295-40EC-40E3-BDCC-998602824365}">
      <dgm:prSet/>
      <dgm:spPr/>
      <dgm:t>
        <a:bodyPr/>
        <a:lstStyle/>
        <a:p>
          <a:endParaRPr lang="pt-BR"/>
        </a:p>
      </dgm:t>
    </dgm:pt>
    <dgm:pt modelId="{FDCF66D7-3E5B-46A5-A34F-8370009FD6B5}">
      <dgm:prSet custT="1"/>
      <dgm:spPr/>
      <dgm:t>
        <a:bodyPr/>
        <a:lstStyle/>
        <a:p>
          <a:pPr algn="just" rtl="0"/>
          <a:r>
            <a:rPr lang="en-US" sz="2000" b="1" u="sng" dirty="0" err="1" smtClean="0"/>
            <a:t>Adequação</a:t>
          </a:r>
          <a:r>
            <a:rPr lang="en-US" sz="2000" b="1" u="sng" dirty="0" smtClean="0"/>
            <a:t> </a:t>
          </a:r>
          <a:r>
            <a:rPr lang="en-US" sz="2000" b="1" u="sng" dirty="0" err="1" smtClean="0"/>
            <a:t>objetiva</a:t>
          </a:r>
          <a:r>
            <a:rPr lang="en-US" sz="2000" b="1" u="sng" dirty="0" smtClean="0"/>
            <a:t> do </a:t>
          </a:r>
          <a:r>
            <a:rPr lang="en-US" sz="2000" b="1" u="sng" dirty="0" err="1" smtClean="0"/>
            <a:t>instrumento</a:t>
          </a:r>
          <a:r>
            <a:rPr lang="en-US" sz="2000" b="1" dirty="0" smtClean="0"/>
            <a:t>: </a:t>
          </a:r>
          <a:r>
            <a:rPr lang="en-US" sz="2000" b="1" dirty="0" err="1" smtClean="0"/>
            <a:t>grau</a:t>
          </a:r>
          <a:r>
            <a:rPr lang="en-US" sz="2000" b="1" dirty="0" smtClean="0"/>
            <a:t> de </a:t>
          </a:r>
          <a:r>
            <a:rPr lang="en-US" sz="2000" b="1" dirty="0" err="1" smtClean="0"/>
            <a:t>disponibilidade</a:t>
          </a:r>
          <a:r>
            <a:rPr lang="en-US" sz="2000" b="1" dirty="0" smtClean="0"/>
            <a:t> e </a:t>
          </a:r>
          <a:r>
            <a:rPr lang="en-US" sz="2000" b="1" dirty="0" err="1" smtClean="0"/>
            <a:t>indisponibilidade</a:t>
          </a:r>
          <a:r>
            <a:rPr lang="en-US" sz="2000" b="1" dirty="0" smtClean="0"/>
            <a:t> do </a:t>
          </a:r>
          <a:r>
            <a:rPr lang="en-US" sz="2000" b="1" dirty="0" err="1" smtClean="0"/>
            <a:t>objeto</a:t>
          </a:r>
          <a:r>
            <a:rPr lang="en-US" sz="2000" b="1" dirty="0" smtClean="0"/>
            <a:t> a </a:t>
          </a:r>
          <a:r>
            <a:rPr lang="en-US" sz="2000" b="1" dirty="0" err="1" smtClean="0"/>
            <a:t>depender</a:t>
          </a:r>
          <a:r>
            <a:rPr lang="en-US" sz="2000" b="1" dirty="0" smtClean="0"/>
            <a:t> da </a:t>
          </a:r>
          <a:r>
            <a:rPr lang="en-US" sz="2000" b="1" dirty="0" err="1" smtClean="0"/>
            <a:t>presença</a:t>
          </a:r>
          <a:r>
            <a:rPr lang="en-US" sz="2000" b="1" dirty="0" smtClean="0"/>
            <a:t> de </a:t>
          </a:r>
          <a:r>
            <a:rPr lang="en-US" sz="2000" b="1" dirty="0" err="1" smtClean="0"/>
            <a:t>fatores</a:t>
          </a:r>
          <a:r>
            <a:rPr lang="en-US" sz="2000" b="1" dirty="0" smtClean="0"/>
            <a:t> </a:t>
          </a:r>
          <a:r>
            <a:rPr lang="en-US" sz="2000" b="1" dirty="0" err="1" smtClean="0"/>
            <a:t>imperativos</a:t>
          </a:r>
          <a:r>
            <a:rPr lang="en-US" sz="2000" b="1" dirty="0" smtClean="0"/>
            <a:t> da </a:t>
          </a:r>
          <a:r>
            <a:rPr lang="en-US" sz="2000" b="1" dirty="0" err="1" smtClean="0"/>
            <a:t>ordem</a:t>
          </a:r>
          <a:r>
            <a:rPr lang="en-US" sz="2000" b="1" dirty="0" smtClean="0"/>
            <a:t> </a:t>
          </a:r>
          <a:r>
            <a:rPr lang="en-US" sz="2000" b="1" dirty="0" err="1" smtClean="0"/>
            <a:t>pública</a:t>
          </a:r>
          <a:r>
            <a:rPr lang="en-US" sz="2000" b="1" dirty="0" smtClean="0"/>
            <a:t> </a:t>
          </a:r>
          <a:r>
            <a:rPr lang="en-US" sz="2000" b="1" dirty="0" err="1" smtClean="0"/>
            <a:t>na</a:t>
          </a:r>
          <a:r>
            <a:rPr lang="en-US" sz="2000" b="1" dirty="0" smtClean="0"/>
            <a:t> </a:t>
          </a:r>
          <a:r>
            <a:rPr lang="en-US" sz="2000" b="1" dirty="0" err="1" smtClean="0"/>
            <a:t>crise</a:t>
          </a:r>
          <a:r>
            <a:rPr lang="en-US" sz="2000" b="1" dirty="0" smtClean="0"/>
            <a:t> de </a:t>
          </a:r>
          <a:r>
            <a:rPr lang="en-US" sz="2000" b="1" dirty="0" err="1" smtClean="0"/>
            <a:t>direito</a:t>
          </a:r>
          <a:r>
            <a:rPr lang="en-US" sz="2000" b="1" dirty="0" smtClean="0"/>
            <a:t>:</a:t>
          </a:r>
          <a:endParaRPr lang="pt-BR" sz="2000" dirty="0"/>
        </a:p>
      </dgm:t>
    </dgm:pt>
    <dgm:pt modelId="{78C88746-A78E-4C00-93B9-8ED40A930CA4}" type="parTrans" cxnId="{C4D0384C-AA90-4D78-85E7-1CC3BA28EF1C}">
      <dgm:prSet/>
      <dgm:spPr/>
      <dgm:t>
        <a:bodyPr/>
        <a:lstStyle/>
        <a:p>
          <a:endParaRPr lang="pt-BR"/>
        </a:p>
      </dgm:t>
    </dgm:pt>
    <dgm:pt modelId="{0386C220-7D3D-485F-8FE8-B42CB51DE1D7}" type="sibTrans" cxnId="{C4D0384C-AA90-4D78-85E7-1CC3BA28EF1C}">
      <dgm:prSet/>
      <dgm:spPr/>
      <dgm:t>
        <a:bodyPr/>
        <a:lstStyle/>
        <a:p>
          <a:endParaRPr lang="pt-BR"/>
        </a:p>
      </dgm:t>
    </dgm:pt>
    <dgm:pt modelId="{A3CA393E-27AE-49B5-BBE8-A766FF9FACFF}">
      <dgm:prSet custT="1"/>
      <dgm:spPr/>
      <dgm:t>
        <a:bodyPr/>
        <a:lstStyle/>
        <a:p>
          <a:pPr algn="just" rtl="0"/>
          <a:endParaRPr lang="pt-BR" sz="2000" dirty="0"/>
        </a:p>
      </dgm:t>
    </dgm:pt>
    <dgm:pt modelId="{790530AB-927D-4647-8D0A-284AA5C1204C}" type="parTrans" cxnId="{4311382C-3DE5-49D7-888A-38004498C8D0}">
      <dgm:prSet/>
      <dgm:spPr/>
      <dgm:t>
        <a:bodyPr/>
        <a:lstStyle/>
        <a:p>
          <a:endParaRPr lang="pt-BR"/>
        </a:p>
      </dgm:t>
    </dgm:pt>
    <dgm:pt modelId="{FE992F81-B600-49D9-832F-7C609D60C237}" type="sibTrans" cxnId="{4311382C-3DE5-49D7-888A-38004498C8D0}">
      <dgm:prSet/>
      <dgm:spPr/>
      <dgm:t>
        <a:bodyPr/>
        <a:lstStyle/>
        <a:p>
          <a:endParaRPr lang="pt-BR"/>
        </a:p>
      </dgm:t>
    </dgm:pt>
    <dgm:pt modelId="{51834E0C-8610-42EA-93F0-BE9336454E89}">
      <dgm:prSet custT="1"/>
      <dgm:spPr/>
      <dgm:t>
        <a:bodyPr/>
        <a:lstStyle/>
        <a:p>
          <a:pPr algn="just" rtl="0"/>
          <a:endParaRPr lang="pt-BR" sz="2000" dirty="0"/>
        </a:p>
      </dgm:t>
    </dgm:pt>
    <dgm:pt modelId="{DB8A73C1-7665-493A-8777-CCF8DF30A672}" type="parTrans" cxnId="{E9F7E2A5-EA5B-4A66-A7B2-B43ED5BA43F0}">
      <dgm:prSet/>
      <dgm:spPr/>
      <dgm:t>
        <a:bodyPr/>
        <a:lstStyle/>
        <a:p>
          <a:endParaRPr lang="pt-BR"/>
        </a:p>
      </dgm:t>
    </dgm:pt>
    <dgm:pt modelId="{D5ABAB42-48AD-4A79-9491-711E0421BEA1}" type="sibTrans" cxnId="{E9F7E2A5-EA5B-4A66-A7B2-B43ED5BA43F0}">
      <dgm:prSet/>
      <dgm:spPr/>
      <dgm:t>
        <a:bodyPr/>
        <a:lstStyle/>
        <a:p>
          <a:endParaRPr lang="pt-BR"/>
        </a:p>
      </dgm:t>
    </dgm:pt>
    <dgm:pt modelId="{B39B33B8-6AA3-4108-9029-43D12613556D}">
      <dgm:prSet custT="1"/>
      <dgm:spPr/>
      <dgm:t>
        <a:bodyPr/>
        <a:lstStyle/>
        <a:p>
          <a:pPr algn="just" rtl="0"/>
          <a:r>
            <a:rPr lang="en-US" sz="2000" b="1" u="sng" dirty="0" err="1" smtClean="0"/>
            <a:t>Adaptação</a:t>
          </a:r>
          <a:r>
            <a:rPr lang="en-US" sz="2000" b="1" u="sng" dirty="0" smtClean="0"/>
            <a:t> </a:t>
          </a:r>
          <a:r>
            <a:rPr lang="en-US" sz="2000" b="1" u="sng" dirty="0" err="1" smtClean="0"/>
            <a:t>teleológica</a:t>
          </a:r>
          <a:r>
            <a:rPr lang="en-US" sz="2000" b="1" u="sng" dirty="0" smtClean="0"/>
            <a:t> do </a:t>
          </a:r>
          <a:r>
            <a:rPr lang="en-US" sz="2000" b="1" u="sng" dirty="0" err="1" smtClean="0"/>
            <a:t>instrumento</a:t>
          </a:r>
          <a:r>
            <a:rPr lang="en-US" sz="2000" b="1" dirty="0" smtClean="0"/>
            <a:t>: </a:t>
          </a:r>
          <a:r>
            <a:rPr lang="en-US" sz="2000" b="1" dirty="0" err="1" smtClean="0"/>
            <a:t>devem</a:t>
          </a:r>
          <a:r>
            <a:rPr lang="en-US" sz="2000" b="1" dirty="0" smtClean="0"/>
            <a:t> </a:t>
          </a:r>
          <a:r>
            <a:rPr lang="en-US" sz="2000" b="1" dirty="0" err="1" smtClean="0"/>
            <a:t>ser</a:t>
          </a:r>
          <a:r>
            <a:rPr lang="en-US" sz="2000" b="1" dirty="0" smtClean="0"/>
            <a:t> </a:t>
          </a:r>
          <a:r>
            <a:rPr lang="en-US" sz="2000" b="1" dirty="0" err="1" smtClean="0"/>
            <a:t>consideradas</a:t>
          </a:r>
          <a:r>
            <a:rPr lang="en-US" sz="2000" b="1" dirty="0" smtClean="0"/>
            <a:t> </a:t>
          </a:r>
          <a:r>
            <a:rPr lang="en-US" sz="2000" b="1" dirty="0" err="1" smtClean="0"/>
            <a:t>essencialmente</a:t>
          </a:r>
          <a:r>
            <a:rPr lang="en-US" sz="2000" b="1" dirty="0" smtClean="0"/>
            <a:t> as </a:t>
          </a:r>
          <a:r>
            <a:rPr lang="en-US" sz="2000" b="1" dirty="0" err="1" smtClean="0"/>
            <a:t>diversas</a:t>
          </a:r>
          <a:r>
            <a:rPr lang="en-US" sz="2000" b="1" dirty="0" smtClean="0"/>
            <a:t> </a:t>
          </a:r>
          <a:r>
            <a:rPr lang="en-US" sz="2000" b="1" dirty="0" err="1" smtClean="0"/>
            <a:t>funções</a:t>
          </a:r>
          <a:r>
            <a:rPr lang="en-US" sz="2000" b="1" dirty="0" smtClean="0"/>
            <a:t> </a:t>
          </a:r>
          <a:r>
            <a:rPr lang="en-US" sz="2000" b="1" dirty="0" err="1" smtClean="0"/>
            <a:t>jurisdicionais</a:t>
          </a:r>
          <a:r>
            <a:rPr lang="en-US" sz="2000" b="1" dirty="0" smtClean="0"/>
            <a:t>;</a:t>
          </a:r>
          <a:endParaRPr lang="pt-BR" sz="2000" dirty="0"/>
        </a:p>
      </dgm:t>
    </dgm:pt>
    <dgm:pt modelId="{1EF42ABF-33E9-4884-9010-16B6F0EA0A03}" type="parTrans" cxnId="{ECE17FDD-78A3-45AE-8835-4E7F906C2F09}">
      <dgm:prSet/>
      <dgm:spPr/>
    </dgm:pt>
    <dgm:pt modelId="{CFBE7B51-8C14-4CAA-BA69-E4FB853B950A}" type="sibTrans" cxnId="{ECE17FDD-78A3-45AE-8835-4E7F906C2F09}">
      <dgm:prSet/>
      <dgm:spPr/>
    </dgm:pt>
    <dgm:pt modelId="{A1928E29-111C-4537-ABBC-0309F6B997A2}" type="pres">
      <dgm:prSet presAssocID="{48BD0BF6-1261-485E-8668-94843C14C4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BC2DAF0-A28F-4F57-98E8-E4EE9C4BC0BF}" type="pres">
      <dgm:prSet presAssocID="{72E00355-D27E-420D-8DEA-E500AEE69ECF}" presName="linNode" presStyleCnt="0"/>
      <dgm:spPr/>
    </dgm:pt>
    <dgm:pt modelId="{15A7D4A8-9241-410D-827D-845852D62B53}" type="pres">
      <dgm:prSet presAssocID="{72E00355-D27E-420D-8DEA-E500AEE69EC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5B081E-8E40-4862-81B6-3119AD36D608}" type="pres">
      <dgm:prSet presAssocID="{72E00355-D27E-420D-8DEA-E500AEE69ECF}" presName="descendantText" presStyleLbl="alignAccFollowNode1" presStyleIdx="0" presStyleCnt="1" custScaleX="97334" custScaleY="1151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7021899-1C3D-4E92-9056-2300B92C1FCF}" type="presOf" srcId="{72E00355-D27E-420D-8DEA-E500AEE69ECF}" destId="{15A7D4A8-9241-410D-827D-845852D62B53}" srcOrd="0" destOrd="0" presId="urn:microsoft.com/office/officeart/2005/8/layout/vList5"/>
    <dgm:cxn modelId="{8DD4A295-40EC-40E3-BDCC-998602824365}" srcId="{72E00355-D27E-420D-8DEA-E500AEE69ECF}" destId="{81E6A889-346C-44EE-92A3-639CE2D8D79F}" srcOrd="0" destOrd="0" parTransId="{721FDAA1-1221-4699-9860-E2A1332F7EC5}" sibTransId="{93F96D6E-BF11-4597-812D-471D2702F5B6}"/>
    <dgm:cxn modelId="{19DE732B-37C0-48CF-A902-D5E7A15F9A02}" srcId="{48BD0BF6-1261-485E-8668-94843C14C41D}" destId="{72E00355-D27E-420D-8DEA-E500AEE69ECF}" srcOrd="0" destOrd="0" parTransId="{718B23CA-8D6C-45B6-84B1-B92DF8FC1ED7}" sibTransId="{E4095D16-FF8C-434E-8215-D2500346C26E}"/>
    <dgm:cxn modelId="{E9F7E2A5-EA5B-4A66-A7B2-B43ED5BA43F0}" srcId="{72E00355-D27E-420D-8DEA-E500AEE69ECF}" destId="{51834E0C-8610-42EA-93F0-BE9336454E89}" srcOrd="1" destOrd="0" parTransId="{DB8A73C1-7665-493A-8777-CCF8DF30A672}" sibTransId="{D5ABAB42-48AD-4A79-9491-711E0421BEA1}"/>
    <dgm:cxn modelId="{06179A1C-2502-49D2-8F8F-BFE200292172}" type="presOf" srcId="{A3CA393E-27AE-49B5-BBE8-A766FF9FACFF}" destId="{555B081E-8E40-4862-81B6-3119AD36D608}" srcOrd="0" destOrd="3" presId="urn:microsoft.com/office/officeart/2005/8/layout/vList5"/>
    <dgm:cxn modelId="{ECE17FDD-78A3-45AE-8835-4E7F906C2F09}" srcId="{72E00355-D27E-420D-8DEA-E500AEE69ECF}" destId="{B39B33B8-6AA3-4108-9029-43D12613556D}" srcOrd="4" destOrd="0" parTransId="{1EF42ABF-33E9-4884-9010-16B6F0EA0A03}" sibTransId="{CFBE7B51-8C14-4CAA-BA69-E4FB853B950A}"/>
    <dgm:cxn modelId="{C4D0384C-AA90-4D78-85E7-1CC3BA28EF1C}" srcId="{72E00355-D27E-420D-8DEA-E500AEE69ECF}" destId="{FDCF66D7-3E5B-46A5-A34F-8370009FD6B5}" srcOrd="2" destOrd="0" parTransId="{78C88746-A78E-4C00-93B9-8ED40A930CA4}" sibTransId="{0386C220-7D3D-485F-8FE8-B42CB51DE1D7}"/>
    <dgm:cxn modelId="{22A99CBB-3766-4CB9-9711-D2BC2375B7C4}" type="presOf" srcId="{81E6A889-346C-44EE-92A3-639CE2D8D79F}" destId="{555B081E-8E40-4862-81B6-3119AD36D608}" srcOrd="0" destOrd="0" presId="urn:microsoft.com/office/officeart/2005/8/layout/vList5"/>
    <dgm:cxn modelId="{EDD21C59-03A8-4C81-8631-B5D895516CBF}" type="presOf" srcId="{51834E0C-8610-42EA-93F0-BE9336454E89}" destId="{555B081E-8E40-4862-81B6-3119AD36D608}" srcOrd="0" destOrd="1" presId="urn:microsoft.com/office/officeart/2005/8/layout/vList5"/>
    <dgm:cxn modelId="{4311382C-3DE5-49D7-888A-38004498C8D0}" srcId="{72E00355-D27E-420D-8DEA-E500AEE69ECF}" destId="{A3CA393E-27AE-49B5-BBE8-A766FF9FACFF}" srcOrd="3" destOrd="0" parTransId="{790530AB-927D-4647-8D0A-284AA5C1204C}" sibTransId="{FE992F81-B600-49D9-832F-7C609D60C237}"/>
    <dgm:cxn modelId="{18BD8B5E-3928-4341-87C7-5A039CB7968F}" type="presOf" srcId="{B39B33B8-6AA3-4108-9029-43D12613556D}" destId="{555B081E-8E40-4862-81B6-3119AD36D608}" srcOrd="0" destOrd="4" presId="urn:microsoft.com/office/officeart/2005/8/layout/vList5"/>
    <dgm:cxn modelId="{4DEFC033-259C-43F8-B112-06E6CA553AE0}" type="presOf" srcId="{FDCF66D7-3E5B-46A5-A34F-8370009FD6B5}" destId="{555B081E-8E40-4862-81B6-3119AD36D608}" srcOrd="0" destOrd="2" presId="urn:microsoft.com/office/officeart/2005/8/layout/vList5"/>
    <dgm:cxn modelId="{E62E0C4B-870C-4D13-B5DA-029B6F0DE2B0}" type="presOf" srcId="{48BD0BF6-1261-485E-8668-94843C14C41D}" destId="{A1928E29-111C-4537-ABBC-0309F6B997A2}" srcOrd="0" destOrd="0" presId="urn:microsoft.com/office/officeart/2005/8/layout/vList5"/>
    <dgm:cxn modelId="{647314DC-E841-4ED7-9356-3CEB7CD377F9}" type="presParOf" srcId="{A1928E29-111C-4537-ABBC-0309F6B997A2}" destId="{1BC2DAF0-A28F-4F57-98E8-E4EE9C4BC0BF}" srcOrd="0" destOrd="0" presId="urn:microsoft.com/office/officeart/2005/8/layout/vList5"/>
    <dgm:cxn modelId="{3C509546-25B7-41F6-ACC3-9381AB176E6A}" type="presParOf" srcId="{1BC2DAF0-A28F-4F57-98E8-E4EE9C4BC0BF}" destId="{15A7D4A8-9241-410D-827D-845852D62B53}" srcOrd="0" destOrd="0" presId="urn:microsoft.com/office/officeart/2005/8/layout/vList5"/>
    <dgm:cxn modelId="{E67CFF78-FDCE-47AB-B927-D2D4DAB15ED6}" type="presParOf" srcId="{1BC2DAF0-A28F-4F57-98E8-E4EE9C4BC0BF}" destId="{555B081E-8E40-4862-81B6-3119AD36D6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B081E-8E40-4862-81B6-3119AD36D608}">
      <dsp:nvSpPr>
        <dsp:cNvPr id="0" name=""/>
        <dsp:cNvSpPr/>
      </dsp:nvSpPr>
      <dsp:spPr>
        <a:xfrm rot="5400000">
          <a:off x="4978384" y="-916936"/>
          <a:ext cx="4344447" cy="65505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u="sng" kern="1200" dirty="0" err="1" smtClean="0"/>
            <a:t>Adequação</a:t>
          </a:r>
          <a:r>
            <a:rPr lang="en-US" sz="2000" b="1" u="sng" kern="1200" dirty="0" smtClean="0"/>
            <a:t> </a:t>
          </a:r>
          <a:r>
            <a:rPr lang="en-US" sz="2000" b="1" u="sng" kern="1200" dirty="0" err="1" smtClean="0"/>
            <a:t>subjetiva</a:t>
          </a:r>
          <a:r>
            <a:rPr lang="en-US" sz="2000" b="1" u="sng" kern="1200" dirty="0" smtClean="0"/>
            <a:t> do </a:t>
          </a:r>
          <a:r>
            <a:rPr lang="en-US" sz="2000" b="1" u="sng" kern="1200" dirty="0" err="1" smtClean="0"/>
            <a:t>instrumento</a:t>
          </a:r>
          <a:r>
            <a:rPr lang="en-US" sz="2000" b="1" kern="1200" dirty="0" smtClean="0"/>
            <a:t>: </a:t>
          </a:r>
          <a:r>
            <a:rPr lang="en-US" sz="2000" b="1" kern="1200" dirty="0" err="1" smtClean="0"/>
            <a:t>partes</a:t>
          </a:r>
          <a:r>
            <a:rPr lang="en-US" sz="2000" b="1" kern="1200" dirty="0" smtClean="0"/>
            <a:t> e </a:t>
          </a:r>
          <a:r>
            <a:rPr lang="en-US" sz="2000" b="1" kern="1200" dirty="0" err="1" smtClean="0"/>
            <a:t>juízo</a:t>
          </a:r>
          <a:r>
            <a:rPr lang="en-US" sz="2000" b="1" kern="1200" dirty="0" smtClean="0"/>
            <a:t>; </a:t>
          </a:r>
          <a:endParaRPr lang="pt-BR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u="sng" kern="1200" dirty="0" err="1" smtClean="0"/>
            <a:t>Adequação</a:t>
          </a:r>
          <a:r>
            <a:rPr lang="en-US" sz="2000" b="1" u="sng" kern="1200" dirty="0" smtClean="0"/>
            <a:t> </a:t>
          </a:r>
          <a:r>
            <a:rPr lang="en-US" sz="2000" b="1" u="sng" kern="1200" dirty="0" err="1" smtClean="0"/>
            <a:t>objetiva</a:t>
          </a:r>
          <a:r>
            <a:rPr lang="en-US" sz="2000" b="1" u="sng" kern="1200" dirty="0" smtClean="0"/>
            <a:t> do </a:t>
          </a:r>
          <a:r>
            <a:rPr lang="en-US" sz="2000" b="1" u="sng" kern="1200" dirty="0" err="1" smtClean="0"/>
            <a:t>instrumento</a:t>
          </a:r>
          <a:r>
            <a:rPr lang="en-US" sz="2000" b="1" kern="1200" dirty="0" smtClean="0"/>
            <a:t>: </a:t>
          </a:r>
          <a:r>
            <a:rPr lang="en-US" sz="2000" b="1" kern="1200" dirty="0" err="1" smtClean="0"/>
            <a:t>grau</a:t>
          </a:r>
          <a:r>
            <a:rPr lang="en-US" sz="2000" b="1" kern="1200" dirty="0" smtClean="0"/>
            <a:t> de </a:t>
          </a:r>
          <a:r>
            <a:rPr lang="en-US" sz="2000" b="1" kern="1200" dirty="0" err="1" smtClean="0"/>
            <a:t>disponibilidade</a:t>
          </a:r>
          <a:r>
            <a:rPr lang="en-US" sz="2000" b="1" kern="1200" dirty="0" smtClean="0"/>
            <a:t> e </a:t>
          </a:r>
          <a:r>
            <a:rPr lang="en-US" sz="2000" b="1" kern="1200" dirty="0" err="1" smtClean="0"/>
            <a:t>indisponibilidade</a:t>
          </a:r>
          <a:r>
            <a:rPr lang="en-US" sz="2000" b="1" kern="1200" dirty="0" smtClean="0"/>
            <a:t> do </a:t>
          </a:r>
          <a:r>
            <a:rPr lang="en-US" sz="2000" b="1" kern="1200" dirty="0" err="1" smtClean="0"/>
            <a:t>objeto</a:t>
          </a:r>
          <a:r>
            <a:rPr lang="en-US" sz="2000" b="1" kern="1200" dirty="0" smtClean="0"/>
            <a:t> a </a:t>
          </a:r>
          <a:r>
            <a:rPr lang="en-US" sz="2000" b="1" kern="1200" dirty="0" err="1" smtClean="0"/>
            <a:t>depender</a:t>
          </a:r>
          <a:r>
            <a:rPr lang="en-US" sz="2000" b="1" kern="1200" dirty="0" smtClean="0"/>
            <a:t> da </a:t>
          </a:r>
          <a:r>
            <a:rPr lang="en-US" sz="2000" b="1" kern="1200" dirty="0" err="1" smtClean="0"/>
            <a:t>presença</a:t>
          </a:r>
          <a:r>
            <a:rPr lang="en-US" sz="2000" b="1" kern="1200" dirty="0" smtClean="0"/>
            <a:t> de </a:t>
          </a:r>
          <a:r>
            <a:rPr lang="en-US" sz="2000" b="1" kern="1200" dirty="0" err="1" smtClean="0"/>
            <a:t>fatores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imperativos</a:t>
          </a:r>
          <a:r>
            <a:rPr lang="en-US" sz="2000" b="1" kern="1200" dirty="0" smtClean="0"/>
            <a:t> da </a:t>
          </a:r>
          <a:r>
            <a:rPr lang="en-US" sz="2000" b="1" kern="1200" dirty="0" err="1" smtClean="0"/>
            <a:t>ordem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pública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na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crise</a:t>
          </a:r>
          <a:r>
            <a:rPr lang="en-US" sz="2000" b="1" kern="1200" dirty="0" smtClean="0"/>
            <a:t> de </a:t>
          </a:r>
          <a:r>
            <a:rPr lang="en-US" sz="2000" b="1" kern="1200" dirty="0" err="1" smtClean="0"/>
            <a:t>direito</a:t>
          </a:r>
          <a:r>
            <a:rPr lang="en-US" sz="2000" b="1" kern="1200" dirty="0" smtClean="0"/>
            <a:t>:</a:t>
          </a:r>
          <a:endParaRPr lang="pt-BR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000" kern="1200" dirty="0"/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u="sng" kern="1200" dirty="0" err="1" smtClean="0"/>
            <a:t>Adaptação</a:t>
          </a:r>
          <a:r>
            <a:rPr lang="en-US" sz="2000" b="1" u="sng" kern="1200" dirty="0" smtClean="0"/>
            <a:t> </a:t>
          </a:r>
          <a:r>
            <a:rPr lang="en-US" sz="2000" b="1" u="sng" kern="1200" dirty="0" err="1" smtClean="0"/>
            <a:t>teleológica</a:t>
          </a:r>
          <a:r>
            <a:rPr lang="en-US" sz="2000" b="1" u="sng" kern="1200" dirty="0" smtClean="0"/>
            <a:t> do </a:t>
          </a:r>
          <a:r>
            <a:rPr lang="en-US" sz="2000" b="1" u="sng" kern="1200" dirty="0" err="1" smtClean="0"/>
            <a:t>instrumento</a:t>
          </a:r>
          <a:r>
            <a:rPr lang="en-US" sz="2000" b="1" kern="1200" dirty="0" smtClean="0"/>
            <a:t>: </a:t>
          </a:r>
          <a:r>
            <a:rPr lang="en-US" sz="2000" b="1" kern="1200" dirty="0" err="1" smtClean="0"/>
            <a:t>devem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ser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consideradas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essencialmente</a:t>
          </a:r>
          <a:r>
            <a:rPr lang="en-US" sz="2000" b="1" kern="1200" dirty="0" smtClean="0"/>
            <a:t> as </a:t>
          </a:r>
          <a:r>
            <a:rPr lang="en-US" sz="2000" b="1" kern="1200" dirty="0" err="1" smtClean="0"/>
            <a:t>diversas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funções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jurisdicionais</a:t>
          </a:r>
          <a:r>
            <a:rPr lang="en-US" sz="2000" b="1" kern="1200" dirty="0" smtClean="0"/>
            <a:t>;</a:t>
          </a:r>
          <a:endParaRPr lang="pt-BR" sz="2000" kern="1200" dirty="0"/>
        </a:p>
      </dsp:txBody>
      <dsp:txXfrm rot="-5400000">
        <a:off x="3875327" y="398199"/>
        <a:ext cx="6338484" cy="3920291"/>
      </dsp:txXfrm>
    </dsp:sp>
    <dsp:sp modelId="{15A7D4A8-9241-410D-827D-845852D62B53}">
      <dsp:nvSpPr>
        <dsp:cNvPr id="0" name=""/>
        <dsp:cNvSpPr/>
      </dsp:nvSpPr>
      <dsp:spPr>
        <a:xfrm>
          <a:off x="89710" y="0"/>
          <a:ext cx="3785616" cy="47166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u="sng" kern="1200" dirty="0" err="1" smtClean="0"/>
            <a:t>Relatividade</a:t>
          </a:r>
          <a:r>
            <a:rPr lang="en-US" sz="3000" b="1" kern="1200" dirty="0" smtClean="0"/>
            <a:t> do </a:t>
          </a:r>
          <a:r>
            <a:rPr lang="en-US" sz="3000" b="1" kern="1200" dirty="0" err="1" smtClean="0"/>
            <a:t>conceito</a:t>
          </a:r>
          <a:r>
            <a:rPr lang="en-US" sz="3000" b="1" kern="1200" dirty="0" smtClean="0"/>
            <a:t> de </a:t>
          </a:r>
          <a:r>
            <a:rPr lang="en-US" sz="3000" b="1" i="1" kern="1200" dirty="0" err="1" smtClean="0"/>
            <a:t>instrumento</a:t>
          </a:r>
          <a:r>
            <a:rPr lang="en-US" sz="3000" b="1" i="1" kern="1200" dirty="0" smtClean="0"/>
            <a:t> </a:t>
          </a:r>
          <a:r>
            <a:rPr lang="en-US" sz="3000" b="1" i="0" kern="1200" dirty="0" smtClean="0"/>
            <a:t>(</a:t>
          </a:r>
          <a:r>
            <a:rPr lang="pt-BR" sz="3000" b="1" kern="1200" dirty="0" smtClean="0"/>
            <a:t>não nega a “</a:t>
          </a:r>
          <a:r>
            <a:rPr lang="pt-BR" sz="3000" b="1" u="sng" kern="1200" dirty="0" smtClean="0"/>
            <a:t>irreversível ‘</a:t>
          </a:r>
          <a:r>
            <a:rPr lang="pt-BR" sz="3000" b="1" u="sng" kern="1200" dirty="0" err="1" smtClean="0"/>
            <a:t>setorialização</a:t>
          </a:r>
          <a:r>
            <a:rPr lang="pt-BR" sz="3000" b="1" u="sng" kern="1200" dirty="0" smtClean="0"/>
            <a:t> do processo’” - Piva</a:t>
          </a:r>
          <a:r>
            <a:rPr lang="pt-BR" sz="3000" b="1" u="none" kern="1200" dirty="0" smtClean="0"/>
            <a:t>)</a:t>
          </a:r>
          <a:r>
            <a:rPr lang="en-US" sz="3000" b="1" u="none" kern="1200" dirty="0" smtClean="0"/>
            <a:t>,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pressupondo</a:t>
          </a:r>
          <a:r>
            <a:rPr lang="en-US" sz="3000" b="1" kern="1200" dirty="0" smtClean="0"/>
            <a:t>:</a:t>
          </a:r>
          <a:endParaRPr lang="pt-BR" sz="3000" b="1" kern="1200" dirty="0"/>
        </a:p>
      </dsp:txBody>
      <dsp:txXfrm>
        <a:off x="274509" y="184799"/>
        <a:ext cx="3416018" cy="4347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79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37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45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56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606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21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0622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97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857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16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154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A2C6-1943-4D9B-AB41-2F869604E0F9}" type="datetimeFigureOut">
              <a:rPr lang="pt-BR" smtClean="0"/>
              <a:t>3/9/18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1704A-4E00-461D-90EA-DDC208363A3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51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PT" sz="3200" b="1" dirty="0"/>
              <a:t>Aula 01 – </a:t>
            </a:r>
            <a:r>
              <a:rPr lang="pt-PT" sz="3200" b="1"/>
              <a:t>Apresentação </a:t>
            </a:r>
            <a:r>
              <a:rPr lang="pt-PT" sz="3200" b="1" smtClean="0"/>
              <a:t>dos fundamentos </a:t>
            </a:r>
            <a:br>
              <a:rPr lang="pt-PT" sz="3200" b="1" smtClean="0"/>
            </a:br>
            <a:r>
              <a:rPr lang="pt-PT" sz="3200" b="1" smtClean="0"/>
              <a:t>e finalidades do curso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pPr marL="0" indent="0" algn="ctr">
              <a:buNone/>
            </a:pPr>
            <a:r>
              <a:rPr lang="pt-PT" sz="2900" b="1" u="sng" dirty="0"/>
              <a:t>Faculdade de Direito da Universidade de São Paulo</a:t>
            </a:r>
            <a:endParaRPr lang="pt-BR" sz="2900" dirty="0"/>
          </a:p>
          <a:p>
            <a:pPr marL="0" indent="0" algn="ctr">
              <a:buNone/>
            </a:pPr>
            <a:r>
              <a:rPr lang="pt-PT" sz="2900" dirty="0"/>
              <a:t> </a:t>
            </a:r>
            <a:endParaRPr lang="pt-BR" sz="29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fr-FR" sz="2900" b="1" u="sng" dirty="0"/>
              <a:t>DPC5892 </a:t>
            </a:r>
            <a:r>
              <a:rPr lang="pt-PT" sz="2900" b="1" u="sng" dirty="0"/>
              <a:t>– Estudo da Coisa Julgada e outros Institutos de Imunização da Decisão Judicial no Processo Civil Brasileiro</a:t>
            </a:r>
            <a:endParaRPr lang="pt-BR" sz="2900" dirty="0"/>
          </a:p>
          <a:p>
            <a:pPr marL="0" indent="0">
              <a:lnSpc>
                <a:spcPct val="110000"/>
              </a:lnSpc>
              <a:buNone/>
            </a:pPr>
            <a:r>
              <a:rPr lang="pt-PT" dirty="0"/>
              <a:t> </a:t>
            </a:r>
            <a:endParaRPr lang="pt-BR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pt-PT" sz="2400" u="sng" dirty="0"/>
              <a:t>1º semestre de 2018 – quartas-feiras, das 17:30h </a:t>
            </a:r>
            <a:r>
              <a:rPr lang="fr-FR" sz="2400" u="sng" dirty="0"/>
              <a:t>à</a:t>
            </a:r>
            <a:r>
              <a:rPr lang="pt-PT" sz="2400" u="sng" dirty="0"/>
              <a:t>s 21:30h – Sala 306-I</a:t>
            </a:r>
            <a:endParaRPr lang="pt-BR" sz="24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pt-PT" sz="2400" dirty="0"/>
              <a:t> </a:t>
            </a:r>
            <a:endParaRPr lang="pt-BR" sz="24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pt-BR" sz="2400" u="sng" dirty="0"/>
              <a:t>Professor </a:t>
            </a:r>
            <a:r>
              <a:rPr lang="pt-BR" sz="2400" u="sng" dirty="0" err="1"/>
              <a:t>respons</a:t>
            </a:r>
            <a:r>
              <a:rPr lang="pt-PT" sz="2400" u="sng" dirty="0"/>
              <a:t>ável</a:t>
            </a:r>
            <a:r>
              <a:rPr lang="pt-PT" sz="2400" dirty="0"/>
              <a:t>: Professor Walter Piva Rodrigues</a:t>
            </a:r>
            <a:endParaRPr lang="pt-BR" sz="24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es-ES_tradnl" sz="2400" u="sng" dirty="0" err="1"/>
              <a:t>Assistentes</a:t>
            </a:r>
            <a:r>
              <a:rPr lang="pt-PT" sz="2400" dirty="0"/>
              <a:t>: Rodolfo da Costa Manso Real Amadeo, Luiz Dellore, Daniel Zveibil, Marco Antonio Perez de Oliveira e Jú</a:t>
            </a:r>
            <a:r>
              <a:rPr lang="it-IT" sz="2400" dirty="0"/>
              <a:t>lio C</a:t>
            </a:r>
            <a:r>
              <a:rPr lang="pt-PT" sz="2400" dirty="0"/>
              <a:t>é</a:t>
            </a:r>
            <a:r>
              <a:rPr lang="de-DE" sz="2400" dirty="0"/>
              <a:t>sar Bueno</a:t>
            </a:r>
            <a:endParaRPr lang="pt-BR" sz="2400" dirty="0"/>
          </a:p>
          <a:p>
            <a:pPr marL="0" indent="0">
              <a:buNone/>
            </a:pPr>
            <a:r>
              <a:rPr lang="pt-PT" dirty="0"/>
              <a:t> </a:t>
            </a:r>
            <a:endParaRPr lang="pt-BR" dirty="0"/>
          </a:p>
          <a:p>
            <a:pPr marL="0" indent="0" algn="just">
              <a:buNone/>
            </a:pPr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lvl="1"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2813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000" b="1" dirty="0" smtClean="0"/>
              <a:t>Objetivo primordial do curso: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Estudo da coisa julgada e de outros institutos de imunização, em perspectiva temporal e sob a ótica das exigências práticas impostas pela crise de direito;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estrutura do programa pretende visão global (</a:t>
            </a:r>
            <a:r>
              <a:rPr lang="pt-BR" u="sng" dirty="0" smtClean="0"/>
              <a:t>sistêmica</a:t>
            </a:r>
            <a:r>
              <a:rPr lang="pt-BR" dirty="0" smtClean="0"/>
              <a:t>) do tema, abordando visões:</a:t>
            </a:r>
          </a:p>
          <a:p>
            <a:pPr lvl="1" algn="just"/>
            <a:r>
              <a:rPr lang="pt-BR" dirty="0" smtClean="0"/>
              <a:t>Histórica; </a:t>
            </a:r>
          </a:p>
          <a:p>
            <a:pPr lvl="1" algn="just"/>
            <a:r>
              <a:rPr lang="pt-BR" dirty="0" smtClean="0"/>
              <a:t>Social;</a:t>
            </a:r>
          </a:p>
          <a:p>
            <a:pPr lvl="1" algn="just"/>
            <a:r>
              <a:rPr lang="pt-BR" dirty="0" smtClean="0"/>
              <a:t>Política;</a:t>
            </a:r>
          </a:p>
          <a:p>
            <a:pPr lvl="1" algn="just"/>
            <a:r>
              <a:rPr lang="pt-BR" dirty="0" smtClean="0"/>
              <a:t>e Processual pela perspectiva da adequação constitucional do instrumento à crise de direito.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lvl="1" algn="just"/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765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3300" b="1" dirty="0" smtClean="0"/>
              <a:t>Pequeno retrato do Universo processual:</a:t>
            </a:r>
            <a:br>
              <a:rPr lang="pt-BR" sz="3300" b="1" dirty="0" smtClean="0"/>
            </a:br>
            <a:r>
              <a:rPr lang="pt-BR" sz="3300" b="1" dirty="0" smtClean="0"/>
              <a:t>Dois </a:t>
            </a:r>
            <a:r>
              <a:rPr lang="pt-BR" sz="3300" b="1" dirty="0"/>
              <a:t>modelos processuais </a:t>
            </a:r>
            <a:r>
              <a:rPr lang="pt-BR" sz="3300" b="1" dirty="0" smtClean="0"/>
              <a:t>igualmente </a:t>
            </a:r>
            <a:r>
              <a:rPr lang="pt-BR" sz="3300" b="1" dirty="0"/>
              <a:t>válidos de se fazer </a:t>
            </a:r>
            <a:r>
              <a:rPr lang="pt-BR" sz="3300" b="1" dirty="0" smtClean="0"/>
              <a:t>justiça</a:t>
            </a:r>
            <a:r>
              <a:rPr lang="pt-BR" sz="3300" b="1" dirty="0"/>
              <a:t/>
            </a:r>
            <a:br>
              <a:rPr lang="pt-BR" sz="3300" b="1" dirty="0"/>
            </a:br>
            <a:r>
              <a:rPr lang="pt-BR" sz="2200" b="1" dirty="0"/>
              <a:t>(Galeno Lacerda, Mandados e Sentenças Liminares, 1971</a:t>
            </a:r>
            <a:r>
              <a:rPr lang="pt-BR" sz="2200" b="1" dirty="0" smtClean="0"/>
              <a:t>)</a:t>
            </a:r>
            <a:endParaRPr lang="pt-BR" sz="22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b="1" dirty="0" smtClean="0"/>
          </a:p>
          <a:p>
            <a:pPr algn="just"/>
            <a:r>
              <a:rPr lang="pt-BR" sz="2400" b="1" dirty="0"/>
              <a:t>Premissa – constatação </a:t>
            </a:r>
            <a:r>
              <a:rPr lang="pt-BR" sz="2400" b="1" dirty="0" smtClean="0"/>
              <a:t>observável;</a:t>
            </a:r>
          </a:p>
          <a:p>
            <a:pPr algn="just"/>
            <a:r>
              <a:rPr lang="pt-BR" sz="2400" b="1" dirty="0"/>
              <a:t>Inventário de mandados e sentenças </a:t>
            </a:r>
            <a:r>
              <a:rPr lang="pt-BR" sz="2400" b="1" dirty="0" smtClean="0"/>
              <a:t>liminares:</a:t>
            </a:r>
          </a:p>
          <a:p>
            <a:pPr lvl="1" algn="just"/>
            <a:r>
              <a:rPr lang="pt-BR" sz="2100" b="1" dirty="0"/>
              <a:t>CPC/1939;</a:t>
            </a:r>
          </a:p>
          <a:p>
            <a:pPr lvl="1" algn="just"/>
            <a:r>
              <a:rPr lang="pt-BR" sz="2100" b="1" dirty="0"/>
              <a:t>Leis extravagantes;</a:t>
            </a:r>
          </a:p>
          <a:p>
            <a:pPr lvl="1" algn="just"/>
            <a:r>
              <a:rPr lang="pt-BR" sz="2100" b="1" dirty="0"/>
              <a:t>Execução civil;</a:t>
            </a:r>
          </a:p>
          <a:p>
            <a:pPr lvl="1" algn="just"/>
            <a:r>
              <a:rPr lang="pt-BR" sz="2100" b="1" dirty="0"/>
              <a:t>Cautelar;</a:t>
            </a:r>
          </a:p>
          <a:p>
            <a:pPr lvl="1" algn="just"/>
            <a:r>
              <a:rPr lang="pt-BR" sz="2100" b="1" dirty="0"/>
              <a:t>Incidentes </a:t>
            </a:r>
            <a:r>
              <a:rPr lang="pt-BR" sz="2100" b="1" dirty="0" smtClean="0"/>
              <a:t>processuais (efeito suspensivo do processo ou processos principais);</a:t>
            </a:r>
            <a:endParaRPr lang="pt-BR" sz="2100" b="1" dirty="0"/>
          </a:p>
          <a:p>
            <a:pPr algn="just"/>
            <a:r>
              <a:rPr lang="pt-BR" sz="2400" b="1" dirty="0" smtClean="0"/>
              <a:t>Após análise do retrato, Galeno Lacerda apresenta questões;</a:t>
            </a:r>
          </a:p>
          <a:p>
            <a:pPr algn="just"/>
            <a:r>
              <a:rPr lang="pt-BR" sz="2400" b="1" dirty="0"/>
              <a:t>Resposta crítica à doutrina contemporânea e proposta de </a:t>
            </a:r>
            <a:r>
              <a:rPr lang="pt-BR" sz="2400" b="1" dirty="0" smtClean="0"/>
              <a:t>estudo;</a:t>
            </a:r>
            <a:endParaRPr lang="pt-BR" sz="2400" b="1" dirty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lvl="1" algn="just"/>
            <a:endParaRPr lang="pt-BR" sz="2100" b="1" dirty="0" smtClean="0"/>
          </a:p>
          <a:p>
            <a:pPr lvl="1" algn="just"/>
            <a:endParaRPr lang="pt-BR" sz="2100" dirty="0" smtClean="0"/>
          </a:p>
        </p:txBody>
      </p:sp>
    </p:spTree>
    <p:extLst>
      <p:ext uri="{BB962C8B-B14F-4D97-AF65-F5344CB8AC3E}">
        <p14:creationId xmlns:p14="http://schemas.microsoft.com/office/powerpoint/2010/main" val="1579963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3300" b="1" dirty="0" smtClean="0"/>
              <a:t>Pequeno retrato do Universo processual:</a:t>
            </a:r>
            <a:br>
              <a:rPr lang="pt-BR" sz="3300" b="1" dirty="0" smtClean="0"/>
            </a:br>
            <a:r>
              <a:rPr lang="pt-BR" sz="3300" b="1" dirty="0" smtClean="0"/>
              <a:t>Dois </a:t>
            </a:r>
            <a:r>
              <a:rPr lang="pt-BR" sz="3300" b="1" dirty="0"/>
              <a:t>modelos processuais </a:t>
            </a:r>
            <a:r>
              <a:rPr lang="pt-BR" sz="3300" b="1" dirty="0" smtClean="0"/>
              <a:t>igualmente </a:t>
            </a:r>
            <a:r>
              <a:rPr lang="pt-BR" sz="3300" b="1" dirty="0"/>
              <a:t>válidos de se fazer </a:t>
            </a:r>
            <a:r>
              <a:rPr lang="pt-BR" sz="3300" b="1" dirty="0" smtClean="0"/>
              <a:t>justiça</a:t>
            </a:r>
            <a:r>
              <a:rPr lang="pt-BR" sz="3300" b="1" dirty="0"/>
              <a:t/>
            </a:r>
            <a:br>
              <a:rPr lang="pt-BR" sz="3300" b="1" dirty="0"/>
            </a:br>
            <a:r>
              <a:rPr lang="pt-BR" sz="2200" b="1" dirty="0"/>
              <a:t>(Galeno Lacerda, Mandados e Sentenças Liminares, 1971</a:t>
            </a:r>
            <a:r>
              <a:rPr lang="pt-BR" sz="2200" b="1" dirty="0" smtClean="0"/>
              <a:t>)</a:t>
            </a:r>
            <a:endParaRPr lang="pt-BR" sz="22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b="1" dirty="0" smtClean="0"/>
          </a:p>
          <a:p>
            <a:pPr algn="just"/>
            <a:r>
              <a:rPr lang="pt-BR" sz="2400" b="1" dirty="0" smtClean="0"/>
              <a:t>Análise histórica no campo da proposta:</a:t>
            </a:r>
          </a:p>
          <a:p>
            <a:pPr lvl="1" algn="just"/>
            <a:r>
              <a:rPr lang="pt-BR" sz="2000" b="1" dirty="0"/>
              <a:t>Interditos romanos;</a:t>
            </a:r>
          </a:p>
          <a:p>
            <a:pPr lvl="1" algn="just"/>
            <a:r>
              <a:rPr lang="en-US" sz="2000" b="1" dirty="0" err="1"/>
              <a:t>Processo</a:t>
            </a:r>
            <a:r>
              <a:rPr lang="en-US" sz="2000" b="1" dirty="0"/>
              <a:t> </a:t>
            </a:r>
            <a:r>
              <a:rPr lang="en-US" sz="2000" b="1" dirty="0" err="1"/>
              <a:t>interdital</a:t>
            </a:r>
            <a:r>
              <a:rPr lang="en-US" sz="2000" b="1" dirty="0"/>
              <a:t>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Idade</a:t>
            </a:r>
            <a:r>
              <a:rPr lang="en-US" sz="2000" b="1" dirty="0"/>
              <a:t> </a:t>
            </a:r>
            <a:r>
              <a:rPr lang="en-US" sz="2000" b="1" dirty="0" err="1"/>
              <a:t>Média</a:t>
            </a:r>
            <a:r>
              <a:rPr lang="en-US" sz="2000" b="1" dirty="0"/>
              <a:t> e </a:t>
            </a:r>
            <a:r>
              <a:rPr lang="en-US" sz="2000" b="1" dirty="0" err="1"/>
              <a:t>na</a:t>
            </a:r>
            <a:r>
              <a:rPr lang="en-US" sz="2000" b="1" dirty="0"/>
              <a:t> </a:t>
            </a:r>
            <a:r>
              <a:rPr lang="en-US" sz="2000" b="1" dirty="0" err="1"/>
              <a:t>Renascença</a:t>
            </a:r>
            <a:r>
              <a:rPr lang="en-US" sz="2000" b="1" dirty="0"/>
              <a:t>: </a:t>
            </a:r>
            <a:r>
              <a:rPr lang="en-US" sz="2000" b="1" dirty="0" err="1"/>
              <a:t>direitos</a:t>
            </a:r>
            <a:r>
              <a:rPr lang="en-US" sz="2000" b="1" dirty="0"/>
              <a:t> </a:t>
            </a:r>
            <a:r>
              <a:rPr lang="en-US" sz="2000" b="1" dirty="0" err="1"/>
              <a:t>canônico</a:t>
            </a:r>
            <a:r>
              <a:rPr lang="en-US" sz="2000" b="1" dirty="0"/>
              <a:t>, </a:t>
            </a:r>
            <a:r>
              <a:rPr lang="en-US" sz="2000" b="1" dirty="0" err="1"/>
              <a:t>comum</a:t>
            </a:r>
            <a:r>
              <a:rPr lang="en-US" sz="2000" b="1" dirty="0"/>
              <a:t> e </a:t>
            </a:r>
            <a:r>
              <a:rPr lang="en-US" sz="2000" b="1" dirty="0" err="1"/>
              <a:t>anglo-saxão</a:t>
            </a:r>
            <a:r>
              <a:rPr lang="en-US" sz="2000" b="1" dirty="0"/>
              <a:t>;</a:t>
            </a:r>
          </a:p>
          <a:p>
            <a:pPr lvl="1" algn="just"/>
            <a:r>
              <a:rPr lang="en-US" sz="2000" b="1" dirty="0" err="1"/>
              <a:t>Retorno</a:t>
            </a:r>
            <a:r>
              <a:rPr lang="en-US" sz="2000" b="1" dirty="0"/>
              <a:t> </a:t>
            </a:r>
            <a:r>
              <a:rPr lang="en-US" sz="2000" b="1" dirty="0" err="1"/>
              <a:t>ao</a:t>
            </a:r>
            <a:r>
              <a:rPr lang="en-US" sz="2000" b="1" dirty="0"/>
              <a:t> </a:t>
            </a:r>
            <a:r>
              <a:rPr lang="en-US" sz="2000" b="1" dirty="0" err="1"/>
              <a:t>Brasil</a:t>
            </a:r>
            <a:r>
              <a:rPr lang="en-US" sz="2000" b="1" dirty="0"/>
              <a:t>: </a:t>
            </a:r>
            <a:r>
              <a:rPr lang="en-US" sz="2000" b="1" dirty="0" err="1"/>
              <a:t>conexão</a:t>
            </a:r>
            <a:r>
              <a:rPr lang="en-US" sz="2000" b="1" dirty="0"/>
              <a:t> dos </a:t>
            </a:r>
            <a:r>
              <a:rPr lang="en-US" sz="2000" b="1" dirty="0" err="1"/>
              <a:t>meios</a:t>
            </a:r>
            <a:r>
              <a:rPr lang="en-US" sz="2000" b="1" dirty="0"/>
              <a:t> </a:t>
            </a:r>
            <a:r>
              <a:rPr lang="en-US" sz="2000" b="1" dirty="0" err="1"/>
              <a:t>processuais</a:t>
            </a:r>
            <a:r>
              <a:rPr lang="en-US" sz="2000" b="1" dirty="0"/>
              <a:t> </a:t>
            </a:r>
            <a:r>
              <a:rPr lang="en-US" sz="2000" b="1" dirty="0" err="1"/>
              <a:t>brasileiros</a:t>
            </a:r>
            <a:r>
              <a:rPr lang="en-US" sz="2000" b="1" dirty="0"/>
              <a:t> com a </a:t>
            </a:r>
            <a:r>
              <a:rPr lang="en-US" sz="2000" b="1" dirty="0" err="1"/>
              <a:t>história</a:t>
            </a:r>
            <a:r>
              <a:rPr lang="en-US" sz="2000" b="1" dirty="0"/>
              <a:t> do </a:t>
            </a:r>
            <a:r>
              <a:rPr lang="en-US" sz="2000" b="1" dirty="0" err="1"/>
              <a:t>processo</a:t>
            </a:r>
            <a:endParaRPr lang="en-US" sz="2000" b="1" dirty="0"/>
          </a:p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Conclusão </a:t>
            </a:r>
            <a:r>
              <a:rPr lang="pt-BR" sz="2400" b="1" dirty="0"/>
              <a:t>de Galeno Lacerda para conferir caráter sistemático ao estudo das liminares</a:t>
            </a:r>
          </a:p>
          <a:p>
            <a:pPr algn="just"/>
            <a:endParaRPr lang="pt-BR" sz="2400" b="1" dirty="0" smtClean="0"/>
          </a:p>
          <a:p>
            <a:pPr lvl="1" algn="just"/>
            <a:endParaRPr lang="pt-BR" sz="2000" b="1" dirty="0" smtClean="0"/>
          </a:p>
          <a:p>
            <a:pPr algn="just"/>
            <a:endParaRPr lang="pt-BR" sz="2400" b="1" dirty="0" smtClean="0"/>
          </a:p>
          <a:p>
            <a:pPr algn="just"/>
            <a:endParaRPr lang="pt-BR" sz="2400" b="1" dirty="0"/>
          </a:p>
          <a:p>
            <a:pPr algn="just"/>
            <a:endParaRPr lang="pt-BR" sz="2400" b="1" dirty="0" smtClean="0"/>
          </a:p>
          <a:p>
            <a:pPr lvl="1" algn="just"/>
            <a:endParaRPr lang="pt-BR" sz="2100" b="1" dirty="0" smtClean="0"/>
          </a:p>
          <a:p>
            <a:pPr lvl="1" algn="just"/>
            <a:endParaRPr lang="pt-BR" sz="2100" dirty="0" smtClean="0"/>
          </a:p>
        </p:txBody>
      </p:sp>
    </p:spTree>
    <p:extLst>
      <p:ext uri="{BB962C8B-B14F-4D97-AF65-F5344CB8AC3E}">
        <p14:creationId xmlns:p14="http://schemas.microsoft.com/office/powerpoint/2010/main" val="763389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000" b="1" dirty="0"/>
              <a:t>Pequeno retrato do Universo processual:</a:t>
            </a:r>
            <a:br>
              <a:rPr lang="pt-BR" sz="3000" b="1" dirty="0"/>
            </a:br>
            <a:r>
              <a:rPr lang="pt-BR" sz="3000" b="1" dirty="0"/>
              <a:t>Dois modelos processuais igualmente válidos de se fazer justiça</a:t>
            </a:r>
            <a:br>
              <a:rPr lang="pt-BR" sz="3000" b="1" dirty="0"/>
            </a:br>
            <a:r>
              <a:rPr lang="pt-BR" sz="2000" b="1" dirty="0"/>
              <a:t>(Galeno Lacerda, Mandados e Sentenças Liminares, 1971)</a:t>
            </a:r>
            <a:endParaRPr lang="pt-BR" sz="2000" dirty="0"/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1192666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2000" dirty="0" smtClean="0"/>
              <a:t>Modelo </a:t>
            </a:r>
            <a:r>
              <a:rPr lang="pt-BR" sz="2000" dirty="0" err="1" smtClean="0"/>
              <a:t>interdital</a:t>
            </a:r>
            <a:endParaRPr lang="pt-BR" sz="2000" dirty="0" smtClean="0"/>
          </a:p>
          <a:p>
            <a:pPr algn="ctr"/>
            <a:r>
              <a:rPr lang="pt-BR" sz="1500" dirty="0" smtClean="0"/>
              <a:t>(modernamente </a:t>
            </a:r>
            <a:r>
              <a:rPr lang="pt-BR" sz="1500" dirty="0"/>
              <a:t>identificado como </a:t>
            </a:r>
            <a:r>
              <a:rPr lang="pt-BR" sz="1500" i="1" dirty="0"/>
              <a:t>tutela sumária</a:t>
            </a:r>
            <a:r>
              <a:rPr lang="pt-BR" sz="1500" dirty="0"/>
              <a:t> ou </a:t>
            </a:r>
            <a:r>
              <a:rPr lang="pt-BR" sz="1500" i="1" dirty="0"/>
              <a:t>tutela </a:t>
            </a:r>
            <a:r>
              <a:rPr lang="pt-BR" sz="1500" i="1" dirty="0" smtClean="0"/>
              <a:t>diferenciada)</a:t>
            </a:r>
            <a:endParaRPr lang="pt-BR" sz="15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endParaRPr lang="pt-BR" sz="2500" u="sng" dirty="0" smtClean="0"/>
          </a:p>
          <a:p>
            <a:pPr algn="just"/>
            <a:endParaRPr lang="pt-BR" sz="2500" u="sng" dirty="0"/>
          </a:p>
          <a:p>
            <a:pPr lvl="0" algn="just"/>
            <a:r>
              <a:rPr lang="pt-BR" sz="2400" dirty="0"/>
              <a:t>prevalecimento do </a:t>
            </a:r>
            <a:r>
              <a:rPr lang="pt-BR" sz="2400" b="1" i="1" dirty="0" err="1"/>
              <a:t>imperium</a:t>
            </a:r>
            <a:r>
              <a:rPr lang="pt-BR" sz="2400" i="1" dirty="0"/>
              <a:t> </a:t>
            </a:r>
            <a:r>
              <a:rPr lang="pt-BR" sz="2400" dirty="0"/>
              <a:t>sobre a </a:t>
            </a:r>
            <a:r>
              <a:rPr lang="pt-BR" sz="2400" i="1" dirty="0" err="1"/>
              <a:t>notio</a:t>
            </a:r>
            <a:r>
              <a:rPr lang="pt-BR" sz="2400" dirty="0"/>
              <a:t>;</a:t>
            </a:r>
            <a:r>
              <a:rPr lang="pt-BR" sz="2400" i="1" dirty="0"/>
              <a:t> </a:t>
            </a:r>
            <a:endParaRPr lang="pt-BR" sz="2400" dirty="0"/>
          </a:p>
          <a:p>
            <a:pPr lvl="0" algn="just"/>
            <a:r>
              <a:rPr lang="pt-BR" sz="2400" dirty="0"/>
              <a:t>em vista da característica </a:t>
            </a:r>
            <a:r>
              <a:rPr lang="pt-BR" sz="2400" dirty="0" smtClean="0"/>
              <a:t>precedente, </a:t>
            </a:r>
            <a:r>
              <a:rPr lang="pt-BR" sz="2400" dirty="0"/>
              <a:t>a estrutura processual </a:t>
            </a:r>
            <a:r>
              <a:rPr lang="pt-BR" sz="2400" b="1" dirty="0"/>
              <a:t>não segue a lógica </a:t>
            </a:r>
            <a:r>
              <a:rPr lang="pt-BR" sz="2400" b="1" dirty="0" smtClean="0"/>
              <a:t>igualdade das partes</a:t>
            </a:r>
            <a:r>
              <a:rPr lang="pt-BR" sz="2400" dirty="0" smtClean="0"/>
              <a:t>, </a:t>
            </a:r>
            <a:r>
              <a:rPr lang="pt-BR" sz="2400" dirty="0"/>
              <a:t>albergando a possibilidade de medida provisória ou definitiva inicial, o que difere ou elimina o direito de defesa;</a:t>
            </a:r>
          </a:p>
          <a:p>
            <a:pPr lvl="0" algn="just"/>
            <a:r>
              <a:rPr lang="pt-BR" sz="2400" dirty="0" smtClean="0"/>
              <a:t>no </a:t>
            </a:r>
            <a:r>
              <a:rPr lang="pt-BR" sz="2400" b="1" dirty="0"/>
              <a:t>caso específico do </a:t>
            </a:r>
            <a:r>
              <a:rPr lang="pt-BR" sz="2400" b="1" i="1" dirty="0"/>
              <a:t>habeas corpus</a:t>
            </a:r>
            <a:r>
              <a:rPr lang="pt-BR" sz="2400" dirty="0"/>
              <a:t>, as duas possíveis medidas iniciais podem ser concedidas de ofício e sem colheita de informações da autoridade apontada como coatora.</a:t>
            </a:r>
          </a:p>
          <a:p>
            <a:pPr algn="just"/>
            <a:endParaRPr lang="pt-BR" sz="2500" u="sng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192666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>Modelo ordinário clássico</a:t>
            </a:r>
          </a:p>
          <a:p>
            <a:pPr algn="ctr"/>
            <a:r>
              <a:rPr lang="pt-BR" sz="1500" dirty="0" smtClean="0"/>
              <a:t>(atualmente, no CPC de 2015, absorveu elementos do modelo </a:t>
            </a:r>
            <a:r>
              <a:rPr lang="pt-BR" sz="1500" dirty="0" err="1" smtClean="0"/>
              <a:t>interdital</a:t>
            </a:r>
            <a:r>
              <a:rPr lang="pt-BR" sz="1500" dirty="0" smtClean="0"/>
              <a:t>)</a:t>
            </a:r>
            <a:endParaRPr lang="pt-BR" sz="15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algn="just"/>
            <a:r>
              <a:rPr lang="pt-BR" sz="2200" dirty="0" smtClean="0"/>
              <a:t>prevalecimento da </a:t>
            </a:r>
            <a:r>
              <a:rPr lang="pt-BR" sz="2200" b="1" i="1" dirty="0" err="1" smtClean="0"/>
              <a:t>notio</a:t>
            </a:r>
            <a:r>
              <a:rPr lang="pt-BR" sz="2200" dirty="0" smtClean="0"/>
              <a:t>;</a:t>
            </a:r>
          </a:p>
          <a:p>
            <a:pPr algn="just"/>
            <a:r>
              <a:rPr lang="pt-BR" sz="2200" dirty="0" smtClean="0"/>
              <a:t>em vista da característica precedente, a estrutura processual segue a </a:t>
            </a:r>
            <a:r>
              <a:rPr lang="pt-BR" sz="2200" b="1" dirty="0" smtClean="0"/>
              <a:t>lógica de ampla </a:t>
            </a:r>
            <a:r>
              <a:rPr lang="pt-BR" sz="2200" b="1" dirty="0"/>
              <a:t>possibilidade de contraditório e conhecimento da </a:t>
            </a:r>
            <a:r>
              <a:rPr lang="pt-BR" sz="2200" b="1" smtClean="0"/>
              <a:t>causa com igualdade </a:t>
            </a:r>
            <a:r>
              <a:rPr lang="pt-BR" sz="2200" b="1" dirty="0" smtClean="0"/>
              <a:t>das partes</a:t>
            </a:r>
            <a:r>
              <a:rPr lang="pt-BR" sz="2200" dirty="0" smtClean="0"/>
              <a:t>;</a:t>
            </a:r>
          </a:p>
          <a:p>
            <a:pPr algn="just"/>
            <a:r>
              <a:rPr lang="pt-BR" sz="2200" dirty="0" smtClean="0"/>
              <a:t>, por isso é denominado “processo pleno”.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328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000" b="1" dirty="0" smtClean="0"/>
              <a:t>Adequação constitucional como princípio fundamental e unitário do processo a justificar uma teoria geral – diferença entre ramos processuais como efeito de exigências distintas</a:t>
            </a:r>
            <a:endParaRPr lang="pt-BR" sz="3000" dirty="0"/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2449151"/>
              </p:ext>
            </p:extLst>
          </p:nvPr>
        </p:nvGraphicFramePr>
        <p:xfrm>
          <a:off x="838200" y="1825624"/>
          <a:ext cx="10515600" cy="4716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549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499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3000" b="1" dirty="0" smtClean="0"/>
              <a:t>ENCERRAMENTO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>
              <a:lnSpc>
                <a:spcPct val="100000"/>
              </a:lnSpc>
            </a:pPr>
            <a:r>
              <a:rPr lang="pt-BR" dirty="0" smtClean="0"/>
              <a:t>Programa do curso: </a:t>
            </a:r>
          </a:p>
          <a:p>
            <a:pPr lvl="1" algn="just">
              <a:lnSpc>
                <a:spcPct val="100000"/>
              </a:lnSpc>
            </a:pPr>
            <a:r>
              <a:rPr lang="pt-BR" dirty="0"/>
              <a:t>“Humanização do processo</a:t>
            </a:r>
            <a:r>
              <a:rPr lang="pt-BR" dirty="0" smtClean="0"/>
              <a:t>” (Piva Rodrigues); </a:t>
            </a:r>
          </a:p>
          <a:p>
            <a:pPr lvl="1" algn="just">
              <a:lnSpc>
                <a:spcPct val="100000"/>
              </a:lnSpc>
            </a:pPr>
            <a:r>
              <a:rPr lang="pt-BR" dirty="0" smtClean="0"/>
              <a:t>abordagens </a:t>
            </a:r>
            <a:r>
              <a:rPr lang="pt-BR" dirty="0"/>
              <a:t>plurais da coisa julgada e outros meios de imunização por diversos </a:t>
            </a:r>
            <a:r>
              <a:rPr lang="pt-BR" dirty="0" smtClean="0"/>
              <a:t>instrumentos.</a:t>
            </a:r>
            <a:endParaRPr lang="pt-BR" dirty="0"/>
          </a:p>
          <a:p>
            <a:pPr algn="just">
              <a:lnSpc>
                <a:spcPct val="100000"/>
              </a:lnSpc>
            </a:pPr>
            <a:endParaRPr lang="pt-BR" dirty="0" smtClean="0"/>
          </a:p>
          <a:p>
            <a:pPr algn="just">
              <a:lnSpc>
                <a:spcPct val="100000"/>
              </a:lnSpc>
            </a:pPr>
            <a:r>
              <a:rPr lang="pt-BR" dirty="0" smtClean="0"/>
              <a:t>Alguns </a:t>
            </a:r>
            <a:r>
              <a:rPr lang="pt-BR" dirty="0"/>
              <a:t>aspectos metodológicos dos estudos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652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482</Words>
  <Application>Microsoft Macintosh PowerPoint</Application>
  <PresentationFormat>Custom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do Office</vt:lpstr>
      <vt:lpstr>Aula 01 – Apresentação dos fundamentos  e finalidades do curso</vt:lpstr>
      <vt:lpstr>Objetivo primordial do curso:</vt:lpstr>
      <vt:lpstr>Pequeno retrato do Universo processual: Dois modelos processuais igualmente válidos de se fazer justiça (Galeno Lacerda, Mandados e Sentenças Liminares, 1971)</vt:lpstr>
      <vt:lpstr>Pequeno retrato do Universo processual: Dois modelos processuais igualmente válidos de se fazer justiça (Galeno Lacerda, Mandados e Sentenças Liminares, 1971)</vt:lpstr>
      <vt:lpstr>Pequeno retrato do Universo processual: Dois modelos processuais igualmente válidos de se fazer justiça (Galeno Lacerda, Mandados e Sentenças Liminares, 1971)</vt:lpstr>
      <vt:lpstr>Adequação constitucional como princípio fundamental e unitário do processo a justificar uma teoria geral – diferença entre ramos processuais como efeito de exigências distintas</vt:lpstr>
      <vt:lpstr>ENCERRAMENTO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Dois modelos processuais  igualmente válidos de se fazer justiça (Galeno Lacerda, Mandados e Sentenças Liminares, 1971)</dc:title>
  <dc:creator>DANIEL GUIMARAES ZVEIBIL</dc:creator>
  <cp:lastModifiedBy>rodolfo amadeo</cp:lastModifiedBy>
  <cp:revision>37</cp:revision>
  <cp:lastPrinted>2018-03-06T21:51:35Z</cp:lastPrinted>
  <dcterms:created xsi:type="dcterms:W3CDTF">2018-03-06T19:03:15Z</dcterms:created>
  <dcterms:modified xsi:type="dcterms:W3CDTF">2018-03-09T20:49:50Z</dcterms:modified>
</cp:coreProperties>
</file>