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9" r:id="rId2"/>
    <p:sldId id="257" r:id="rId3"/>
    <p:sldId id="266" r:id="rId4"/>
    <p:sldId id="265" r:id="rId5"/>
    <p:sldId id="267" r:id="rId6"/>
    <p:sldId id="268" r:id="rId7"/>
    <p:sldId id="262" r:id="rId8"/>
    <p:sldId id="263" r:id="rId9"/>
    <p:sldId id="264" r:id="rId10"/>
    <p:sldId id="261" r:id="rId11"/>
    <p:sldId id="258" r:id="rId12"/>
    <p:sldId id="26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3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2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63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22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27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36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35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9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40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8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9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1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22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76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94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4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8930" y="1160949"/>
            <a:ext cx="6922124" cy="50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83568" y="4046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Futura Bk BT" panose="020B0502020204020303" pitchFamily="34" charset="0"/>
              </a:rPr>
              <a:t>A TRADIÇÃO DA SEGREGAÇÃO BRASILEIRA </a:t>
            </a:r>
            <a:endParaRPr lang="pt-BR" sz="2800" b="1" dirty="0">
              <a:latin typeface="Futura Bk BT" panose="020B05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050"/>
            <a:ext cx="7467600" cy="4805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548680"/>
            <a:ext cx="6192688" cy="552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9505" y="2160588"/>
            <a:ext cx="546860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7664" y="2606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Novas inserções do periurbano no núcleo denso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978212" cy="62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347713" cy="6649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b="1" dirty="0" smtClean="0">
                <a:latin typeface="Futura Bk BT" panose="020B0502020204020303" pitchFamily="34" charset="0"/>
              </a:rPr>
              <a:t>Segregação e reducionismo</a:t>
            </a:r>
            <a:endParaRPr lang="pt-BR" b="1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74537"/>
            <a:ext cx="8136904" cy="55834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pt-BR" sz="2800" dirty="0" smtClean="0">
                <a:latin typeface="Futura Bk BT" panose="020B0502020204020303" pitchFamily="34" charset="0"/>
              </a:rPr>
              <a:t>Não é um fenômeno espontâneo, ou de uma estrutura que se move sem interferência de atores sociais identificáveis;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Tipo, a </a:t>
            </a:r>
            <a:r>
              <a:rPr lang="pt-BR" sz="2800" dirty="0">
                <a:latin typeface="Futura Bk BT" panose="020B0502020204020303" pitchFamily="34" charset="0"/>
              </a:rPr>
              <a:t>dinâmica </a:t>
            </a:r>
            <a:r>
              <a:rPr lang="pt-BR" sz="2800" dirty="0" smtClean="0">
                <a:latin typeface="Futura Bk BT" panose="020B0502020204020303" pitchFamily="34" charset="0"/>
              </a:rPr>
              <a:t>incontrolável do </a:t>
            </a:r>
            <a:r>
              <a:rPr lang="pt-BR" sz="2800" dirty="0">
                <a:latin typeface="Futura Bk BT" panose="020B0502020204020303" pitchFamily="34" charset="0"/>
              </a:rPr>
              <a:t>capitalismo e seu braço urbano, a </a:t>
            </a:r>
            <a:r>
              <a:rPr lang="pt-BR" sz="2800" i="1" dirty="0">
                <a:latin typeface="Futura Bk BT" panose="020B0502020204020303" pitchFamily="34" charset="0"/>
              </a:rPr>
              <a:t>especulação </a:t>
            </a:r>
            <a:r>
              <a:rPr lang="pt-BR" sz="2800" i="1" dirty="0" smtClean="0">
                <a:latin typeface="Futura Bk BT" panose="020B0502020204020303" pitchFamily="34" charset="0"/>
              </a:rPr>
              <a:t>imobiliária</a:t>
            </a:r>
            <a:r>
              <a:rPr lang="pt-BR" sz="2800" dirty="0" smtClean="0">
                <a:latin typeface="Futura Bk BT" panose="020B0502020204020303" pitchFamily="34" charset="0"/>
              </a:rPr>
              <a:t>; </a:t>
            </a:r>
          </a:p>
          <a:p>
            <a:r>
              <a:rPr lang="pt-BR" sz="2800" dirty="0">
                <a:latin typeface="Futura Bk BT" panose="020B0502020204020303" pitchFamily="34" charset="0"/>
              </a:rPr>
              <a:t>E</a:t>
            </a:r>
            <a:r>
              <a:rPr lang="pt-BR" sz="2800" dirty="0" smtClean="0">
                <a:latin typeface="Futura Bk BT" panose="020B0502020204020303" pitchFamily="34" charset="0"/>
              </a:rPr>
              <a:t>la </a:t>
            </a:r>
            <a:r>
              <a:rPr lang="pt-BR" sz="2800" dirty="0">
                <a:latin typeface="Futura Bk BT" panose="020B0502020204020303" pitchFamily="34" charset="0"/>
              </a:rPr>
              <a:t>procede e participa de estratégias espaciais de atores </a:t>
            </a:r>
            <a:r>
              <a:rPr lang="pt-BR" sz="2800" dirty="0" smtClean="0">
                <a:latin typeface="Futura Bk BT" panose="020B0502020204020303" pitchFamily="34" charset="0"/>
              </a:rPr>
              <a:t>em </a:t>
            </a:r>
            <a:r>
              <a:rPr lang="pt-BR" sz="2800" dirty="0">
                <a:latin typeface="Futura Bk BT" panose="020B0502020204020303" pitchFamily="34" charset="0"/>
              </a:rPr>
              <a:t>relação à distância. Exemplo: valorização imobiliária de áreas de baixa diversidade é uma escolha social e não do “capitalismo</a:t>
            </a:r>
            <a:r>
              <a:rPr lang="pt-BR" sz="2800" dirty="0" smtClean="0">
                <a:latin typeface="Futura Bk BT" panose="020B0502020204020303" pitchFamily="34" charset="0"/>
              </a:rPr>
              <a:t>”, caso comum nas cidades brasileiras </a:t>
            </a:r>
            <a:endParaRPr lang="pt-BR" sz="28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pt-BR" b="1" dirty="0" smtClean="0">
                <a:latin typeface="Futura Bk BT" panose="020B0502020204020303" pitchFamily="34" charset="0"/>
              </a:rPr>
              <a:t>Segregação espacial: conceituação</a:t>
            </a:r>
            <a:endParaRPr lang="pt-BR" b="1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9" y="1463987"/>
            <a:ext cx="7706817" cy="44132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Futura Bk BT" panose="020B0502020204020303" pitchFamily="34" charset="0"/>
              </a:rPr>
              <a:t>Se é espacial, é evidentemente social</a:t>
            </a:r>
            <a:endParaRPr lang="pt-BR" sz="2800" dirty="0">
              <a:latin typeface="Futura Bk BT" panose="020B0502020204020303" pitchFamily="34" charset="0"/>
            </a:endParaRPr>
          </a:p>
          <a:p>
            <a:r>
              <a:rPr lang="pt-BR" sz="2800" dirty="0" smtClean="0">
                <a:latin typeface="Futura Bk BT" panose="020B0502020204020303" pitchFamily="34" charset="0"/>
              </a:rPr>
              <a:t>Separação espacial, ESTÁVEL, que inflexiona as relações sociais: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1</a:t>
            </a:r>
            <a:r>
              <a:rPr lang="pt-BR" sz="2800" dirty="0">
                <a:latin typeface="Futura Bk BT" panose="020B0502020204020303" pitchFamily="34" charset="0"/>
              </a:rPr>
              <a:t>. Frágil diversidade </a:t>
            </a:r>
            <a:r>
              <a:rPr lang="pt-BR" sz="2800" dirty="0" smtClean="0">
                <a:latin typeface="Futura Bk BT" panose="020B0502020204020303" pitchFamily="34" charset="0"/>
              </a:rPr>
              <a:t>social e CONTEÚDO SOCIETAL;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2</a:t>
            </a:r>
            <a:r>
              <a:rPr lang="pt-BR" sz="2800" dirty="0">
                <a:latin typeface="Futura Bk BT" panose="020B0502020204020303" pitchFamily="34" charset="0"/>
              </a:rPr>
              <a:t>. Limites </a:t>
            </a:r>
            <a:r>
              <a:rPr lang="pt-BR" sz="2800" dirty="0" smtClean="0">
                <a:latin typeface="Futura Bk BT" panose="020B0502020204020303" pitchFamily="34" charset="0"/>
              </a:rPr>
              <a:t>nítidos e ESTÁVEIS </a:t>
            </a:r>
            <a:r>
              <a:rPr lang="pt-BR" sz="2800" dirty="0">
                <a:latin typeface="Futura Bk BT" panose="020B0502020204020303" pitchFamily="34" charset="0"/>
              </a:rPr>
              <a:t>entre esses espaços e aqueles que lhe são adjacentes e os englobam; </a:t>
            </a:r>
            <a:endParaRPr lang="pt-BR" sz="2800" dirty="0" smtClean="0">
              <a:latin typeface="Futura Bk BT" panose="020B0502020204020303" pitchFamily="34" charset="0"/>
            </a:endParaRPr>
          </a:p>
          <a:p>
            <a:r>
              <a:rPr lang="pt-BR" sz="2800" dirty="0" smtClean="0">
                <a:latin typeface="Futura Bk BT" panose="020B0502020204020303" pitchFamily="34" charset="0"/>
              </a:rPr>
              <a:t>3</a:t>
            </a:r>
            <a:r>
              <a:rPr lang="pt-BR" sz="2800" dirty="0">
                <a:latin typeface="Futura Bk BT" panose="020B0502020204020303" pitchFamily="34" charset="0"/>
              </a:rPr>
              <a:t>. Legitimação social, ao menos por uma parte dos </a:t>
            </a:r>
            <a:r>
              <a:rPr lang="pt-BR" sz="2800" dirty="0" smtClean="0">
                <a:latin typeface="Futura Bk BT" panose="020B0502020204020303" pitchFamily="34" charset="0"/>
              </a:rPr>
              <a:t>atores; valorização e manutenção dessa distância estabelecida. </a:t>
            </a:r>
            <a:endParaRPr lang="pt-BR" sz="2800" dirty="0">
              <a:latin typeface="Futura Bk BT" panose="020B05020202040203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8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Futura Bk BT" panose="020B0502020204020303" pitchFamily="34" charset="0"/>
              </a:rPr>
              <a:t>Segregação: tipos</a:t>
            </a:r>
            <a:endParaRPr lang="pt-BR" sz="4000" b="1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1988840"/>
            <a:ext cx="7634810" cy="44644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pt-BR" sz="2800" dirty="0" smtClean="0">
                <a:latin typeface="Futura Bk BT" panose="020B0502020204020303" pitchFamily="34" charset="0"/>
              </a:rPr>
              <a:t>O contrário da segregação é a heterogeneidade social, é a URBANIDADE;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Pode ser ORIGINÁRIA (espaços sociais nunca integrados); pode ser REATIVA (espaços sociais depurados);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SEGREGAÇÃO NEGATIVA (involuntária); guetos;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SEGREGAÇÃO POSITIVA (buscada, desejada); guetos de ricos.</a:t>
            </a:r>
            <a:endParaRPr lang="pt-BR" sz="28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86737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t-BR" sz="3200" dirty="0" smtClean="0">
                <a:latin typeface="Futura Bk BT" panose="020B0502020204020303" pitchFamily="34" charset="0"/>
              </a:rPr>
              <a:t>LIBERTARIANISMO: o </a:t>
            </a:r>
            <a:r>
              <a:rPr lang="pt-BR" sz="3200" dirty="0" err="1" smtClean="0">
                <a:latin typeface="Futura Bk BT" panose="020B0502020204020303" pitchFamily="34" charset="0"/>
              </a:rPr>
              <a:t>anti-societal</a:t>
            </a:r>
            <a:endParaRPr lang="pt-BR" sz="3200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1340768"/>
            <a:ext cx="7922841" cy="51845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endParaRPr lang="pt-BR" sz="6200" dirty="0" smtClean="0">
              <a:latin typeface="Futura Bk BT" panose="020B0502020204020303" pitchFamily="34" charset="0"/>
            </a:endParaRPr>
          </a:p>
          <a:p>
            <a:pPr algn="just"/>
            <a:r>
              <a:rPr lang="pt-BR" sz="8000" dirty="0" err="1" smtClean="0">
                <a:latin typeface="Futura Bk BT" panose="020B0502020204020303" pitchFamily="34" charset="0"/>
              </a:rPr>
              <a:t>Libertarianismo</a:t>
            </a:r>
            <a:r>
              <a:rPr lang="pt-BR" sz="8000" dirty="0">
                <a:latin typeface="Futura Bk BT" panose="020B0502020204020303" pitchFamily="34" charset="0"/>
              </a:rPr>
              <a:t>: </a:t>
            </a:r>
            <a:r>
              <a:rPr lang="pt-BR" sz="8000" dirty="0" smtClean="0">
                <a:latin typeface="Futura Bk BT" panose="020B0502020204020303" pitchFamily="34" charset="0"/>
              </a:rPr>
              <a:t>Esta </a:t>
            </a:r>
            <a:r>
              <a:rPr lang="pt-BR" sz="8000" dirty="0">
                <a:latin typeface="Futura Bk BT" panose="020B0502020204020303" pitchFamily="34" charset="0"/>
              </a:rPr>
              <a:t>abordagem contesta a necessidade de qualquer instituição social; aceita os coletivos de tipo comunitário ou ligadas a um objetivo preciso e reversível, mas não a “</a:t>
            </a:r>
            <a:r>
              <a:rPr lang="pt-BR" sz="8000" dirty="0" err="1">
                <a:latin typeface="Futura Bk BT" panose="020B0502020204020303" pitchFamily="34" charset="0"/>
              </a:rPr>
              <a:t>sociatabilidade</a:t>
            </a:r>
            <a:r>
              <a:rPr lang="pt-BR" sz="8000" dirty="0">
                <a:latin typeface="Futura Bk BT" panose="020B0502020204020303" pitchFamily="34" charset="0"/>
              </a:rPr>
              <a:t>”, quer dizer o pertencimento de todos a um conjunto que não seja uma simples adição de indivíduos ou de grupos, e sim uma totalidade tendo seus próprios objetivos e seus próprios recursos. O ponto de vista do libertário é frequentemente conectado ao paradigma de um individualismo metodológico. Ele é subjacente em numerosos trabalhos de ciência econômica. Apresenta-se frequentemente os libertários como valorizando a liberdade em detrimento da igualdade. </a:t>
            </a:r>
            <a:r>
              <a:rPr lang="pt-BR" sz="8000" dirty="0" smtClean="0">
                <a:latin typeface="Futura Bk BT" panose="020B0502020204020303" pitchFamily="34" charset="0"/>
              </a:rPr>
              <a:t>Os “</a:t>
            </a:r>
            <a:r>
              <a:rPr lang="pt-BR" sz="8000" dirty="0" err="1" smtClean="0">
                <a:latin typeface="Futura Bk BT" panose="020B0502020204020303" pitchFamily="34" charset="0"/>
              </a:rPr>
              <a:t>libertarianistas</a:t>
            </a:r>
            <a:r>
              <a:rPr lang="pt-BR" sz="8000" dirty="0" smtClean="0">
                <a:latin typeface="Futura Bk BT" panose="020B0502020204020303" pitchFamily="34" charset="0"/>
              </a:rPr>
              <a:t>” se </a:t>
            </a:r>
            <a:r>
              <a:rPr lang="pt-BR" sz="8000" dirty="0">
                <a:latin typeface="Futura Bk BT" panose="020B0502020204020303" pitchFamily="34" charset="0"/>
              </a:rPr>
              <a:t>justificam </a:t>
            </a:r>
            <a:r>
              <a:rPr lang="pt-BR" sz="8000" dirty="0" smtClean="0">
                <a:latin typeface="Futura Bk BT" panose="020B0502020204020303" pitchFamily="34" charset="0"/>
              </a:rPr>
              <a:t>sobre </a:t>
            </a:r>
            <a:r>
              <a:rPr lang="pt-BR" sz="8000" dirty="0">
                <a:latin typeface="Futura Bk BT" panose="020B0502020204020303" pitchFamily="34" charset="0"/>
              </a:rPr>
              <a:t>a ideia de que é preciso preservar a todo preço a responsabilidade de cada um sobre seu destino e que as instituições criam desigualdades ocultas tomando os recursos que finalmente se perdem ou são mal </a:t>
            </a:r>
            <a:r>
              <a:rPr lang="pt-BR" sz="8000" dirty="0" smtClean="0">
                <a:latin typeface="Futura Bk BT" panose="020B0502020204020303" pitchFamily="34" charset="0"/>
              </a:rPr>
              <a:t>utilizados e fundamentalmente violam as liberdades.</a:t>
            </a:r>
            <a:r>
              <a:rPr lang="pt-BR" sz="8000" dirty="0">
                <a:latin typeface="Futura Bk BT" panose="020B0502020204020303" pitchFamily="34" charset="0"/>
              </a:rPr>
              <a:t> </a:t>
            </a:r>
            <a:r>
              <a:rPr lang="pt-BR" sz="8000" dirty="0" smtClean="0">
                <a:latin typeface="Futura Bk BT" panose="020B0502020204020303" pitchFamily="34" charset="0"/>
              </a:rPr>
              <a:t>Na </a:t>
            </a:r>
            <a:r>
              <a:rPr lang="pt-BR" sz="8000" dirty="0">
                <a:latin typeface="Futura Bk BT" panose="020B0502020204020303" pitchFamily="34" charset="0"/>
              </a:rPr>
              <a:t>prática, os libertários se opõem habitualmente às políticas públicas fortes, notadamente quando elas são redistributivas e a fiscalidade que a subentende. (Autores de referência: </a:t>
            </a:r>
            <a:r>
              <a:rPr lang="pt-BR" sz="8000" dirty="0" smtClean="0">
                <a:latin typeface="Futura Bk BT" panose="020B0502020204020303" pitchFamily="34" charset="0"/>
              </a:rPr>
              <a:t>F. Hayek</a:t>
            </a:r>
            <a:r>
              <a:rPr lang="pt-BR" sz="8000" dirty="0">
                <a:latin typeface="Futura Bk BT" panose="020B0502020204020303" pitchFamily="34" charset="0"/>
              </a:rPr>
              <a:t>, </a:t>
            </a:r>
            <a:r>
              <a:rPr lang="pt-BR" sz="8000" dirty="0" smtClean="0">
                <a:latin typeface="Futura Bk BT" panose="020B0502020204020303" pitchFamily="34" charset="0"/>
              </a:rPr>
              <a:t>L. Von </a:t>
            </a:r>
            <a:r>
              <a:rPr lang="pt-BR" sz="8000" dirty="0" err="1">
                <a:latin typeface="Futura Bk BT" panose="020B0502020204020303" pitchFamily="34" charset="0"/>
              </a:rPr>
              <a:t>Mises</a:t>
            </a:r>
            <a:r>
              <a:rPr lang="pt-BR" sz="8000" dirty="0">
                <a:latin typeface="Futura Bk BT" panose="020B0502020204020303" pitchFamily="34" charset="0"/>
              </a:rPr>
              <a:t>, </a:t>
            </a:r>
            <a:r>
              <a:rPr lang="pt-BR" sz="8000" dirty="0" smtClean="0">
                <a:latin typeface="Futura Bk BT" panose="020B0502020204020303" pitchFamily="34" charset="0"/>
              </a:rPr>
              <a:t>R. </a:t>
            </a:r>
            <a:r>
              <a:rPr lang="pt-BR" sz="8000" dirty="0" err="1" smtClean="0">
                <a:latin typeface="Futura Bk BT" panose="020B0502020204020303" pitchFamily="34" charset="0"/>
              </a:rPr>
              <a:t>Nozik</a:t>
            </a:r>
            <a:r>
              <a:rPr lang="pt-BR" sz="8000" dirty="0" smtClean="0">
                <a:latin typeface="Futura Bk BT" panose="020B0502020204020303" pitchFamily="34" charset="0"/>
              </a:rPr>
              <a:t> </a:t>
            </a:r>
            <a:r>
              <a:rPr lang="pt-BR" sz="8000" dirty="0" err="1">
                <a:latin typeface="Futura Bk BT" panose="020B0502020204020303" pitchFamily="34" charset="0"/>
              </a:rPr>
              <a:t>etc</a:t>
            </a:r>
            <a:r>
              <a:rPr lang="pt-BR" sz="8000" dirty="0">
                <a:latin typeface="Futura Bk BT" panose="020B0502020204020303" pitchFamily="34" charset="0"/>
              </a:rPr>
              <a:t>). </a:t>
            </a:r>
            <a:endParaRPr lang="pt-BR" sz="8000" b="1" dirty="0">
              <a:latin typeface="Futura Bk BT" panose="020B0502020204020303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3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6580" y="1165194"/>
            <a:ext cx="5973732" cy="48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692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Inserções  de elementos do periurbano no núcleo denso (até 2000)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2606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2D050"/>
                </a:solidFill>
                <a:latin typeface="Futura Bk BT" panose="020B0502020204020303" pitchFamily="34" charset="0"/>
              </a:rPr>
              <a:t>NOVOS MODELOS DE SEGREGAÇÃO</a:t>
            </a:r>
            <a:endParaRPr lang="pt-BR" sz="2000" b="1" dirty="0">
              <a:solidFill>
                <a:srgbClr val="92D050"/>
              </a:solidFill>
              <a:latin typeface="Futura Bk BT" panose="020B05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590" y="472661"/>
            <a:ext cx="6347713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pt-BR" dirty="0" smtClean="0"/>
              <a:t>Segregação reticular (I)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7834" y="1340768"/>
            <a:ext cx="764858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81608"/>
            <a:ext cx="6347713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pt-BR" dirty="0" smtClean="0"/>
              <a:t>Segregação Reticular (II)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556792"/>
            <a:ext cx="7706816" cy="45365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395</Words>
  <Application>Microsoft Office PowerPoint</Application>
  <PresentationFormat>Apresentação na tela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Futura Bk BT</vt:lpstr>
      <vt:lpstr>Trebuchet MS</vt:lpstr>
      <vt:lpstr>Wingdings 3</vt:lpstr>
      <vt:lpstr>Facetado</vt:lpstr>
      <vt:lpstr>Apresentação do PowerPoint</vt:lpstr>
      <vt:lpstr>Apresentação do PowerPoint</vt:lpstr>
      <vt:lpstr>Segregação e reducionismo</vt:lpstr>
      <vt:lpstr>Segregação espacial: conceituação</vt:lpstr>
      <vt:lpstr>Segregação: tipos</vt:lpstr>
      <vt:lpstr>LIBERTARIANISMO: o anti-societal</vt:lpstr>
      <vt:lpstr>Apresentação do PowerPoint</vt:lpstr>
      <vt:lpstr>Segregação reticular (I)</vt:lpstr>
      <vt:lpstr>Segregação Reticular (II)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Diogo Fernanda Jaime</dc:creator>
  <cp:lastModifiedBy>Jaime</cp:lastModifiedBy>
  <cp:revision>18</cp:revision>
  <dcterms:created xsi:type="dcterms:W3CDTF">2012-10-24T17:13:37Z</dcterms:created>
  <dcterms:modified xsi:type="dcterms:W3CDTF">2020-05-06T14:34:32Z</dcterms:modified>
</cp:coreProperties>
</file>