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Tahom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J0gqs75NUWzlzUBu6HqDCcSke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7EBD74-AA39-4DDB-A981-21DE7C77F26A}">
  <a:tblStyle styleId="{3E7EBD74-AA39-4DDB-A981-21DE7C77F26A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fill>
          <a:solidFill>
            <a:srgbClr val="CBE2F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E2F5"/>
          </a:solidFill>
        </a:fill>
      </a:tcStyle>
    </a:band1V>
    <a:band2V>
      <a:tcTxStyle b="off" i="off"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6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6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26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20" name="Google Shape;20;p2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" type="body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/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" type="body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88" name="Google Shape;88;p36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44" name="Google Shape;44;p3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" type="body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2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3" type="body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32"/>
          <p:cNvSpPr txBox="1"/>
          <p:nvPr>
            <p:ph idx="4" type="body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64" name="Google Shape;64;p33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4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75" name="Google Shape;75;p3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1" name="Google Shape;11;p2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hr-HR"/>
              <a:t>INTRODUÇÃO AO MELA 1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sz="3000"/>
              <a:t>Aula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Você concluiu:. Número de respostas: 8 respostas." id="142" name="Google Shape;142;p10" title="Você concluiu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65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Pretende continaur a carreira acadêmica (mestrado, doutorado):. Número de respostas: 13 respostas." id="147" name="Google Shape;147;p11" title="Pretende continaur a carreira acadêmica (mestrado, doutorado)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00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/>
        </p:nvSpPr>
        <p:spPr>
          <a:xfrm>
            <a:off x="1187668" y="367862"/>
            <a:ext cx="9877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Já fez alguma pesquisa na área do alemão?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hr-H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13</a:t>
            </a:r>
            <a:r>
              <a:rPr b="1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respostas</a:t>
            </a:r>
            <a:endParaRPr b="1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Iniciação científica –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 – </a:t>
            </a:r>
            <a:r>
              <a:rPr lang="hr-H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TGI – </a:t>
            </a:r>
            <a:r>
              <a:rPr lang="hr-H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Pós-graduação – </a:t>
            </a:r>
            <a:r>
              <a:rPr lang="hr-H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Pesquisa de outra natureza:</a:t>
            </a:r>
            <a:r>
              <a:rPr lang="hr-H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IC na área de português - 1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Não fiz - </a:t>
            </a:r>
            <a:r>
              <a:rPr lang="hr-H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>
            <p:ph type="title"/>
          </p:nvPr>
        </p:nvSpPr>
        <p:spPr>
          <a:xfrm>
            <a:off x="1097701" y="0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Twentieth Century"/>
              <a:buNone/>
            </a:pPr>
            <a:r>
              <a:rPr lang="hr-HR" sz="3400"/>
              <a:t>CONHECE LOCAIS ONDE SE ENSINA ALEMÃO? CITE EXEMPLOS:</a:t>
            </a:r>
            <a:endParaRPr sz="3400"/>
          </a:p>
        </p:txBody>
      </p:sp>
      <p:sp>
        <p:nvSpPr>
          <p:cNvPr id="158" name="Google Shape;158;p13"/>
          <p:cNvSpPr/>
          <p:nvPr/>
        </p:nvSpPr>
        <p:spPr>
          <a:xfrm>
            <a:off x="876983" y="1102928"/>
            <a:ext cx="10905112" cy="1089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Goethe, Colégio Humboldt, Colégio Visconde de Porto Seguro, Poliglota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Colégio Visconde de Porto Seguro, Humboldt, Acepusp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Sim. Centro de Estudos de Línguas Paulistano (CELP), Centro de Estudo de Línguas (CEL) e Goethe Institut.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Sim, conheço por nome os colégios Humbolt, Porto Seguro, Benjamin Constant, Idalina, os CELs e a escola de idiomas em que comecei meu aprendizado da língua (Paulo Sérgio Fiorotti, em SCS).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NELE, Goethe-Institut, CEL, Colégio Humboldt, Colégio Visconde de Porto Seguro e Colégio Benjamin Constant.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Goethe, escolas particulares como Porto Seguro, Humboltd, Corcovado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goethe-institut, CEUs, NELE e colégios particulares (Porto Seguro. Humboldt, Escola Alemã Corcovado, Waldorf).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Goethe Institut, Wunderwelt-A, Colégio Porto, Colégio Humboldt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Humboldt, Colégio Visconde de Porto Seguro, CEL, Wunderwelt 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CELs , Humboldt, Benjamin Constant, Porto Seguro (DAS), Imperatriz Leopoldina, Vértice (PASCH) , Colégio Suíço, Goethe Institut, FATEC São Paulo, Wunderwelt etc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Goethe Institut, Wunderwelt A, Teuto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Goethe-Institut; NELE. E a Associação paulista de professores de alemão eventualmente também oferece cursos de língua alemã.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hr-H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escolas de idiomas como o Goethe institut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hr-HR"/>
              <a:t>ENSINO DE ALEMÃO NO BRASIL: </a:t>
            </a:r>
            <a:endParaRPr/>
          </a:p>
        </p:txBody>
      </p:sp>
      <p:sp>
        <p:nvSpPr>
          <p:cNvPr id="164" name="Google Shape;164;p14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10000"/>
          </a:bodyPr>
          <a:lstStyle/>
          <a:p>
            <a:pPr indent="-16446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hr-HR" sz="2800"/>
              <a:t>Conforme pesquisa de ALTENHOFEN (2013), verifica-se que, das 56 línguas de imigração faladas no Brasil, 13 pertencem ao grupo alemão, sendo muitas delas faladas na região pesquisada. (GARCIA, 2017, p.34)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hr-HR" sz="2800"/>
              <a:t>Escolas étnicas-comunitárias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hr-HR" sz="2800"/>
              <a:t>Escolas religiosas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hr-HR" sz="2800"/>
              <a:t>Instituto Goethe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hr-HR" sz="2800"/>
              <a:t>Universidades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hr-HR" sz="2800"/>
              <a:t>Cursos livres</a:t>
            </a:r>
            <a:endParaRPr sz="28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128" y="1763085"/>
            <a:ext cx="10485863" cy="506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/>
        </p:nvSpPr>
        <p:spPr>
          <a:xfrm>
            <a:off x="689388" y="673994"/>
            <a:ext cx="96569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hr-HR" sz="3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GUIA DAS ESCOLAS COM O CENTRO DE LÍNGUAS (CEL)</a:t>
            </a:r>
            <a:endParaRPr b="0" i="0" sz="3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4166430" y="2787359"/>
            <a:ext cx="4690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http://www4.fe.usp.br/estagios/guia-de-escolas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p15"/>
          <p:cNvGraphicFramePr/>
          <p:nvPr/>
        </p:nvGraphicFramePr>
        <p:xfrm>
          <a:off x="2126593" y="18011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{3E7EBD74-AA39-4DDB-A981-21DE7C77F26A}</a:tableStyleId>
              </a:tblPr>
              <a:tblGrid>
                <a:gridCol w="1161150"/>
                <a:gridCol w="1161150"/>
                <a:gridCol w="1161150"/>
                <a:gridCol w="1161150"/>
                <a:gridCol w="1161150"/>
                <a:gridCol w="1161150"/>
                <a:gridCol w="1161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Alemão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Espanhol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Francês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Inglês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Italiano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Japonês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Mandarim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31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20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29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3" name="Google Shape;173;p15"/>
          <p:cNvSpPr/>
          <p:nvPr/>
        </p:nvSpPr>
        <p:spPr>
          <a:xfrm>
            <a:off x="3900844" y="5671478"/>
            <a:ext cx="522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https://www.educacao.sp.gov.br/centro-estudo-linguas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74" name="Google Shape;174;p15"/>
          <p:cNvGraphicFramePr/>
          <p:nvPr/>
        </p:nvGraphicFramePr>
        <p:xfrm>
          <a:off x="1569166" y="458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{3E7EBD74-AA39-4DDB-A981-21DE7C77F26A}</a:tableStyleId>
              </a:tblPr>
              <a:tblGrid>
                <a:gridCol w="1307600"/>
                <a:gridCol w="1307600"/>
                <a:gridCol w="1307600"/>
                <a:gridCol w="1307600"/>
                <a:gridCol w="1307600"/>
                <a:gridCol w="1307600"/>
                <a:gridCol w="1307600"/>
              </a:tblGrid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Alemão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Espanhol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Francês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Inglês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Italiano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Japonês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cap="none" strike="noStrike"/>
                        <a:t>Mandarim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/>
                        <a:t>26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5" name="Google Shape;175;p15"/>
          <p:cNvSpPr txBox="1"/>
          <p:nvPr/>
        </p:nvSpPr>
        <p:spPr>
          <a:xfrm>
            <a:off x="4751176" y="3771875"/>
            <a:ext cx="35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r-H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Quantos tem no Estado? (2023)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4662752" y="1228000"/>
            <a:ext cx="443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r-H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Quantos tem no Estado?(2022)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Conhece línguas teuto-brasileiras? Quais:. Número de respostas: 13 respostas." id="181" name="Google Shape;181;p16" title="Conhece línguas teuto-brasileiras? Quais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00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hr-HR"/>
              <a:t>ATIVIDADE COLETIVA:</a:t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1024128" y="2286029"/>
            <a:ext cx="93916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r-HR" sz="22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O que você responderia se um aluno lhe perguntasse: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r-HR" sz="22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“Professor, aprender alemão, para quê?”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1024128" y="4514221"/>
            <a:ext cx="609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hr-HR" sz="22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O que você espera aprender em Metodologia do Ensino de Alemão?</a:t>
            </a:r>
            <a:endParaRPr b="0" i="0" sz="2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hr-HR" sz="4400"/>
              <a:t>MITOS E REALIDADE SOBRE ENSINO DE ALEMÃO</a:t>
            </a:r>
            <a:endParaRPr sz="4400"/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Mito n°. 1: Os estudantes entram no curso sem conhecimento do alemão</a:t>
            </a:r>
            <a:endParaRPr/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529" y="3064202"/>
            <a:ext cx="11614623" cy="302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hr-HR" sz="4400"/>
              <a:t>MITOS E REALIDADE SOBRE ENSINO DE ALEMÃO</a:t>
            </a:r>
            <a:endParaRPr sz="4400"/>
          </a:p>
        </p:txBody>
      </p:sp>
      <p:sp>
        <p:nvSpPr>
          <p:cNvPr id="201" name="Google Shape;201;p19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Mito n°. 1: Os estudantes entram no curso sem conhecimento do alemão</a:t>
            </a:r>
            <a:endParaRPr/>
          </a:p>
        </p:txBody>
      </p:sp>
      <p:pic>
        <p:nvPicPr>
          <p:cNvPr id="202" name="Google Shape;2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128" y="2765534"/>
            <a:ext cx="10017016" cy="389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ahoma"/>
              <a:buNone/>
            </a:pPr>
            <a:r>
              <a:rPr lang="hr-HR">
                <a:latin typeface="Tahoma"/>
                <a:ea typeface="Tahoma"/>
                <a:cs typeface="Tahoma"/>
                <a:sym typeface="Tahoma"/>
              </a:rPr>
              <a:t>CARACTERÍSTICAS DA TURMA MELA 1/2023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hr-HR" sz="4400"/>
              <a:t>MITOS E REALIDADE SOBRE ENSINO DE ALEMÃO</a:t>
            </a:r>
            <a:endParaRPr sz="4400"/>
          </a:p>
        </p:txBody>
      </p:sp>
      <p:sp>
        <p:nvSpPr>
          <p:cNvPr id="208" name="Google Shape;208;p20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Mito n°. 2: Os estudantes terminam o curso com escassos conhecimentos de alemão </a:t>
            </a:r>
            <a:endParaRPr/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482" y="2697216"/>
            <a:ext cx="9161517" cy="404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hr-HR" sz="4400"/>
              <a:t>MITOS E REALIDADE SOBRE ENSINO DE ALEMÃO</a:t>
            </a:r>
            <a:endParaRPr sz="4400"/>
          </a:p>
        </p:txBody>
      </p:sp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Mito n°. 3: Os estudantes não querem trabalhar como professores de alemão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“É importante ressaltar que a grande maioria dos estudantes não tem noção de que se pode tornar professor de alemão, nem de que existe um mercado para tal carreira” (STANKE; BOLACIO 2016: 328).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124606" y="4997697"/>
            <a:ext cx="90073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https://docs.google.com/spreadsheets/d/1j65Benjltm2ljqVrdMBKpFGioPKW4Uyf/edit?rtpof=true#gid=1002512454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hr-HR" sz="4400"/>
              <a:t>MITOS E REALIDADE SOBRE ENSINO DE ALEMÃO</a:t>
            </a:r>
            <a:endParaRPr sz="4400"/>
          </a:p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Mito n°. 4: A maioria dos egressos não trabalha como professor de alemão </a:t>
            </a:r>
            <a:endParaRPr/>
          </a:p>
        </p:txBody>
      </p:sp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091" y="2990192"/>
            <a:ext cx="8990068" cy="365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hr-HR" sz="4400"/>
              <a:t>MITOS E REALIDADE SOBRE ENSINO DE ALEMÃO</a:t>
            </a:r>
            <a:endParaRPr sz="4400"/>
          </a:p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Mito n°. 4: A maioria dos egressos não trabalha como professor de alemão </a:t>
            </a:r>
            <a:endParaRPr/>
          </a:p>
        </p:txBody>
      </p:sp>
      <p:pic>
        <p:nvPicPr>
          <p:cNvPr id="230" name="Google Shape;2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1546" y="2794362"/>
            <a:ext cx="8471653" cy="406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hr-HR" sz="4400"/>
              <a:t>MITOS E REALIDADE SOBRE ENSINO DE ALEMÃO</a:t>
            </a:r>
            <a:endParaRPr sz="4400"/>
          </a:p>
        </p:txBody>
      </p:sp>
      <p:sp>
        <p:nvSpPr>
          <p:cNvPr id="236" name="Google Shape;236;p24"/>
          <p:cNvSpPr txBox="1"/>
          <p:nvPr>
            <p:ph idx="1" type="body"/>
          </p:nvPr>
        </p:nvSpPr>
        <p:spPr>
          <a:xfrm>
            <a:off x="1024128" y="2159876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hr-HR"/>
              <a:t>Mito n°. 5: Professores de alemão ganham pouco no Brasil </a:t>
            </a:r>
            <a:endParaRPr/>
          </a:p>
        </p:txBody>
      </p:sp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6524" y="2694522"/>
            <a:ext cx="8687676" cy="408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ráfico de respostas do Formulários Google. Título da pergunta: Você está em que semestre da habilitação?. Número de respostas: 25 respostas." id="105" name="Google Shape;105;p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2345" y="4876801"/>
            <a:ext cx="1541459" cy="2265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Você está em que semestre da habilitação?. Número de respostas: 13 respostas." id="107" name="Google Shape;107;p3" title="Você está em que semestre da habilitação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882276" cy="50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Você está em que semestre da licenciatura?. Número de respostas: 13 respostas." id="112" name="Google Shape;112;p4" title="Você está em que semestre da licenciatura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00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Como você avaliaria o seu nível linguístico do alemão?. Número de respostas: 13 respostas." id="117" name="Google Shape;117;p5" title="Como você avaliaria o seu nível linguístico do alemão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00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Já deu aula de alemão?. Número de respostas: 13 respostas." id="122" name="Google Shape;122;p6" title="Já deu aula de alemão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65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Além da vida acadêmica, você:. Número de respostas: 12 respostas." id="127" name="Google Shape;127;p7" title="Além da vida acadêmica, você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00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Acesso à tecnologia (como acompanharão o curso?). Número de respostas: 13 respostas." id="132" name="Google Shape;132;p8" title="Acesso à tecnologia (como acompanharão o curso?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65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Você faz licenciatura porque:. Número de respostas: 13 respostas." id="137" name="Google Shape;137;p9" title="Você faz licenciatura porque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00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2020-03-01T23:40:21Z</dcterms:created>
  <dc:creator>Microsoft Office User</dc:creator>
</cp:coreProperties>
</file>