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67" r:id="rId3"/>
    <p:sldId id="266" r:id="rId4"/>
    <p:sldId id="257" r:id="rId5"/>
    <p:sldId id="268" r:id="rId6"/>
    <p:sldId id="258" r:id="rId7"/>
    <p:sldId id="270" r:id="rId8"/>
    <p:sldId id="271" r:id="rId9"/>
    <p:sldId id="278" r:id="rId10"/>
    <p:sldId id="272" r:id="rId11"/>
    <p:sldId id="273" r:id="rId12"/>
    <p:sldId id="274" r:id="rId13"/>
    <p:sldId id="275" r:id="rId14"/>
    <p:sldId id="276" r:id="rId15"/>
    <p:sldId id="27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x-none"/>
              <a:t>Click to edit Master text styles</a:t>
            </a:r>
          </a:p>
          <a:p>
            <a:pPr lvl="1" eaLnBrk="1" latinLnBrk="0" hangingPunct="1"/>
            <a:r>
              <a:rPr kumimoji="0" lang="x-none"/>
              <a:t>Second level</a:t>
            </a:r>
          </a:p>
          <a:p>
            <a:pPr lvl="2" eaLnBrk="1" latinLnBrk="0" hangingPunct="1"/>
            <a:r>
              <a:rPr kumimoji="0" lang="x-none"/>
              <a:t>Third level</a:t>
            </a:r>
          </a:p>
          <a:p>
            <a:pPr lvl="3" eaLnBrk="1" latinLnBrk="0" hangingPunct="1"/>
            <a:r>
              <a:rPr kumimoji="0" lang="x-none"/>
              <a:t>Fourth level</a:t>
            </a:r>
          </a:p>
          <a:p>
            <a:pPr lvl="4" eaLnBrk="1" latinLnBrk="0" hangingPunct="1"/>
            <a:r>
              <a:rPr kumimoji="0" lang="x-none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393B5A-2D79-0C44-8CC7-ABFC1FA0439D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D31FEE-FB8C-6A49-B24D-A4C4ABA78B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ozkrArK0L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1377" y="501489"/>
            <a:ext cx="719644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Parte I:</a:t>
            </a:r>
          </a:p>
          <a:p>
            <a:pPr algn="ctr"/>
            <a:r>
              <a:rPr lang="en-US" sz="3200" dirty="0"/>
              <a:t>A </a:t>
            </a:r>
            <a:r>
              <a:rPr lang="en-US" sz="3200" dirty="0" err="1"/>
              <a:t>Etnografia</a:t>
            </a:r>
            <a:r>
              <a:rPr lang="en-US" sz="3200" dirty="0"/>
              <a:t>, o </a:t>
            </a:r>
            <a:r>
              <a:rPr lang="en-US" sz="3200" dirty="0" err="1"/>
              <a:t>Diário</a:t>
            </a:r>
            <a:r>
              <a:rPr lang="en-US" sz="3200" dirty="0"/>
              <a:t> de Campo e </a:t>
            </a:r>
            <a:r>
              <a:rPr lang="en-US" sz="3200" dirty="0" err="1"/>
              <a:t>práticas</a:t>
            </a:r>
            <a:r>
              <a:rPr lang="en-US" sz="3200" dirty="0"/>
              <a:t> de pesquisa </a:t>
            </a:r>
            <a:r>
              <a:rPr lang="en-US" sz="3200" dirty="0" err="1"/>
              <a:t>inspiradoras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nosso</a:t>
            </a:r>
            <a:r>
              <a:rPr lang="en-US" sz="3200" dirty="0"/>
              <a:t> </a:t>
            </a:r>
            <a:r>
              <a:rPr lang="en-US" sz="3200" dirty="0" err="1"/>
              <a:t>trabalho</a:t>
            </a:r>
            <a:r>
              <a:rPr lang="en-US" sz="3200" dirty="0"/>
              <a:t> de campo: </a:t>
            </a:r>
            <a:r>
              <a:rPr lang="en-US" sz="3200" dirty="0" err="1"/>
              <a:t>idéias</a:t>
            </a:r>
            <a:r>
              <a:rPr lang="en-US" sz="3200" dirty="0"/>
              <a:t> </a:t>
            </a:r>
            <a:r>
              <a:rPr lang="en-US" sz="3200" dirty="0" err="1"/>
              <a:t>preliminares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a </a:t>
            </a:r>
            <a:r>
              <a:rPr lang="en-US" sz="3200" dirty="0" err="1"/>
              <a:t>incursão</a:t>
            </a:r>
            <a:r>
              <a:rPr lang="en-US" sz="3200" dirty="0"/>
              <a:t> no Vale do </a:t>
            </a:r>
            <a:r>
              <a:rPr lang="en-US" sz="3200" dirty="0" err="1"/>
              <a:t>Paraíba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b="1" dirty="0">
                <a:solidFill>
                  <a:srgbClr val="F88631"/>
                </a:solidFill>
              </a:rPr>
              <a:t>Parte II:</a:t>
            </a:r>
          </a:p>
          <a:p>
            <a:pPr algn="ctr"/>
            <a:r>
              <a:rPr lang="en-US" sz="3200" dirty="0" err="1"/>
              <a:t>Oficina</a:t>
            </a:r>
            <a:r>
              <a:rPr lang="en-US" sz="3200" dirty="0"/>
              <a:t> de </a:t>
            </a:r>
            <a:r>
              <a:rPr lang="en-US" sz="3200" dirty="0" err="1"/>
              <a:t>elaboração</a:t>
            </a:r>
            <a:r>
              <a:rPr lang="en-US" sz="3200" dirty="0"/>
              <a:t> dos </a:t>
            </a:r>
            <a:r>
              <a:rPr lang="en-US" sz="3200" dirty="0" err="1"/>
              <a:t>instrumentos</a:t>
            </a:r>
            <a:r>
              <a:rPr lang="en-US" sz="3200" dirty="0"/>
              <a:t> de pesquisa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3973" y="5829109"/>
            <a:ext cx="3380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Profa</a:t>
            </a:r>
            <a:r>
              <a:rPr lang="en-US" dirty="0"/>
              <a:t>. Clarissa M. R. Gagliardi</a:t>
            </a:r>
          </a:p>
          <a:p>
            <a:pPr algn="r"/>
            <a:r>
              <a:rPr lang="en-US" dirty="0" err="1"/>
              <a:t>Introdução</a:t>
            </a:r>
            <a:r>
              <a:rPr lang="en-US" dirty="0"/>
              <a:t> ao </a:t>
            </a:r>
            <a:r>
              <a:rPr lang="en-US" dirty="0" err="1"/>
              <a:t>Trabalho</a:t>
            </a:r>
            <a:r>
              <a:rPr lang="en-US" dirty="0"/>
              <a:t> de Campo</a:t>
            </a:r>
          </a:p>
          <a:p>
            <a:pPr algn="r"/>
            <a:r>
              <a:rPr lang="en-US" dirty="0"/>
              <a:t>11/4/2015</a:t>
            </a:r>
          </a:p>
        </p:txBody>
      </p:sp>
    </p:spTree>
    <p:extLst>
      <p:ext uri="{BB962C8B-B14F-4D97-AF65-F5344CB8AC3E}">
        <p14:creationId xmlns:p14="http://schemas.microsoft.com/office/powerpoint/2010/main" val="63998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5342" y="604684"/>
            <a:ext cx="76986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AREIAS:</a:t>
            </a:r>
          </a:p>
          <a:p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 preferem organizar entrevistas com perguntas semi-estruturadas elaboradas para cada perfil de público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dúvidas com relação à auto-estima dos moradores 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areias tem interesse em receber turistas ? Tem uma “ hospitalidade” natural?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há interesse em promover o turismo e do morador interagir e aproveitar conjuntamente as estruturas turísticas locais 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cidade sente a sazonalidade da atividade turística ? Percebem momentos de maior fluxo turístico ou menor visitação vinculada às oscilações climáticas?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há políticas de atração de turistas ? Há recursos para a atividade localmente ? Há repasses de verba para a atividade turística 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descobrir a motivação da visita em cada atrativo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Pensam em dividir o grupo para cada componente investigar um grupo: </a:t>
            </a:r>
            <a:r>
              <a:rPr lang="pt-BR" dirty="0" err="1"/>
              <a:t>trade</a:t>
            </a:r>
            <a:r>
              <a:rPr lang="pt-BR" dirty="0"/>
              <a:t>, moradores etc.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descobrir se há envolvimento direto dos segmentos da atividade com as políticas de turismo e se há boa comunicação entre estes segmentos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12606" y="693174"/>
            <a:ext cx="76396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Bananal</a:t>
            </a:r>
          </a:p>
          <a:p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Iniciar com moradores locais: pensaram em grupos focais, “ rodas de conversa”  para permitir a escuta de idéias livres, opiniões diversificadas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Querem perguntar sobre o nível de conhecimento sobre o turismo, se a cidade possui potencial turístico na opinião de quem mora na cidade, se conhecem os pontos turísticos locais, o que acham que deve ser visitado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Há sentimento especial com relação a algum atrativo em especial ?  A população se dá conta da importância da sua região?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Grupo provocaria o confronto de idéias entre os diferentes segmentos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Gostariam que todos os componentes do grupo realizassem todas as etapas, debates, entrevistas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60090" y="604684"/>
            <a:ext cx="76839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São José do Barreiro</a:t>
            </a:r>
          </a:p>
          <a:p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Pretendem filmar os entrevistados durante seus depoimentos acerca da sua relação com a cidade, suas motivações para trabalhar com turismo, sua percepção da sazonalidade do turismo.  Filmando seria melhor para, posteriormente, analisar as expressões, outras referências que ajudem a perceber a relação do entrevistado com o turismo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Gostariam de perguntar para os moradores como avaliam suas infraestruturas (transporte, segurança...), se conhecem seus próprios atrativos, como convivem com atrativos sendo compartilhados entre moradores e visitantes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Identificar se os planos de desenvolvimento turístico locais integram os diferentes segmentos (moradores, comerciantes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75658" y="248765"/>
            <a:ext cx="76714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Silveiras</a:t>
            </a:r>
            <a:endParaRPr lang="pt-BR" b="1" dirty="0"/>
          </a:p>
          <a:p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Sentem que </a:t>
            </a:r>
            <a:r>
              <a:rPr lang="pt-BR" dirty="0" err="1"/>
              <a:t>Silveiras</a:t>
            </a:r>
            <a:r>
              <a:rPr lang="pt-BR" dirty="0"/>
              <a:t> se diferencia das demais cidades, menor, menos atrativa e, por isso, talvez sofra com uma baixa auto-estima. Desconfiam que a cidade seja demasiadamente conservadora, resistindo à sua abertura para o turismo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Querem, portanto, verificar se a população está aberta à entrada do turismo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Identificaram uma falta de infraestrutura para o turismo na pesquisa preliminar, então gostariam de saber se a própria população está satisfeita com sua infraestrutura, se buscam de melhor infraestrutura fora da cidade e se percebem que isso também afeta o turismo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o que a população gostaria que os identificasse, que fosse reconhecido como principal atrativo turístico?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População pequena pode indicar falta de </a:t>
            </a:r>
            <a:r>
              <a:rPr lang="pt-BR" dirty="0" err="1"/>
              <a:t>infraestrutura</a:t>
            </a:r>
            <a:r>
              <a:rPr lang="pt-BR" dirty="0"/>
              <a:t>, então querem verificar se ela está satisfeita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Querem saber ser a população transita entre as cidades vizinhas, se viajam, como se relacionam com as cidades vizinhas, se há relação de afeto ou não</a:t>
            </a:r>
          </a:p>
          <a:p>
            <a:pPr>
              <a:buFont typeface="Arial" pitchFamily="34" charset="0"/>
              <a:buChar char="•"/>
            </a:pPr>
            <a:r>
              <a:rPr lang="pt-BR" dirty="0" err="1"/>
              <a:t>Silveiras</a:t>
            </a:r>
            <a:r>
              <a:rPr lang="pt-BR" dirty="0"/>
              <a:t> parece não ter fazendas, que é o que identifica de certa forma o Vale. Então querem descobrir se isso é real ou se não há divulgação, se são desconhecidas. A cidade foca nas capelas, mas precisam ter certeza da importância disso como “segmento” 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Pretendem investigar a curiosidade/motivação do turista que visita a cidade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Querem comparar as respostas de cada segmento. Pensar nas mesmas questões para segmentos diferentes, permitindo a comparação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174625"/>
            <a:ext cx="8064500" cy="615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/>
              <a:t>Sugestões</a:t>
            </a:r>
            <a:r>
              <a:rPr lang="en-US" b="1" dirty="0"/>
              <a:t> da Clarissa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Pensar</a:t>
            </a:r>
            <a:r>
              <a:rPr lang="en-US" dirty="0"/>
              <a:t> em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questões</a:t>
            </a:r>
            <a:r>
              <a:rPr lang="en-US" dirty="0"/>
              <a:t> </a:t>
            </a:r>
            <a:r>
              <a:rPr lang="en-US" dirty="0" err="1"/>
              <a:t>comuns</a:t>
            </a:r>
            <a:r>
              <a:rPr lang="en-US" dirty="0"/>
              <a:t> em </a:t>
            </a:r>
            <a:r>
              <a:rPr lang="en-US" dirty="0" err="1"/>
              <a:t>todas</a:t>
            </a:r>
            <a:r>
              <a:rPr lang="en-US" dirty="0"/>
              <a:t> as </a:t>
            </a:r>
            <a:r>
              <a:rPr lang="en-US" dirty="0" err="1"/>
              <a:t>cidades</a:t>
            </a:r>
            <a:r>
              <a:rPr lang="en-US" dirty="0"/>
              <a:t> 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os </a:t>
            </a:r>
            <a:r>
              <a:rPr lang="en-US" dirty="0" err="1"/>
              <a:t>segmentos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permitir</a:t>
            </a:r>
            <a:r>
              <a:rPr lang="en-US" dirty="0"/>
              <a:t> </a:t>
            </a:r>
            <a:r>
              <a:rPr lang="en-US" dirty="0" err="1"/>
              <a:t>comparação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definir</a:t>
            </a:r>
            <a:r>
              <a:rPr lang="en-US" dirty="0"/>
              <a:t>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questões</a:t>
            </a:r>
            <a:r>
              <a:rPr lang="en-US" dirty="0"/>
              <a:t> “</a:t>
            </a:r>
            <a:r>
              <a:rPr lang="en-US" dirty="0" err="1"/>
              <a:t>chave</a:t>
            </a:r>
            <a:r>
              <a:rPr lang="en-US" dirty="0"/>
              <a:t>”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feitas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4 </a:t>
            </a:r>
            <a:r>
              <a:rPr lang="en-US" dirty="0" err="1"/>
              <a:t>cidades</a:t>
            </a:r>
            <a:r>
              <a:rPr lang="en-US" dirty="0"/>
              <a:t> e </a:t>
            </a:r>
            <a:r>
              <a:rPr lang="en-US" dirty="0" err="1"/>
              <a:t>para</a:t>
            </a:r>
            <a:r>
              <a:rPr lang="en-US" dirty="0"/>
              <a:t> os </a:t>
            </a:r>
            <a:r>
              <a:rPr lang="en-US" dirty="0" err="1"/>
              <a:t>segmentos</a:t>
            </a:r>
            <a:r>
              <a:rPr lang="en-US" dirty="0"/>
              <a:t> </a:t>
            </a:r>
            <a:r>
              <a:rPr lang="en-US" dirty="0" err="1"/>
              <a:t>prioritários</a:t>
            </a:r>
            <a:r>
              <a:rPr lang="en-US" dirty="0"/>
              <a:t> (trade,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etc.), </a:t>
            </a:r>
            <a:r>
              <a:rPr lang="en-US" dirty="0" err="1"/>
              <a:t>creio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possa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especificidade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sua pesquisa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medida</a:t>
            </a:r>
            <a:r>
              <a:rPr lang="en-US" dirty="0"/>
              <a:t> em </a:t>
            </a:r>
            <a:r>
              <a:rPr lang="en-US" dirty="0" err="1"/>
              <a:t>que</a:t>
            </a:r>
            <a:r>
              <a:rPr lang="en-US" dirty="0"/>
              <a:t> for </a:t>
            </a:r>
            <a:r>
              <a:rPr lang="en-US" dirty="0" err="1"/>
              <a:t>desbravando</a:t>
            </a:r>
            <a:r>
              <a:rPr lang="en-US" dirty="0"/>
              <a:t> o </a:t>
            </a:r>
            <a:r>
              <a:rPr lang="en-US" dirty="0" err="1"/>
              <a:t>território</a:t>
            </a:r>
            <a:r>
              <a:rPr lang="en-US" dirty="0"/>
              <a:t> de “sua” </a:t>
            </a:r>
            <a:r>
              <a:rPr lang="en-US" dirty="0" err="1"/>
              <a:t>cidade</a:t>
            </a:r>
            <a:r>
              <a:rPr lang="en-US" dirty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Não</a:t>
            </a:r>
            <a:r>
              <a:rPr lang="en-US" dirty="0"/>
              <a:t> obstante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identificar</a:t>
            </a:r>
            <a:r>
              <a:rPr lang="en-US" dirty="0"/>
              <a:t> em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se </a:t>
            </a:r>
            <a:r>
              <a:rPr lang="en-US" dirty="0" err="1"/>
              <a:t>diferencia</a:t>
            </a:r>
            <a:r>
              <a:rPr lang="en-US" dirty="0"/>
              <a:t>, </a:t>
            </a:r>
            <a:r>
              <a:rPr lang="en-US" dirty="0" err="1"/>
              <a:t>temos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em </a:t>
            </a:r>
            <a:r>
              <a:rPr lang="en-US" dirty="0" err="1"/>
              <a:t>mente</a:t>
            </a:r>
            <a:r>
              <a:rPr lang="en-US" dirty="0"/>
              <a:t> 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traçando</a:t>
            </a:r>
            <a:r>
              <a:rPr lang="en-US" dirty="0"/>
              <a:t> </a:t>
            </a:r>
            <a:r>
              <a:rPr lang="en-US" dirty="0" err="1"/>
              <a:t>percursos</a:t>
            </a:r>
            <a:r>
              <a:rPr lang="en-US" dirty="0"/>
              <a:t> de </a:t>
            </a:r>
            <a:r>
              <a:rPr lang="en-US" dirty="0" err="1"/>
              <a:t>investigação</a:t>
            </a:r>
            <a:r>
              <a:rPr lang="en-US" dirty="0"/>
              <a:t> diferentes, os </a:t>
            </a:r>
            <a:r>
              <a:rPr lang="en-US" dirty="0" err="1"/>
              <a:t>grupos</a:t>
            </a:r>
            <a:r>
              <a:rPr lang="en-US" dirty="0"/>
              <a:t> </a:t>
            </a:r>
            <a:r>
              <a:rPr lang="en-US" dirty="0" err="1"/>
              <a:t>cheguem</a:t>
            </a:r>
            <a:r>
              <a:rPr lang="en-US" dirty="0"/>
              <a:t> ao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: </a:t>
            </a:r>
            <a:r>
              <a:rPr lang="en-US" b="1" dirty="0" err="1"/>
              <a:t>descobrir</a:t>
            </a:r>
            <a:r>
              <a:rPr lang="en-US" b="1" dirty="0"/>
              <a:t> qual a </a:t>
            </a:r>
            <a:r>
              <a:rPr lang="en-US" b="1" dirty="0" err="1"/>
              <a:t>percepção</a:t>
            </a:r>
            <a:r>
              <a:rPr lang="en-US" b="1" dirty="0"/>
              <a:t> local </a:t>
            </a:r>
            <a:r>
              <a:rPr lang="en-US" b="1" dirty="0" err="1"/>
              <a:t>sobre</a:t>
            </a:r>
            <a:r>
              <a:rPr lang="en-US" b="1" dirty="0"/>
              <a:t> o </a:t>
            </a:r>
            <a:r>
              <a:rPr lang="en-US" b="1" dirty="0" err="1"/>
              <a:t>turismo</a:t>
            </a:r>
            <a:r>
              <a:rPr lang="en-US" b="1" dirty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Tentar</a:t>
            </a:r>
            <a:r>
              <a:rPr lang="en-US" dirty="0"/>
              <a:t> </a:t>
            </a:r>
            <a:r>
              <a:rPr lang="en-US" dirty="0" err="1"/>
              <a:t>identificar</a:t>
            </a:r>
            <a:r>
              <a:rPr lang="en-US" dirty="0"/>
              <a:t> os </a:t>
            </a:r>
            <a:r>
              <a:rPr lang="en-US" dirty="0" err="1"/>
              <a:t>segmentos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 com os </a:t>
            </a:r>
            <a:r>
              <a:rPr lang="en-US" dirty="0" err="1"/>
              <a:t>quais</a:t>
            </a:r>
            <a:r>
              <a:rPr lang="en-US" dirty="0"/>
              <a:t> as </a:t>
            </a:r>
            <a:r>
              <a:rPr lang="en-US" dirty="0" err="1"/>
              <a:t>cidades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se </a:t>
            </a:r>
            <a:r>
              <a:rPr lang="en-US" dirty="0" err="1"/>
              <a:t>identificam</a:t>
            </a:r>
            <a:r>
              <a:rPr lang="en-US" dirty="0"/>
              <a:t> (se </a:t>
            </a:r>
            <a:r>
              <a:rPr lang="en-US" dirty="0" err="1"/>
              <a:t>ecoturismo</a:t>
            </a:r>
            <a:r>
              <a:rPr lang="en-US" dirty="0"/>
              <a:t>, se </a:t>
            </a:r>
            <a:r>
              <a:rPr lang="en-US" dirty="0" err="1"/>
              <a:t>turismo</a:t>
            </a:r>
            <a:r>
              <a:rPr lang="en-US" dirty="0"/>
              <a:t> </a:t>
            </a:r>
            <a:r>
              <a:rPr lang="en-US" dirty="0" err="1"/>
              <a:t>histórico</a:t>
            </a:r>
            <a:r>
              <a:rPr lang="en-US" dirty="0"/>
              <a:t>-cultural…)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Tentar</a:t>
            </a:r>
            <a:r>
              <a:rPr lang="en-US" dirty="0"/>
              <a:t>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lideranças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no </a:t>
            </a:r>
            <a:r>
              <a:rPr lang="en-US" dirty="0" err="1"/>
              <a:t>âmbito</a:t>
            </a:r>
            <a:r>
              <a:rPr lang="en-US" dirty="0"/>
              <a:t> do </a:t>
            </a:r>
            <a:r>
              <a:rPr lang="en-US" dirty="0" err="1"/>
              <a:t>turismo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possam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colaboradores</a:t>
            </a:r>
            <a:r>
              <a:rPr lang="en-US" dirty="0"/>
              <a:t> </a:t>
            </a:r>
            <a:r>
              <a:rPr lang="en-US" dirty="0" err="1"/>
              <a:t>privilegiados</a:t>
            </a:r>
            <a:r>
              <a:rPr lang="en-US" dirty="0"/>
              <a:t> da pesquisa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/>
              <a:t>Tentar</a:t>
            </a:r>
            <a:r>
              <a:rPr lang="en-US" dirty="0"/>
              <a:t>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potencialidades</a:t>
            </a:r>
            <a:r>
              <a:rPr lang="en-US" dirty="0"/>
              <a:t> e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opinião</a:t>
            </a:r>
            <a:r>
              <a:rPr lang="en-US" dirty="0"/>
              <a:t> dos diferentes </a:t>
            </a:r>
            <a:r>
              <a:rPr lang="en-US" dirty="0" err="1"/>
              <a:t>sujeitos</a:t>
            </a:r>
            <a:r>
              <a:rPr lang="en-US" dirty="0"/>
              <a:t>/</a:t>
            </a:r>
            <a:r>
              <a:rPr lang="en-US" dirty="0" err="1"/>
              <a:t>grupos</a:t>
            </a:r>
            <a:r>
              <a:rPr lang="en-US" dirty="0"/>
              <a:t> </a:t>
            </a:r>
            <a:r>
              <a:rPr lang="en-US" dirty="0" err="1"/>
              <a:t>entrevistados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7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0"/>
            <a:ext cx="8143875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/>
              <a:t>Tarefas</a:t>
            </a:r>
            <a:r>
              <a:rPr lang="en-US" b="1" u="sng" dirty="0"/>
              <a:t> </a:t>
            </a:r>
            <a:r>
              <a:rPr lang="en-US" b="1" u="sng" dirty="0" err="1"/>
              <a:t>importantes</a:t>
            </a:r>
            <a:r>
              <a:rPr lang="en-US" b="1" u="sng" dirty="0"/>
              <a:t> </a:t>
            </a:r>
            <a:r>
              <a:rPr lang="en-US" b="1" u="sng" dirty="0" err="1"/>
              <a:t>para</a:t>
            </a:r>
            <a:r>
              <a:rPr lang="en-US" b="1" u="sng" dirty="0"/>
              <a:t> </a:t>
            </a:r>
            <a:r>
              <a:rPr lang="en-US" b="1" u="sng" dirty="0" err="1"/>
              <a:t>qualificar</a:t>
            </a:r>
            <a:r>
              <a:rPr lang="en-US" b="1" u="sng" dirty="0"/>
              <a:t> e </a:t>
            </a:r>
            <a:r>
              <a:rPr lang="en-US" b="1" u="sng" dirty="0" err="1"/>
              <a:t>otimizar</a:t>
            </a:r>
            <a:r>
              <a:rPr lang="en-US" b="1" u="sng" dirty="0"/>
              <a:t> o </a:t>
            </a:r>
            <a:r>
              <a:rPr lang="en-US" b="1" u="sng" dirty="0" err="1"/>
              <a:t>trabalho</a:t>
            </a:r>
            <a:r>
              <a:rPr lang="en-US" b="1" u="sng" dirty="0"/>
              <a:t> </a:t>
            </a:r>
            <a:r>
              <a:rPr lang="en-US" b="1" u="sng" dirty="0" err="1"/>
              <a:t>até</a:t>
            </a:r>
            <a:r>
              <a:rPr lang="en-US" b="1" u="sng" dirty="0"/>
              <a:t> a </a:t>
            </a:r>
            <a:r>
              <a:rPr lang="en-US" b="1" u="sng" dirty="0" err="1"/>
              <a:t>próxima</a:t>
            </a:r>
            <a:r>
              <a:rPr lang="en-US" b="1" u="sng" dirty="0"/>
              <a:t> aula: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A </a:t>
            </a:r>
            <a:r>
              <a:rPr lang="en-US" dirty="0" err="1"/>
              <a:t>partir</a:t>
            </a:r>
            <a:r>
              <a:rPr lang="en-US" dirty="0"/>
              <a:t> das </a:t>
            </a:r>
            <a:r>
              <a:rPr lang="en-US" dirty="0" err="1"/>
              <a:t>discussões</a:t>
            </a:r>
            <a:r>
              <a:rPr lang="en-US" dirty="0"/>
              <a:t> </a:t>
            </a:r>
            <a:r>
              <a:rPr lang="en-US" dirty="0" err="1"/>
              <a:t>iniciadas</a:t>
            </a:r>
            <a:r>
              <a:rPr lang="en-US" dirty="0"/>
              <a:t> </a:t>
            </a:r>
            <a:r>
              <a:rPr lang="en-US" dirty="0" err="1"/>
              <a:t>nesta</a:t>
            </a:r>
            <a:r>
              <a:rPr lang="en-US" dirty="0"/>
              <a:t> aula, </a:t>
            </a:r>
            <a:r>
              <a:rPr lang="en-US" dirty="0" err="1"/>
              <a:t>elaborar</a:t>
            </a:r>
            <a:r>
              <a:rPr lang="en-US" dirty="0"/>
              <a:t> os </a:t>
            </a:r>
            <a:r>
              <a:rPr lang="en-US" dirty="0" err="1"/>
              <a:t>questionários</a:t>
            </a:r>
            <a:r>
              <a:rPr lang="en-US" dirty="0"/>
              <a:t> e/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estruturar</a:t>
            </a:r>
            <a:r>
              <a:rPr lang="en-US" dirty="0"/>
              <a:t> as </a:t>
            </a:r>
            <a:r>
              <a:rPr lang="en-US" dirty="0" err="1"/>
              <a:t>entrevistas</a:t>
            </a:r>
            <a:r>
              <a:rPr lang="en-US" dirty="0"/>
              <a:t> e </a:t>
            </a:r>
            <a:r>
              <a:rPr lang="en-US" dirty="0" err="1"/>
              <a:t>outras</a:t>
            </a:r>
            <a:r>
              <a:rPr lang="en-US" dirty="0"/>
              <a:t> forma de </a:t>
            </a:r>
            <a:r>
              <a:rPr lang="en-US" dirty="0" err="1"/>
              <a:t>coleta</a:t>
            </a:r>
            <a:r>
              <a:rPr lang="en-US" dirty="0"/>
              <a:t> de dados </a:t>
            </a:r>
            <a:r>
              <a:rPr lang="en-US" dirty="0" err="1"/>
              <a:t>escolhida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(</a:t>
            </a:r>
            <a:r>
              <a:rPr lang="en-US" dirty="0" err="1"/>
              <a:t>vídeos</a:t>
            </a:r>
            <a:r>
              <a:rPr lang="en-US" dirty="0"/>
              <a:t>, </a:t>
            </a:r>
            <a:r>
              <a:rPr lang="en-US" dirty="0" err="1"/>
              <a:t>registro</a:t>
            </a:r>
            <a:r>
              <a:rPr lang="en-US" dirty="0"/>
              <a:t> de </a:t>
            </a:r>
            <a:r>
              <a:rPr lang="en-US" dirty="0" err="1"/>
              <a:t>imagens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err="1"/>
              <a:t>Selecionar</a:t>
            </a:r>
            <a:r>
              <a:rPr lang="en-US" dirty="0"/>
              <a:t> os </a:t>
            </a:r>
            <a:r>
              <a:rPr lang="en-US" dirty="0" err="1"/>
              <a:t>interlocutores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em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cidade</a:t>
            </a:r>
            <a:r>
              <a:rPr lang="en-US" dirty="0"/>
              <a:t> (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meios</a:t>
            </a:r>
            <a:r>
              <a:rPr lang="en-US" dirty="0"/>
              <a:t> de </a:t>
            </a:r>
            <a:r>
              <a:rPr lang="en-US" dirty="0" err="1"/>
              <a:t>hospedagem</a:t>
            </a:r>
            <a:r>
              <a:rPr lang="en-US" dirty="0"/>
              <a:t>,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prestadores</a:t>
            </a:r>
            <a:r>
              <a:rPr lang="en-US" dirty="0"/>
              <a:t> de </a:t>
            </a:r>
            <a:r>
              <a:rPr lang="en-US" dirty="0" err="1"/>
              <a:t>serviço</a:t>
            </a:r>
            <a:r>
              <a:rPr lang="en-US" dirty="0"/>
              <a:t>, </a:t>
            </a:r>
            <a:r>
              <a:rPr lang="en-US" dirty="0" err="1"/>
              <a:t>moradores</a:t>
            </a:r>
            <a:r>
              <a:rPr lang="en-US" dirty="0"/>
              <a:t> de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áreas</a:t>
            </a:r>
            <a:r>
              <a:rPr lang="en-US" dirty="0"/>
              <a:t>/</a:t>
            </a:r>
            <a:r>
              <a:rPr lang="en-US" dirty="0" err="1"/>
              <a:t>bairros</a:t>
            </a:r>
            <a:r>
              <a:rPr lang="en-US" dirty="0"/>
              <a:t> da </a:t>
            </a:r>
            <a:r>
              <a:rPr lang="en-US" dirty="0" err="1"/>
              <a:t>cidade</a:t>
            </a:r>
            <a:r>
              <a:rPr lang="en-US" dirty="0"/>
              <a:t> etc.)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err="1"/>
              <a:t>Organizar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explorar</a:t>
            </a:r>
            <a:r>
              <a:rPr lang="en-US" dirty="0"/>
              <a:t> o </a:t>
            </a:r>
            <a:r>
              <a:rPr lang="en-US" dirty="0" err="1"/>
              <a:t>território</a:t>
            </a:r>
            <a:r>
              <a:rPr lang="en-US" dirty="0"/>
              <a:t> e se </a:t>
            </a:r>
            <a:r>
              <a:rPr lang="en-US" dirty="0" err="1"/>
              <a:t>dividir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coleta</a:t>
            </a:r>
            <a:r>
              <a:rPr lang="en-US" dirty="0"/>
              <a:t> de dados, </a:t>
            </a:r>
            <a:r>
              <a:rPr lang="en-US" dirty="0" err="1"/>
              <a:t>realização</a:t>
            </a:r>
            <a:r>
              <a:rPr lang="en-US" dirty="0"/>
              <a:t> de </a:t>
            </a:r>
            <a:r>
              <a:rPr lang="en-US" dirty="0" err="1"/>
              <a:t>entrevistas</a:t>
            </a:r>
            <a:r>
              <a:rPr lang="en-US" dirty="0"/>
              <a:t> e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atividades</a:t>
            </a:r>
            <a:r>
              <a:rPr lang="en-US" dirty="0"/>
              <a:t> de campo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“</a:t>
            </a:r>
            <a:r>
              <a:rPr lang="en-US" dirty="0" err="1"/>
              <a:t>Aproximar</a:t>
            </a:r>
            <a:r>
              <a:rPr lang="en-US" dirty="0"/>
              <a:t>-se” do </a:t>
            </a:r>
            <a:r>
              <a:rPr lang="en-US" dirty="0" err="1"/>
              <a:t>território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</a:t>
            </a:r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mapas</a:t>
            </a:r>
            <a:r>
              <a:rPr lang="en-US" dirty="0"/>
              <a:t>, </a:t>
            </a:r>
            <a:r>
              <a:rPr lang="en-US" dirty="0" err="1"/>
              <a:t>estudo</a:t>
            </a:r>
            <a:r>
              <a:rPr lang="en-US" dirty="0"/>
              <a:t> das </a:t>
            </a:r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coletadas</a:t>
            </a:r>
            <a:r>
              <a:rPr lang="en-US" dirty="0"/>
              <a:t>, </a:t>
            </a:r>
            <a:r>
              <a:rPr lang="en-US" dirty="0" err="1"/>
              <a:t>investigação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estudos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realizados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cidades</a:t>
            </a:r>
            <a:r>
              <a:rPr lang="en-US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358277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838" y="214193"/>
            <a:ext cx="778798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/>
              <a:t>Referências</a:t>
            </a:r>
            <a:endParaRPr lang="en-US" sz="2000" b="1" u="sng" dirty="0"/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Angrosino</a:t>
            </a:r>
            <a:r>
              <a:rPr lang="en-US" sz="2000" dirty="0"/>
              <a:t>, Michel. </a:t>
            </a:r>
            <a:r>
              <a:rPr lang="en-US" sz="2000" b="1" dirty="0" err="1"/>
              <a:t>Etnografia</a:t>
            </a:r>
            <a:r>
              <a:rPr lang="en-US" sz="2000" b="1" dirty="0"/>
              <a:t> e </a:t>
            </a:r>
            <a:r>
              <a:rPr lang="en-US" sz="2000" b="1" dirty="0" err="1"/>
              <a:t>Observação</a:t>
            </a:r>
            <a:r>
              <a:rPr lang="en-US" sz="2000" b="1" dirty="0"/>
              <a:t> </a:t>
            </a:r>
            <a:r>
              <a:rPr lang="en-US" sz="2000" b="1" dirty="0" err="1"/>
              <a:t>Participante</a:t>
            </a:r>
            <a:r>
              <a:rPr lang="en-US" sz="2000" dirty="0"/>
              <a:t>. Bookman/</a:t>
            </a:r>
            <a:r>
              <a:rPr lang="en-US" sz="2000" dirty="0" err="1"/>
              <a:t>Artmed</a:t>
            </a:r>
            <a:r>
              <a:rPr lang="en-US" sz="2000" dirty="0"/>
              <a:t>, 208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Boni</a:t>
            </a:r>
            <a:r>
              <a:rPr lang="en-US" sz="2000" dirty="0"/>
              <a:t>, </a:t>
            </a:r>
            <a:r>
              <a:rPr lang="en-US" sz="2000" dirty="0" err="1"/>
              <a:t>Valdete</a:t>
            </a:r>
            <a:r>
              <a:rPr lang="en-US" sz="2000" dirty="0"/>
              <a:t> e </a:t>
            </a:r>
            <a:r>
              <a:rPr lang="en-US" sz="2000" dirty="0" err="1"/>
              <a:t>Quaresma</a:t>
            </a:r>
            <a:r>
              <a:rPr lang="en-US" sz="2000" dirty="0"/>
              <a:t>, </a:t>
            </a:r>
            <a:r>
              <a:rPr lang="en-US" sz="2000" dirty="0" err="1"/>
              <a:t>Jurema</a:t>
            </a:r>
            <a:r>
              <a:rPr lang="en-US" sz="2000" dirty="0"/>
              <a:t>. </a:t>
            </a:r>
            <a:r>
              <a:rPr lang="en-US" sz="2000" i="1" dirty="0" err="1"/>
              <a:t>Aprendendo</a:t>
            </a:r>
            <a:r>
              <a:rPr lang="en-US" sz="2000" i="1" dirty="0"/>
              <a:t> a </a:t>
            </a:r>
            <a:r>
              <a:rPr lang="en-US" sz="2000" i="1" dirty="0" err="1"/>
              <a:t>entrevistar</a:t>
            </a:r>
            <a:r>
              <a:rPr lang="en-US" sz="2000" i="1" dirty="0"/>
              <a:t>: </a:t>
            </a:r>
            <a:r>
              <a:rPr lang="en-US" sz="2000" i="1" dirty="0" err="1"/>
              <a:t>como</a:t>
            </a:r>
            <a:r>
              <a:rPr lang="en-US" sz="2000" i="1" dirty="0"/>
              <a:t> </a:t>
            </a:r>
            <a:r>
              <a:rPr lang="en-US" sz="2000" i="1" dirty="0" err="1"/>
              <a:t>fazer</a:t>
            </a:r>
            <a:r>
              <a:rPr lang="en-US" sz="2000" i="1" dirty="0"/>
              <a:t> </a:t>
            </a:r>
            <a:r>
              <a:rPr lang="en-US" sz="2000" i="1" dirty="0" err="1"/>
              <a:t>entrevistas</a:t>
            </a:r>
            <a:r>
              <a:rPr lang="en-US" sz="2000" i="1" dirty="0"/>
              <a:t> em </a:t>
            </a:r>
            <a:r>
              <a:rPr lang="en-US" sz="2000" i="1" dirty="0" err="1"/>
              <a:t>Ciências</a:t>
            </a:r>
            <a:r>
              <a:rPr lang="en-US" sz="2000" i="1" dirty="0"/>
              <a:t> </a:t>
            </a:r>
            <a:r>
              <a:rPr lang="en-US" sz="2000" i="1" dirty="0" err="1"/>
              <a:t>Sociais</a:t>
            </a:r>
            <a:r>
              <a:rPr lang="en-US" sz="2000" dirty="0"/>
              <a:t>. </a:t>
            </a:r>
            <a:r>
              <a:rPr lang="en-US" sz="2000" b="1" dirty="0" err="1"/>
              <a:t>Revista</a:t>
            </a:r>
            <a:r>
              <a:rPr lang="en-US" sz="2000" b="1" dirty="0"/>
              <a:t> </a:t>
            </a:r>
            <a:r>
              <a:rPr lang="en-US" sz="2000" b="1" dirty="0" err="1"/>
              <a:t>Eletrônica</a:t>
            </a:r>
            <a:r>
              <a:rPr lang="en-US" sz="2000" b="1" dirty="0"/>
              <a:t> dos </a:t>
            </a:r>
            <a:r>
              <a:rPr lang="en-US" sz="2000" b="1" dirty="0" err="1"/>
              <a:t>Pós-Graduandos</a:t>
            </a:r>
            <a:r>
              <a:rPr lang="en-US" sz="2000" b="1" dirty="0"/>
              <a:t> em </a:t>
            </a:r>
            <a:r>
              <a:rPr lang="en-US" sz="2000" b="1" dirty="0" err="1"/>
              <a:t>Sociologia</a:t>
            </a:r>
            <a:r>
              <a:rPr lang="en-US" sz="2000" b="1" dirty="0"/>
              <a:t> </a:t>
            </a:r>
            <a:r>
              <a:rPr lang="en-US" sz="2000" b="1" dirty="0" err="1"/>
              <a:t>Política</a:t>
            </a:r>
            <a:r>
              <a:rPr lang="en-US" sz="2000" b="1" dirty="0"/>
              <a:t> da UFSC</a:t>
            </a:r>
            <a:r>
              <a:rPr lang="en-US" sz="2000" dirty="0"/>
              <a:t>. </a:t>
            </a:r>
            <a:r>
              <a:rPr lang="en-US" sz="2000" dirty="0" err="1"/>
              <a:t>Vol</a:t>
            </a:r>
            <a:r>
              <a:rPr lang="en-US" sz="2000" dirty="0"/>
              <a:t> 2, n.1, 2005.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Valadares, </a:t>
            </a:r>
            <a:r>
              <a:rPr lang="en-US" sz="2000" dirty="0" err="1"/>
              <a:t>Lícia</a:t>
            </a:r>
            <a:r>
              <a:rPr lang="en-US" sz="2000" dirty="0"/>
              <a:t>. </a:t>
            </a:r>
            <a:r>
              <a:rPr lang="en-US" sz="2000" i="1" dirty="0"/>
              <a:t>Os </a:t>
            </a:r>
            <a:r>
              <a:rPr lang="en-US" sz="2000" i="1" dirty="0" err="1"/>
              <a:t>dez</a:t>
            </a:r>
            <a:r>
              <a:rPr lang="en-US" sz="2000" i="1" dirty="0"/>
              <a:t> </a:t>
            </a:r>
            <a:r>
              <a:rPr lang="en-US" sz="2000" i="1" dirty="0" err="1"/>
              <a:t>mandamentos</a:t>
            </a:r>
            <a:r>
              <a:rPr lang="en-US" sz="2000" i="1" dirty="0"/>
              <a:t> da </a:t>
            </a:r>
            <a:r>
              <a:rPr lang="en-US" sz="2000" i="1" dirty="0" err="1"/>
              <a:t>observação</a:t>
            </a:r>
            <a:r>
              <a:rPr lang="en-US" sz="2000" i="1" dirty="0"/>
              <a:t> </a:t>
            </a:r>
            <a:r>
              <a:rPr lang="en-US" sz="2000" i="1" dirty="0" err="1"/>
              <a:t>participante</a:t>
            </a:r>
            <a:r>
              <a:rPr lang="en-US" sz="2000" dirty="0"/>
              <a:t>. </a:t>
            </a:r>
            <a:r>
              <a:rPr lang="en-US" sz="2000" i="1" dirty="0" err="1"/>
              <a:t>Revista</a:t>
            </a:r>
            <a:r>
              <a:rPr lang="en-US" sz="2000" i="1" dirty="0"/>
              <a:t> </a:t>
            </a:r>
            <a:r>
              <a:rPr lang="en-US" sz="2000" i="1" dirty="0" err="1"/>
              <a:t>Brasileira</a:t>
            </a:r>
            <a:r>
              <a:rPr lang="en-US" sz="2000" i="1" dirty="0"/>
              <a:t> de </a:t>
            </a:r>
            <a:r>
              <a:rPr lang="en-US" sz="2000" i="1" dirty="0" err="1"/>
              <a:t>Ciências</a:t>
            </a:r>
            <a:r>
              <a:rPr lang="en-US" sz="2000" i="1" dirty="0"/>
              <a:t> </a:t>
            </a:r>
            <a:r>
              <a:rPr lang="en-US" sz="2000" i="1" dirty="0" err="1"/>
              <a:t>Sociais</a:t>
            </a:r>
            <a:r>
              <a:rPr lang="en-US" sz="2000" dirty="0"/>
              <a:t>, 2007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Lima, </a:t>
            </a:r>
            <a:r>
              <a:rPr lang="en-US" sz="2000" dirty="0" err="1"/>
              <a:t>Telma</a:t>
            </a:r>
            <a:r>
              <a:rPr lang="en-US" sz="2000" dirty="0"/>
              <a:t>; </a:t>
            </a:r>
            <a:r>
              <a:rPr lang="en-US" sz="2000" dirty="0" err="1"/>
              <a:t>Mioto</a:t>
            </a:r>
            <a:r>
              <a:rPr lang="en-US" sz="2000" dirty="0"/>
              <a:t>, Regina; Dal </a:t>
            </a:r>
            <a:r>
              <a:rPr lang="en-US" sz="2000" dirty="0" err="1"/>
              <a:t>Prá</a:t>
            </a:r>
            <a:r>
              <a:rPr lang="en-US" sz="2000" dirty="0"/>
              <a:t>, </a:t>
            </a:r>
            <a:r>
              <a:rPr lang="en-US" sz="2000" dirty="0" err="1"/>
              <a:t>Keli</a:t>
            </a:r>
            <a:r>
              <a:rPr lang="en-US" sz="2000" dirty="0"/>
              <a:t>. </a:t>
            </a:r>
            <a:r>
              <a:rPr lang="en-US" sz="2000" i="1" dirty="0"/>
              <a:t>A </a:t>
            </a:r>
            <a:r>
              <a:rPr lang="en-US" sz="2000" i="1" dirty="0" err="1"/>
              <a:t>documentação</a:t>
            </a:r>
            <a:r>
              <a:rPr lang="en-US" sz="2000" i="1" dirty="0"/>
              <a:t> no </a:t>
            </a:r>
            <a:r>
              <a:rPr lang="en-US" sz="2000" i="1" dirty="0" err="1"/>
              <a:t>cotidiano</a:t>
            </a:r>
            <a:r>
              <a:rPr lang="en-US" sz="2000" i="1" dirty="0"/>
              <a:t> da </a:t>
            </a:r>
            <a:r>
              <a:rPr lang="en-US" sz="2000" i="1" dirty="0" err="1"/>
              <a:t>intervenção</a:t>
            </a:r>
            <a:r>
              <a:rPr lang="en-US" sz="2000" i="1" dirty="0"/>
              <a:t> dos </a:t>
            </a:r>
            <a:r>
              <a:rPr lang="en-US" sz="2000" i="1" dirty="0" err="1"/>
              <a:t>assistente</a:t>
            </a:r>
            <a:r>
              <a:rPr lang="en-US" sz="2000" i="1" dirty="0"/>
              <a:t> </a:t>
            </a:r>
            <a:r>
              <a:rPr lang="en-US" sz="2000" i="1" dirty="0" err="1"/>
              <a:t>ssociais</a:t>
            </a:r>
            <a:r>
              <a:rPr lang="en-US" sz="2000" i="1" dirty="0"/>
              <a:t>: </a:t>
            </a:r>
            <a:r>
              <a:rPr lang="en-US" sz="2000" i="1" dirty="0" err="1"/>
              <a:t>algumas</a:t>
            </a:r>
            <a:r>
              <a:rPr lang="en-US" sz="2000" i="1" dirty="0"/>
              <a:t> </a:t>
            </a:r>
            <a:r>
              <a:rPr lang="en-US" sz="2000" i="1" dirty="0" err="1"/>
              <a:t>considerações</a:t>
            </a:r>
            <a:r>
              <a:rPr lang="en-US" sz="2000" i="1" dirty="0"/>
              <a:t> </a:t>
            </a:r>
            <a:r>
              <a:rPr lang="en-US" sz="2000" i="1" dirty="0" err="1"/>
              <a:t>acerca</a:t>
            </a:r>
            <a:r>
              <a:rPr lang="en-US" sz="2000" i="1" dirty="0"/>
              <a:t> do </a:t>
            </a:r>
            <a:r>
              <a:rPr lang="en-US" sz="2000" i="1" dirty="0" err="1"/>
              <a:t>diário</a:t>
            </a:r>
            <a:r>
              <a:rPr lang="en-US" sz="2000" i="1" dirty="0"/>
              <a:t> de campo</a:t>
            </a:r>
            <a:r>
              <a:rPr lang="en-US" sz="2000" dirty="0"/>
              <a:t>. </a:t>
            </a:r>
            <a:r>
              <a:rPr lang="en-US" sz="2000" b="1" dirty="0" err="1"/>
              <a:t>Revista</a:t>
            </a:r>
            <a:r>
              <a:rPr lang="en-US" sz="2000" b="1" dirty="0"/>
              <a:t> </a:t>
            </a:r>
            <a:r>
              <a:rPr lang="en-US" sz="2000" b="1" dirty="0" err="1"/>
              <a:t>Textos</a:t>
            </a:r>
            <a:r>
              <a:rPr lang="en-US" sz="2000" b="1" dirty="0"/>
              <a:t> e </a:t>
            </a:r>
            <a:r>
              <a:rPr lang="en-US" sz="2000" b="1" dirty="0" err="1"/>
              <a:t>Contextos</a:t>
            </a:r>
            <a:r>
              <a:rPr lang="en-US" sz="2000" b="1" dirty="0"/>
              <a:t> Porto </a:t>
            </a:r>
            <a:r>
              <a:rPr lang="en-US" sz="2000" b="1" dirty="0" err="1"/>
              <a:t>Alegre</a:t>
            </a:r>
            <a:r>
              <a:rPr lang="en-US" sz="2000" b="1" dirty="0"/>
              <a:t> </a:t>
            </a:r>
            <a:r>
              <a:rPr lang="en-US" sz="2000" dirty="0"/>
              <a:t>v. 6, n. 1, 2007.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Weber, Florence</a:t>
            </a:r>
            <a:r>
              <a:rPr lang="en-US" sz="2000" i="1" dirty="0"/>
              <a:t>. A </a:t>
            </a:r>
            <a:r>
              <a:rPr lang="en-US" sz="2000" i="1" dirty="0" err="1"/>
              <a:t>entrevista</a:t>
            </a:r>
            <a:r>
              <a:rPr lang="en-US" sz="2000" i="1" dirty="0"/>
              <a:t>, a pesquisa e o </a:t>
            </a:r>
            <a:r>
              <a:rPr lang="en-US" sz="2000" i="1" dirty="0" err="1"/>
              <a:t>íntimo</a:t>
            </a:r>
            <a:r>
              <a:rPr lang="en-US" sz="2000" i="1" dirty="0"/>
              <a:t>, </a:t>
            </a:r>
            <a:r>
              <a:rPr lang="en-US" sz="2000" i="1" dirty="0" err="1"/>
              <a:t>ou</a:t>
            </a:r>
            <a:r>
              <a:rPr lang="en-US" sz="2000" i="1" dirty="0"/>
              <a:t> por </a:t>
            </a:r>
            <a:r>
              <a:rPr lang="en-US" sz="2000" i="1" dirty="0" err="1"/>
              <a:t>que</a:t>
            </a:r>
            <a:r>
              <a:rPr lang="en-US" sz="2000" i="1" dirty="0"/>
              <a:t> </a:t>
            </a:r>
            <a:r>
              <a:rPr lang="en-US" sz="2000" i="1" dirty="0" err="1"/>
              <a:t>censurar</a:t>
            </a:r>
            <a:r>
              <a:rPr lang="en-US" sz="2000" i="1" dirty="0"/>
              <a:t> </a:t>
            </a:r>
            <a:r>
              <a:rPr lang="en-US" sz="2000" i="1" dirty="0" err="1"/>
              <a:t>seu</a:t>
            </a:r>
            <a:r>
              <a:rPr lang="en-US" sz="2000" i="1" dirty="0"/>
              <a:t> </a:t>
            </a:r>
            <a:r>
              <a:rPr lang="en-US" sz="2000" i="1" dirty="0" err="1"/>
              <a:t>diário</a:t>
            </a:r>
            <a:r>
              <a:rPr lang="en-US" sz="2000" i="1" dirty="0"/>
              <a:t> de campo ? </a:t>
            </a:r>
            <a:r>
              <a:rPr lang="en-US" sz="2000" b="1" dirty="0" err="1"/>
              <a:t>Revista</a:t>
            </a:r>
            <a:r>
              <a:rPr lang="en-US" sz="2000" b="1" dirty="0"/>
              <a:t> </a:t>
            </a:r>
            <a:r>
              <a:rPr lang="en-US" sz="2000" b="1" dirty="0" err="1"/>
              <a:t>Horizontes</a:t>
            </a:r>
            <a:r>
              <a:rPr lang="en-US" sz="2000" b="1" dirty="0"/>
              <a:t> </a:t>
            </a:r>
            <a:r>
              <a:rPr lang="en-US" sz="2000" b="1" dirty="0" err="1"/>
              <a:t>Antropológicos</a:t>
            </a:r>
            <a:r>
              <a:rPr lang="en-US" sz="2000" dirty="0"/>
              <a:t>, vol. 15, n. 32 Porto </a:t>
            </a:r>
            <a:r>
              <a:rPr lang="en-US" sz="2000" dirty="0" err="1"/>
              <a:t>Alegre</a:t>
            </a:r>
            <a:r>
              <a:rPr lang="en-US" sz="2000" dirty="0"/>
              <a:t>, 2009.</a:t>
            </a:r>
          </a:p>
        </p:txBody>
      </p:sp>
    </p:spTree>
    <p:extLst>
      <p:ext uri="{BB962C8B-B14F-4D97-AF65-F5344CB8AC3E}">
        <p14:creationId xmlns:p14="http://schemas.microsoft.com/office/powerpoint/2010/main" val="130097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139" y="917970"/>
            <a:ext cx="78185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/>
              <a:t>Pesquisa </a:t>
            </a:r>
            <a:r>
              <a:rPr lang="en-US" sz="2400" b="1" u="sng" dirty="0" err="1"/>
              <a:t>qualitativa</a:t>
            </a:r>
            <a:endParaRPr lang="en-US" sz="2400" b="1" u="sng" dirty="0"/>
          </a:p>
          <a:p>
            <a:pPr algn="just"/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/>
              <a:t>Interesse</a:t>
            </a:r>
            <a:r>
              <a:rPr lang="en-US" sz="2400" dirty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experiências</a:t>
            </a: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/>
              <a:t>Hipóteses</a:t>
            </a:r>
            <a:r>
              <a:rPr lang="en-US" sz="2400" dirty="0"/>
              <a:t> e </a:t>
            </a:r>
            <a:r>
              <a:rPr lang="en-US" sz="2400" dirty="0" err="1"/>
              <a:t>conceitos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formulados</a:t>
            </a:r>
            <a:r>
              <a:rPr lang="en-US" sz="2400" dirty="0"/>
              <a:t> no </a:t>
            </a:r>
            <a:r>
              <a:rPr lang="en-US" sz="2400" dirty="0" err="1"/>
              <a:t>processo</a:t>
            </a:r>
            <a:r>
              <a:rPr lang="en-US" sz="2400" dirty="0"/>
              <a:t> de pesquisa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 err="1"/>
              <a:t>Presença</a:t>
            </a:r>
            <a:r>
              <a:rPr lang="en-US" sz="2400" dirty="0"/>
              <a:t> do </a:t>
            </a:r>
            <a:r>
              <a:rPr lang="en-US" sz="2400" dirty="0" err="1"/>
              <a:t>pesquisador</a:t>
            </a:r>
            <a:r>
              <a:rPr lang="en-US" sz="2400" dirty="0"/>
              <a:t> e sua </a:t>
            </a:r>
            <a:r>
              <a:rPr lang="en-US" sz="2400" dirty="0" err="1"/>
              <a:t>experiência</a:t>
            </a:r>
            <a:r>
              <a:rPr lang="en-US" sz="2400" dirty="0"/>
              <a:t> no campo </a:t>
            </a:r>
            <a:r>
              <a:rPr lang="en-US" sz="2400" dirty="0" err="1"/>
              <a:t>integra</a:t>
            </a:r>
            <a:r>
              <a:rPr lang="en-US" sz="2400" dirty="0"/>
              <a:t> o </a:t>
            </a:r>
            <a:r>
              <a:rPr lang="en-US" sz="2400" dirty="0" err="1"/>
              <a:t>universo</a:t>
            </a:r>
            <a:r>
              <a:rPr lang="en-US" sz="2400" dirty="0"/>
              <a:t> de </a:t>
            </a:r>
            <a:r>
              <a:rPr lang="en-US" sz="2400" dirty="0" err="1"/>
              <a:t>estudo</a:t>
            </a: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/>
              <a:t>Considera</a:t>
            </a:r>
            <a:r>
              <a:rPr lang="en-US" sz="2400" dirty="0"/>
              <a:t> </a:t>
            </a:r>
            <a:r>
              <a:rPr lang="en-US" sz="2400" dirty="0" err="1"/>
              <a:t>importante</a:t>
            </a:r>
            <a:r>
              <a:rPr lang="en-US" sz="2400" dirty="0"/>
              <a:t> os </a:t>
            </a:r>
            <a:r>
              <a:rPr lang="en-US" sz="2400" dirty="0" err="1"/>
              <a:t>contextos</a:t>
            </a:r>
            <a:r>
              <a:rPr lang="en-US" sz="2400" dirty="0"/>
              <a:t> e </a:t>
            </a:r>
            <a:r>
              <a:rPr lang="en-US" sz="2400" dirty="0" err="1"/>
              <a:t>casos</a:t>
            </a:r>
            <a:r>
              <a:rPr lang="en-US" sz="2400" dirty="0"/>
              <a:t> de </a:t>
            </a:r>
            <a:r>
              <a:rPr lang="en-US" sz="2400" dirty="0" err="1"/>
              <a:t>estudo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entender</a:t>
            </a:r>
            <a:r>
              <a:rPr lang="en-US" sz="2400" dirty="0"/>
              <a:t> a </a:t>
            </a:r>
            <a:r>
              <a:rPr lang="en-US" sz="2400" dirty="0" err="1"/>
              <a:t>questão</a:t>
            </a:r>
            <a:r>
              <a:rPr lang="en-US" sz="2400" dirty="0"/>
              <a:t> em </a:t>
            </a:r>
            <a:r>
              <a:rPr lang="en-US" sz="2400" dirty="0" err="1"/>
              <a:t>análise</a:t>
            </a: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/>
              <a:t>Parte </a:t>
            </a:r>
            <a:r>
              <a:rPr lang="en-US" sz="2400" dirty="0" err="1"/>
              <a:t>importante</a:t>
            </a:r>
            <a:r>
              <a:rPr lang="en-US" sz="2400" dirty="0"/>
              <a:t> do </a:t>
            </a:r>
            <a:r>
              <a:rPr lang="en-US" sz="2400" dirty="0" err="1"/>
              <a:t>conteúdo</a:t>
            </a:r>
            <a:r>
              <a:rPr lang="en-US" sz="2400" dirty="0"/>
              <a:t> da pesquisa </a:t>
            </a:r>
            <a:r>
              <a:rPr lang="en-US" sz="2400" dirty="0" err="1"/>
              <a:t>qualitativa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registrada</a:t>
            </a:r>
            <a:r>
              <a:rPr lang="en-US" sz="2400" dirty="0"/>
              <a:t> em </a:t>
            </a:r>
            <a:r>
              <a:rPr lang="en-US" sz="2400" dirty="0" err="1"/>
              <a:t>textos</a:t>
            </a:r>
            <a:r>
              <a:rPr lang="en-US" sz="2400" dirty="0"/>
              <a:t>, </a:t>
            </a:r>
            <a:r>
              <a:rPr lang="en-US" sz="2400" dirty="0" err="1"/>
              <a:t>anotações</a:t>
            </a:r>
            <a:r>
              <a:rPr lang="en-US" sz="2400" dirty="0"/>
              <a:t> de campo, </a:t>
            </a:r>
            <a:r>
              <a:rPr lang="en-US" sz="2400" dirty="0" err="1"/>
              <a:t>transcrições</a:t>
            </a:r>
            <a:r>
              <a:rPr lang="en-US" sz="2400" dirty="0"/>
              <a:t> de </a:t>
            </a:r>
            <a:r>
              <a:rPr lang="en-US" sz="2400" dirty="0" err="1"/>
              <a:t>entrevistas</a:t>
            </a:r>
            <a:r>
              <a:rPr lang="en-US" sz="2400" dirty="0"/>
              <a:t>, </a:t>
            </a:r>
            <a:r>
              <a:rPr lang="en-US" sz="2400" dirty="0" err="1"/>
              <a:t>imagens</a:t>
            </a: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/>
              <a:t>Postura</a:t>
            </a:r>
            <a:r>
              <a:rPr lang="en-US" sz="2400" dirty="0"/>
              <a:t> </a:t>
            </a:r>
            <a:r>
              <a:rPr lang="en-US" sz="2400" dirty="0" err="1"/>
              <a:t>metodológica</a:t>
            </a:r>
            <a:r>
              <a:rPr lang="en-US" sz="2400" dirty="0"/>
              <a:t> </a:t>
            </a:r>
            <a:r>
              <a:rPr lang="en-US" sz="2400" dirty="0" err="1"/>
              <a:t>diante</a:t>
            </a:r>
            <a:r>
              <a:rPr lang="en-US" sz="2400" dirty="0"/>
              <a:t> do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pesquisado</a:t>
            </a:r>
            <a:r>
              <a:rPr lang="en-US" sz="2400" dirty="0"/>
              <a:t>, </a:t>
            </a:r>
            <a:r>
              <a:rPr lang="en-US" sz="2400" dirty="0" err="1"/>
              <a:t>diferente</a:t>
            </a:r>
            <a:r>
              <a:rPr lang="en-US" sz="2400" dirty="0"/>
              <a:t> do </a:t>
            </a:r>
            <a:r>
              <a:rPr lang="en-US" sz="2400" dirty="0" err="1"/>
              <a:t>olhar</a:t>
            </a:r>
            <a:r>
              <a:rPr lang="en-US" sz="2400" dirty="0"/>
              <a:t> do simples </a:t>
            </a:r>
            <a:r>
              <a:rPr lang="en-US" sz="2400" dirty="0" err="1"/>
              <a:t>viajante</a:t>
            </a:r>
            <a:r>
              <a:rPr lang="en-US" sz="2400" dirty="0"/>
              <a:t>/</a:t>
            </a:r>
            <a:r>
              <a:rPr lang="en-US" sz="2400" dirty="0" err="1"/>
              <a:t>turista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18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554" y="1040366"/>
            <a:ext cx="75278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Métodos</a:t>
            </a:r>
            <a:r>
              <a:rPr lang="en-US" sz="2800" dirty="0"/>
              <a:t> e </a:t>
            </a:r>
            <a:r>
              <a:rPr lang="en-US" sz="2800" dirty="0" err="1"/>
              <a:t>procedimentos</a:t>
            </a:r>
            <a:r>
              <a:rPr lang="en-US" sz="2800" dirty="0"/>
              <a:t> </a:t>
            </a:r>
            <a:r>
              <a:rPr lang="en-US" sz="2800" dirty="0" err="1"/>
              <a:t>possíveis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o </a:t>
            </a:r>
            <a:r>
              <a:rPr lang="en-US" sz="2800" dirty="0" err="1"/>
              <a:t>trabalho</a:t>
            </a:r>
            <a:r>
              <a:rPr lang="en-US" sz="2800" dirty="0"/>
              <a:t> de pesquisa em campo – pesquisa </a:t>
            </a:r>
            <a:r>
              <a:rPr lang="en-US" sz="2800" dirty="0" err="1"/>
              <a:t>qualitativa</a:t>
            </a:r>
            <a:endParaRPr lang="en-US" sz="2800" dirty="0"/>
          </a:p>
          <a:p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Diário</a:t>
            </a:r>
            <a:r>
              <a:rPr lang="en-US" sz="2800" dirty="0"/>
              <a:t> de campo</a:t>
            </a:r>
          </a:p>
          <a:p>
            <a:pPr marL="285750" indent="-285750">
              <a:buFontTx/>
              <a:buChar char="-"/>
            </a:pPr>
            <a:r>
              <a:rPr lang="en-US" sz="2800" dirty="0" err="1"/>
              <a:t>Observação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Observação</a:t>
            </a:r>
            <a:r>
              <a:rPr lang="en-US" sz="2800" dirty="0"/>
              <a:t> </a:t>
            </a:r>
            <a:r>
              <a:rPr lang="en-US" sz="2800" dirty="0" err="1"/>
              <a:t>participante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Entrevistas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Questionários</a:t>
            </a:r>
            <a:endParaRPr lang="en-US" sz="2800" dirty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29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7491" y="6395455"/>
            <a:ext cx="8757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hlinkClick r:id="rId2"/>
              </a:rPr>
              <a:t>Vídeo ilustrativo sobre diário de campo: http://www.youtube.com/watch?v=lozkrArK0LU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2242" y="0"/>
            <a:ext cx="788935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Diário</a:t>
            </a:r>
            <a:r>
              <a:rPr lang="en-US" sz="2400" b="1" u="sng" dirty="0"/>
              <a:t> de Campo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Instrumento</a:t>
            </a:r>
            <a:r>
              <a:rPr lang="en-US" sz="2000" dirty="0"/>
              <a:t> do </a:t>
            </a:r>
            <a:r>
              <a:rPr lang="en-US" sz="2000" dirty="0" err="1"/>
              <a:t>ofício</a:t>
            </a:r>
            <a:r>
              <a:rPr lang="en-US" sz="2000" dirty="0"/>
              <a:t> do </a:t>
            </a:r>
            <a:r>
              <a:rPr lang="en-US" sz="2000" dirty="0" err="1"/>
              <a:t>antropólogo</a:t>
            </a:r>
            <a:r>
              <a:rPr lang="en-US" sz="2000" dirty="0"/>
              <a:t>, mas </a:t>
            </a:r>
            <a:r>
              <a:rPr lang="en-US" sz="2000" dirty="0" err="1"/>
              <a:t>também</a:t>
            </a:r>
            <a:r>
              <a:rPr lang="en-US" sz="2000" dirty="0"/>
              <a:t> </a:t>
            </a:r>
            <a:r>
              <a:rPr lang="en-US" sz="2000" dirty="0" err="1"/>
              <a:t>apropriado</a:t>
            </a:r>
            <a:r>
              <a:rPr lang="en-US" sz="2000" dirty="0"/>
              <a:t> por outros </a:t>
            </a:r>
            <a:r>
              <a:rPr lang="en-US" sz="2000" dirty="0" err="1"/>
              <a:t>profissionais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registros</a:t>
            </a:r>
            <a:r>
              <a:rPr lang="en-US" sz="2000" dirty="0"/>
              <a:t> de </a:t>
            </a:r>
            <a:r>
              <a:rPr lang="en-US" sz="2000" dirty="0" err="1"/>
              <a:t>trabalhos</a:t>
            </a:r>
            <a:r>
              <a:rPr lang="en-US" sz="2000" dirty="0"/>
              <a:t> em campo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Registra</a:t>
            </a:r>
            <a:r>
              <a:rPr lang="en-US" sz="2000" dirty="0"/>
              <a:t> a </a:t>
            </a:r>
            <a:r>
              <a:rPr lang="en-US" sz="2000" dirty="0" err="1"/>
              <a:t>experiência</a:t>
            </a:r>
            <a:r>
              <a:rPr lang="en-US" sz="2000" dirty="0"/>
              <a:t> do </a:t>
            </a:r>
            <a:r>
              <a:rPr lang="en-US" sz="2000" dirty="0" err="1"/>
              <a:t>pesquisador</a:t>
            </a:r>
            <a:r>
              <a:rPr lang="en-US" sz="2000" dirty="0"/>
              <a:t> no campo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Nele</a:t>
            </a:r>
            <a:r>
              <a:rPr lang="en-US" sz="2000" dirty="0"/>
              <a:t> o </a:t>
            </a:r>
            <a:r>
              <a:rPr lang="en-US" sz="2000" dirty="0" err="1"/>
              <a:t>pesquisador</a:t>
            </a:r>
            <a:r>
              <a:rPr lang="en-US" sz="2000" dirty="0"/>
              <a:t> </a:t>
            </a:r>
            <a:r>
              <a:rPr lang="en-US" sz="2000" dirty="0" err="1"/>
              <a:t>exercita</a:t>
            </a:r>
            <a:r>
              <a:rPr lang="en-US" sz="2000" dirty="0"/>
              <a:t> sua </a:t>
            </a:r>
            <a:r>
              <a:rPr lang="en-US" sz="2000" dirty="0" err="1"/>
              <a:t>observação</a:t>
            </a:r>
            <a:r>
              <a:rPr lang="en-US" sz="2000" dirty="0"/>
              <a:t> </a:t>
            </a:r>
            <a:r>
              <a:rPr lang="en-US" sz="2000" dirty="0" err="1"/>
              <a:t>direta</a:t>
            </a:r>
            <a:r>
              <a:rPr lang="en-US" sz="2000" dirty="0"/>
              <a:t> dos </a:t>
            </a:r>
            <a:r>
              <a:rPr lang="en-US" sz="2000" dirty="0" err="1"/>
              <a:t>comportamentos</a:t>
            </a:r>
            <a:r>
              <a:rPr lang="en-US" sz="2000" dirty="0"/>
              <a:t>, dos </a:t>
            </a:r>
            <a:r>
              <a:rPr lang="en-US" sz="2000" dirty="0" err="1"/>
              <a:t>grupos</a:t>
            </a:r>
            <a:r>
              <a:rPr lang="en-US" sz="2000" dirty="0"/>
              <a:t> </a:t>
            </a:r>
            <a:r>
              <a:rPr lang="en-US" sz="2000" dirty="0" err="1"/>
              <a:t>sociais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Relaciona</a:t>
            </a:r>
            <a:r>
              <a:rPr lang="en-US" sz="2000" dirty="0"/>
              <a:t> eventos </a:t>
            </a:r>
            <a:r>
              <a:rPr lang="en-US" sz="2000" dirty="0" err="1"/>
              <a:t>observados</a:t>
            </a:r>
            <a:r>
              <a:rPr lang="en-US" sz="2000" dirty="0"/>
              <a:t>, </a:t>
            </a:r>
            <a:r>
              <a:rPr lang="en-US" sz="2000" dirty="0" err="1"/>
              <a:t>discursos</a:t>
            </a:r>
            <a:r>
              <a:rPr lang="en-US" sz="2000" dirty="0"/>
              <a:t> e </a:t>
            </a:r>
            <a:r>
              <a:rPr lang="en-US" sz="2000" dirty="0" err="1"/>
              <a:t>posturas</a:t>
            </a:r>
            <a:r>
              <a:rPr lang="en-US" sz="2000" dirty="0"/>
              <a:t> dos </a:t>
            </a:r>
            <a:r>
              <a:rPr lang="en-US" sz="2000" dirty="0" err="1"/>
              <a:t>grupos</a:t>
            </a:r>
            <a:r>
              <a:rPr lang="en-US" sz="2000" dirty="0"/>
              <a:t> e/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pessoas</a:t>
            </a:r>
            <a:r>
              <a:rPr lang="en-US" sz="2000" dirty="0"/>
              <a:t> </a:t>
            </a:r>
            <a:r>
              <a:rPr lang="en-US" sz="2000" dirty="0" err="1"/>
              <a:t>entrevistadas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Permite</a:t>
            </a:r>
            <a:r>
              <a:rPr lang="en-US" sz="2000" dirty="0"/>
              <a:t> </a:t>
            </a:r>
            <a:r>
              <a:rPr lang="en-US" sz="2000" dirty="0" err="1"/>
              <a:t>descrever</a:t>
            </a:r>
            <a:r>
              <a:rPr lang="en-US" sz="2000" dirty="0"/>
              <a:t> e </a:t>
            </a:r>
            <a:r>
              <a:rPr lang="en-US" sz="2000" dirty="0" err="1"/>
              <a:t>analisar</a:t>
            </a:r>
            <a:r>
              <a:rPr lang="en-US" sz="2000" dirty="0"/>
              <a:t> o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observado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Revela</a:t>
            </a:r>
            <a:r>
              <a:rPr lang="en-US" sz="2000" dirty="0"/>
              <a:t> as </a:t>
            </a:r>
            <a:r>
              <a:rPr lang="en-US" sz="2000" dirty="0" err="1"/>
              <a:t>relações</a:t>
            </a:r>
            <a:r>
              <a:rPr lang="en-US" sz="2000" dirty="0"/>
              <a:t> </a:t>
            </a:r>
            <a:r>
              <a:rPr lang="en-US" sz="2000" dirty="0" err="1"/>
              <a:t>estabelecidas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pesquisador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empreender</a:t>
            </a:r>
            <a:r>
              <a:rPr lang="en-US" sz="2000" dirty="0"/>
              <a:t> sua </a:t>
            </a:r>
            <a:r>
              <a:rPr lang="en-US" sz="2000" dirty="0" err="1"/>
              <a:t>investigação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Retém</a:t>
            </a:r>
            <a:r>
              <a:rPr lang="en-US" sz="2000" dirty="0"/>
              <a:t> a </a:t>
            </a:r>
            <a:r>
              <a:rPr lang="en-US" sz="2000" dirty="0" err="1"/>
              <a:t>memória</a:t>
            </a:r>
            <a:r>
              <a:rPr lang="en-US" sz="2000" dirty="0"/>
              <a:t> da pesquisa, </a:t>
            </a: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auxiliar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formulação</a:t>
            </a:r>
            <a:r>
              <a:rPr lang="en-US" sz="2000" dirty="0"/>
              <a:t> de </a:t>
            </a:r>
            <a:r>
              <a:rPr lang="en-US" sz="2000" dirty="0" err="1"/>
              <a:t>hipóteses</a:t>
            </a:r>
            <a:r>
              <a:rPr lang="en-US" sz="2000" dirty="0"/>
              <a:t>, </a:t>
            </a:r>
            <a:r>
              <a:rPr lang="en-US" sz="2000" dirty="0" err="1"/>
              <a:t>direcionar</a:t>
            </a:r>
            <a:r>
              <a:rPr lang="en-US" sz="2000" dirty="0"/>
              <a:t> </a:t>
            </a:r>
            <a:r>
              <a:rPr lang="en-US" sz="2000" dirty="0" err="1"/>
              <a:t>melhor</a:t>
            </a:r>
            <a:r>
              <a:rPr lang="en-US" sz="2000" dirty="0"/>
              <a:t> a pesquisa, </a:t>
            </a:r>
            <a:r>
              <a:rPr lang="en-US" sz="2000" dirty="0" err="1"/>
              <a:t>visualizar</a:t>
            </a:r>
            <a:r>
              <a:rPr lang="en-US" sz="2000" dirty="0"/>
              <a:t> </a:t>
            </a:r>
            <a:r>
              <a:rPr lang="en-US" sz="2000" dirty="0" err="1"/>
              <a:t>retrospectivamente</a:t>
            </a:r>
            <a:r>
              <a:rPr lang="en-US" sz="2000" dirty="0"/>
              <a:t> o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e o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registrado</a:t>
            </a:r>
            <a:r>
              <a:rPr lang="en-US" sz="2000" dirty="0"/>
              <a:t>/</a:t>
            </a:r>
            <a:r>
              <a:rPr lang="en-US" sz="2000" dirty="0" err="1"/>
              <a:t>observado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Tem </a:t>
            </a:r>
            <a:r>
              <a:rPr lang="en-US" sz="2000" dirty="0" err="1"/>
              <a:t>caráter</a:t>
            </a:r>
            <a:r>
              <a:rPr lang="en-US" sz="2000" dirty="0"/>
              <a:t> </a:t>
            </a:r>
            <a:r>
              <a:rPr lang="en-US" sz="2000" dirty="0" err="1"/>
              <a:t>descritivo-analítico</a:t>
            </a:r>
            <a:r>
              <a:rPr lang="en-US" sz="2000" dirty="0"/>
              <a:t> e </a:t>
            </a: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sintetizar</a:t>
            </a:r>
            <a:r>
              <a:rPr lang="en-US" sz="2000" dirty="0"/>
              <a:t> </a:t>
            </a:r>
            <a:r>
              <a:rPr lang="en-US" sz="2000" dirty="0" err="1"/>
              <a:t>reflexões</a:t>
            </a:r>
            <a:r>
              <a:rPr lang="en-US" sz="2000" dirty="0"/>
              <a:t>, </a:t>
            </a:r>
            <a:r>
              <a:rPr lang="en-US" sz="2000" dirty="0" err="1"/>
              <a:t>ainda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“</a:t>
            </a:r>
            <a:r>
              <a:rPr lang="en-US" sz="2000" dirty="0" err="1"/>
              <a:t>provisórias</a:t>
            </a:r>
            <a:r>
              <a:rPr lang="en-US" sz="2000" dirty="0"/>
              <a:t>”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constituir</a:t>
            </a:r>
            <a:r>
              <a:rPr lang="en-US" sz="2000" dirty="0"/>
              <a:t>-se </a:t>
            </a:r>
            <a:r>
              <a:rPr lang="en-US" sz="2000" dirty="0" err="1"/>
              <a:t>também</a:t>
            </a:r>
            <a:r>
              <a:rPr lang="en-US" sz="2000" dirty="0"/>
              <a:t> em </a:t>
            </a:r>
            <a:r>
              <a:rPr lang="en-US" sz="2000" dirty="0" err="1"/>
              <a:t>uma</a:t>
            </a:r>
            <a:r>
              <a:rPr lang="en-US" sz="2000" dirty="0"/>
              <a:t> “agenda de </a:t>
            </a:r>
            <a:r>
              <a:rPr lang="en-US" sz="2000" dirty="0" err="1"/>
              <a:t>tarefas</a:t>
            </a:r>
            <a:r>
              <a:rPr lang="en-US" sz="2000" dirty="0"/>
              <a:t>”,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medida</a:t>
            </a:r>
            <a:r>
              <a:rPr lang="en-US" sz="2000" dirty="0"/>
              <a:t> em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registra</a:t>
            </a:r>
            <a:r>
              <a:rPr lang="en-US" sz="2000" dirty="0"/>
              <a:t> </a:t>
            </a:r>
            <a:r>
              <a:rPr lang="en-US" sz="2000" dirty="0" err="1"/>
              <a:t>possibilidades</a:t>
            </a:r>
            <a:r>
              <a:rPr lang="en-US" sz="2000" dirty="0"/>
              <a:t> de </a:t>
            </a:r>
            <a:r>
              <a:rPr lang="en-US" sz="2000" dirty="0" err="1"/>
              <a:t>interveção</a:t>
            </a:r>
            <a:r>
              <a:rPr lang="en-US" sz="2000" dirty="0"/>
              <a:t> </a:t>
            </a:r>
            <a:r>
              <a:rPr lang="en-US" sz="2000" dirty="0" err="1"/>
              <a:t>latentes</a:t>
            </a:r>
            <a:r>
              <a:rPr lang="en-US" sz="2000" dirty="0"/>
              <a:t> e </a:t>
            </a:r>
            <a:r>
              <a:rPr lang="en-US" sz="2000" dirty="0" err="1"/>
              <a:t>percebidas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falas</a:t>
            </a:r>
            <a:r>
              <a:rPr lang="en-US" sz="2000" dirty="0"/>
              <a:t> dos </a:t>
            </a:r>
            <a:r>
              <a:rPr lang="en-US" sz="2000" dirty="0" err="1"/>
              <a:t>entrevistados</a:t>
            </a:r>
            <a:r>
              <a:rPr lang="en-US" sz="2000" dirty="0"/>
              <a:t>,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observações</a:t>
            </a:r>
            <a:r>
              <a:rPr lang="en-US" sz="2000" dirty="0"/>
              <a:t>,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interações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935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439" y="91796"/>
            <a:ext cx="79256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Etnografia</a:t>
            </a:r>
            <a:r>
              <a:rPr lang="en-US" sz="2000" b="1" dirty="0"/>
              <a:t> </a:t>
            </a:r>
            <a:r>
              <a:rPr lang="en-US" sz="2000" b="1" dirty="0" err="1"/>
              <a:t>como</a:t>
            </a:r>
            <a:r>
              <a:rPr lang="en-US" sz="2000" b="1" dirty="0"/>
              <a:t> </a:t>
            </a:r>
            <a:r>
              <a:rPr lang="en-US" sz="2000" b="1" dirty="0" err="1"/>
              <a:t>Inspiração</a:t>
            </a:r>
            <a:r>
              <a:rPr lang="en-US" sz="2000" b="1" dirty="0"/>
              <a:t>: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Descreve</a:t>
            </a:r>
            <a:r>
              <a:rPr lang="en-US" sz="2000" dirty="0"/>
              <a:t> um </a:t>
            </a:r>
            <a:r>
              <a:rPr lang="en-US" sz="2000" dirty="0" err="1"/>
              <a:t>grupo</a:t>
            </a:r>
            <a:r>
              <a:rPr lang="en-US" sz="2000" dirty="0"/>
              <a:t> </a:t>
            </a:r>
            <a:r>
              <a:rPr lang="en-US" sz="2000" dirty="0" err="1"/>
              <a:t>humano</a:t>
            </a:r>
            <a:r>
              <a:rPr lang="en-US" sz="2000" dirty="0"/>
              <a:t>,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instituições</a:t>
            </a:r>
            <a:r>
              <a:rPr lang="en-US" sz="2000" dirty="0"/>
              <a:t>, </a:t>
            </a:r>
            <a:r>
              <a:rPr lang="en-US" sz="2000" dirty="0" err="1"/>
              <a:t>seus</a:t>
            </a:r>
            <a:r>
              <a:rPr lang="en-US" sz="2000" dirty="0"/>
              <a:t> </a:t>
            </a:r>
            <a:r>
              <a:rPr lang="en-US" sz="2000" dirty="0" err="1"/>
              <a:t>comportamentos</a:t>
            </a:r>
            <a:r>
              <a:rPr lang="en-US" sz="2000" dirty="0"/>
              <a:t> </a:t>
            </a:r>
            <a:r>
              <a:rPr lang="en-US" sz="2000" dirty="0" err="1"/>
              <a:t>interpessoais</a:t>
            </a:r>
            <a:r>
              <a:rPr lang="en-US" sz="2000" dirty="0"/>
              <a:t>,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produçõpes</a:t>
            </a:r>
            <a:r>
              <a:rPr lang="en-US" sz="2000" dirty="0"/>
              <a:t> </a:t>
            </a:r>
            <a:r>
              <a:rPr lang="en-US" sz="2000" dirty="0" err="1"/>
              <a:t>materiais</a:t>
            </a:r>
            <a:r>
              <a:rPr lang="en-US" sz="2000" dirty="0"/>
              <a:t>,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crenças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feita</a:t>
            </a:r>
            <a:r>
              <a:rPr lang="en-US" sz="2000" dirty="0"/>
              <a:t> in loco, </a:t>
            </a:r>
            <a:r>
              <a:rPr lang="en-US" sz="2000" dirty="0" err="1"/>
              <a:t>baseia</a:t>
            </a:r>
            <a:r>
              <a:rPr lang="en-US" sz="2000" dirty="0"/>
              <a:t>-se </a:t>
            </a:r>
            <a:r>
              <a:rPr lang="en-US" sz="2000" dirty="0" err="1"/>
              <a:t>na</a:t>
            </a:r>
            <a:r>
              <a:rPr lang="en-US" sz="2000" dirty="0"/>
              <a:t> pesquisa de campo e </a:t>
            </a:r>
            <a:r>
              <a:rPr lang="en-US" sz="2000" dirty="0" err="1"/>
              <a:t>requer</a:t>
            </a:r>
            <a:r>
              <a:rPr lang="en-US" sz="2000" dirty="0"/>
              <a:t> </a:t>
            </a:r>
            <a:r>
              <a:rPr lang="en-US" sz="2000" dirty="0" err="1"/>
              <a:t>compromisso</a:t>
            </a:r>
            <a:r>
              <a:rPr lang="en-US" sz="2000" dirty="0"/>
              <a:t> de </a:t>
            </a:r>
            <a:r>
              <a:rPr lang="en-US" sz="2000" dirty="0" err="1"/>
              <a:t>longo</a:t>
            </a:r>
            <a:r>
              <a:rPr lang="en-US" sz="2000" dirty="0"/>
              <a:t> </a:t>
            </a:r>
            <a:r>
              <a:rPr lang="en-US" sz="2000" dirty="0" err="1"/>
              <a:t>prazo</a:t>
            </a:r>
            <a:r>
              <a:rPr lang="en-US" sz="2000" dirty="0"/>
              <a:t> – </a:t>
            </a:r>
            <a:r>
              <a:rPr lang="en-US" sz="2000" dirty="0" err="1"/>
              <a:t>longas</a:t>
            </a:r>
            <a:r>
              <a:rPr lang="en-US" sz="2000" dirty="0"/>
              <a:t> </a:t>
            </a:r>
            <a:r>
              <a:rPr lang="en-US" sz="2000" dirty="0" err="1"/>
              <a:t>permanências</a:t>
            </a:r>
            <a:r>
              <a:rPr lang="en-US" sz="2000" dirty="0"/>
              <a:t> no local de </a:t>
            </a:r>
            <a:r>
              <a:rPr lang="en-US" sz="2000" dirty="0" err="1"/>
              <a:t>estudo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indutivo</a:t>
            </a:r>
            <a:r>
              <a:rPr lang="en-US" sz="2000" dirty="0"/>
              <a:t> (</a:t>
            </a:r>
            <a:r>
              <a:rPr lang="en-US" sz="2000" dirty="0" err="1"/>
              <a:t>conduzido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de um </a:t>
            </a:r>
            <a:r>
              <a:rPr lang="en-US" sz="2000" dirty="0" err="1"/>
              <a:t>acúmulo</a:t>
            </a:r>
            <a:r>
              <a:rPr lang="en-US" sz="2000" dirty="0"/>
              <a:t> </a:t>
            </a:r>
            <a:r>
              <a:rPr lang="en-US" sz="2000" dirty="0" err="1"/>
              <a:t>descritivo</a:t>
            </a:r>
            <a:r>
              <a:rPr lang="en-US" sz="2000" dirty="0"/>
              <a:t> e </a:t>
            </a:r>
            <a:r>
              <a:rPr lang="en-US" sz="2000" dirty="0" err="1"/>
              <a:t>detalhados</a:t>
            </a:r>
            <a:r>
              <a:rPr lang="en-US" sz="2000" dirty="0"/>
              <a:t> das </a:t>
            </a:r>
            <a:r>
              <a:rPr lang="en-US" sz="2000" dirty="0" err="1"/>
              <a:t>observações</a:t>
            </a:r>
            <a:r>
              <a:rPr lang="en-US" sz="2000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Os </a:t>
            </a:r>
            <a:r>
              <a:rPr lang="en-US" sz="2000" dirty="0" err="1"/>
              <a:t>etnógrafos</a:t>
            </a:r>
            <a:r>
              <a:rPr lang="en-US" sz="2000" dirty="0"/>
              <a:t> </a:t>
            </a:r>
            <a:r>
              <a:rPr lang="en-US" sz="2000" dirty="0" err="1"/>
              <a:t>ocupam</a:t>
            </a:r>
            <a:r>
              <a:rPr lang="en-US" sz="2000" dirty="0"/>
              <a:t>-se </a:t>
            </a:r>
            <a:r>
              <a:rPr lang="en-US" sz="2000" dirty="0" err="1"/>
              <a:t>basicamente</a:t>
            </a:r>
            <a:r>
              <a:rPr lang="en-US" sz="2000" dirty="0"/>
              <a:t> das </a:t>
            </a:r>
            <a:r>
              <a:rPr lang="en-US" sz="2000" dirty="0" err="1"/>
              <a:t>vidas</a:t>
            </a:r>
            <a:r>
              <a:rPr lang="en-US" sz="2000" dirty="0"/>
              <a:t> </a:t>
            </a:r>
            <a:r>
              <a:rPr lang="en-US" sz="2000" dirty="0" err="1"/>
              <a:t>cotidianas</a:t>
            </a:r>
            <a:r>
              <a:rPr lang="en-US" sz="2000" dirty="0"/>
              <a:t> </a:t>
            </a:r>
            <a:r>
              <a:rPr lang="en-US" sz="2000" dirty="0" err="1"/>
              <a:t>rotineiras</a:t>
            </a:r>
            <a:r>
              <a:rPr lang="en-US" sz="2000" dirty="0"/>
              <a:t> das </a:t>
            </a:r>
            <a:r>
              <a:rPr lang="en-US" sz="2000" dirty="0" err="1"/>
              <a:t>pessoas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eles</a:t>
            </a:r>
            <a:r>
              <a:rPr lang="en-US" sz="2000" dirty="0"/>
              <a:t> </a:t>
            </a:r>
            <a:r>
              <a:rPr lang="en-US" sz="2000" dirty="0" err="1"/>
              <a:t>estudam</a:t>
            </a:r>
            <a:r>
              <a:rPr lang="en-US" sz="2000" dirty="0"/>
              <a:t>, </a:t>
            </a:r>
            <a:r>
              <a:rPr lang="en-US" sz="2000" dirty="0" err="1"/>
              <a:t>coletam</a:t>
            </a:r>
            <a:r>
              <a:rPr lang="en-US" sz="2000" dirty="0"/>
              <a:t> dados </a:t>
            </a:r>
            <a:r>
              <a:rPr lang="en-US" sz="2000" dirty="0" err="1"/>
              <a:t>sobre</a:t>
            </a:r>
            <a:r>
              <a:rPr lang="en-US" sz="2000" dirty="0"/>
              <a:t> as </a:t>
            </a:r>
            <a:r>
              <a:rPr lang="en-US" sz="2000" dirty="0" err="1"/>
              <a:t>experiência</a:t>
            </a:r>
            <a:r>
              <a:rPr lang="en-US" sz="2000" dirty="0"/>
              <a:t> </a:t>
            </a:r>
            <a:r>
              <a:rPr lang="en-US" sz="2000" dirty="0" err="1"/>
              <a:t>humanas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compreender</a:t>
            </a:r>
            <a:r>
              <a:rPr lang="en-US" sz="2000" dirty="0"/>
              <a:t> os </a:t>
            </a:r>
            <a:r>
              <a:rPr lang="en-US" sz="2000" dirty="0" err="1"/>
              <a:t>padrões</a:t>
            </a:r>
            <a:r>
              <a:rPr lang="en-US" sz="2000" dirty="0"/>
              <a:t> </a:t>
            </a:r>
            <a:r>
              <a:rPr lang="en-US" sz="2000" dirty="0" err="1"/>
              <a:t>previsíveis</a:t>
            </a:r>
            <a:r>
              <a:rPr lang="en-US" sz="2000" dirty="0"/>
              <a:t> do </a:t>
            </a:r>
            <a:r>
              <a:rPr lang="en-US" sz="2000" dirty="0" err="1"/>
              <a:t>grupo</a:t>
            </a:r>
            <a:r>
              <a:rPr lang="en-US" sz="2000" dirty="0"/>
              <a:t> </a:t>
            </a:r>
            <a:r>
              <a:rPr lang="en-US" sz="2000" dirty="0" err="1"/>
              <a:t>pesquisado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r>
              <a:rPr lang="en-US" sz="2000" b="1" dirty="0" err="1"/>
              <a:t>Onde</a:t>
            </a:r>
            <a:r>
              <a:rPr lang="en-US" sz="2000" b="1" dirty="0"/>
              <a:t> este </a:t>
            </a:r>
            <a:r>
              <a:rPr lang="en-US" sz="2000" b="1" dirty="0" err="1"/>
              <a:t>método</a:t>
            </a:r>
            <a:r>
              <a:rPr lang="en-US" sz="2000" b="1" dirty="0"/>
              <a:t> </a:t>
            </a:r>
            <a:r>
              <a:rPr lang="en-US" sz="2000" b="1" dirty="0" err="1"/>
              <a:t>pode</a:t>
            </a:r>
            <a:r>
              <a:rPr lang="en-US" sz="2000" b="1" dirty="0"/>
              <a:t> </a:t>
            </a:r>
            <a:r>
              <a:rPr lang="en-US" sz="2000" b="1" dirty="0" err="1"/>
              <a:t>ser</a:t>
            </a:r>
            <a:r>
              <a:rPr lang="en-US" sz="2000" b="1" dirty="0"/>
              <a:t> </a:t>
            </a:r>
            <a:r>
              <a:rPr lang="en-US" sz="2000" b="1" dirty="0" err="1"/>
              <a:t>aplicado</a:t>
            </a:r>
            <a:r>
              <a:rPr lang="en-US" sz="2000" b="1" dirty="0"/>
              <a:t> ?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Para </a:t>
            </a:r>
            <a:r>
              <a:rPr lang="en-US" sz="2000" dirty="0" err="1"/>
              <a:t>estudar</a:t>
            </a:r>
            <a:r>
              <a:rPr lang="en-US" sz="2000" dirty="0"/>
              <a:t> </a:t>
            </a:r>
            <a:r>
              <a:rPr lang="en-US" sz="2000" dirty="0" err="1"/>
              <a:t>questões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comportamentos</a:t>
            </a:r>
            <a:r>
              <a:rPr lang="en-US" sz="2000" dirty="0"/>
              <a:t> </a:t>
            </a:r>
            <a:r>
              <a:rPr lang="en-US" sz="2000" dirty="0" err="1"/>
              <a:t>sociais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ainda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estão</a:t>
            </a:r>
            <a:r>
              <a:rPr lang="en-US" sz="2000" dirty="0"/>
              <a:t> </a:t>
            </a:r>
            <a:r>
              <a:rPr lang="en-US" sz="2000" dirty="0" err="1"/>
              <a:t>totalmente</a:t>
            </a:r>
            <a:r>
              <a:rPr lang="en-US" sz="2000" dirty="0"/>
              <a:t> </a:t>
            </a:r>
            <a:r>
              <a:rPr lang="en-US" sz="2000" dirty="0" err="1"/>
              <a:t>compreendidos</a:t>
            </a:r>
            <a:r>
              <a:rPr lang="en-US" sz="2000" dirty="0"/>
              <a:t>: </a:t>
            </a:r>
            <a:r>
              <a:rPr lang="en-US" sz="2000" dirty="0" err="1"/>
              <a:t>ajuda</a:t>
            </a:r>
            <a:r>
              <a:rPr lang="en-US" sz="2000" dirty="0"/>
              <a:t> o </a:t>
            </a:r>
            <a:r>
              <a:rPr lang="en-US" sz="2000" dirty="0" err="1"/>
              <a:t>pesquisador</a:t>
            </a:r>
            <a:r>
              <a:rPr lang="en-US" sz="2000" dirty="0"/>
              <a:t> a “</a:t>
            </a:r>
            <a:r>
              <a:rPr lang="en-US" sz="2000" dirty="0" err="1"/>
              <a:t>tomar</a:t>
            </a:r>
            <a:r>
              <a:rPr lang="en-US" sz="2000" dirty="0"/>
              <a:t> </a:t>
            </a:r>
            <a:r>
              <a:rPr lang="en-US" sz="2000" dirty="0" err="1"/>
              <a:t>pé</a:t>
            </a:r>
            <a:r>
              <a:rPr lang="en-US" sz="2000" dirty="0"/>
              <a:t> da </a:t>
            </a:r>
            <a:r>
              <a:rPr lang="en-US" sz="2000" dirty="0" err="1"/>
              <a:t>situação</a:t>
            </a:r>
            <a:r>
              <a:rPr lang="en-US" sz="2000" dirty="0"/>
              <a:t>” antes de </a:t>
            </a:r>
            <a:r>
              <a:rPr lang="en-US" sz="2000" dirty="0" err="1"/>
              <a:t>definir</a:t>
            </a:r>
            <a:r>
              <a:rPr lang="en-US" sz="2000" dirty="0"/>
              <a:t> </a:t>
            </a:r>
            <a:r>
              <a:rPr lang="en-US" sz="2000" dirty="0" err="1"/>
              <a:t>questões</a:t>
            </a:r>
            <a:r>
              <a:rPr lang="en-US" sz="2000" dirty="0"/>
              <a:t> </a:t>
            </a:r>
            <a:r>
              <a:rPr lang="en-US" sz="2000" dirty="0" err="1"/>
              <a:t>específicas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b="1" dirty="0">
                <a:solidFill>
                  <a:srgbClr val="FF0000"/>
                </a:solidFill>
              </a:rPr>
              <a:t>Para </a:t>
            </a:r>
            <a:r>
              <a:rPr lang="en-US" sz="2000" b="1" dirty="0" err="1">
                <a:solidFill>
                  <a:srgbClr val="FF0000"/>
                </a:solidFill>
              </a:rPr>
              <a:t>conhecer</a:t>
            </a:r>
            <a:r>
              <a:rPr lang="en-US" sz="2000" b="1" dirty="0">
                <a:solidFill>
                  <a:srgbClr val="FF0000"/>
                </a:solidFill>
              </a:rPr>
              <a:t> a </a:t>
            </a:r>
            <a:r>
              <a:rPr lang="en-US" sz="2000" b="1" dirty="0" err="1">
                <a:solidFill>
                  <a:srgbClr val="FF0000"/>
                </a:solidFill>
              </a:rPr>
              <a:t>perspectiva</a:t>
            </a:r>
            <a:r>
              <a:rPr lang="en-US" sz="2000" b="1" dirty="0">
                <a:solidFill>
                  <a:srgbClr val="FF0000"/>
                </a:solidFill>
              </a:rPr>
              <a:t> das </a:t>
            </a:r>
            <a:r>
              <a:rPr lang="en-US" sz="2000" b="1" dirty="0" err="1">
                <a:solidFill>
                  <a:srgbClr val="FF0000"/>
                </a:solidFill>
              </a:rPr>
              <a:t>próprias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pessoas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sobre</a:t>
            </a:r>
            <a:r>
              <a:rPr lang="en-US" sz="2000" b="1" dirty="0">
                <a:solidFill>
                  <a:srgbClr val="FF0000"/>
                </a:solidFill>
              </a:rPr>
              <a:t> as </a:t>
            </a:r>
            <a:r>
              <a:rPr lang="en-US" sz="2000" b="1" dirty="0" err="1">
                <a:solidFill>
                  <a:srgbClr val="FF0000"/>
                </a:solidFill>
              </a:rPr>
              <a:t>questões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(ao </a:t>
            </a:r>
            <a:r>
              <a:rPr lang="en-US" sz="2000" dirty="0" err="1"/>
              <a:t>invés</a:t>
            </a:r>
            <a:r>
              <a:rPr lang="en-US" sz="2000" dirty="0"/>
              <a:t> de </a:t>
            </a:r>
            <a:r>
              <a:rPr lang="en-US" sz="2000" dirty="0" err="1"/>
              <a:t>filtrá-las</a:t>
            </a:r>
            <a:r>
              <a:rPr lang="en-US" sz="2000" dirty="0"/>
              <a:t> </a:t>
            </a:r>
            <a:r>
              <a:rPr lang="en-US" sz="2000" dirty="0" err="1"/>
              <a:t>através</a:t>
            </a:r>
            <a:r>
              <a:rPr lang="en-US" sz="2000" dirty="0"/>
              <a:t> da </a:t>
            </a:r>
            <a:r>
              <a:rPr lang="en-US" sz="2000" dirty="0" err="1"/>
              <a:t>perspectiva</a:t>
            </a:r>
            <a:r>
              <a:rPr lang="en-US" sz="2000" dirty="0"/>
              <a:t> </a:t>
            </a:r>
            <a:r>
              <a:rPr lang="en-US" sz="2000" dirty="0" err="1"/>
              <a:t>externa</a:t>
            </a:r>
            <a:r>
              <a:rPr lang="en-US" sz="2000" dirty="0"/>
              <a:t> do </a:t>
            </a:r>
            <a:r>
              <a:rPr lang="en-US" sz="2000" dirty="0" err="1"/>
              <a:t>pesquisador</a:t>
            </a:r>
            <a:r>
              <a:rPr lang="en-US" sz="2000" dirty="0"/>
              <a:t>)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10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7051" y="627279"/>
            <a:ext cx="777789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Observação</a:t>
            </a:r>
            <a:r>
              <a:rPr lang="en-US" sz="2400" b="1" dirty="0"/>
              <a:t> </a:t>
            </a:r>
            <a:r>
              <a:rPr lang="en-US" sz="2400" b="1" dirty="0" err="1"/>
              <a:t>participante</a:t>
            </a:r>
            <a:endParaRPr lang="en-US" sz="2400" b="1" dirty="0"/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Implica</a:t>
            </a:r>
            <a:r>
              <a:rPr lang="en-US" sz="2400" dirty="0"/>
              <a:t>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longo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O </a:t>
            </a:r>
            <a:r>
              <a:rPr lang="en-US" sz="2400" dirty="0" err="1"/>
              <a:t>pesquisador</a:t>
            </a:r>
            <a:r>
              <a:rPr lang="en-US" sz="2400" dirty="0"/>
              <a:t> </a:t>
            </a:r>
            <a:r>
              <a:rPr lang="en-US" sz="2400" dirty="0" err="1"/>
              <a:t>desconhece</a:t>
            </a:r>
            <a:r>
              <a:rPr lang="en-US" sz="2400" dirty="0"/>
              <a:t> o </a:t>
            </a:r>
            <a:r>
              <a:rPr lang="en-US" sz="2400" dirty="0" err="1"/>
              <a:t>território</a:t>
            </a:r>
            <a:r>
              <a:rPr lang="en-US" sz="2400" dirty="0"/>
              <a:t> </a:t>
            </a:r>
            <a:r>
              <a:rPr lang="en-US" sz="2400" dirty="0" err="1"/>
              <a:t>pesquisado</a:t>
            </a:r>
            <a:r>
              <a:rPr lang="en-US" sz="2400" dirty="0"/>
              <a:t> (</a:t>
            </a:r>
            <a:r>
              <a:rPr lang="en-US" sz="2400" dirty="0" err="1"/>
              <a:t>ainda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imagine </a:t>
            </a:r>
            <a:r>
              <a:rPr lang="en-US" sz="2400" dirty="0" err="1"/>
              <a:t>conhecê</a:t>
            </a:r>
            <a:r>
              <a:rPr lang="en-US" sz="2400" dirty="0"/>
              <a:t>-lo por </a:t>
            </a:r>
            <a:r>
              <a:rPr lang="en-US" sz="2400" dirty="0" err="1"/>
              <a:t>pesquisas</a:t>
            </a:r>
            <a:r>
              <a:rPr lang="en-US" sz="2400" dirty="0"/>
              <a:t> </a:t>
            </a:r>
            <a:r>
              <a:rPr lang="en-US" sz="2400" dirty="0" err="1"/>
              <a:t>noutras</a:t>
            </a:r>
            <a:r>
              <a:rPr lang="en-US" sz="2400" dirty="0"/>
              <a:t> </a:t>
            </a:r>
            <a:r>
              <a:rPr lang="en-US" sz="2400" dirty="0" err="1"/>
              <a:t>fontes</a:t>
            </a:r>
            <a:r>
              <a:rPr lang="en-US" sz="2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Pressupõe</a:t>
            </a:r>
            <a:r>
              <a:rPr lang="en-US" sz="2400" dirty="0"/>
              <a:t> </a:t>
            </a:r>
            <a:r>
              <a:rPr lang="en-US" sz="2400" dirty="0" err="1"/>
              <a:t>interação</a:t>
            </a:r>
            <a:r>
              <a:rPr lang="en-US" sz="2400" dirty="0"/>
              <a:t> </a:t>
            </a:r>
            <a:r>
              <a:rPr lang="en-US" sz="2400" dirty="0" err="1"/>
              <a:t>pesquisador-pesquisado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Identifica</a:t>
            </a:r>
            <a:r>
              <a:rPr lang="en-US" sz="2400" dirty="0"/>
              <a:t> “</a:t>
            </a:r>
            <a:r>
              <a:rPr lang="en-US" sz="2400" dirty="0" err="1"/>
              <a:t>informantes-chave</a:t>
            </a:r>
            <a:r>
              <a:rPr lang="en-US" sz="2400" dirty="0"/>
              <a:t>”,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passam</a:t>
            </a:r>
            <a:r>
              <a:rPr lang="en-US" sz="2400" dirty="0"/>
              <a:t> a </a:t>
            </a:r>
            <a:r>
              <a:rPr lang="en-US" sz="2400" dirty="0" err="1"/>
              <a:t>colaborar</a:t>
            </a:r>
            <a:r>
              <a:rPr lang="en-US" sz="2400" dirty="0"/>
              <a:t> com a pesquisa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O </a:t>
            </a:r>
            <a:r>
              <a:rPr lang="en-US" sz="2400" dirty="0" err="1"/>
              <a:t>pesquisador</a:t>
            </a:r>
            <a:r>
              <a:rPr lang="en-US" sz="2400" dirty="0"/>
              <a:t> </a:t>
            </a:r>
            <a:r>
              <a:rPr lang="en-US" sz="2400" dirty="0" err="1"/>
              <a:t>desconhece</a:t>
            </a:r>
            <a:r>
              <a:rPr lang="en-US" sz="2400" dirty="0"/>
              <a:t> sua </a:t>
            </a:r>
            <a:r>
              <a:rPr lang="en-US" sz="2400" dirty="0" err="1"/>
              <a:t>própria</a:t>
            </a:r>
            <a:r>
              <a:rPr lang="en-US" sz="2400" dirty="0"/>
              <a:t> </a:t>
            </a:r>
            <a:r>
              <a:rPr lang="en-US" sz="2400" dirty="0" err="1"/>
              <a:t>imagem</a:t>
            </a:r>
            <a:r>
              <a:rPr lang="en-US" sz="2400" dirty="0"/>
              <a:t> </a:t>
            </a:r>
            <a:r>
              <a:rPr lang="en-US" sz="2400" dirty="0" err="1"/>
              <a:t>junto</a:t>
            </a:r>
            <a:r>
              <a:rPr lang="en-US" sz="2400" dirty="0"/>
              <a:t> ao </a:t>
            </a:r>
            <a:r>
              <a:rPr lang="en-US" sz="2400" dirty="0" err="1"/>
              <a:t>grupo</a:t>
            </a:r>
            <a:r>
              <a:rPr lang="en-US" sz="2400" dirty="0"/>
              <a:t> </a:t>
            </a:r>
            <a:r>
              <a:rPr lang="en-US" sz="2400" dirty="0" err="1"/>
              <a:t>pesquisado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Implica</a:t>
            </a:r>
            <a:r>
              <a:rPr lang="en-US" sz="2400" dirty="0"/>
              <a:t> saber </a:t>
            </a:r>
            <a:r>
              <a:rPr lang="en-US" sz="2400" dirty="0" err="1"/>
              <a:t>ouvir</a:t>
            </a:r>
            <a:r>
              <a:rPr lang="en-US" sz="2400" dirty="0"/>
              <a:t>, </a:t>
            </a:r>
            <a:r>
              <a:rPr lang="en-US" sz="2400" dirty="0" err="1"/>
              <a:t>ver</a:t>
            </a:r>
            <a:r>
              <a:rPr lang="en-US" sz="2400" dirty="0"/>
              <a:t> e </a:t>
            </a:r>
            <a:r>
              <a:rPr lang="en-US" sz="2400" dirty="0" err="1"/>
              <a:t>fazer</a:t>
            </a:r>
            <a:r>
              <a:rPr lang="en-US" sz="2400" dirty="0"/>
              <a:t> </a:t>
            </a:r>
            <a:r>
              <a:rPr lang="en-US" sz="2400" dirty="0" err="1"/>
              <a:t>uso</a:t>
            </a:r>
            <a:r>
              <a:rPr lang="en-US" sz="2400" dirty="0"/>
              <a:t> de </a:t>
            </a:r>
            <a:r>
              <a:rPr lang="en-US" sz="2400" dirty="0" err="1"/>
              <a:t>todos</a:t>
            </a:r>
            <a:r>
              <a:rPr lang="en-US" sz="2400" dirty="0"/>
              <a:t> os </a:t>
            </a:r>
            <a:r>
              <a:rPr lang="en-US" sz="2400" dirty="0" err="1"/>
              <a:t>sentidos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registrar sua </a:t>
            </a:r>
            <a:r>
              <a:rPr lang="en-US" sz="2400" dirty="0" err="1"/>
              <a:t>investigação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Requer</a:t>
            </a:r>
            <a:r>
              <a:rPr lang="en-US" sz="2400" dirty="0"/>
              <a:t> </a:t>
            </a:r>
            <a:r>
              <a:rPr lang="en-US" sz="2400" dirty="0" err="1"/>
              <a:t>disciplina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observação</a:t>
            </a:r>
            <a:r>
              <a:rPr lang="en-US" sz="2400" dirty="0"/>
              <a:t> e </a:t>
            </a:r>
            <a:r>
              <a:rPr lang="en-US" sz="2400" dirty="0" err="1"/>
              <a:t>anotações</a:t>
            </a:r>
            <a:r>
              <a:rPr lang="en-US" sz="2400" dirty="0"/>
              <a:t> </a:t>
            </a:r>
            <a:r>
              <a:rPr lang="en-US" sz="2400" dirty="0" err="1"/>
              <a:t>sistemáticas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Pesquisador</a:t>
            </a:r>
            <a:r>
              <a:rPr lang="en-US" sz="2400" dirty="0"/>
              <a:t> </a:t>
            </a:r>
            <a:r>
              <a:rPr lang="en-US" sz="2400" dirty="0" err="1"/>
              <a:t>aprende</a:t>
            </a:r>
            <a:r>
              <a:rPr lang="en-US" sz="2400" dirty="0"/>
              <a:t> com os </a:t>
            </a:r>
            <a:r>
              <a:rPr lang="en-US" sz="2400" dirty="0" err="1"/>
              <a:t>erros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comete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o </a:t>
            </a:r>
            <a:r>
              <a:rPr lang="en-US" sz="2400" dirty="0" err="1"/>
              <a:t>trabalho</a:t>
            </a:r>
            <a:r>
              <a:rPr lang="en-US" sz="2400" dirty="0"/>
              <a:t> de campo e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tirar</a:t>
            </a:r>
            <a:r>
              <a:rPr lang="en-US" sz="2400" dirty="0"/>
              <a:t> </a:t>
            </a:r>
            <a:r>
              <a:rPr lang="en-US" sz="2400" dirty="0" err="1"/>
              <a:t>proveito</a:t>
            </a:r>
            <a:r>
              <a:rPr lang="en-US" sz="2400" dirty="0"/>
              <a:t> deles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840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234" y="122408"/>
            <a:ext cx="773634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Entrevistas</a:t>
            </a:r>
            <a:r>
              <a:rPr lang="en-US" sz="2400" b="1" dirty="0"/>
              <a:t> e </a:t>
            </a:r>
            <a:r>
              <a:rPr lang="en-US" sz="2400" b="1" dirty="0" err="1"/>
              <a:t>questionários</a:t>
            </a:r>
            <a:endParaRPr lang="en-US" sz="2400" b="1" dirty="0"/>
          </a:p>
          <a:p>
            <a:endParaRPr lang="en-US" sz="2000" dirty="0"/>
          </a:p>
          <a:p>
            <a:r>
              <a:rPr lang="en-US" sz="2000" dirty="0" err="1"/>
              <a:t>Etapa</a:t>
            </a:r>
            <a:r>
              <a:rPr lang="en-US" sz="2000" dirty="0"/>
              <a:t> de </a:t>
            </a:r>
            <a:r>
              <a:rPr lang="en-US" sz="2000" dirty="0" err="1"/>
              <a:t>preparação</a:t>
            </a:r>
            <a:r>
              <a:rPr lang="en-US" sz="2000" dirty="0"/>
              <a:t> </a:t>
            </a:r>
            <a:r>
              <a:rPr lang="en-US" sz="2000" dirty="0" err="1"/>
              <a:t>requer</a:t>
            </a:r>
            <a:r>
              <a:rPr lang="en-US" sz="2000" dirty="0"/>
              <a:t> </a:t>
            </a:r>
            <a:r>
              <a:rPr lang="en-US" sz="2000" dirty="0" err="1"/>
              <a:t>planejamento</a:t>
            </a:r>
            <a:r>
              <a:rPr lang="en-US" sz="2000" dirty="0"/>
              <a:t> </a:t>
            </a:r>
            <a:r>
              <a:rPr lang="en-US" sz="2000" dirty="0" err="1"/>
              <a:t>tendo</a:t>
            </a:r>
            <a:r>
              <a:rPr lang="en-US" sz="2000" dirty="0"/>
              <a:t> em vista: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os </a:t>
            </a:r>
            <a:r>
              <a:rPr lang="en-US" sz="2000" dirty="0" err="1"/>
              <a:t>objetivos</a:t>
            </a:r>
            <a:r>
              <a:rPr lang="en-US" sz="2000" dirty="0"/>
              <a:t> a </a:t>
            </a:r>
            <a:r>
              <a:rPr lang="en-US" sz="2000" dirty="0" err="1"/>
              <a:t>serem</a:t>
            </a:r>
            <a:r>
              <a:rPr lang="en-US" sz="2000" dirty="0"/>
              <a:t> </a:t>
            </a:r>
            <a:r>
              <a:rPr lang="en-US" sz="2000" dirty="0" err="1"/>
              <a:t>alcançados</a:t>
            </a:r>
            <a:r>
              <a:rPr lang="en-US" sz="2000" dirty="0"/>
              <a:t>, 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escolha</a:t>
            </a:r>
            <a:r>
              <a:rPr lang="en-US" sz="2000" dirty="0"/>
              <a:t> dos </a:t>
            </a:r>
            <a:r>
              <a:rPr lang="en-US" sz="2000" dirty="0" err="1"/>
              <a:t>entrevistados</a:t>
            </a:r>
            <a:r>
              <a:rPr lang="en-US" sz="2000" dirty="0"/>
              <a:t>,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oportunidade</a:t>
            </a:r>
            <a:r>
              <a:rPr lang="en-US" sz="2000" dirty="0"/>
              <a:t> de </a:t>
            </a:r>
            <a:r>
              <a:rPr lang="en-US" sz="2000" dirty="0" err="1"/>
              <a:t>entrevista</a:t>
            </a:r>
            <a:r>
              <a:rPr lang="en-US" sz="2000" dirty="0"/>
              <a:t>, 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disponibilidade</a:t>
            </a:r>
            <a:r>
              <a:rPr lang="en-US" sz="2000" dirty="0"/>
              <a:t> do </a:t>
            </a:r>
            <a:r>
              <a:rPr lang="en-US" sz="2000" dirty="0" err="1"/>
              <a:t>entrevistado</a:t>
            </a:r>
            <a:r>
              <a:rPr lang="en-US" sz="2000" dirty="0"/>
              <a:t> </a:t>
            </a:r>
            <a:r>
              <a:rPr lang="en-US" sz="2000" dirty="0" err="1"/>
              <a:t>oferecer</a:t>
            </a:r>
            <a:r>
              <a:rPr lang="en-US" sz="2000" dirty="0"/>
              <a:t> </a:t>
            </a:r>
            <a:r>
              <a:rPr lang="en-US" sz="2000" dirty="0" err="1"/>
              <a:t>informações</a:t>
            </a:r>
            <a:r>
              <a:rPr lang="en-US" sz="2000" dirty="0"/>
              <a:t>,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condições</a:t>
            </a:r>
            <a:r>
              <a:rPr lang="en-US" sz="2000" dirty="0"/>
              <a:t> </a:t>
            </a:r>
            <a:r>
              <a:rPr lang="en-US" sz="2000" dirty="0" err="1"/>
              <a:t>favoráveis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garantir</a:t>
            </a:r>
            <a:r>
              <a:rPr lang="en-US" sz="2000" dirty="0"/>
              <a:t> o </a:t>
            </a:r>
            <a:r>
              <a:rPr lang="en-US" sz="2000" dirty="0" err="1"/>
              <a:t>sucesso</a:t>
            </a:r>
            <a:r>
              <a:rPr lang="en-US" sz="2000" dirty="0"/>
              <a:t> da </a:t>
            </a:r>
            <a:r>
              <a:rPr lang="en-US" sz="2000" dirty="0" err="1"/>
              <a:t>entrevista</a:t>
            </a:r>
            <a:r>
              <a:rPr lang="en-US" sz="2000" dirty="0"/>
              <a:t>, 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preparação</a:t>
            </a:r>
            <a:r>
              <a:rPr lang="en-US" sz="2000" dirty="0"/>
              <a:t> de um </a:t>
            </a:r>
            <a:r>
              <a:rPr lang="en-US" sz="2000" dirty="0" err="1"/>
              <a:t>roteiro</a:t>
            </a:r>
            <a:r>
              <a:rPr lang="en-US" sz="2000" dirty="0"/>
              <a:t> com </a:t>
            </a:r>
            <a:r>
              <a:rPr lang="en-US" sz="2000" dirty="0" err="1"/>
              <a:t>questões</a:t>
            </a:r>
            <a:r>
              <a:rPr lang="en-US" sz="2000" dirty="0"/>
              <a:t> </a:t>
            </a:r>
            <a:r>
              <a:rPr lang="en-US" sz="2000" dirty="0" err="1"/>
              <a:t>importantes</a:t>
            </a:r>
            <a:r>
              <a:rPr lang="en-US" sz="2000" dirty="0"/>
              <a:t> (</a:t>
            </a:r>
            <a:r>
              <a:rPr lang="en-US" sz="2000" dirty="0" err="1"/>
              <a:t>tomando</a:t>
            </a:r>
            <a:r>
              <a:rPr lang="en-US" sz="2000" dirty="0"/>
              <a:t> </a:t>
            </a:r>
            <a:r>
              <a:rPr lang="en-US" sz="2000" dirty="0" err="1"/>
              <a:t>cuidado</a:t>
            </a:r>
            <a:r>
              <a:rPr lang="en-US" sz="2000" dirty="0"/>
              <a:t> com </a:t>
            </a:r>
            <a:r>
              <a:rPr lang="en-US" sz="2000" dirty="0" err="1"/>
              <a:t>questões</a:t>
            </a:r>
            <a:r>
              <a:rPr lang="en-US" sz="2000" dirty="0"/>
              <a:t> </a:t>
            </a:r>
            <a:r>
              <a:rPr lang="en-US" sz="2000" dirty="0" err="1"/>
              <a:t>tendenciosas</a:t>
            </a:r>
            <a:r>
              <a:rPr lang="en-US" sz="2000" dirty="0"/>
              <a:t>, </a:t>
            </a:r>
            <a:r>
              <a:rPr lang="en-US" sz="2000" dirty="0" err="1"/>
              <a:t>ambíguas</a:t>
            </a:r>
            <a:r>
              <a:rPr lang="en-US" sz="2000" dirty="0"/>
              <a:t>, </a:t>
            </a:r>
            <a:r>
              <a:rPr lang="en-US" sz="2000" dirty="0" err="1"/>
              <a:t>absurdas</a:t>
            </a:r>
            <a:r>
              <a:rPr lang="en-US" sz="2000" dirty="0"/>
              <a:t>… </a:t>
            </a:r>
            <a:r>
              <a:rPr lang="en-US" sz="2000" dirty="0" err="1"/>
              <a:t>procurando</a:t>
            </a:r>
            <a:r>
              <a:rPr lang="en-US" sz="2000" dirty="0"/>
              <a:t> </a:t>
            </a:r>
            <a:r>
              <a:rPr lang="en-US" sz="2000" dirty="0" err="1"/>
              <a:t>dar</a:t>
            </a:r>
            <a:r>
              <a:rPr lang="en-US" sz="2000" dirty="0"/>
              <a:t> </a:t>
            </a:r>
            <a:r>
              <a:rPr lang="en-US" sz="2000" dirty="0" err="1"/>
              <a:t>continuidade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conversação</a:t>
            </a:r>
            <a:r>
              <a:rPr lang="en-US" sz="2000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As </a:t>
            </a:r>
            <a:r>
              <a:rPr lang="en-US" sz="2000" dirty="0" err="1"/>
              <a:t>entrevistas</a:t>
            </a:r>
            <a:r>
              <a:rPr lang="en-US" sz="2000" dirty="0"/>
              <a:t> </a:t>
            </a:r>
            <a:r>
              <a:rPr lang="en-US" sz="2000" dirty="0" err="1"/>
              <a:t>podem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en-US" sz="2000" i="1" dirty="0" err="1"/>
              <a:t>estruturadas</a:t>
            </a:r>
            <a:r>
              <a:rPr lang="en-US" sz="2000" dirty="0"/>
              <a:t>: </a:t>
            </a:r>
            <a:r>
              <a:rPr lang="en-US" sz="2000" dirty="0" err="1"/>
              <a:t>elaboradas</a:t>
            </a:r>
            <a:r>
              <a:rPr lang="en-US" sz="2000" dirty="0"/>
              <a:t> </a:t>
            </a:r>
            <a:r>
              <a:rPr lang="en-US" sz="2000" dirty="0" err="1"/>
              <a:t>mediante</a:t>
            </a:r>
            <a:r>
              <a:rPr lang="en-US" sz="2000" dirty="0"/>
              <a:t> </a:t>
            </a:r>
            <a:r>
              <a:rPr lang="en-US" sz="2000" dirty="0" err="1"/>
              <a:t>questionário</a:t>
            </a:r>
            <a:r>
              <a:rPr lang="en-US" sz="2000" dirty="0"/>
              <a:t> </a:t>
            </a:r>
            <a:r>
              <a:rPr lang="en-US" sz="2000" dirty="0" err="1"/>
              <a:t>totalmente</a:t>
            </a:r>
            <a:r>
              <a:rPr lang="en-US" sz="2000" dirty="0"/>
              <a:t> </a:t>
            </a:r>
            <a:r>
              <a:rPr lang="en-US" sz="2000" dirty="0" err="1"/>
              <a:t>estruturado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i="1" dirty="0"/>
              <a:t>semi-</a:t>
            </a:r>
            <a:r>
              <a:rPr lang="en-US" sz="2000" i="1" dirty="0" err="1"/>
              <a:t>estruturadas</a:t>
            </a:r>
            <a:r>
              <a:rPr lang="en-US" sz="2000" dirty="0"/>
              <a:t>: </a:t>
            </a:r>
            <a:r>
              <a:rPr lang="en-US" sz="2000" dirty="0" err="1"/>
              <a:t>combinam</a:t>
            </a:r>
            <a:r>
              <a:rPr lang="en-US" sz="2000" dirty="0"/>
              <a:t> </a:t>
            </a:r>
            <a:r>
              <a:rPr lang="en-US" sz="2000" dirty="0" err="1"/>
              <a:t>perguntas</a:t>
            </a:r>
            <a:r>
              <a:rPr lang="en-US" sz="2000" dirty="0"/>
              <a:t> </a:t>
            </a:r>
            <a:r>
              <a:rPr lang="en-US" sz="2000" dirty="0" err="1"/>
              <a:t>abertas</a:t>
            </a:r>
            <a:r>
              <a:rPr lang="en-US" sz="2000" dirty="0"/>
              <a:t> e </a:t>
            </a:r>
            <a:r>
              <a:rPr lang="en-US" sz="2000" dirty="0" err="1"/>
              <a:t>fechadas</a:t>
            </a:r>
            <a:r>
              <a:rPr lang="en-US" sz="2000" dirty="0"/>
              <a:t>, </a:t>
            </a:r>
            <a:r>
              <a:rPr lang="en-US" sz="2000" dirty="0" err="1"/>
              <a:t>dando</a:t>
            </a:r>
            <a:r>
              <a:rPr lang="en-US" sz="2000" dirty="0"/>
              <a:t> </a:t>
            </a:r>
            <a:r>
              <a:rPr lang="en-US" sz="2000" dirty="0" err="1"/>
              <a:t>certa</a:t>
            </a:r>
            <a:r>
              <a:rPr lang="en-US" sz="2000" dirty="0"/>
              <a:t> </a:t>
            </a:r>
            <a:r>
              <a:rPr lang="en-US" sz="2000" dirty="0" err="1"/>
              <a:t>liberdade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o </a:t>
            </a:r>
            <a:r>
              <a:rPr lang="en-US" sz="2000" dirty="0" err="1"/>
              <a:t>entrevistado</a:t>
            </a:r>
            <a:r>
              <a:rPr lang="en-US" sz="2000" dirty="0"/>
              <a:t> </a:t>
            </a:r>
            <a:r>
              <a:rPr lang="en-US" sz="2000" dirty="0" err="1"/>
              <a:t>discorrer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o </a:t>
            </a:r>
            <a:r>
              <a:rPr lang="en-US" sz="2000" dirty="0" err="1"/>
              <a:t>tema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i="1" dirty="0" err="1"/>
              <a:t>abertas</a:t>
            </a:r>
            <a:r>
              <a:rPr lang="en-US" sz="2000" dirty="0"/>
              <a:t>: </a:t>
            </a:r>
            <a:r>
              <a:rPr lang="en-US" sz="2000" dirty="0" err="1"/>
              <a:t>onde</a:t>
            </a:r>
            <a:r>
              <a:rPr lang="en-US" sz="2000" dirty="0"/>
              <a:t> o </a:t>
            </a:r>
            <a:r>
              <a:rPr lang="en-US" sz="2000" dirty="0" err="1"/>
              <a:t>entrevistador</a:t>
            </a:r>
            <a:r>
              <a:rPr lang="en-US" sz="2000" dirty="0"/>
              <a:t> </a:t>
            </a:r>
            <a:r>
              <a:rPr lang="en-US" sz="2000" dirty="0" err="1"/>
              <a:t>introduz</a:t>
            </a:r>
            <a:r>
              <a:rPr lang="en-US" sz="2000" dirty="0"/>
              <a:t> o </a:t>
            </a:r>
            <a:r>
              <a:rPr lang="en-US" sz="2000" dirty="0" err="1"/>
              <a:t>tema</a:t>
            </a:r>
            <a:r>
              <a:rPr lang="en-US" sz="2000" dirty="0"/>
              <a:t> e o </a:t>
            </a:r>
            <a:r>
              <a:rPr lang="en-US" sz="2000" dirty="0" err="1"/>
              <a:t>entrevistado</a:t>
            </a:r>
            <a:r>
              <a:rPr lang="en-US" sz="2000" dirty="0"/>
              <a:t> tem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liberdade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falar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ele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i="1" dirty="0"/>
              <a:t>com </a:t>
            </a:r>
            <a:r>
              <a:rPr lang="en-US" sz="2000" i="1" dirty="0" err="1"/>
              <a:t>grupos</a:t>
            </a:r>
            <a:r>
              <a:rPr lang="en-US" sz="2000" i="1" dirty="0"/>
              <a:t> </a:t>
            </a:r>
            <a:r>
              <a:rPr lang="en-US" sz="2000" i="1" dirty="0" err="1"/>
              <a:t>focais</a:t>
            </a:r>
            <a:r>
              <a:rPr lang="en-US" sz="2000" i="1" dirty="0"/>
              <a:t>, por </a:t>
            </a:r>
            <a:r>
              <a:rPr lang="en-US" sz="2000" i="1" dirty="0" err="1"/>
              <a:t>histórias</a:t>
            </a:r>
            <a:r>
              <a:rPr lang="en-US" sz="2000" i="1" dirty="0"/>
              <a:t> de </a:t>
            </a:r>
            <a:r>
              <a:rPr lang="en-US" sz="2000" i="1" dirty="0" err="1"/>
              <a:t>vida</a:t>
            </a:r>
            <a:r>
              <a:rPr lang="en-US" sz="2000" i="1" dirty="0"/>
              <a:t> </a:t>
            </a:r>
            <a:r>
              <a:rPr lang="en-US" sz="2000" i="1" dirty="0" err="1"/>
              <a:t>ou</a:t>
            </a:r>
            <a:r>
              <a:rPr lang="en-US" sz="2000" i="1" dirty="0"/>
              <a:t> </a:t>
            </a:r>
            <a:r>
              <a:rPr lang="en-US" sz="2000" i="1" dirty="0" err="1"/>
              <a:t>projetiva</a:t>
            </a:r>
            <a:r>
              <a:rPr lang="en-US" sz="2000" i="1" dirty="0"/>
              <a:t> </a:t>
            </a:r>
            <a:r>
              <a:rPr lang="en-US" sz="2000" dirty="0"/>
              <a:t>(com o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visuais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872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848" y="107282"/>
            <a:ext cx="798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/>
              <a:t>Oficina</a:t>
            </a:r>
            <a:r>
              <a:rPr lang="en-US" sz="2400" b="1" u="sng" dirty="0"/>
              <a:t> </a:t>
            </a:r>
            <a:r>
              <a:rPr lang="en-US" sz="2400" b="1" u="sng" dirty="0" err="1"/>
              <a:t>para</a:t>
            </a:r>
            <a:r>
              <a:rPr lang="en-US" sz="2400" b="1" u="sng" dirty="0"/>
              <a:t> </a:t>
            </a:r>
            <a:r>
              <a:rPr lang="en-US" sz="2400" b="1" u="sng" dirty="0" err="1"/>
              <a:t>Elaboração</a:t>
            </a:r>
            <a:r>
              <a:rPr lang="en-US" sz="2400" b="1" u="sng" dirty="0"/>
              <a:t> dos </a:t>
            </a:r>
            <a:r>
              <a:rPr lang="en-US" sz="2400" b="1" u="sng" dirty="0" err="1"/>
              <a:t>Instrumentos</a:t>
            </a:r>
            <a:r>
              <a:rPr lang="en-US" sz="2400" b="1" u="sng" dirty="0"/>
              <a:t> de Pesquisa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6608" y="673718"/>
            <a:ext cx="79816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8000"/>
                </a:solidFill>
              </a:rPr>
              <a:t>Porque</a:t>
            </a:r>
            <a:r>
              <a:rPr lang="en-US" sz="2000" b="1" dirty="0">
                <a:solidFill>
                  <a:srgbClr val="008000"/>
                </a:solidFill>
              </a:rPr>
              <a:t>:  </a:t>
            </a:r>
            <a:r>
              <a:rPr lang="en-US" sz="2000" dirty="0" err="1"/>
              <a:t>identificar</a:t>
            </a:r>
            <a:r>
              <a:rPr lang="en-US" sz="2000" dirty="0"/>
              <a:t> a </a:t>
            </a:r>
            <a:r>
              <a:rPr lang="en-US" sz="2000" dirty="0" err="1"/>
              <a:t>dinâmica</a:t>
            </a:r>
            <a:r>
              <a:rPr lang="en-US" sz="2000" dirty="0"/>
              <a:t> e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valores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comunidades</a:t>
            </a:r>
            <a:r>
              <a:rPr lang="en-US" sz="2000" dirty="0"/>
              <a:t> local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vez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a </a:t>
            </a:r>
            <a:r>
              <a:rPr lang="en-US" sz="2000" dirty="0" err="1"/>
              <a:t>gestão</a:t>
            </a:r>
            <a:r>
              <a:rPr lang="en-US" sz="2000" dirty="0"/>
              <a:t> do </a:t>
            </a:r>
            <a:r>
              <a:rPr lang="en-US" sz="2000" dirty="0" err="1"/>
              <a:t>turismo</a:t>
            </a:r>
            <a:r>
              <a:rPr lang="en-US" sz="2000" dirty="0"/>
              <a:t> </a:t>
            </a:r>
            <a:r>
              <a:rPr lang="en-US" sz="2000" dirty="0" err="1"/>
              <a:t>depende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sua</a:t>
            </a:r>
            <a:r>
              <a:rPr lang="en-US" sz="2000" dirty="0"/>
              <a:t> </a:t>
            </a:r>
            <a:r>
              <a:rPr lang="en-US" sz="2000" dirty="0" err="1"/>
              <a:t>capacidade</a:t>
            </a:r>
            <a:r>
              <a:rPr lang="en-US" sz="2000" dirty="0"/>
              <a:t> de </a:t>
            </a:r>
            <a:r>
              <a:rPr lang="en-US" sz="2000" dirty="0" err="1"/>
              <a:t>mobilização</a:t>
            </a:r>
            <a:r>
              <a:rPr lang="en-US" sz="2000" dirty="0"/>
              <a:t> e </a:t>
            </a:r>
            <a:r>
              <a:rPr lang="en-US" sz="2000" dirty="0" err="1"/>
              <a:t>articulação</a:t>
            </a:r>
            <a:endParaRPr lang="en-US" sz="2000" dirty="0"/>
          </a:p>
          <a:p>
            <a:endParaRPr lang="en-US" sz="2000" b="1" dirty="0">
              <a:solidFill>
                <a:srgbClr val="008000"/>
              </a:solidFill>
            </a:endParaRPr>
          </a:p>
          <a:p>
            <a:r>
              <a:rPr lang="en-US" sz="2000" b="1" dirty="0" err="1">
                <a:solidFill>
                  <a:srgbClr val="008000"/>
                </a:solidFill>
              </a:rPr>
              <a:t>Questão</a:t>
            </a:r>
            <a:r>
              <a:rPr lang="en-US" sz="2000" b="1" dirty="0">
                <a:solidFill>
                  <a:srgbClr val="008000"/>
                </a:solidFill>
              </a:rPr>
              <a:t> a ser </a:t>
            </a:r>
            <a:r>
              <a:rPr lang="en-US" sz="2000" b="1" dirty="0" err="1">
                <a:solidFill>
                  <a:srgbClr val="008000"/>
                </a:solidFill>
              </a:rPr>
              <a:t>investigada</a:t>
            </a:r>
            <a:r>
              <a:rPr lang="en-US" sz="2000" dirty="0">
                <a:solidFill>
                  <a:srgbClr val="008000"/>
                </a:solidFill>
              </a:rPr>
              <a:t>:  </a:t>
            </a:r>
            <a:r>
              <a:rPr lang="en-US" sz="2000" dirty="0" err="1"/>
              <a:t>qual</a:t>
            </a:r>
            <a:r>
              <a:rPr lang="en-US" sz="2000" dirty="0"/>
              <a:t> a </a:t>
            </a:r>
            <a:r>
              <a:rPr lang="en-US" sz="2000" dirty="0" err="1"/>
              <a:t>realidade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comunidade</a:t>
            </a:r>
            <a:r>
              <a:rPr lang="en-US" sz="2000" dirty="0"/>
              <a:t> local e </a:t>
            </a:r>
            <a:r>
              <a:rPr lang="en-US" sz="2000" dirty="0" err="1"/>
              <a:t>sua</a:t>
            </a:r>
            <a:r>
              <a:rPr lang="en-US" sz="2000" dirty="0"/>
              <a:t> </a:t>
            </a:r>
            <a:r>
              <a:rPr lang="en-US" sz="2000" dirty="0" err="1"/>
              <a:t>relação</a:t>
            </a:r>
            <a:r>
              <a:rPr lang="en-US" sz="2000" dirty="0"/>
              <a:t> com o </a:t>
            </a:r>
            <a:r>
              <a:rPr lang="en-US" sz="2000" dirty="0" err="1"/>
              <a:t>lazer</a:t>
            </a:r>
            <a:r>
              <a:rPr lang="en-US" sz="2000" dirty="0"/>
              <a:t>, o </a:t>
            </a:r>
            <a:r>
              <a:rPr lang="en-US" sz="2000" dirty="0" err="1"/>
              <a:t>turismo</a:t>
            </a:r>
            <a:r>
              <a:rPr lang="en-US" sz="2000" dirty="0"/>
              <a:t> e o </a:t>
            </a:r>
            <a:r>
              <a:rPr lang="en-US" sz="2000" dirty="0" err="1"/>
              <a:t>patrimônio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r>
              <a:rPr lang="en-US" sz="2000" b="1" dirty="0" err="1">
                <a:solidFill>
                  <a:srgbClr val="008000"/>
                </a:solidFill>
              </a:rPr>
              <a:t>Levantamentos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anteriores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à</a:t>
            </a:r>
            <a:r>
              <a:rPr lang="en-US" sz="2000" b="1" dirty="0">
                <a:solidFill>
                  <a:srgbClr val="008000"/>
                </a:solidFill>
              </a:rPr>
              <a:t> pesquisa em campo: </a:t>
            </a:r>
            <a:r>
              <a:rPr lang="en-US" sz="2000" dirty="0" err="1"/>
              <a:t>discussão</a:t>
            </a:r>
            <a:r>
              <a:rPr lang="en-US" sz="2000" dirty="0"/>
              <a:t> </a:t>
            </a:r>
            <a:r>
              <a:rPr lang="en-US" sz="2000" dirty="0" err="1"/>
              <a:t>coletiva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dados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podem</a:t>
            </a:r>
            <a:r>
              <a:rPr lang="en-US" sz="2000" dirty="0"/>
              <a:t> </a:t>
            </a:r>
            <a:r>
              <a:rPr lang="en-US" sz="2000" dirty="0" err="1"/>
              <a:t>auxiliar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preparação</a:t>
            </a:r>
            <a:r>
              <a:rPr lang="en-US" sz="2000" dirty="0"/>
              <a:t> do </a:t>
            </a:r>
            <a:r>
              <a:rPr lang="en-US" sz="2000" dirty="0" err="1"/>
              <a:t>trabalho</a:t>
            </a:r>
            <a:r>
              <a:rPr lang="en-US" sz="2000" dirty="0"/>
              <a:t> de campo – o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já</a:t>
            </a:r>
            <a:r>
              <a:rPr lang="en-US" sz="2000" dirty="0"/>
              <a:t> </a:t>
            </a:r>
            <a:r>
              <a:rPr lang="en-US" sz="2000" dirty="0" err="1"/>
              <a:t>possuem</a:t>
            </a:r>
            <a:r>
              <a:rPr lang="en-US" sz="2000" dirty="0"/>
              <a:t> de </a:t>
            </a:r>
            <a:r>
              <a:rPr lang="en-US" sz="2000" dirty="0" err="1"/>
              <a:t>conhecimento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 </a:t>
            </a:r>
            <a:r>
              <a:rPr lang="en-US" sz="2000" dirty="0" err="1"/>
              <a:t>região</a:t>
            </a:r>
            <a:r>
              <a:rPr lang="en-US" sz="2000" dirty="0"/>
              <a:t> ?</a:t>
            </a:r>
          </a:p>
          <a:p>
            <a:endParaRPr lang="en-US" sz="2000" dirty="0"/>
          </a:p>
          <a:p>
            <a:r>
              <a:rPr lang="en-US" sz="2000" b="1" dirty="0" err="1">
                <a:solidFill>
                  <a:srgbClr val="008000"/>
                </a:solidFill>
              </a:rPr>
              <a:t>Possíveis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sujeitos</a:t>
            </a:r>
            <a:r>
              <a:rPr lang="en-US" sz="2000" b="1" dirty="0">
                <a:solidFill>
                  <a:srgbClr val="008000"/>
                </a:solidFill>
              </a:rPr>
              <a:t> da pesquisa:</a:t>
            </a:r>
          </a:p>
          <a:p>
            <a:pPr marL="742950" lvl="1" indent="-285750">
              <a:buFontTx/>
              <a:buChar char="-"/>
            </a:pPr>
            <a:r>
              <a:rPr lang="en-US" sz="2000" i="1" dirty="0" err="1"/>
              <a:t>Grupos</a:t>
            </a:r>
            <a:r>
              <a:rPr lang="en-US" sz="2000" i="1" dirty="0"/>
              <a:t> </a:t>
            </a:r>
            <a:r>
              <a:rPr lang="en-US" sz="2000" i="1" dirty="0" err="1"/>
              <a:t>sociais</a:t>
            </a:r>
            <a:r>
              <a:rPr lang="en-US" sz="2000" i="1" dirty="0"/>
              <a:t> </a:t>
            </a:r>
            <a:r>
              <a:rPr lang="en-US" sz="2000" i="1" dirty="0" err="1"/>
              <a:t>da</a:t>
            </a:r>
            <a:r>
              <a:rPr lang="en-US" sz="2000" i="1" dirty="0"/>
              <a:t> </a:t>
            </a:r>
            <a:r>
              <a:rPr lang="en-US" sz="2000" i="1" dirty="0" err="1"/>
              <a:t>comunidade</a:t>
            </a:r>
            <a:r>
              <a:rPr lang="en-US" sz="2000" i="1" dirty="0"/>
              <a:t> </a:t>
            </a:r>
            <a:r>
              <a:rPr lang="en-US" sz="2000" i="1" dirty="0" err="1"/>
              <a:t>valeparaibana</a:t>
            </a:r>
            <a:r>
              <a:rPr lang="en-US" sz="2000" i="1" dirty="0"/>
              <a:t> (</a:t>
            </a:r>
            <a:r>
              <a:rPr lang="en-US" sz="2000" i="1" dirty="0" err="1"/>
              <a:t>bananalense</a:t>
            </a:r>
            <a:r>
              <a:rPr lang="en-US" sz="2000" i="1" dirty="0"/>
              <a:t>)</a:t>
            </a:r>
            <a:r>
              <a:rPr lang="en-US" sz="2000" dirty="0"/>
              <a:t>: </a:t>
            </a:r>
            <a:r>
              <a:rPr lang="en-US" sz="2000" dirty="0" err="1"/>
              <a:t>moradores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cidade</a:t>
            </a:r>
            <a:r>
              <a:rPr lang="en-US" sz="2000" dirty="0"/>
              <a:t> e/</a:t>
            </a:r>
            <a:r>
              <a:rPr lang="en-US" sz="2000" dirty="0" err="1"/>
              <a:t>ou</a:t>
            </a:r>
            <a:r>
              <a:rPr lang="en-US" sz="2000" dirty="0"/>
              <a:t> do campo, </a:t>
            </a:r>
            <a:r>
              <a:rPr lang="en-US" sz="2000" dirty="0" err="1"/>
              <a:t>diferentes</a:t>
            </a:r>
            <a:r>
              <a:rPr lang="en-US" sz="2000" dirty="0"/>
              <a:t> </a:t>
            </a:r>
            <a:r>
              <a:rPr lang="en-US" sz="2000" dirty="0" err="1"/>
              <a:t>faixas</a:t>
            </a:r>
            <a:r>
              <a:rPr lang="en-US" sz="2000" dirty="0"/>
              <a:t> </a:t>
            </a:r>
            <a:r>
              <a:rPr lang="en-US" sz="2000" dirty="0" err="1"/>
              <a:t>etárias</a:t>
            </a:r>
            <a:r>
              <a:rPr lang="en-US" sz="2000" dirty="0"/>
              <a:t>, </a:t>
            </a:r>
            <a:r>
              <a:rPr lang="en-US" sz="2000" dirty="0" err="1"/>
              <a:t>estudantes</a:t>
            </a:r>
            <a:r>
              <a:rPr lang="en-US" sz="2000" dirty="0"/>
              <a:t>, </a:t>
            </a:r>
            <a:r>
              <a:rPr lang="en-US" sz="2000" dirty="0" err="1"/>
              <a:t>diferentes</a:t>
            </a:r>
            <a:r>
              <a:rPr lang="en-US" sz="2000" dirty="0"/>
              <a:t> </a:t>
            </a:r>
            <a:r>
              <a:rPr lang="en-US" sz="2000" dirty="0" err="1"/>
              <a:t>profissionais</a:t>
            </a:r>
            <a:r>
              <a:rPr lang="en-US" sz="2000" dirty="0"/>
              <a:t> etc…</a:t>
            </a:r>
          </a:p>
          <a:p>
            <a:pPr marL="742950" lvl="1" indent="-285750">
              <a:buFontTx/>
              <a:buChar char="-"/>
            </a:pPr>
            <a:endParaRPr lang="en-US" sz="2000" dirty="0"/>
          </a:p>
          <a:p>
            <a:r>
              <a:rPr lang="en-US" sz="2000" b="1" dirty="0" err="1">
                <a:solidFill>
                  <a:srgbClr val="008000"/>
                </a:solidFill>
              </a:rPr>
              <a:t>Perguntas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orientadoras</a:t>
            </a:r>
            <a:r>
              <a:rPr lang="en-US" sz="2000" b="1" dirty="0">
                <a:solidFill>
                  <a:srgbClr val="008000"/>
                </a:solidFill>
              </a:rPr>
              <a:t>: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u="sng" dirty="0" err="1">
                <a:solidFill>
                  <a:srgbClr val="FF0000"/>
                </a:solidFill>
              </a:rPr>
              <a:t>Tarefa</a:t>
            </a:r>
            <a:r>
              <a:rPr lang="en-US" sz="2000" u="sng" dirty="0">
                <a:solidFill>
                  <a:srgbClr val="FF0000"/>
                </a:solidFill>
              </a:rPr>
              <a:t> a </a:t>
            </a:r>
            <a:r>
              <a:rPr lang="en-US" sz="2000" u="sng" dirty="0" err="1">
                <a:solidFill>
                  <a:srgbClr val="FF0000"/>
                </a:solidFill>
              </a:rPr>
              <a:t>ser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desenvolvida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pelos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alunos</a:t>
            </a:r>
            <a:r>
              <a:rPr lang="en-US" sz="2000" u="sng" dirty="0">
                <a:solidFill>
                  <a:srgbClr val="FF0000"/>
                </a:solidFill>
              </a:rPr>
              <a:t> com </a:t>
            </a:r>
            <a:r>
              <a:rPr lang="en-US" sz="2000" u="sng" dirty="0" err="1">
                <a:solidFill>
                  <a:srgbClr val="FF0000"/>
                </a:solidFill>
              </a:rPr>
              <a:t>mediação</a:t>
            </a:r>
            <a:r>
              <a:rPr lang="en-US" sz="2000" u="sng" dirty="0">
                <a:solidFill>
                  <a:srgbClr val="FF0000"/>
                </a:solidFill>
              </a:rPr>
              <a:t> dos </a:t>
            </a:r>
            <a:r>
              <a:rPr lang="en-US" sz="2000" u="sng" dirty="0" err="1">
                <a:solidFill>
                  <a:srgbClr val="FF0000"/>
                </a:solidFill>
              </a:rPr>
              <a:t>professores</a:t>
            </a:r>
            <a:endParaRPr lang="en-US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7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0" y="1397000"/>
            <a:ext cx="75088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Produto</a:t>
            </a:r>
            <a:r>
              <a:rPr lang="en-US" sz="2800" dirty="0"/>
              <a:t> das </a:t>
            </a:r>
            <a:r>
              <a:rPr lang="en-US" sz="2800" dirty="0" err="1"/>
              <a:t>discussões</a:t>
            </a:r>
            <a:r>
              <a:rPr lang="en-US" sz="2800" dirty="0"/>
              <a:t> </a:t>
            </a:r>
            <a:r>
              <a:rPr lang="en-US" sz="2800" dirty="0" err="1"/>
              <a:t>iniciadas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oficina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elaboração</a:t>
            </a:r>
            <a:r>
              <a:rPr lang="en-US" sz="2800" dirty="0"/>
              <a:t> dos </a:t>
            </a:r>
            <a:r>
              <a:rPr lang="en-US" sz="2800" dirty="0" err="1"/>
              <a:t>instrumentos</a:t>
            </a:r>
            <a:r>
              <a:rPr lang="en-US" sz="2800" dirty="0"/>
              <a:t> de pesquisa</a:t>
            </a:r>
          </a:p>
          <a:p>
            <a:pPr algn="ctr"/>
            <a:endParaRPr lang="en-US" sz="2800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teve</a:t>
            </a:r>
            <a:r>
              <a:rPr lang="en-US" dirty="0"/>
              <a:t> 30 </a:t>
            </a:r>
            <a:r>
              <a:rPr lang="en-US" dirty="0" err="1"/>
              <a:t>minutos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pensar</a:t>
            </a:r>
            <a:r>
              <a:rPr lang="en-US" dirty="0"/>
              <a:t> em </a:t>
            </a:r>
            <a:r>
              <a:rPr lang="en-US" dirty="0" err="1"/>
              <a:t>possíveis</a:t>
            </a:r>
            <a:r>
              <a:rPr lang="en-US" dirty="0"/>
              <a:t> </a:t>
            </a:r>
            <a:r>
              <a:rPr lang="en-US" dirty="0" err="1"/>
              <a:t>perguntas</a:t>
            </a:r>
            <a:r>
              <a:rPr lang="en-US" dirty="0"/>
              <a:t> e/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se </a:t>
            </a:r>
            <a:r>
              <a:rPr lang="en-US" dirty="0" err="1"/>
              <a:t>atingor</a:t>
            </a:r>
            <a:r>
              <a:rPr lang="en-US" dirty="0"/>
              <a:t> o </a:t>
            </a:r>
            <a:r>
              <a:rPr lang="en-US" dirty="0" err="1"/>
              <a:t>objetivo</a:t>
            </a:r>
            <a:r>
              <a:rPr lang="en-US" dirty="0"/>
              <a:t> da pesquisa: </a:t>
            </a:r>
            <a:r>
              <a:rPr lang="en-US" dirty="0" err="1"/>
              <a:t>conhecer</a:t>
            </a:r>
            <a:r>
              <a:rPr lang="en-US" dirty="0"/>
              <a:t> a </a:t>
            </a:r>
            <a:r>
              <a:rPr lang="en-US" dirty="0" err="1"/>
              <a:t>percepção</a:t>
            </a:r>
            <a:r>
              <a:rPr lang="en-US" dirty="0"/>
              <a:t> local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turismo</a:t>
            </a:r>
            <a:r>
              <a:rPr lang="en-US" dirty="0"/>
              <a:t> em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cidad</a:t>
            </a:r>
            <a:r>
              <a:rPr lang="en-US" dirty="0"/>
              <a:t>. </a:t>
            </a:r>
            <a:r>
              <a:rPr lang="en-US" dirty="0" err="1"/>
              <a:t>Considerou</a:t>
            </a:r>
            <a:r>
              <a:rPr lang="en-US" dirty="0"/>
              <a:t>-se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ponto</a:t>
            </a:r>
            <a:r>
              <a:rPr lang="en-US" dirty="0"/>
              <a:t> de </a:t>
            </a:r>
            <a:r>
              <a:rPr lang="en-US" dirty="0" err="1"/>
              <a:t>partida</a:t>
            </a:r>
            <a:r>
              <a:rPr lang="en-US" dirty="0"/>
              <a:t>: as </a:t>
            </a:r>
            <a:r>
              <a:rPr lang="en-US" dirty="0" err="1"/>
              <a:t>informação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levantadas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destino</a:t>
            </a:r>
            <a:r>
              <a:rPr lang="en-US" dirty="0"/>
              <a:t> e as </a:t>
            </a:r>
            <a:r>
              <a:rPr lang="en-US" dirty="0" err="1"/>
              <a:t>discussões</a:t>
            </a:r>
            <a:r>
              <a:rPr lang="en-US" dirty="0"/>
              <a:t> </a:t>
            </a:r>
            <a:r>
              <a:rPr lang="en-US" dirty="0" err="1"/>
              <a:t>feitas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primeira</a:t>
            </a:r>
            <a:r>
              <a:rPr lang="en-US" dirty="0"/>
              <a:t> parte da aula. 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apresentou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discutiu</a:t>
            </a:r>
            <a:r>
              <a:rPr lang="en-US" dirty="0"/>
              <a:t> e este </a:t>
            </a:r>
            <a:r>
              <a:rPr lang="en-US" dirty="0" err="1"/>
              <a:t>resultado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sistematizado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slides a </a:t>
            </a:r>
            <a:r>
              <a:rPr lang="en-US" dirty="0" err="1"/>
              <a:t>seguir</a:t>
            </a:r>
            <a:r>
              <a:rPr lang="en-US" dirty="0"/>
              <a:t>.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pequena</a:t>
            </a:r>
            <a:r>
              <a:rPr lang="en-US" dirty="0"/>
              <a:t> </a:t>
            </a:r>
            <a:r>
              <a:rPr lang="en-US" dirty="0" err="1"/>
              <a:t>oficina</a:t>
            </a:r>
            <a:r>
              <a:rPr lang="en-US" dirty="0"/>
              <a:t> </a:t>
            </a:r>
            <a:r>
              <a:rPr lang="en-US" dirty="0" err="1"/>
              <a:t>deu</a:t>
            </a:r>
            <a:r>
              <a:rPr lang="en-US" dirty="0"/>
              <a:t> </a:t>
            </a:r>
            <a:r>
              <a:rPr lang="en-US" dirty="0" err="1"/>
              <a:t>início</a:t>
            </a:r>
            <a:r>
              <a:rPr lang="en-US" dirty="0"/>
              <a:t> ao </a:t>
            </a:r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estruturação</a:t>
            </a:r>
            <a:r>
              <a:rPr lang="en-US" dirty="0"/>
              <a:t> dos </a:t>
            </a:r>
            <a:r>
              <a:rPr lang="en-US" dirty="0" err="1"/>
              <a:t>instrumentos</a:t>
            </a:r>
            <a:r>
              <a:rPr lang="en-US" dirty="0"/>
              <a:t> de pesquisa,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melhorado</a:t>
            </a:r>
            <a:r>
              <a:rPr lang="en-US" dirty="0"/>
              <a:t> ao </a:t>
            </a:r>
            <a:r>
              <a:rPr lang="en-US" dirty="0" err="1"/>
              <a:t>longo</a:t>
            </a:r>
            <a:r>
              <a:rPr lang="en-US" dirty="0"/>
              <a:t> das </a:t>
            </a:r>
            <a:r>
              <a:rPr lang="en-US" dirty="0" err="1"/>
              <a:t>próximas</a:t>
            </a:r>
            <a:r>
              <a:rPr lang="en-US" dirty="0"/>
              <a:t> </a:t>
            </a:r>
            <a:r>
              <a:rPr lang="en-US" dirty="0" err="1"/>
              <a:t>semanas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8267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466</TotalTime>
  <Words>1959</Words>
  <Application>Microsoft Office PowerPoint</Application>
  <PresentationFormat>Apresentação na tela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Verdana</vt:lpstr>
      <vt:lpstr>Wingdings 2</vt:lpstr>
      <vt:lpstr>Solstice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Clarissa Maria Rosa Gagliardi</dc:creator>
  <cp:lastModifiedBy>karina solha</cp:lastModifiedBy>
  <cp:revision>60</cp:revision>
  <dcterms:created xsi:type="dcterms:W3CDTF">2014-04-10T19:57:28Z</dcterms:created>
  <dcterms:modified xsi:type="dcterms:W3CDTF">2016-05-04T21:31:56Z</dcterms:modified>
</cp:coreProperties>
</file>