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1" r:id="rId3"/>
    <p:sldId id="319" r:id="rId4"/>
    <p:sldId id="294" r:id="rId5"/>
    <p:sldId id="297" r:id="rId6"/>
    <p:sldId id="302" r:id="rId7"/>
    <p:sldId id="303" r:id="rId8"/>
    <p:sldId id="298" r:id="rId9"/>
    <p:sldId id="260" r:id="rId10"/>
    <p:sldId id="264" r:id="rId11"/>
    <p:sldId id="265" r:id="rId12"/>
    <p:sldId id="266" r:id="rId13"/>
    <p:sldId id="267" r:id="rId14"/>
    <p:sldId id="261" r:id="rId15"/>
    <p:sldId id="257" r:id="rId16"/>
    <p:sldId id="321" r:id="rId17"/>
    <p:sldId id="262" r:id="rId18"/>
    <p:sldId id="322" r:id="rId19"/>
    <p:sldId id="324" r:id="rId20"/>
    <p:sldId id="325" r:id="rId21"/>
    <p:sldId id="326" r:id="rId22"/>
    <p:sldId id="327" r:id="rId23"/>
    <p:sldId id="328" r:id="rId24"/>
    <p:sldId id="329" r:id="rId25"/>
    <p:sldId id="323" r:id="rId26"/>
    <p:sldId id="275" r:id="rId27"/>
    <p:sldId id="274" r:id="rId28"/>
    <p:sldId id="276" r:id="rId29"/>
    <p:sldId id="277" r:id="rId30"/>
    <p:sldId id="281" r:id="rId31"/>
    <p:sldId id="285" r:id="rId32"/>
    <p:sldId id="320" r:id="rId33"/>
    <p:sldId id="296" r:id="rId34"/>
    <p:sldId id="288" r:id="rId35"/>
    <p:sldId id="290" r:id="rId36"/>
    <p:sldId id="289" r:id="rId37"/>
    <p:sldId id="292" r:id="rId38"/>
    <p:sldId id="312" r:id="rId39"/>
    <p:sldId id="310" r:id="rId40"/>
    <p:sldId id="315" r:id="rId41"/>
    <p:sldId id="316" r:id="rId42"/>
    <p:sldId id="313" r:id="rId43"/>
    <p:sldId id="318" r:id="rId44"/>
    <p:sldId id="311" r:id="rId45"/>
    <p:sldId id="31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48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6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14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17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40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98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19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05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1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55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90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3E87-D22B-4D97-A38C-6B94AB2826FA}" type="datetimeFigureOut">
              <a:rPr lang="pt-BR" smtClean="0"/>
              <a:t>04/01/2024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2A47-C38C-4CC3-8EF8-F2CB9307E6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596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WgB2sulSuo&amp;t=1796s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3629" y="1772356"/>
            <a:ext cx="9144000" cy="1896533"/>
          </a:xfrm>
        </p:spPr>
        <p:txBody>
          <a:bodyPr>
            <a:normAutofit/>
          </a:bodyPr>
          <a:lstStyle/>
          <a:p>
            <a:r>
              <a:rPr lang="pt-BR" b="1" u="sng" dirty="0"/>
              <a:t>A desinformação e o autoritarismo </a:t>
            </a:r>
            <a:r>
              <a:rPr lang="pt-BR" b="1" u="sng"/>
              <a:t>que persiste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6829" y="4352665"/>
            <a:ext cx="9144000" cy="1655762"/>
          </a:xfrm>
        </p:spPr>
        <p:txBody>
          <a:bodyPr>
            <a:normAutofit/>
          </a:bodyPr>
          <a:lstStyle/>
          <a:p>
            <a:r>
              <a:rPr lang="pt-BR" b="1" i="1" dirty="0"/>
              <a:t>Eugênio Bucci</a:t>
            </a:r>
          </a:p>
          <a:p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422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735955"/>
            <a:ext cx="6096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“O fim da propaganda não é a educação científica de cada um, e sim chamar a atenção da massa sobre determinados fatos, necessidades, etc.(...) Como (...) a sua finalidade (...) é a de despertar a atenção da massa e não ensinar aos cultos ou àqueles que procuram cultivar seu espírito, a sua ação deve ser cada vez mais dirigida para o sentimento e só muito condicionalmente para a chamada razão.”</a:t>
            </a: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Adolf Hitler,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Mein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Kampf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1925.</a:t>
            </a:r>
          </a:p>
        </p:txBody>
      </p:sp>
    </p:spTree>
    <p:extLst>
      <p:ext uri="{BB962C8B-B14F-4D97-AF65-F5344CB8AC3E}">
        <p14:creationId xmlns:p14="http://schemas.microsoft.com/office/powerpoint/2010/main" val="99067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01295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“Toda propaganda deve ser popular e estabelecer o seu nível espiritual de acordo com a capacidade de compreensão do mais ignorante dentre aqueles a quem ela pretende se dirigir. Assim a sua elevação espiritual deverá ser mantida tanto mais baixa quanto maior for a massa humana que ela deverá abranger.”</a:t>
            </a:r>
          </a:p>
          <a:p>
            <a:endParaRPr lang="pt-BR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Adolf Hitler,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Mein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Kampf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1925.</a:t>
            </a:r>
          </a:p>
        </p:txBody>
      </p:sp>
    </p:spTree>
    <p:extLst>
      <p:ext uri="{BB962C8B-B14F-4D97-AF65-F5344CB8AC3E}">
        <p14:creationId xmlns:p14="http://schemas.microsoft.com/office/powerpoint/2010/main" val="386554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16684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“A prova do conhecimento que tinham os ingleses do primitivismo do sentimento da grande massa foi as divulgações das crueldades do nosso exército, campanha que se adaptava a esse estado de espírito do povo. Essa tática serviu para assegurar, de maneira absoluta, a resistência no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mesmo na ocasião das maiores derrotas.”</a:t>
            </a:r>
          </a:p>
          <a:p>
            <a:endParaRPr lang="pt-BR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Adolf Hitler,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Mein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Kampf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1925.</a:t>
            </a:r>
          </a:p>
        </p:txBody>
      </p:sp>
    </p:spTree>
    <p:extLst>
      <p:ext uri="{BB962C8B-B14F-4D97-AF65-F5344CB8AC3E}">
        <p14:creationId xmlns:p14="http://schemas.microsoft.com/office/powerpoint/2010/main" val="58198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49600" y="1813173"/>
            <a:ext cx="5892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“Essa mentira foi repetida e repisada constantemente, propositadamente, com o fito de influir na grande massa do povo, sempre propensa a extremos. O </a:t>
            </a:r>
            <a:r>
              <a:rPr lang="pt-BR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desideratum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foi atingido. Todos acreditaram nesse embuste.”</a:t>
            </a:r>
          </a:p>
          <a:p>
            <a:endParaRPr lang="pt-BR" u="sng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Adolf Hitler,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Mein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Kampf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1925.</a:t>
            </a:r>
          </a:p>
        </p:txBody>
      </p:sp>
    </p:spTree>
    <p:extLst>
      <p:ext uri="{BB962C8B-B14F-4D97-AF65-F5344CB8AC3E}">
        <p14:creationId xmlns:p14="http://schemas.microsoft.com/office/powerpoint/2010/main" val="357162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351234"/>
            <a:ext cx="6096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política fascista inclui muitas estratégias diferentes: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passado mítico,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propaganda,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anti-intelectualismo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irrealidade,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hierarquia,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vitimização,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lei e ordem,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ansiedade sexual,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apelos à noção de pátria 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desarticulação da união e do bem-estar público.</a:t>
            </a:r>
          </a:p>
          <a:p>
            <a:endParaRPr lang="pt-BR" sz="1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Jason Stanley,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Como funciona o fascismo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2018. </a:t>
            </a:r>
          </a:p>
        </p:txBody>
      </p:sp>
    </p:spTree>
    <p:extLst>
      <p:ext uri="{BB962C8B-B14F-4D97-AF65-F5344CB8AC3E}">
        <p14:creationId xmlns:p14="http://schemas.microsoft.com/office/powerpoint/2010/main" val="17896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0901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Abertura do filme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pt-BR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Giornata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Particolare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de Ettore Scola, com produção de Carlo 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Ponti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de 1977.</a:t>
            </a:r>
          </a:p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Documentário fascista, em preto e branco. O dia retratado é 8 de maio </a:t>
            </a:r>
          </a:p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de 1938.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5834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AFC1028-A86D-15E9-84F9-958C1F596730}"/>
              </a:ext>
            </a:extLst>
          </p:cNvPr>
          <p:cNvSpPr txBox="1"/>
          <p:nvPr/>
        </p:nvSpPr>
        <p:spPr>
          <a:xfrm>
            <a:off x="3046379" y="1443841"/>
            <a:ext cx="60992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Estamos na Itália, em Roma, em 8 de maio de I938, data em que Hitler e vários de seus ministros visitam a cidade. Mussolini convocou um comício em frente ao Monumento Nacional a</a:t>
            </a:r>
          </a:p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Vítor Emanuel II, cujo estilo imperial o arrebatava. Coberta de bandeiras nazistas, a capital italiana celebrava a suástica, para delícia do </a:t>
            </a:r>
            <a:r>
              <a:rPr lang="pt-BR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Duce</a:t>
            </a: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50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guindo os passos da História: O que é o Fascism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2062"/>
            <a:ext cx="2952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19625" y="5685760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L’uomo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fascista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padre,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soldato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26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E9E83E1-5941-CCB7-0065-BE51FAA3434F}"/>
              </a:ext>
            </a:extLst>
          </p:cNvPr>
          <p:cNvSpPr txBox="1"/>
          <p:nvPr/>
        </p:nvSpPr>
        <p:spPr>
          <a:xfrm>
            <a:off x="2191155" y="1177294"/>
            <a:ext cx="7809689" cy="450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O extravasamento sensual é parte do estado natural das massas modernas. Freud as compara à “horda primeva”, e afirma que “o líder da massa continua a ser o temido pai primordial”. A massa não se sente contrariada com a opressão e a repressão movida pela figura do líder. Ao contrário, “quer ainda ser dominada com força irrestrita, tem ânsia extrema de autoridade, ou (...) sede de submissão”.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Freud,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Psicologia das massas e análise do eu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1921. </a:t>
            </a:r>
          </a:p>
        </p:txBody>
      </p:sp>
    </p:spTree>
    <p:extLst>
      <p:ext uri="{BB962C8B-B14F-4D97-AF65-F5344CB8AC3E}">
        <p14:creationId xmlns:p14="http://schemas.microsoft.com/office/powerpoint/2010/main" val="181844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13E556-DC4F-8581-7BAB-A6D6E6A3D52F}"/>
              </a:ext>
            </a:extLst>
          </p:cNvPr>
          <p:cNvSpPr txBox="1"/>
          <p:nvPr/>
        </p:nvSpPr>
        <p:spPr>
          <a:xfrm>
            <a:off x="3046709" y="1012954"/>
            <a:ext cx="60985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Goebbels foi na linha do chefe. Aprendia cinema até com Eisenstein, mas com todas as reservas. “Podemos aprender muito com esses bolchevistas”, escreveu sobre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Os dez dias que abalaram o mundo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“Então isso é que é uma revolução!”. Fora isso, achou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Os dez dias que abalaram o mundo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exageradamente propagandístico. Preferia melodramas para educar as massas – mais fáceis, mais envolventes, afetivos.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260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6592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que já sabemos: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vida política na democracia supõe o diálogo racional sobre os fatos.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 paradigma 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demorático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precisamos de acordos sobre como abordar os problemas comuns, com base na verdade factual.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Disso todo mundo sabe.</a:t>
            </a:r>
          </a:p>
        </p:txBody>
      </p:sp>
    </p:spTree>
    <p:extLst>
      <p:ext uri="{BB962C8B-B14F-4D97-AF65-F5344CB8AC3E}">
        <p14:creationId xmlns:p14="http://schemas.microsoft.com/office/powerpoint/2010/main" val="115252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51E94F-9804-D532-4A34-FB2F2C5628F5}"/>
              </a:ext>
            </a:extLst>
          </p:cNvPr>
          <p:cNvSpPr txBox="1"/>
          <p:nvPr/>
        </p:nvSpPr>
        <p:spPr>
          <a:xfrm>
            <a:off x="3049292" y="3240193"/>
            <a:ext cx="609858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O experimento Goebbels. Minuto 12.</a:t>
            </a:r>
          </a:p>
        </p:txBody>
      </p:sp>
    </p:spTree>
    <p:extLst>
      <p:ext uri="{BB962C8B-B14F-4D97-AF65-F5344CB8AC3E}">
        <p14:creationId xmlns:p14="http://schemas.microsoft.com/office/powerpoint/2010/main" val="285030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E729708-D552-4904-0DF9-F86BBB503709}"/>
              </a:ext>
            </a:extLst>
          </p:cNvPr>
          <p:cNvSpPr txBox="1"/>
          <p:nvPr/>
        </p:nvSpPr>
        <p:spPr>
          <a:xfrm>
            <a:off x="3046709" y="1228397"/>
            <a:ext cx="60985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Os filmes de Leni Riefenstahl, cineasta predileta de Goebbels, celebraram a eugenia ariana em uma plasticidade magistral.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triunfo da vontade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de1935, ganharia o estatuto de clássico pouco depois da derrocada do nazismo, com o final da Segunda Guerra. 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Olympia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documentário sobre os Jogos Olímpicos de 1936, em 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Belim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lançado em 1938, foi premiado pessoalmente pelo próprio ministro da propaganda de Hitler.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0863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ni Riefenstahl Portfolio - Auktionshaus Lempertz">
            <a:extLst>
              <a:ext uri="{FF2B5EF4-FFF2-40B4-BE49-F238E27FC236}">
                <a16:creationId xmlns:a16="http://schemas.microsoft.com/office/drawing/2014/main" id="{2ED40A2A-0160-31A1-945E-397D3631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22" y="0"/>
            <a:ext cx="8654917" cy="69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7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lympia Blu-ray - Leni Riefenstahl">
            <a:extLst>
              <a:ext uri="{FF2B5EF4-FFF2-40B4-BE49-F238E27FC236}">
                <a16:creationId xmlns:a16="http://schemas.microsoft.com/office/drawing/2014/main" id="{847C8A20-7484-8A99-8B55-7BC6DF79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2" y="0"/>
            <a:ext cx="122464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1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tler's Filmmaker: Leni Riefenstahl by Howie Movshovitz - YouTube">
            <a:extLst>
              <a:ext uri="{FF2B5EF4-FFF2-40B4-BE49-F238E27FC236}">
                <a16:creationId xmlns:a16="http://schemas.microsoft.com/office/drawing/2014/main" id="{19802E83-8DDA-2A34-1935-C74E4A63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70" y="0"/>
            <a:ext cx="12284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4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7B9C16C-F5B5-A212-DC95-AEDBC2DA24AC}"/>
              </a:ext>
            </a:extLst>
          </p:cNvPr>
          <p:cNvSpPr txBox="1"/>
          <p:nvPr/>
        </p:nvSpPr>
        <p:spPr>
          <a:xfrm>
            <a:off x="3046709" y="1228397"/>
            <a:ext cx="60985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propaganda é a arma do negócio fascista, a voz preferencial do Estado, a fisionomia e o fundamento da verdade. O que o Estado quer banir, a propaganda antes achincalha, ofende, vilipendia. O fascismo não pensa – faz propaganda. As massas não pensam: acreditam na propaganda. A propaganda fornece o laço libidinal que transforma os indivíduos dispersos em massas coesas.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71302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0901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Nos regimes autoritários, como o de Mussolini, a máquina de propaganda depende de guardas da esquina, leões de chácara, espiões da vida alheia a serviço do Estado policial, que completam e prolongam os efeitos da propaganda. </a:t>
            </a:r>
          </a:p>
        </p:txBody>
      </p:sp>
    </p:spTree>
    <p:extLst>
      <p:ext uri="{BB962C8B-B14F-4D97-AF65-F5344CB8AC3E}">
        <p14:creationId xmlns:p14="http://schemas.microsoft.com/office/powerpoint/2010/main" val="136610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87472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 nazismo e fascismo são sinônimos? Não. O fascismo italiano (segundo Hannah Arendt, em Origens do Totalitarismo, de 1951), ao menos até 1938, era uma “ditadura nacionalista comum” (“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ordinary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nationalist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dictatorship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”). 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280134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87472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 nazismo é diferente. O Terceiro Reich tinha seus agentes capilarizados, mas foi além: impôs a cada cidadão os deveres de agente a serviço da polícia política, forjando uma sociedade em que filhos denunciavam pais e irmãos entregavam irmãos. </a:t>
            </a:r>
          </a:p>
        </p:txBody>
      </p:sp>
    </p:spTree>
    <p:extLst>
      <p:ext uri="{BB962C8B-B14F-4D97-AF65-F5344CB8AC3E}">
        <p14:creationId xmlns:p14="http://schemas.microsoft.com/office/powerpoint/2010/main" val="3580258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951398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“A suspeita mútua (...) permeia todas as relações sociais e cria uma atmosfera onipresente, mesmo fora do âmbito especial da polícia secreta (...). </a:t>
            </a:r>
          </a:p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colaboração da população na denúncia de opositores políticos e no serviço voluntário como informantes certamente não é inédita, mas em países totalitários ela é tão bem organizada que o trabalho de especialistas é quase supérfluo.”</a:t>
            </a:r>
          </a:p>
          <a:p>
            <a:endParaRPr lang="pt-BR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Hannah Arendt, </a:t>
            </a:r>
            <a:r>
              <a:rPr lang="pt-BR" i="1" dirty="0">
                <a:latin typeface="Times New Roman" panose="02020603050405020304" pitchFamily="18" charset="0"/>
                <a:cs typeface="Calibri" panose="020F0502020204030204" pitchFamily="34" charset="0"/>
              </a:rPr>
              <a:t>Origens do Totalitarismo</a:t>
            </a:r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, 1951.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44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551CD84-BFC6-389B-D935-749318271FDE}"/>
              </a:ext>
            </a:extLst>
          </p:cNvPr>
          <p:cNvSpPr txBox="1"/>
          <p:nvPr/>
        </p:nvSpPr>
        <p:spPr>
          <a:xfrm>
            <a:off x="3048000" y="295194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 a coisa não vem funcionando como deveria em vários países.</a:t>
            </a:r>
          </a:p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Como entender o que se passa?</a:t>
            </a:r>
          </a:p>
        </p:txBody>
      </p:sp>
    </p:spTree>
    <p:extLst>
      <p:ext uri="{BB962C8B-B14F-4D97-AF65-F5344CB8AC3E}">
        <p14:creationId xmlns:p14="http://schemas.microsoft.com/office/powerpoint/2010/main" val="1388728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87472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Mais uma distinção, esta crucial. O nazismo implementou o Holocausto, que foi o genocídio traduzido em procedimento burocrático-administrativo de Estado. A ditadura de Mussolini, em que pese sua subserviência diante de Hitler, não aderiu a essa meta.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2878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174" y="2044005"/>
            <a:ext cx="647765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Passemos à abertura do capítulo V de</a:t>
            </a:r>
          </a:p>
          <a:p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fascismo de todos os dias,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 Mikhail 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Romm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1965.</a:t>
            </a: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https://archive.org/details/FascismodeTodosOsDias1965</a:t>
            </a:r>
          </a:p>
          <a:p>
            <a:endParaRPr lang="pt-BR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hlinkClick r:id="rId2"/>
              </a:rPr>
              <a:t>https://www.youtube.com/watch?v=7WgB2sulSuo&amp;t=1796s</a:t>
            </a:r>
            <a:r>
              <a:rPr lang="pt-BR" dirty="0"/>
              <a:t> </a:t>
            </a:r>
          </a:p>
          <a:p>
            <a:r>
              <a:rPr lang="pt-BR" dirty="0"/>
              <a:t>(a cena começa aos 29 minutos)</a:t>
            </a:r>
          </a:p>
        </p:txBody>
      </p:sp>
    </p:spTree>
    <p:extLst>
      <p:ext uri="{BB962C8B-B14F-4D97-AF65-F5344CB8AC3E}">
        <p14:creationId xmlns:p14="http://schemas.microsoft.com/office/powerpoint/2010/main" val="2193009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174" y="2905780"/>
            <a:ext cx="6477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Olhemos agora para os nossos dias.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335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04094" y="535900"/>
            <a:ext cx="625551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“O trabalhador se sentirá autorizado a descontar no corpo de sua esposa toda a opressão vivida na cidade, o garimpeiro, a desmatar sem se preocupar em ser pego, o motorista, a desrespeitar as regras de trânsito impunemente, o homofóbico, a espancar uma pessoa por sua orientação sexual. A senhora de classe média que não deseje pagar hora extra para a empregada se achará legitimada a fazê-lo.”</a:t>
            </a: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Miguel Lago,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Como explicar a resiliência de Bolsonaro?.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linguagem da destruição, de Heloísa Starling, Miguel Lago e Newton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Bignotto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Companhia das Letras, 2022. </a:t>
            </a: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78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30561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Lugares do totalitarismo hoje:</a:t>
            </a:r>
          </a:p>
          <a:p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Transparência e opacidade nos conglomerados digitais.</a:t>
            </a:r>
          </a:p>
        </p:txBody>
      </p:sp>
    </p:spTree>
    <p:extLst>
      <p:ext uri="{BB962C8B-B14F-4D97-AF65-F5344CB8AC3E}">
        <p14:creationId xmlns:p14="http://schemas.microsoft.com/office/powerpoint/2010/main" val="3485600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cault - Panóptico • Razão Inadequada">
            <a:extLst>
              <a:ext uri="{FF2B5EF4-FFF2-40B4-BE49-F238E27FC236}">
                <a16:creationId xmlns:a16="http://schemas.microsoft.com/office/drawing/2014/main" id="{EEB75C4C-0800-1D6A-E57D-C3BEB50E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0"/>
            <a:ext cx="1023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91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30561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Lugares do totalitarismo hoje:</a:t>
            </a:r>
          </a:p>
          <a:p>
            <a:endParaRPr lang="pt-BR" sz="28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Transparência e opacidade nos conglomerados digitais.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Trabalho escravo nas redes.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25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01295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Lugares do totalitarismo hoje:</a:t>
            </a:r>
          </a:p>
          <a:p>
            <a:endParaRPr lang="pt-BR" sz="28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Transparência e opacidade nos conglomerados digitais.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Trabalho escravo nas redes.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Identidades libidinais entre a dinâmica das redes – essa nova forma de gozo das sociedades de massas em tempos de bolhas – e as pregações autoritárias, intolerantes e adeptas dos discursos de ódio.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81642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87472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É aí que entram as paixões</a:t>
            </a: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pt-BR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Pathos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sofrimento, padecimento. </a:t>
            </a:r>
            <a:r>
              <a:rPr lang="pt-BR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Paschefn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Páscoa, passagem. </a:t>
            </a:r>
          </a:p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Paixão de Cristo. </a:t>
            </a:r>
          </a:p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Sofrimento por destino. </a:t>
            </a:r>
          </a:p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Passividade. </a:t>
            </a:r>
          </a:p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Paciente.</a:t>
            </a:r>
            <a:endParaRPr lang="pt-BR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72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6592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Segundo Baruch Espinosa (1632-1677), as paixões como são afecções (daí a palavra </a:t>
            </a:r>
            <a:r>
              <a:rPr lang="pt-BR" sz="2800" i="1" dirty="0">
                <a:latin typeface="Times New Roman" panose="02020603050405020304" pitchFamily="18" charset="0"/>
                <a:cs typeface="Calibri" panose="020F0502020204030204" pitchFamily="34" charset="0"/>
              </a:rPr>
              <a:t>afeto</a:t>
            </a: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) que um corpo sofre por outro corpo. Paixão é o oposto da ação. Na primeira, quem determina a mudança de potência no meu corpo é o outro; na segunda, eu é que determino a mudança na minha capacidade de existir.</a:t>
            </a:r>
          </a:p>
        </p:txBody>
      </p:sp>
    </p:spTree>
    <p:extLst>
      <p:ext uri="{BB962C8B-B14F-4D97-AF65-F5344CB8AC3E}">
        <p14:creationId xmlns:p14="http://schemas.microsoft.com/office/powerpoint/2010/main" val="382973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35352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Por que será que a desinformação e as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fake </a:t>
            </a:r>
            <a:r>
              <a:rPr lang="pt-BR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news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não se dobram aos alertas racionais?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Será que as pessoas querem mesmo buscar a verdade factual?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Ou será que elas foram tragadas por uma fantasia que as põe de joelhos diante da mentira?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7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520511"/>
            <a:ext cx="6096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“Os Desejos que seguem de nossa natureza de tal maneira que podem ser entendidos só por ela são aqueles que se referem à Mente enquanto é concebida constar de ideias adequadas; os outros Desejos não se referem à Mente senão enquanto concebe as coisas inadequadamente, e a força e o crescimento deles devem ser definidos não pela potência humana, mas pela potência das coisas que estão fora de nós.” </a:t>
            </a:r>
          </a:p>
          <a:p>
            <a:endParaRPr lang="pt-BR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Espinosa, Ética, Parte IV, </a:t>
            </a:r>
            <a:r>
              <a:rPr lang="pt-BR" dirty="0" err="1">
                <a:latin typeface="Times New Roman" panose="02020603050405020304" pitchFamily="18" charset="0"/>
                <a:cs typeface="Calibri" panose="020F0502020204030204" pitchFamily="34" charset="0"/>
              </a:rPr>
              <a:t>Apendice</a:t>
            </a:r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, Cap. II.</a:t>
            </a:r>
          </a:p>
        </p:txBody>
      </p:sp>
    </p:spTree>
    <p:extLst>
      <p:ext uri="{BB962C8B-B14F-4D97-AF65-F5344CB8AC3E}">
        <p14:creationId xmlns:p14="http://schemas.microsoft.com/office/powerpoint/2010/main" val="2152833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43828" y="1679810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“E assim aqueles Desejos são corretamente chamados de ações e estes de paixões; pois aqueles sempre indicam nossa potência e estes, ao contrário, indicam nossa impotência e um conhecimento mutilado.”</a:t>
            </a:r>
          </a:p>
          <a:p>
            <a:endParaRPr lang="pt-BR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Espinosa, Ética, Parte IV, Apêndice, Cap. II.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2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EC1F24-D148-C9E2-F6CF-F94250DD48FF}"/>
              </a:ext>
            </a:extLst>
          </p:cNvPr>
          <p:cNvSpPr txBox="1"/>
          <p:nvPr/>
        </p:nvSpPr>
        <p:spPr>
          <a:xfrm>
            <a:off x="3048000" y="1659285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A obra (</a:t>
            </a:r>
            <a:r>
              <a:rPr lang="pt-BR" sz="2800" i="1" dirty="0">
                <a:latin typeface="Times New Roman" panose="02020603050405020304" pitchFamily="18" charset="0"/>
                <a:cs typeface="Calibri" panose="020F0502020204030204" pitchFamily="34" charset="0"/>
              </a:rPr>
              <a:t>Ética</a:t>
            </a: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, de Espinosa), diz Marilena </a:t>
            </a:r>
            <a:r>
              <a:rPr lang="pt-BR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Chaui</a:t>
            </a: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, “ilumina uma verdade insólita: a presença secreta e insaciável de um desejo supersticioso e insaciável de servir e obedecer que os humanos imaginam ser fonte de fortaleza, quando é signo de seu aniquilamento individual e coletivo”.</a:t>
            </a:r>
          </a:p>
          <a:p>
            <a:endParaRPr lang="pt-BR" sz="2800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Ética, de Espinosa. Breve apresentação. Edusp, 2015, p. 11.</a:t>
            </a:r>
          </a:p>
        </p:txBody>
      </p:sp>
    </p:spTree>
    <p:extLst>
      <p:ext uri="{BB962C8B-B14F-4D97-AF65-F5344CB8AC3E}">
        <p14:creationId xmlns:p14="http://schemas.microsoft.com/office/powerpoint/2010/main" val="2930049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EC1F24-D148-C9E2-F6CF-F94250DD48FF}"/>
              </a:ext>
            </a:extLst>
          </p:cNvPr>
          <p:cNvSpPr txBox="1"/>
          <p:nvPr/>
        </p:nvSpPr>
        <p:spPr>
          <a:xfrm>
            <a:off x="3048000" y="1659285"/>
            <a:ext cx="6096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Ódio tem objeto. Atenção para a fabricação discursiva do inimigo nas tiranias. </a:t>
            </a:r>
          </a:p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Ira, cólera e fúria, que também podem ser vistas como paixões, não têm objeto, não têm estratégias, são explosivas. Mas aí estão, igualmente, rosnando na noite.</a:t>
            </a:r>
            <a:endParaRPr lang="pt-BR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22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EC1F24-D148-C9E2-F6CF-F94250DD48FF}"/>
              </a:ext>
            </a:extLst>
          </p:cNvPr>
          <p:cNvSpPr txBox="1"/>
          <p:nvPr/>
        </p:nvSpPr>
        <p:spPr>
          <a:xfrm>
            <a:off x="3048000" y="1659285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“Uma paixão, demonstra Espinosa, nunca é vencida por uma razão, mas apenas por outra paixão mais forte e contrária; e uma paixão forte só é vencida por uma ação mais forte e contrária.”</a:t>
            </a:r>
          </a:p>
          <a:p>
            <a:endParaRPr lang="pt-BR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Marilena </a:t>
            </a:r>
            <a:r>
              <a:rPr lang="pt-BR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Chaui</a:t>
            </a:r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i="1" dirty="0">
                <a:latin typeface="Times New Roman" panose="02020603050405020304" pitchFamily="18" charset="0"/>
                <a:cs typeface="Calibri" panose="020F0502020204030204" pitchFamily="34" charset="0"/>
              </a:rPr>
              <a:t>Desejo, paixão e ação na Ética de Espinosa</a:t>
            </a:r>
            <a:r>
              <a:rPr lang="pt-BR" dirty="0">
                <a:latin typeface="Times New Roman" panose="02020603050405020304" pitchFamily="18" charset="0"/>
                <a:cs typeface="Calibri" panose="020F0502020204030204" pitchFamily="34" charset="0"/>
              </a:rPr>
              <a:t>. Cap. “Laços do desejo”. Companhia das Letras, 2011.</a:t>
            </a:r>
          </a:p>
        </p:txBody>
      </p:sp>
    </p:spTree>
    <p:extLst>
      <p:ext uri="{BB962C8B-B14F-4D97-AF65-F5344CB8AC3E}">
        <p14:creationId xmlns:p14="http://schemas.microsoft.com/office/powerpoint/2010/main" val="3128935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EC1F24-D148-C9E2-F6CF-F94250DD48FF}"/>
              </a:ext>
            </a:extLst>
          </p:cNvPr>
          <p:cNvSpPr txBox="1"/>
          <p:nvPr/>
        </p:nvSpPr>
        <p:spPr>
          <a:xfrm>
            <a:off x="3048000" y="2521059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A paixão do ódio contra os sistemas de verdade: ciência, imprensa, universidade, a organização do Estado, o sistema de Justiça.</a:t>
            </a:r>
          </a:p>
        </p:txBody>
      </p:sp>
    </p:spTree>
    <p:extLst>
      <p:ext uri="{BB962C8B-B14F-4D97-AF65-F5344CB8AC3E}">
        <p14:creationId xmlns:p14="http://schemas.microsoft.com/office/powerpoint/2010/main" val="209579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D9C7FD-4D67-6162-16E9-C9800DA8000D}"/>
              </a:ext>
            </a:extLst>
          </p:cNvPr>
          <p:cNvSpPr txBox="1"/>
          <p:nvPr/>
        </p:nvSpPr>
        <p:spPr>
          <a:xfrm>
            <a:off x="3048000" y="1659285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 redes sociais puseram em marcha, virtualmente, o que Gustave Le Bon pensou sobre a psicologia das multidões e Sigmund Freud pensou sobre a psicologia de massas. As redes sociais são as multidões potencializadas, como se cada pessoa sentisse que não precisa prestar contas a mais ninguém. </a:t>
            </a:r>
          </a:p>
        </p:txBody>
      </p:sp>
    </p:spTree>
    <p:extLst>
      <p:ext uri="{BB962C8B-B14F-4D97-AF65-F5344CB8AC3E}">
        <p14:creationId xmlns:p14="http://schemas.microsoft.com/office/powerpoint/2010/main" val="156196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18779E-A578-3CA4-7324-0A82F0511F74}"/>
              </a:ext>
            </a:extLst>
          </p:cNvPr>
          <p:cNvSpPr txBox="1"/>
          <p:nvPr/>
        </p:nvSpPr>
        <p:spPr>
          <a:xfrm>
            <a:off x="3149600" y="1397674"/>
            <a:ext cx="6096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“Pelo simples fato de fazer parte de uma multidão organizada, um homem desce vários degraus da civilização. Isolado, ele pode ser um indivíduo culto; na multidão, é um bárbaro, isto é, uma criatura que age por instinto.” </a:t>
            </a:r>
            <a:endParaRPr lang="pt-BR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Gustave Le Bon,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pt-B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psychologie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Foules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(1985), citado por Miguel Lago, em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Como explicar a resiliência de Bolsonaro?.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linguagem da destruição, de Heloísa Starling, Miguel Lago e Newton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Bignotto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Companhia das Letras, 2022.)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242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871635"/>
            <a:ext cx="6096000" cy="4417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A massa tem uma </a:t>
            </a:r>
            <a:r>
              <a:rPr lang="pt-BR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“constituição libidinal”</a:t>
            </a:r>
            <a:r>
              <a:rPr lang="pt-BR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, diz Freud. Ele se refere à massa que tem um líder e com ele se identifica. </a:t>
            </a:r>
            <a:r>
              <a:rPr lang="pt-BR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“Uma massa primária desse tipo é uma quantidade de indivíduos que puseram um único objeto no lugar de seu ideal do Eu e, em consequência, identificaram-se uns com os outros em seu Eu.”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Freud,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Psicologia das massas e análise do eu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1921. </a:t>
            </a:r>
          </a:p>
        </p:txBody>
      </p:sp>
    </p:spTree>
    <p:extLst>
      <p:ext uri="{BB962C8B-B14F-4D97-AF65-F5344CB8AC3E}">
        <p14:creationId xmlns:p14="http://schemas.microsoft.com/office/powerpoint/2010/main" val="375933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626CD3-49D5-B21D-76D4-0A546676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89" y="1026941"/>
            <a:ext cx="8498821" cy="38686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2249A8D-5830-4C1A-8F36-DAB84AC9D93A}"/>
              </a:ext>
            </a:extLst>
          </p:cNvPr>
          <p:cNvSpPr txBox="1"/>
          <p:nvPr/>
        </p:nvSpPr>
        <p:spPr>
          <a:xfrm>
            <a:off x="1846589" y="5135982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Freud,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Psicologia das massas e análise do Eu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(1921)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Tradução de Paulo César de Souza. Companhia das Letras, 2011. </a:t>
            </a:r>
          </a:p>
        </p:txBody>
      </p:sp>
    </p:spTree>
    <p:extLst>
      <p:ext uri="{BB962C8B-B14F-4D97-AF65-F5344CB8AC3E}">
        <p14:creationId xmlns:p14="http://schemas.microsoft.com/office/powerpoint/2010/main" val="72029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220414"/>
            <a:ext cx="6096000" cy="44171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Freud as compara à “horda primeva”, e afirma que “o líder da massa continua a ser o temido pai primordial”. A massa não se sente contrariada com a opressão e a repressão movida pela figura do líder. Ao contrário,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“quer ainda ser dominada com força irrestrita, tem ânsia extrema de autoridade, ou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(...)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sede de submissão”.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Freud,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Psicologia das massas e análise do eu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1921. </a:t>
            </a:r>
          </a:p>
        </p:txBody>
      </p:sp>
    </p:spTree>
    <p:extLst>
      <p:ext uri="{BB962C8B-B14F-4D97-AF65-F5344CB8AC3E}">
        <p14:creationId xmlns:p14="http://schemas.microsoft.com/office/powerpoint/2010/main" val="397146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2107</Words>
  <Application>Microsoft Office PowerPoint</Application>
  <PresentationFormat>Widescreen</PresentationFormat>
  <Paragraphs>112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A desinformação e o autoritarismo que persiste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Autoritarismo, totalitarismo  e fascismo  o poder e suas modalidades de suprimir a cultura e a liberdade de opinião.</dc:title>
  <dc:creator>ECA-USP Eugênio</dc:creator>
  <cp:lastModifiedBy>Eugenio Bucci</cp:lastModifiedBy>
  <cp:revision>129</cp:revision>
  <dcterms:created xsi:type="dcterms:W3CDTF">2020-03-28T19:28:48Z</dcterms:created>
  <dcterms:modified xsi:type="dcterms:W3CDTF">2024-01-04T18:09:15Z</dcterms:modified>
</cp:coreProperties>
</file>