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7" r:id="rId6"/>
    <p:sldId id="272" r:id="rId7"/>
    <p:sldId id="263" r:id="rId8"/>
    <p:sldId id="264" r:id="rId9"/>
    <p:sldId id="273" r:id="rId10"/>
    <p:sldId id="26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00"/>
    <p:restoredTop sz="84821"/>
  </p:normalViewPr>
  <p:slideViewPr>
    <p:cSldViewPr snapToGrid="0" snapToObjects="1" showGuides="1">
      <p:cViewPr varScale="1">
        <p:scale>
          <a:sx n="96" d="100"/>
          <a:sy n="96" d="100"/>
        </p:scale>
        <p:origin x="20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34F9-8F6E-594B-9FBC-2155FCABC1F6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B6E34-5603-AC4F-AE64-E5CE1142B1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9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E34-5603-AC4F-AE64-E5CE1142B11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76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61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0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58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1E31-43D9-DE4B-9F56-05C9514C2C5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62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1E31-43D9-DE4B-9F56-05C9514C2C5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1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err="1"/>
              <a:t>Arraste</a:t>
            </a:r>
            <a:r>
              <a:rPr lang="en-US"/>
              <a:t>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err="1"/>
              <a:t>Arraste</a:t>
            </a:r>
            <a:r>
              <a:rPr lang="en-US"/>
              <a:t>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rtur.tavr@gmail.co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NO5Kb-PZo?t=184" TargetMode="External"/><Relationship Id="rId2" Type="http://schemas.openxmlformats.org/officeDocument/2006/relationships/hyperlink" Target="https://www.youtube.com/watch?v=93ghU8HCff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7979" y="1380068"/>
            <a:ext cx="9225044" cy="2616199"/>
          </a:xfrm>
        </p:spPr>
        <p:txBody>
          <a:bodyPr>
            <a:normAutofit/>
          </a:bodyPr>
          <a:lstStyle/>
          <a:p>
            <a:r>
              <a:rPr lang="en-US" dirty="0"/>
              <a:t>PRO3213: </a:t>
            </a:r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tecnologia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4273357"/>
            <a:ext cx="6987645" cy="1767224"/>
          </a:xfrm>
        </p:spPr>
        <p:txBody>
          <a:bodyPr>
            <a:normAutofit/>
          </a:bodyPr>
          <a:lstStyle/>
          <a:p>
            <a:r>
              <a:rPr lang="pt-BR" dirty="0"/>
              <a:t>ESCOLA POLIT</a:t>
            </a:r>
            <a:r>
              <a:rPr lang="en-US" dirty="0"/>
              <a:t>ÉCNICA DA USP</a:t>
            </a:r>
          </a:p>
          <a:p>
            <a:r>
              <a:rPr lang="en-US" dirty="0"/>
              <a:t>PROF. DR. GUILHERME ARY PLONSKI</a:t>
            </a:r>
          </a:p>
          <a:p>
            <a:r>
              <a:rPr lang="en-US" dirty="0"/>
              <a:t>ARTUR VILAS BOAS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7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390" y="-59984"/>
            <a:ext cx="10018713" cy="12191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Fontes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úteis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para se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atualizar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83" y="994611"/>
            <a:ext cx="3439517" cy="5862135"/>
          </a:xfrm>
        </p:spPr>
      </p:pic>
      <p:sp>
        <p:nvSpPr>
          <p:cNvPr id="5" name="CaixaDeTexto 4"/>
          <p:cNvSpPr txBox="1"/>
          <p:nvPr/>
        </p:nvSpPr>
        <p:spPr>
          <a:xfrm>
            <a:off x="1307849" y="1572126"/>
            <a:ext cx="415490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56" y="2092240"/>
            <a:ext cx="3248527" cy="476450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1DA81C-C1D7-FE43-8929-9A5E42FAEEB1}"/>
              </a:ext>
            </a:extLst>
          </p:cNvPr>
          <p:cNvSpPr txBox="1">
            <a:spLocks/>
          </p:cNvSpPr>
          <p:nvPr/>
        </p:nvSpPr>
        <p:spPr>
          <a:xfrm>
            <a:off x="2367726" y="1352540"/>
            <a:ext cx="3439516" cy="558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Twitter:</a:t>
            </a:r>
          </a:p>
          <a:p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andrewchen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clairlemon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seanrose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LauraBehrensWu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@naval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techinsider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@ljin18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patrickc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LaurenGoode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rhoover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paulg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CatchKristen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tobi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briannekimmel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arturtavr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18C5CB-1368-5D4F-B422-685E8268E9A2}"/>
              </a:ext>
            </a:extLst>
          </p:cNvPr>
          <p:cNvSpPr txBox="1"/>
          <p:nvPr/>
        </p:nvSpPr>
        <p:spPr>
          <a:xfrm>
            <a:off x="4750987" y="1309612"/>
            <a:ext cx="401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*Extensão do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ProductHunt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Chrome</a:t>
            </a:r>
          </a:p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*The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Brief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5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671B767-3F8B-5940-889D-F908EE603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4646" y="444684"/>
            <a:ext cx="6987645" cy="5942864"/>
          </a:xfrm>
        </p:spPr>
        <p:txBody>
          <a:bodyPr>
            <a:normAutofit/>
          </a:bodyPr>
          <a:lstStyle/>
          <a:p>
            <a:r>
              <a:rPr lang="pt-BR" sz="2800" b="1" dirty="0"/>
              <a:t>Trabalho da disciplina: primeira atividade</a:t>
            </a:r>
            <a:br>
              <a:rPr lang="pt-BR" sz="2800" b="1" dirty="0"/>
            </a:br>
            <a:endParaRPr lang="pt-BR" sz="2800" b="1" dirty="0"/>
          </a:p>
          <a:p>
            <a:r>
              <a:rPr lang="pt-BR" sz="2800" b="1" dirty="0"/>
              <a:t>Individual: </a:t>
            </a:r>
            <a:r>
              <a:rPr lang="pt-BR" sz="2800" dirty="0"/>
              <a:t>pensar em 3 ideias de startups (tecnologia + modelo de negócio) e explicar em um parágrafo cada. </a:t>
            </a:r>
            <a:r>
              <a:rPr lang="pt-BR" sz="2800" b="1" dirty="0"/>
              <a:t>Prazo: 31/08.</a:t>
            </a:r>
            <a:br>
              <a:rPr lang="pt-BR" sz="2800" b="1" dirty="0"/>
            </a:br>
            <a:r>
              <a:rPr lang="pt-BR" sz="2800" dirty="0"/>
              <a:t>Mandar para o </a:t>
            </a:r>
            <a:r>
              <a:rPr lang="pt-BR" sz="2800" dirty="0" err="1">
                <a:hlinkClick r:id="rId2"/>
              </a:rPr>
              <a:t>artur.tavr@gma</a:t>
            </a:r>
            <a:r>
              <a:rPr lang="pt-BR" sz="2800" dirty="0" err="1">
                <a:hlinkClick r:id="rId2"/>
              </a:rPr>
              <a:t>il.com</a:t>
            </a:r>
            <a:r>
              <a:rPr lang="pt-BR" sz="2800" dirty="0"/>
              <a:t> – </a:t>
            </a:r>
            <a:br>
              <a:rPr lang="pt-BR" sz="2800" dirty="0"/>
            </a:br>
            <a:r>
              <a:rPr lang="pt-BR" sz="2800" dirty="0"/>
              <a:t>usar o assunto PRO3213: entrega individual.</a:t>
            </a:r>
          </a:p>
          <a:p>
            <a:endParaRPr lang="pt-BR" sz="2800" b="1" dirty="0"/>
          </a:p>
          <a:p>
            <a:r>
              <a:rPr lang="pt-BR" sz="2800" b="1" dirty="0"/>
              <a:t>Grupo: </a:t>
            </a:r>
            <a:r>
              <a:rPr lang="pt-BR" sz="2800" dirty="0"/>
              <a:t>começar a definir o grupo e já pensar em ideias de startup para a disciplina. Nessa edição, as startups devem gravitar em torno da seguinte tendência: </a:t>
            </a:r>
            <a:r>
              <a:rPr lang="pt-BR" sz="2800" b="1" dirty="0"/>
              <a:t>novas interfaces.</a:t>
            </a:r>
            <a:r>
              <a:rPr lang="pt-BR" sz="2800" dirty="0"/>
              <a:t>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9965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4CD119-FE2B-5E4A-B832-DECF661108CB}"/>
              </a:ext>
            </a:extLst>
          </p:cNvPr>
          <p:cNvSpPr txBox="1"/>
          <p:nvPr/>
        </p:nvSpPr>
        <p:spPr>
          <a:xfrm>
            <a:off x="2001078" y="477078"/>
            <a:ext cx="29419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Interface 1: </a:t>
            </a:r>
            <a:r>
              <a:rPr lang="pt-BR" b="1" dirty="0" err="1"/>
              <a:t>Smartwatches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Tomar como base o Apple </a:t>
            </a:r>
            <a:r>
              <a:rPr lang="pt-BR" dirty="0" err="1"/>
              <a:t>Watch</a:t>
            </a:r>
            <a:r>
              <a:rPr lang="pt-BR" dirty="0"/>
              <a:t>. Produtos com muitos sensores e coisas embutidas, permitindo diversos desdobramentos. Aplicações comuns:</a:t>
            </a:r>
          </a:p>
          <a:p>
            <a:endParaRPr lang="pt-BR" dirty="0"/>
          </a:p>
          <a:p>
            <a:r>
              <a:rPr lang="pt-BR" dirty="0"/>
              <a:t>-Sensor de queda;</a:t>
            </a:r>
          </a:p>
          <a:p>
            <a:endParaRPr lang="pt-BR" dirty="0"/>
          </a:p>
          <a:p>
            <a:r>
              <a:rPr lang="pt-BR" dirty="0"/>
              <a:t>-Captura de dados de saúde;</a:t>
            </a:r>
          </a:p>
          <a:p>
            <a:endParaRPr lang="pt-BR" dirty="0"/>
          </a:p>
          <a:p>
            <a:r>
              <a:rPr lang="pt-BR" dirty="0"/>
              <a:t>-Medidor de sono;</a:t>
            </a:r>
          </a:p>
          <a:p>
            <a:endParaRPr lang="pt-BR" dirty="0"/>
          </a:p>
          <a:p>
            <a:r>
              <a:rPr lang="pt-BR" dirty="0"/>
              <a:t>-Mapas + GPS;</a:t>
            </a:r>
          </a:p>
          <a:p>
            <a:endParaRPr lang="pt-BR" dirty="0"/>
          </a:p>
          <a:p>
            <a:r>
              <a:rPr lang="pt-BR" dirty="0"/>
              <a:t>-Com GPS, alertas de consumo (“lembrar de fazer compras”).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AC861-1C05-004C-84D2-A440DDE0555D}"/>
              </a:ext>
            </a:extLst>
          </p:cNvPr>
          <p:cNvSpPr txBox="1"/>
          <p:nvPr/>
        </p:nvSpPr>
        <p:spPr>
          <a:xfrm>
            <a:off x="5585790" y="477077"/>
            <a:ext cx="29419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Interface 2: Projetores</a:t>
            </a:r>
          </a:p>
          <a:p>
            <a:endParaRPr lang="pt-BR" dirty="0"/>
          </a:p>
          <a:p>
            <a:r>
              <a:rPr lang="pt-BR" dirty="0"/>
              <a:t>Tomar como base o </a:t>
            </a:r>
            <a:r>
              <a:rPr lang="pt-BR" dirty="0" err="1"/>
              <a:t>Hachi</a:t>
            </a:r>
            <a:r>
              <a:rPr lang="pt-BR" dirty="0"/>
              <a:t> </a:t>
            </a:r>
            <a:r>
              <a:rPr lang="pt-BR" dirty="0" err="1"/>
              <a:t>Infinite</a:t>
            </a:r>
            <a:r>
              <a:rPr lang="pt-BR" dirty="0"/>
              <a:t> M1 </a:t>
            </a:r>
            <a:r>
              <a:rPr lang="pt-BR" dirty="0" err="1"/>
              <a:t>Projector</a:t>
            </a:r>
            <a:r>
              <a:rPr lang="pt-BR" dirty="0"/>
              <a:t>. Projetores com visão computacional, interface </a:t>
            </a:r>
            <a:r>
              <a:rPr lang="pt-BR" dirty="0" err="1"/>
              <a:t>touch</a:t>
            </a:r>
            <a:r>
              <a:rPr lang="pt-BR" dirty="0"/>
              <a:t> e mais. Aplicações comuns:</a:t>
            </a:r>
          </a:p>
          <a:p>
            <a:endParaRPr lang="pt-BR" dirty="0"/>
          </a:p>
          <a:p>
            <a:r>
              <a:rPr lang="pt-BR" dirty="0"/>
              <a:t>Ver a série ”a </a:t>
            </a:r>
            <a:r>
              <a:rPr lang="pt-BR" dirty="0" err="1"/>
              <a:t>day</a:t>
            </a:r>
            <a:r>
              <a:rPr lang="pt-BR" dirty="0"/>
              <a:t> </a:t>
            </a:r>
            <a:r>
              <a:rPr lang="pt-BR" dirty="0" err="1"/>
              <a:t>made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glass</a:t>
            </a:r>
            <a:r>
              <a:rPr lang="pt-BR" dirty="0"/>
              <a:t>” e MKBHD: </a:t>
            </a:r>
          </a:p>
          <a:p>
            <a:endParaRPr lang="pt-BR" dirty="0"/>
          </a:p>
          <a:p>
            <a:r>
              <a:rPr lang="pt-BR" dirty="0"/>
              <a:t>1: </a:t>
            </a:r>
            <a:r>
              <a:rPr lang="pt-BR" dirty="0">
                <a:hlinkClick r:id="rId2"/>
              </a:rPr>
              <a:t>https://www.youtube.com/watch?v=93ghU8HCff8</a:t>
            </a:r>
            <a:endParaRPr lang="pt-BR" dirty="0"/>
          </a:p>
          <a:p>
            <a:endParaRPr lang="pt-BR" dirty="0"/>
          </a:p>
          <a:p>
            <a:r>
              <a:rPr lang="pt-BR" dirty="0"/>
              <a:t>2: </a:t>
            </a:r>
            <a:r>
              <a:rPr lang="pt-BR" dirty="0">
                <a:hlinkClick r:id="rId3"/>
              </a:rPr>
              <a:t>https://youtu.be/5NNO5Kb-PZo?t=184</a:t>
            </a:r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FECE43-66DB-6849-AB95-09E2487FD845}"/>
              </a:ext>
            </a:extLst>
          </p:cNvPr>
          <p:cNvSpPr txBox="1"/>
          <p:nvPr/>
        </p:nvSpPr>
        <p:spPr>
          <a:xfrm>
            <a:off x="9090990" y="477076"/>
            <a:ext cx="29419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Interface 3: Áudio</a:t>
            </a:r>
          </a:p>
          <a:p>
            <a:endParaRPr lang="pt-BR" dirty="0"/>
          </a:p>
          <a:p>
            <a:r>
              <a:rPr lang="pt-BR" dirty="0"/>
              <a:t>Duas verticais: hardware e software. Em hardware, temos os </a:t>
            </a:r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buds</a:t>
            </a:r>
            <a:r>
              <a:rPr lang="pt-BR" dirty="0"/>
              <a:t> (</a:t>
            </a:r>
            <a:r>
              <a:rPr lang="pt-BR" dirty="0" err="1"/>
              <a:t>Airpods</a:t>
            </a:r>
            <a:r>
              <a:rPr lang="pt-BR" dirty="0"/>
              <a:t>) e </a:t>
            </a:r>
            <a:r>
              <a:rPr lang="pt-BR" dirty="0" err="1"/>
              <a:t>smart</a:t>
            </a:r>
            <a:r>
              <a:rPr lang="pt-BR" dirty="0"/>
              <a:t> speakers (</a:t>
            </a:r>
            <a:r>
              <a:rPr lang="pt-BR" dirty="0" err="1"/>
              <a:t>google</a:t>
            </a:r>
            <a:r>
              <a:rPr lang="pt-BR" dirty="0"/>
              <a:t> home). Em software, temos produtos diversos apostando em áudio, como </a:t>
            </a:r>
            <a:r>
              <a:rPr lang="pt-BR" dirty="0" err="1"/>
              <a:t>Discord</a:t>
            </a:r>
            <a:r>
              <a:rPr lang="pt-BR" dirty="0"/>
              <a:t>, </a:t>
            </a:r>
            <a:r>
              <a:rPr lang="pt-BR" dirty="0" err="1"/>
              <a:t>podcasts</a:t>
            </a:r>
            <a:r>
              <a:rPr lang="pt-BR" dirty="0"/>
              <a:t>, </a:t>
            </a:r>
            <a:r>
              <a:rPr lang="pt-BR" dirty="0" err="1"/>
              <a:t>text</a:t>
            </a:r>
            <a:r>
              <a:rPr lang="pt-BR" dirty="0"/>
              <a:t>-</a:t>
            </a:r>
            <a:r>
              <a:rPr lang="pt-BR" dirty="0" err="1"/>
              <a:t>to</a:t>
            </a:r>
            <a:r>
              <a:rPr lang="pt-BR" dirty="0"/>
              <a:t>-speech e mais.</a:t>
            </a:r>
          </a:p>
          <a:p>
            <a:endParaRPr lang="pt-BR" dirty="0"/>
          </a:p>
          <a:p>
            <a:r>
              <a:rPr lang="pt-BR" dirty="0"/>
              <a:t>-Podem facilitar a comunicação em trabalho remoto.</a:t>
            </a:r>
          </a:p>
          <a:p>
            <a:endParaRPr lang="pt-BR" dirty="0"/>
          </a:p>
          <a:p>
            <a:r>
              <a:rPr lang="pt-BR" dirty="0"/>
              <a:t>-Podem garantir melhor consumo de informações.</a:t>
            </a:r>
          </a:p>
          <a:p>
            <a:endParaRPr lang="pt-BR" dirty="0"/>
          </a:p>
          <a:p>
            <a:r>
              <a:rPr lang="pt-BR" dirty="0"/>
              <a:t>-Podem ser um horizonte de realidade aumentada.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57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Grandes oportunidades = </a:t>
            </a:r>
            <a:br>
              <a:rPr lang="pt-BR" dirty="0"/>
            </a:br>
            <a:r>
              <a:rPr lang="pt-BR" dirty="0"/>
              <a:t>dor relevante + mercados atrativos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7237" y="2683041"/>
            <a:ext cx="10018713" cy="3124201"/>
          </a:xfrm>
        </p:spPr>
        <p:txBody>
          <a:bodyPr anchor="t"/>
          <a:lstStyle/>
          <a:p>
            <a:pPr marL="0" indent="0">
              <a:buNone/>
            </a:pPr>
            <a:r>
              <a:rPr lang="pt-BR" dirty="0"/>
              <a:t>Exemplos em empresas </a:t>
            </a:r>
            <a:r>
              <a:rPr lang="pt-BR" dirty="0" err="1"/>
              <a:t>d</a:t>
            </a:r>
            <a:r>
              <a:rPr lang="en-US" dirty="0" err="1"/>
              <a:t>isruptivas</a:t>
            </a:r>
            <a:r>
              <a:rPr lang="pt-BR" dirty="0"/>
              <a:t> com base na USP:</a:t>
            </a:r>
          </a:p>
          <a:p>
            <a:r>
              <a:rPr lang="pt-BR" dirty="0" err="1"/>
              <a:t>Nubank</a:t>
            </a:r>
            <a:r>
              <a:rPr lang="pt-BR" dirty="0"/>
              <a:t> = mercado </a:t>
            </a:r>
            <a:r>
              <a:rPr lang="pt-BR" dirty="0" err="1"/>
              <a:t>banc</a:t>
            </a:r>
            <a:r>
              <a:rPr lang="en-US" dirty="0" err="1"/>
              <a:t>ário</a:t>
            </a:r>
            <a:r>
              <a:rPr lang="en-US" dirty="0"/>
              <a:t> + </a:t>
            </a:r>
            <a:r>
              <a:rPr lang="en-US" dirty="0" err="1"/>
              <a:t>serviços</a:t>
            </a:r>
            <a:r>
              <a:rPr lang="en-US" dirty="0"/>
              <a:t> e </a:t>
            </a:r>
            <a:r>
              <a:rPr lang="en-US" dirty="0" err="1"/>
              <a:t>custos</a:t>
            </a:r>
            <a:r>
              <a:rPr lang="en-US" dirty="0"/>
              <a:t> </a:t>
            </a:r>
            <a:r>
              <a:rPr lang="en-US" dirty="0" err="1"/>
              <a:t>abusivos</a:t>
            </a:r>
            <a:endParaRPr lang="en-US" dirty="0"/>
          </a:p>
          <a:p>
            <a:r>
              <a:rPr lang="en-US" dirty="0"/>
              <a:t>Lean survey = </a:t>
            </a:r>
            <a:r>
              <a:rPr lang="en-US" dirty="0" err="1"/>
              <a:t>mercado</a:t>
            </a:r>
            <a:r>
              <a:rPr lang="en-US" dirty="0"/>
              <a:t> de </a:t>
            </a:r>
            <a:r>
              <a:rPr lang="en-US" dirty="0" err="1"/>
              <a:t>pesquisas</a:t>
            </a:r>
            <a:r>
              <a:rPr lang="en-US" dirty="0"/>
              <a:t> + infra-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precária</a:t>
            </a:r>
            <a:endParaRPr lang="en-US" dirty="0"/>
          </a:p>
          <a:p>
            <a:r>
              <a:rPr lang="en-US" dirty="0" err="1"/>
              <a:t>Grupo</a:t>
            </a:r>
            <a:r>
              <a:rPr lang="en-US" dirty="0"/>
              <a:t> Genera = </a:t>
            </a:r>
            <a:r>
              <a:rPr lang="en-US" dirty="0" err="1"/>
              <a:t>mercado</a:t>
            </a:r>
            <a:r>
              <a:rPr lang="en-US" dirty="0"/>
              <a:t> de testes </a:t>
            </a:r>
            <a:r>
              <a:rPr lang="en-US" dirty="0" err="1"/>
              <a:t>laboratoriais</a:t>
            </a:r>
            <a:r>
              <a:rPr lang="en-US" dirty="0"/>
              <a:t> + altos </a:t>
            </a:r>
            <a:r>
              <a:rPr lang="en-US" dirty="0" err="1"/>
              <a:t>custos</a:t>
            </a:r>
            <a:endParaRPr lang="en-US" dirty="0"/>
          </a:p>
          <a:p>
            <a:r>
              <a:rPr lang="en-US" dirty="0" err="1"/>
              <a:t>Worldpackers</a:t>
            </a:r>
            <a:r>
              <a:rPr lang="en-US" dirty="0"/>
              <a:t> = </a:t>
            </a:r>
            <a:r>
              <a:rPr lang="en-US" dirty="0" err="1"/>
              <a:t>mercado</a:t>
            </a:r>
            <a:r>
              <a:rPr lang="en-US" dirty="0"/>
              <a:t> de </a:t>
            </a:r>
            <a:r>
              <a:rPr lang="en-US" dirty="0" err="1"/>
              <a:t>turismo</a:t>
            </a:r>
            <a:r>
              <a:rPr lang="en-US" dirty="0"/>
              <a:t> + </a:t>
            </a:r>
            <a:r>
              <a:rPr lang="en-US" dirty="0" err="1"/>
              <a:t>experiências</a:t>
            </a:r>
            <a:r>
              <a:rPr lang="en-US" dirty="0"/>
              <a:t> </a:t>
            </a:r>
            <a:r>
              <a:rPr lang="en-US" dirty="0" err="1"/>
              <a:t>caras</a:t>
            </a:r>
            <a:r>
              <a:rPr lang="en-US" dirty="0"/>
              <a:t> e ruins</a:t>
            </a:r>
          </a:p>
          <a:p>
            <a:r>
              <a:rPr lang="en-US" dirty="0" err="1"/>
              <a:t>Mvisia</a:t>
            </a:r>
            <a:r>
              <a:rPr lang="en-US" dirty="0"/>
              <a:t>= </a:t>
            </a:r>
            <a:r>
              <a:rPr lang="en-US" dirty="0" err="1"/>
              <a:t>mercado</a:t>
            </a:r>
            <a:r>
              <a:rPr lang="en-US" dirty="0"/>
              <a:t> agro + </a:t>
            </a:r>
            <a:r>
              <a:rPr lang="en-US" dirty="0" err="1"/>
              <a:t>condições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 ruins e </a:t>
            </a:r>
            <a:r>
              <a:rPr lang="en-US" dirty="0" err="1"/>
              <a:t>improdutivas</a:t>
            </a:r>
            <a:r>
              <a:rPr lang="en-US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335505"/>
            <a:ext cx="10018713" cy="5410201"/>
          </a:xfrm>
        </p:spPr>
        <p:txBody>
          <a:bodyPr numCol="3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Energy (</a:t>
            </a:r>
            <a:r>
              <a:rPr lang="pt-BR" sz="2200" i="1" dirty="0" err="1"/>
              <a:t>cheap</a:t>
            </a:r>
            <a:r>
              <a:rPr lang="pt-BR" sz="2200" i="1" dirty="0"/>
              <a:t>, new </a:t>
            </a:r>
            <a:r>
              <a:rPr lang="pt-BR" sz="2200" i="1" dirty="0" err="1"/>
              <a:t>sources</a:t>
            </a:r>
            <a:r>
              <a:rPr lang="pt-BR" sz="2200" i="1" dirty="0"/>
              <a:t>, </a:t>
            </a:r>
            <a:r>
              <a:rPr lang="pt-BR" sz="2200" i="1" dirty="0" err="1"/>
              <a:t>batteries</a:t>
            </a:r>
            <a:r>
              <a:rPr lang="pt-BR" sz="2200" i="1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Artificial </a:t>
            </a:r>
            <a:r>
              <a:rPr lang="pt-BR" sz="2200" i="1" dirty="0" err="1"/>
              <a:t>Intelligence</a:t>
            </a:r>
            <a:r>
              <a:rPr lang="pt-BR" sz="2200" i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Robots</a:t>
            </a:r>
            <a:r>
              <a:rPr lang="pt-BR" sz="2200" i="1" dirty="0"/>
              <a:t> (self-</a:t>
            </a:r>
            <a:r>
              <a:rPr lang="pt-BR" sz="2200" i="1" dirty="0" err="1"/>
              <a:t>driving</a:t>
            </a:r>
            <a:r>
              <a:rPr lang="pt-BR" sz="2200" i="1" dirty="0"/>
              <a:t> </a:t>
            </a:r>
            <a:r>
              <a:rPr lang="pt-BR" sz="2200" i="1" dirty="0" err="1"/>
              <a:t>cars</a:t>
            </a:r>
            <a:r>
              <a:rPr lang="pt-BR" sz="2200" i="1" dirty="0"/>
              <a:t>, </a:t>
            </a:r>
            <a:r>
              <a:rPr lang="pt-BR" sz="2200" i="1" dirty="0" err="1"/>
              <a:t>space</a:t>
            </a:r>
            <a:r>
              <a:rPr lang="pt-BR" sz="2200" i="1" dirty="0"/>
              <a:t> </a:t>
            </a:r>
            <a:r>
              <a:rPr lang="pt-BR" sz="2200" i="1" dirty="0" err="1"/>
              <a:t>exploring</a:t>
            </a:r>
            <a:r>
              <a:rPr lang="pt-BR" sz="2200" i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Biotech</a:t>
            </a:r>
            <a:r>
              <a:rPr lang="pt-BR" sz="2200" i="1" dirty="0"/>
              <a:t> (</a:t>
            </a:r>
            <a:r>
              <a:rPr lang="pt-BR" sz="2200" i="1" dirty="0" err="1"/>
              <a:t>slowing</a:t>
            </a:r>
            <a:r>
              <a:rPr lang="pt-BR" sz="2200" i="1" dirty="0"/>
              <a:t> </a:t>
            </a:r>
            <a:r>
              <a:rPr lang="pt-BR" sz="2200" i="1" dirty="0" err="1"/>
              <a:t>aging</a:t>
            </a:r>
            <a:r>
              <a:rPr lang="pt-BR" sz="2200" i="1" dirty="0"/>
              <a:t>, </a:t>
            </a:r>
            <a:r>
              <a:rPr lang="pt-BR" sz="2200" i="1" dirty="0" err="1"/>
              <a:t>genetics</a:t>
            </a:r>
            <a:r>
              <a:rPr lang="pt-BR" sz="2200" i="1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Healthcare</a:t>
            </a:r>
            <a:r>
              <a:rPr lang="pt-BR" sz="2200" i="1" dirty="0"/>
              <a:t> (</a:t>
            </a:r>
            <a:r>
              <a:rPr lang="pt-BR" sz="2200" i="1" dirty="0" err="1"/>
              <a:t>sensors</a:t>
            </a:r>
            <a:r>
              <a:rPr lang="pt-BR" sz="2200" i="1" dirty="0"/>
              <a:t>, data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devices</a:t>
            </a:r>
            <a:r>
              <a:rPr lang="pt-BR" sz="2200" i="1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Pharmaceuticals</a:t>
            </a:r>
            <a:r>
              <a:rPr lang="pt-BR" sz="2200" i="1" dirty="0"/>
              <a:t>;</a:t>
            </a:r>
            <a:br>
              <a:rPr lang="pt-BR" sz="2200" i="1" dirty="0"/>
            </a:br>
            <a:br>
              <a:rPr lang="pt-BR" sz="2200" i="1" dirty="0"/>
            </a:br>
            <a:br>
              <a:rPr lang="pt-BR" sz="2200" i="1" dirty="0"/>
            </a:br>
            <a:endParaRPr lang="pt-BR" sz="2200" i="1" dirty="0"/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Food</a:t>
            </a:r>
            <a:r>
              <a:rPr lang="pt-BR" sz="2200" i="1" dirty="0"/>
              <a:t>/</a:t>
            </a:r>
            <a:r>
              <a:rPr lang="pt-BR" sz="2200" i="1" dirty="0" err="1"/>
              <a:t>water</a:t>
            </a:r>
            <a:r>
              <a:rPr lang="pt-BR" sz="2200" i="1" dirty="0"/>
              <a:t> </a:t>
            </a:r>
            <a:r>
              <a:rPr lang="pt-BR" sz="2200" i="1" dirty="0" err="1"/>
              <a:t>availability</a:t>
            </a:r>
            <a:r>
              <a:rPr lang="pt-BR" sz="2200" i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Education</a:t>
            </a:r>
            <a:r>
              <a:rPr lang="pt-BR" sz="2200" i="1" dirty="0"/>
              <a:t> (</a:t>
            </a:r>
            <a:r>
              <a:rPr lang="pt-BR" sz="2200" i="1" dirty="0" err="1"/>
              <a:t>mass</a:t>
            </a:r>
            <a:r>
              <a:rPr lang="pt-BR" sz="2200" i="1" dirty="0"/>
              <a:t> </a:t>
            </a:r>
            <a:r>
              <a:rPr lang="pt-BR" sz="2200" i="1" dirty="0" err="1"/>
              <a:t>scale</a:t>
            </a:r>
            <a:r>
              <a:rPr lang="pt-BR" sz="2200" i="1" dirty="0"/>
              <a:t> + </a:t>
            </a:r>
            <a:r>
              <a:rPr lang="pt-BR" sz="2200" i="1" dirty="0" err="1"/>
              <a:t>one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</a:t>
            </a:r>
            <a:r>
              <a:rPr lang="pt-BR" sz="2200" i="1" dirty="0" err="1"/>
              <a:t>one</a:t>
            </a:r>
            <a:r>
              <a:rPr lang="pt-BR" sz="2200" i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Internet (</a:t>
            </a:r>
            <a:r>
              <a:rPr lang="pt-BR" sz="2200" i="1" dirty="0" err="1"/>
              <a:t>secure</a:t>
            </a:r>
            <a:r>
              <a:rPr lang="pt-BR" sz="2200" i="1" dirty="0"/>
              <a:t>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free</a:t>
            </a:r>
            <a:r>
              <a:rPr lang="pt-BR" sz="2200" i="1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 </a:t>
            </a:r>
            <a:r>
              <a:rPr lang="pt-BR" sz="2200" i="1" dirty="0" err="1"/>
              <a:t>Government</a:t>
            </a:r>
            <a:r>
              <a:rPr lang="pt-BR" sz="2200" i="1" dirty="0"/>
              <a:t> (new software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crowd</a:t>
            </a:r>
            <a:r>
              <a:rPr lang="pt-BR" sz="2200" i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Human</a:t>
            </a:r>
            <a:r>
              <a:rPr lang="pt-BR" sz="2200" i="1" dirty="0"/>
              <a:t> </a:t>
            </a:r>
            <a:r>
              <a:rPr lang="pt-BR" sz="2200" i="1" dirty="0" err="1"/>
              <a:t>augmentation</a:t>
            </a:r>
            <a:r>
              <a:rPr lang="pt-BR" sz="2200" i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VR </a:t>
            </a:r>
            <a:r>
              <a:rPr lang="pt-BR" sz="2200" i="1" dirty="0" err="1"/>
              <a:t>and</a:t>
            </a:r>
            <a:r>
              <a:rPr lang="pt-BR" sz="2200" i="1" dirty="0"/>
              <a:t> AR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Science (material, </a:t>
            </a:r>
            <a:r>
              <a:rPr lang="pt-BR" sz="2200" i="1" dirty="0" err="1"/>
              <a:t>nanotech</a:t>
            </a:r>
            <a:r>
              <a:rPr lang="pt-BR" sz="2200" i="1" dirty="0"/>
              <a:t>, </a:t>
            </a:r>
            <a:r>
              <a:rPr lang="pt-BR" sz="2200" i="1" dirty="0" err="1"/>
              <a:t>space</a:t>
            </a:r>
            <a:r>
              <a:rPr lang="pt-BR" sz="2200" i="1" dirty="0"/>
              <a:t> tech)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Transportation</a:t>
            </a:r>
            <a:endParaRPr lang="pt-BR" sz="2200" i="1" dirty="0"/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One</a:t>
            </a:r>
            <a:r>
              <a:rPr lang="pt-BR" sz="2200" i="1" dirty="0"/>
              <a:t> </a:t>
            </a:r>
            <a:r>
              <a:rPr lang="pt-BR" sz="2200" i="1" dirty="0" err="1"/>
              <a:t>million</a:t>
            </a:r>
            <a:r>
              <a:rPr lang="pt-BR" sz="2200" i="1" dirty="0"/>
              <a:t> </a:t>
            </a:r>
            <a:r>
              <a:rPr lang="pt-BR" sz="2200" i="1" dirty="0" err="1"/>
              <a:t>jobs</a:t>
            </a:r>
            <a:r>
              <a:rPr lang="pt-BR" sz="2200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Programming</a:t>
            </a:r>
            <a:r>
              <a:rPr lang="pt-BR" sz="2200" i="1" dirty="0"/>
              <a:t> tools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Hollywood 2.0 (</a:t>
            </a:r>
            <a:r>
              <a:rPr lang="pt-BR" sz="2200" i="1" dirty="0" err="1"/>
              <a:t>celebrities</a:t>
            </a:r>
            <a:r>
              <a:rPr lang="pt-BR" sz="2200" i="1" dirty="0"/>
              <a:t>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content</a:t>
            </a:r>
            <a:r>
              <a:rPr lang="pt-BR" sz="2200" i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Diversity</a:t>
            </a:r>
            <a:r>
              <a:rPr lang="pt-BR" sz="2200" i="1" dirty="0"/>
              <a:t> (inclusive tech)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Developing</a:t>
            </a:r>
            <a:r>
              <a:rPr lang="pt-BR" sz="2200" i="1" dirty="0"/>
              <a:t> countries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Enterprise software (</a:t>
            </a:r>
            <a:r>
              <a:rPr lang="pt-BR" sz="2200" i="1" dirty="0" err="1"/>
              <a:t>making</a:t>
            </a:r>
            <a:r>
              <a:rPr lang="pt-BR" sz="2200" i="1" dirty="0"/>
              <a:t> </a:t>
            </a:r>
            <a:r>
              <a:rPr lang="pt-BR" sz="2200" i="1" dirty="0" err="1"/>
              <a:t>expensive</a:t>
            </a:r>
            <a:r>
              <a:rPr lang="pt-BR" sz="2200" i="1" dirty="0"/>
              <a:t> </a:t>
            </a:r>
            <a:r>
              <a:rPr lang="pt-BR" sz="2200" i="1" dirty="0" err="1"/>
              <a:t>cheap</a:t>
            </a:r>
            <a:r>
              <a:rPr lang="pt-BR" sz="2200" i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i="1" dirty="0" err="1"/>
              <a:t>Fintech</a:t>
            </a:r>
            <a:endParaRPr lang="pt-BR" sz="2200" i="1" dirty="0"/>
          </a:p>
          <a:p>
            <a:pPr marL="457200" indent="-457200">
              <a:buFont typeface="+mj-lt"/>
              <a:buAutoNum type="arabicPeriod"/>
            </a:pPr>
            <a:r>
              <a:rPr lang="pt-BR" sz="2200" i="1" dirty="0"/>
              <a:t>Telecom (</a:t>
            </a:r>
            <a:r>
              <a:rPr lang="pt-BR" sz="2200" i="1" dirty="0" err="1"/>
              <a:t>better</a:t>
            </a:r>
            <a:r>
              <a:rPr lang="pt-BR" sz="2200" i="1" dirty="0"/>
              <a:t> </a:t>
            </a:r>
            <a:r>
              <a:rPr lang="pt-BR" sz="2200" i="1" dirty="0" err="1"/>
              <a:t>than</a:t>
            </a:r>
            <a:r>
              <a:rPr lang="pt-BR" sz="2200" i="1" dirty="0"/>
              <a:t> </a:t>
            </a:r>
            <a:r>
              <a:rPr lang="pt-BR" sz="2200" i="1" dirty="0" err="1"/>
              <a:t>skype</a:t>
            </a:r>
            <a:r>
              <a:rPr lang="pt-BR" sz="2200" i="1" dirty="0"/>
              <a:t>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35505"/>
          </a:xfrm>
        </p:spPr>
        <p:txBody>
          <a:bodyPr/>
          <a:lstStyle/>
          <a:p>
            <a:r>
              <a:rPr lang="pt-BR" i="1" dirty="0" err="1"/>
              <a:t>Y</a:t>
            </a:r>
            <a:r>
              <a:rPr lang="pt-BR" i="1" dirty="0"/>
              <a:t> </a:t>
            </a:r>
            <a:r>
              <a:rPr lang="pt-BR" i="1" dirty="0" err="1"/>
              <a:t>Combinator</a:t>
            </a:r>
            <a:r>
              <a:rPr lang="pt-BR" i="1" dirty="0"/>
              <a:t> – </a:t>
            </a:r>
            <a:r>
              <a:rPr lang="pt-BR" i="1" dirty="0" err="1"/>
              <a:t>Fundable</a:t>
            </a:r>
            <a:r>
              <a:rPr lang="pt-BR" i="1" dirty="0"/>
              <a:t> </a:t>
            </a:r>
            <a:r>
              <a:rPr lang="pt-BR" i="1" dirty="0" err="1"/>
              <a:t>ideas</a:t>
            </a:r>
            <a:r>
              <a:rPr lang="pt-BR" i="1" dirty="0"/>
              <a:t> </a:t>
            </a:r>
            <a:r>
              <a:rPr lang="pt-BR" i="1" dirty="0" err="1"/>
              <a:t>that</a:t>
            </a:r>
            <a:r>
              <a:rPr lang="pt-BR" i="1" dirty="0"/>
              <a:t> </a:t>
            </a:r>
            <a:r>
              <a:rPr lang="pt-BR" i="1" dirty="0" err="1"/>
              <a:t>matter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5314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3044" y="864108"/>
            <a:ext cx="7908750" cy="512064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CES 2018</a:t>
            </a:r>
          </a:p>
          <a:p>
            <a:pPr marL="0" indent="0">
              <a:buNone/>
            </a:pPr>
            <a:r>
              <a:rPr lang="en-US" sz="2400" b="1" dirty="0"/>
              <a:t>-Smart home: </a:t>
            </a:r>
            <a:r>
              <a:rPr lang="en-US" sz="2400" dirty="0" err="1"/>
              <a:t>geladeiras</a:t>
            </a:r>
            <a:r>
              <a:rPr lang="en-US" sz="2400" dirty="0"/>
              <a:t>, </a:t>
            </a:r>
            <a:r>
              <a:rPr lang="en-US" sz="2400" dirty="0" err="1"/>
              <a:t>televisões</a:t>
            </a:r>
            <a:r>
              <a:rPr lang="en-US" sz="2400" dirty="0"/>
              <a:t>, camas/</a:t>
            </a:r>
            <a:r>
              <a:rPr lang="en-US" sz="2400" dirty="0" err="1"/>
              <a:t>sofás</a:t>
            </a:r>
            <a:r>
              <a:rPr lang="en-US" sz="2400" dirty="0"/>
              <a:t> e </a:t>
            </a:r>
            <a:r>
              <a:rPr lang="en-US" sz="2400" dirty="0" err="1"/>
              <a:t>muitos</a:t>
            </a:r>
            <a:r>
              <a:rPr lang="en-US" sz="2400" dirty="0"/>
              <a:t> outros. O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o </a:t>
            </a:r>
            <a:r>
              <a:rPr lang="en-US" sz="2400" dirty="0" err="1"/>
              <a:t>movimento</a:t>
            </a:r>
            <a:r>
              <a:rPr lang="en-US" sz="2400" dirty="0"/>
              <a:t> de </a:t>
            </a:r>
            <a:r>
              <a:rPr lang="en-US" sz="2400" b="1" i="1" dirty="0"/>
              <a:t>voice smart assistants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b="1" dirty="0" err="1"/>
              <a:t>Robotização</a:t>
            </a:r>
            <a:r>
              <a:rPr lang="en-US" sz="2400" b="1" dirty="0"/>
              <a:t> para o </a:t>
            </a:r>
            <a:r>
              <a:rPr lang="en-US" sz="2400" b="1" dirty="0" err="1"/>
              <a:t>bem</a:t>
            </a:r>
            <a:r>
              <a:rPr lang="en-US" sz="2400" b="1" dirty="0"/>
              <a:t> </a:t>
            </a:r>
            <a:r>
              <a:rPr lang="en-US" sz="2400" b="1" dirty="0" err="1"/>
              <a:t>estar</a:t>
            </a:r>
            <a:r>
              <a:rPr lang="en-US" sz="2400" b="1" dirty="0"/>
              <a:t>: </a:t>
            </a:r>
            <a:r>
              <a:rPr lang="en-US" sz="2400" dirty="0" err="1"/>
              <a:t>robôs</a:t>
            </a:r>
            <a:r>
              <a:rPr lang="en-US" sz="2400" dirty="0"/>
              <a:t> de </a:t>
            </a:r>
            <a:r>
              <a:rPr lang="en-US" sz="2400" dirty="0" err="1"/>
              <a:t>suporte</a:t>
            </a:r>
            <a:r>
              <a:rPr lang="en-US" sz="2400" dirty="0"/>
              <a:t> (</a:t>
            </a:r>
            <a:r>
              <a:rPr lang="en-US" sz="2400" dirty="0" err="1"/>
              <a:t>carregar</a:t>
            </a:r>
            <a:r>
              <a:rPr lang="en-US" sz="2400" dirty="0"/>
              <a:t> </a:t>
            </a:r>
            <a:r>
              <a:rPr lang="en-US" sz="2400" dirty="0" err="1"/>
              <a:t>coisas</a:t>
            </a:r>
            <a:r>
              <a:rPr lang="en-US" sz="2400" dirty="0"/>
              <a:t>, </a:t>
            </a:r>
            <a:r>
              <a:rPr lang="en-US" sz="2400" dirty="0" err="1"/>
              <a:t>limpar</a:t>
            </a:r>
            <a:r>
              <a:rPr lang="en-US" sz="2400" dirty="0"/>
              <a:t> o local etc.); ”</a:t>
            </a:r>
            <a:r>
              <a:rPr lang="en-US" sz="2400" dirty="0" err="1"/>
              <a:t>pato</a:t>
            </a:r>
            <a:r>
              <a:rPr lang="en-US" sz="2400" dirty="0"/>
              <a:t> amigo” para amparo </a:t>
            </a:r>
            <a:r>
              <a:rPr lang="en-US" sz="2400" dirty="0" err="1"/>
              <a:t>emocional</a:t>
            </a:r>
            <a:r>
              <a:rPr lang="en-US" sz="2400" dirty="0"/>
              <a:t> a </a:t>
            </a:r>
            <a:r>
              <a:rPr lang="en-US" sz="2400" dirty="0" err="1"/>
              <a:t>crianças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tratamento</a:t>
            </a:r>
            <a:r>
              <a:rPr lang="en-US" sz="2400" dirty="0"/>
              <a:t> de </a:t>
            </a:r>
            <a:r>
              <a:rPr lang="en-US" sz="2400" dirty="0" err="1"/>
              <a:t>câncer</a:t>
            </a:r>
            <a:r>
              <a:rPr lang="en-US" sz="2400" dirty="0"/>
              <a:t>; </a:t>
            </a:r>
            <a:r>
              <a:rPr lang="en-US" sz="2400" dirty="0" err="1"/>
              <a:t>precisão</a:t>
            </a:r>
            <a:r>
              <a:rPr lang="en-US" sz="2400" dirty="0"/>
              <a:t> e </a:t>
            </a:r>
            <a:r>
              <a:rPr lang="en-US" sz="2400" dirty="0" err="1"/>
              <a:t>controle</a:t>
            </a:r>
            <a:r>
              <a:rPr lang="en-US" sz="2400" dirty="0"/>
              <a:t> para </a:t>
            </a:r>
            <a:r>
              <a:rPr lang="en-US" sz="2400" dirty="0" err="1"/>
              <a:t>segurança</a:t>
            </a:r>
            <a:r>
              <a:rPr lang="en-US" sz="2400" dirty="0"/>
              <a:t> de </a:t>
            </a:r>
            <a:r>
              <a:rPr lang="en-US" sz="2400" dirty="0" err="1"/>
              <a:t>estruturas</a:t>
            </a:r>
            <a:r>
              <a:rPr lang="en-US" sz="2400" dirty="0"/>
              <a:t> (</a:t>
            </a:r>
            <a:r>
              <a:rPr lang="en-US" sz="2400" dirty="0" err="1"/>
              <a:t>como</a:t>
            </a:r>
            <a:r>
              <a:rPr lang="en-US" sz="2400" dirty="0"/>
              <a:t> moto e outros).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b="1" dirty="0" err="1"/>
              <a:t>Dissolução</a:t>
            </a:r>
            <a:r>
              <a:rPr lang="en-US" sz="2400" b="1" dirty="0"/>
              <a:t> do </a:t>
            </a:r>
            <a:r>
              <a:rPr lang="en-US" sz="2400" b="1" dirty="0" err="1"/>
              <a:t>conceito</a:t>
            </a:r>
            <a:r>
              <a:rPr lang="en-US" sz="2400" b="1" dirty="0"/>
              <a:t> de </a:t>
            </a:r>
            <a:r>
              <a:rPr lang="en-US" sz="2400" b="1" dirty="0" err="1"/>
              <a:t>propriedade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muitas</a:t>
            </a:r>
            <a:r>
              <a:rPr lang="en-US" sz="2400" b="1" dirty="0"/>
              <a:t> </a:t>
            </a:r>
            <a:r>
              <a:rPr lang="en-US" sz="2400" b="1" dirty="0" err="1"/>
              <a:t>escalas</a:t>
            </a:r>
            <a:r>
              <a:rPr lang="en-US" sz="2400" b="1" dirty="0"/>
              <a:t>: </a:t>
            </a:r>
            <a:r>
              <a:rPr lang="en-US" sz="2400" dirty="0"/>
              <a:t>van </a:t>
            </a:r>
            <a:r>
              <a:rPr lang="en-US" sz="2400" dirty="0" err="1"/>
              <a:t>multipropósito</a:t>
            </a:r>
            <a:r>
              <a:rPr lang="en-US" sz="2400" dirty="0"/>
              <a:t> </a:t>
            </a:r>
            <a:r>
              <a:rPr lang="en-US" sz="2400" dirty="0" err="1"/>
              <a:t>compartilhada</a:t>
            </a:r>
            <a:r>
              <a:rPr lang="en-US" sz="2400" dirty="0"/>
              <a:t>; </a:t>
            </a:r>
            <a:r>
              <a:rPr lang="en-US" sz="2400" dirty="0" err="1"/>
              <a:t>redução</a:t>
            </a:r>
            <a:r>
              <a:rPr lang="en-US" sz="2400" dirty="0"/>
              <a:t> da </a:t>
            </a:r>
            <a:r>
              <a:rPr lang="en-US" sz="2400" dirty="0" err="1"/>
              <a:t>necessidade</a:t>
            </a:r>
            <a:r>
              <a:rPr lang="en-US" sz="2400" dirty="0"/>
              <a:t> de </a:t>
            </a:r>
            <a:r>
              <a:rPr lang="en-US" sz="2400" dirty="0" err="1"/>
              <a:t>computador</a:t>
            </a:r>
            <a:r>
              <a:rPr lang="en-US" sz="2400" dirty="0"/>
              <a:t> </a:t>
            </a:r>
            <a:r>
              <a:rPr lang="en-US" sz="2400" dirty="0" err="1"/>
              <a:t>pessoal</a:t>
            </a:r>
            <a:r>
              <a:rPr lang="en-US" sz="2400" dirty="0"/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0719"/>
            <a:ext cx="3908054" cy="25309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08055" cy="19106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09" y="1910687"/>
            <a:ext cx="3947886" cy="24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702" y="569214"/>
            <a:ext cx="7465344" cy="571957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CES 2019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/>
              <a:t>-E-commerce e as </a:t>
            </a:r>
            <a:r>
              <a:rPr lang="en-US" sz="2400" b="1" dirty="0" err="1"/>
              <a:t>novas</a:t>
            </a:r>
            <a:r>
              <a:rPr lang="en-US" sz="2400" b="1" dirty="0"/>
              <a:t> </a:t>
            </a:r>
            <a:r>
              <a:rPr lang="en-US" sz="2400" b="1" dirty="0" err="1"/>
              <a:t>experiências</a:t>
            </a:r>
            <a:r>
              <a:rPr lang="en-US" sz="2400" b="1" dirty="0"/>
              <a:t> de </a:t>
            </a:r>
            <a:r>
              <a:rPr lang="en-US" sz="2400" b="1" dirty="0" err="1"/>
              <a:t>entrega</a:t>
            </a:r>
            <a:r>
              <a:rPr lang="en-US" sz="2400" b="1" dirty="0"/>
              <a:t>: </a:t>
            </a:r>
            <a:r>
              <a:rPr lang="en-US" sz="2400" dirty="0" err="1"/>
              <a:t>módulos</a:t>
            </a:r>
            <a:r>
              <a:rPr lang="en-US" sz="2400" dirty="0"/>
              <a:t> para </a:t>
            </a:r>
            <a:r>
              <a:rPr lang="en-US" sz="2400" dirty="0" err="1"/>
              <a:t>bicicletas</a:t>
            </a:r>
            <a:r>
              <a:rPr lang="en-US" sz="2400" dirty="0"/>
              <a:t>; lockers e </a:t>
            </a:r>
            <a:r>
              <a:rPr lang="en-US" sz="2400" dirty="0" err="1"/>
              <a:t>mecanismos</a:t>
            </a:r>
            <a:r>
              <a:rPr lang="en-US" sz="2400" dirty="0"/>
              <a:t> de entrada (Key by Amazon); </a:t>
            </a:r>
            <a:r>
              <a:rPr lang="en-US" sz="2400" dirty="0" err="1"/>
              <a:t>robôs</a:t>
            </a:r>
            <a:r>
              <a:rPr lang="en-US" sz="2400" dirty="0"/>
              <a:t> </a:t>
            </a:r>
            <a:r>
              <a:rPr lang="en-US" sz="2400" dirty="0" err="1"/>
              <a:t>fazendo</a:t>
            </a:r>
            <a:r>
              <a:rPr lang="en-US" sz="2400" dirty="0"/>
              <a:t> </a:t>
            </a:r>
            <a:r>
              <a:rPr lang="en-US" sz="2400" dirty="0" err="1"/>
              <a:t>entregas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Saúde</a:t>
            </a:r>
            <a:r>
              <a:rPr lang="en-US" sz="2400" b="1" dirty="0"/>
              <a:t> e fitness: </a:t>
            </a:r>
            <a:r>
              <a:rPr lang="en-US" sz="2400" dirty="0"/>
              <a:t>hardware + IA </a:t>
            </a:r>
            <a:r>
              <a:rPr lang="en-US" sz="2400" dirty="0" err="1"/>
              <a:t>permitindo</a:t>
            </a:r>
            <a:r>
              <a:rPr lang="en-US" sz="2400" dirty="0"/>
              <a:t> </a:t>
            </a:r>
            <a:r>
              <a:rPr lang="en-US" sz="2400" dirty="0" err="1"/>
              <a:t>práticas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casa (</a:t>
            </a:r>
            <a:r>
              <a:rPr lang="en-US" sz="2400" dirty="0" err="1"/>
              <a:t>FightCamp</a:t>
            </a:r>
            <a:r>
              <a:rPr lang="en-US" sz="2400" dirty="0"/>
              <a:t>; Omron; NordicTrack VR Bike); Samsung bots + </a:t>
            </a:r>
            <a:r>
              <a:rPr lang="en-US" sz="2400" dirty="0" err="1"/>
              <a:t>exoesqueleto</a:t>
            </a:r>
            <a:r>
              <a:rPr lang="en-US" sz="2400" dirty="0"/>
              <a:t>; </a:t>
            </a:r>
            <a:r>
              <a:rPr lang="en-US" sz="2400" dirty="0" err="1"/>
              <a:t>monitoramento</a:t>
            </a:r>
            <a:r>
              <a:rPr lang="en-US" sz="2400" dirty="0"/>
              <a:t> e </a:t>
            </a:r>
            <a:r>
              <a:rPr lang="en-US" sz="2400" dirty="0" err="1"/>
              <a:t>miniaturização</a:t>
            </a:r>
            <a:r>
              <a:rPr lang="en-US" sz="2400" dirty="0"/>
              <a:t> (D-Free); </a:t>
            </a:r>
            <a:r>
              <a:rPr lang="en-US" sz="2400" dirty="0" err="1"/>
              <a:t>telemedicina</a:t>
            </a:r>
            <a:r>
              <a:rPr lang="en-US" sz="2400" dirty="0"/>
              <a:t> (</a:t>
            </a:r>
            <a:r>
              <a:rPr lang="en-US" sz="2400" dirty="0" err="1"/>
              <a:t>TytoCare</a:t>
            </a:r>
            <a:r>
              <a:rPr lang="en-US" sz="2400" dirty="0"/>
              <a:t>).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-</a:t>
            </a:r>
            <a:r>
              <a:rPr lang="en-US" sz="2400" b="1" dirty="0" err="1"/>
              <a:t>Futuro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alimentação</a:t>
            </a:r>
            <a:r>
              <a:rPr lang="en-US" sz="2400" b="1" dirty="0"/>
              <a:t>: </a:t>
            </a:r>
            <a:r>
              <a:rPr lang="en-US" sz="2400" dirty="0"/>
              <a:t>impossible burger 2.0; </a:t>
            </a:r>
            <a:r>
              <a:rPr lang="en-US" sz="2400" dirty="0" err="1"/>
              <a:t>automação</a:t>
            </a:r>
            <a:r>
              <a:rPr lang="en-US" sz="2400" dirty="0"/>
              <a:t> com </a:t>
            </a:r>
            <a:r>
              <a:rPr lang="en-US" sz="2400" dirty="0" err="1"/>
              <a:t>BreadBot</a:t>
            </a:r>
            <a:r>
              <a:rPr lang="en-US" sz="2400" dirty="0"/>
              <a:t> e </a:t>
            </a:r>
            <a:r>
              <a:rPr lang="en-US" sz="2400" dirty="0" err="1"/>
              <a:t>VoltaMookie</a:t>
            </a:r>
            <a:r>
              <a:rPr lang="en-US" sz="2400" dirty="0"/>
              <a:t>; </a:t>
            </a:r>
            <a:r>
              <a:rPr lang="en-US" sz="2400" dirty="0" err="1"/>
              <a:t>HomeBrew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450C7-59D1-0E45-AFA8-5CAF50A6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9593"/>
            <a:ext cx="3791318" cy="2135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5FFC0-7CB2-CB46-949D-4C09EC4D4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16183"/>
            <a:ext cx="3791318" cy="262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D963C-3172-6740-AD1C-E0BC1F006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" y="4598126"/>
            <a:ext cx="3772662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2232" y="569214"/>
            <a:ext cx="7788842" cy="571957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CES 2020</a:t>
            </a:r>
            <a:endParaRPr lang="en-US" sz="2400" dirty="0"/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-Audio &amp; earbuds: </a:t>
            </a:r>
            <a:r>
              <a:rPr lang="en-US" sz="2400" dirty="0" err="1"/>
              <a:t>intensificou</a:t>
            </a:r>
            <a:r>
              <a:rPr lang="en-US" sz="2400" dirty="0"/>
              <a:t>-se a </a:t>
            </a:r>
            <a:r>
              <a:rPr lang="en-US" sz="2400" dirty="0" err="1"/>
              <a:t>presença</a:t>
            </a:r>
            <a:r>
              <a:rPr lang="en-US" sz="2400" dirty="0"/>
              <a:t> de smart home (</a:t>
            </a:r>
            <a:r>
              <a:rPr lang="en-US" sz="2400" dirty="0" err="1"/>
              <a:t>Alexas</a:t>
            </a:r>
            <a:r>
              <a:rPr lang="en-US" sz="2400" dirty="0"/>
              <a:t>’ everything), mas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presença</a:t>
            </a:r>
            <a:r>
              <a:rPr lang="en-US" sz="2400" dirty="0"/>
              <a:t> de earbuds (</a:t>
            </a:r>
            <a:r>
              <a:rPr lang="en-US" sz="2400" dirty="0" err="1"/>
              <a:t>pós</a:t>
            </a:r>
            <a:r>
              <a:rPr lang="en-US" sz="2400" dirty="0"/>
              <a:t> apple + </a:t>
            </a:r>
            <a:r>
              <a:rPr lang="en-US" sz="2400" dirty="0" err="1"/>
              <a:t>realidade</a:t>
            </a:r>
            <a:r>
              <a:rPr lang="en-US" sz="2400" dirty="0"/>
              <a:t> </a:t>
            </a:r>
            <a:r>
              <a:rPr lang="en-US" sz="2400" dirty="0" err="1"/>
              <a:t>aumentada</a:t>
            </a:r>
            <a:r>
              <a:rPr lang="en-US" sz="2400" dirty="0"/>
              <a:t> + aid).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GreenTech</a:t>
            </a:r>
            <a:r>
              <a:rPr lang="en-US" sz="2400" b="1" dirty="0"/>
              <a:t>: </a:t>
            </a:r>
            <a:r>
              <a:rPr lang="en-US" sz="2400" dirty="0" err="1"/>
              <a:t>hydraloop</a:t>
            </a:r>
            <a:r>
              <a:rPr lang="en-US" sz="2400" dirty="0"/>
              <a:t> (Sistema </a:t>
            </a:r>
            <a:r>
              <a:rPr lang="en-US" sz="2400" dirty="0" err="1"/>
              <a:t>residencial</a:t>
            </a:r>
            <a:r>
              <a:rPr lang="en-US" sz="2400" dirty="0"/>
              <a:t> de </a:t>
            </a:r>
            <a:r>
              <a:rPr lang="en-US" sz="2400" dirty="0" err="1"/>
              <a:t>reciclagem</a:t>
            </a:r>
            <a:r>
              <a:rPr lang="en-US" sz="2400" dirty="0"/>
              <a:t> de </a:t>
            </a:r>
            <a:r>
              <a:rPr lang="en-US" sz="2400" dirty="0" err="1"/>
              <a:t>água</a:t>
            </a:r>
            <a:r>
              <a:rPr lang="en-US" sz="2400" dirty="0"/>
              <a:t>); </a:t>
            </a:r>
            <a:r>
              <a:rPr lang="en-US" sz="2400" dirty="0" err="1"/>
              <a:t>veículos</a:t>
            </a:r>
            <a:r>
              <a:rPr lang="en-US" sz="2400" dirty="0"/>
              <a:t> </a:t>
            </a:r>
            <a:r>
              <a:rPr lang="en-US" sz="2400" dirty="0" err="1"/>
              <a:t>elétricos</a:t>
            </a:r>
            <a:r>
              <a:rPr lang="en-US" sz="2400" dirty="0"/>
              <a:t> + </a:t>
            </a:r>
            <a:r>
              <a:rPr lang="en-US" sz="2400" dirty="0" err="1"/>
              <a:t>sistemas</a:t>
            </a:r>
            <a:r>
              <a:rPr lang="en-US" sz="2400" dirty="0"/>
              <a:t> de </a:t>
            </a:r>
            <a:r>
              <a:rPr lang="en-US" sz="2400" dirty="0" err="1"/>
              <a:t>apoio</a:t>
            </a:r>
            <a:r>
              <a:rPr lang="en-US" sz="2400" dirty="0"/>
              <a:t> (</a:t>
            </a:r>
            <a:r>
              <a:rPr lang="en-US" sz="2400" dirty="0" err="1"/>
              <a:t>wallbox</a:t>
            </a:r>
            <a:r>
              <a:rPr lang="en-US" sz="2400" dirty="0"/>
              <a:t> quasar); Toyota City.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Novas</a:t>
            </a:r>
            <a:r>
              <a:rPr lang="en-US" sz="2400" b="1" dirty="0"/>
              <a:t> </a:t>
            </a:r>
            <a:r>
              <a:rPr lang="en-US" sz="2400" b="1" dirty="0" err="1"/>
              <a:t>telas</a:t>
            </a:r>
            <a:r>
              <a:rPr lang="en-US" sz="2400" b="1" dirty="0"/>
              <a:t>/interfaces: </a:t>
            </a:r>
            <a:r>
              <a:rPr lang="en-US" sz="2400" dirty="0"/>
              <a:t>foldable phones, </a:t>
            </a:r>
            <a:r>
              <a:rPr lang="en-US" sz="2400" dirty="0" err="1"/>
              <a:t>dualscreen</a:t>
            </a:r>
            <a:r>
              <a:rPr lang="en-US" sz="2400" dirty="0"/>
              <a:t>, </a:t>
            </a:r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orientados</a:t>
            </a:r>
            <a:r>
              <a:rPr lang="en-US" sz="2400" dirty="0"/>
              <a:t> a gaming, interfaces para driverless cars, smartwatches, </a:t>
            </a:r>
            <a:r>
              <a:rPr lang="en-US" sz="2400" dirty="0" err="1"/>
              <a:t>projetores</a:t>
            </a:r>
            <a:r>
              <a:rPr lang="en-US" dirty="0"/>
              <a:t>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450C7-59D1-0E45-AFA8-5CAF50A6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9593"/>
            <a:ext cx="3791318" cy="2135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5FFC0-7CB2-CB46-949D-4C09EC4D4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16183"/>
            <a:ext cx="3791318" cy="262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D963C-3172-6740-AD1C-E0BC1F006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" y="4598126"/>
            <a:ext cx="3772662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899" y="0"/>
            <a:ext cx="10018713" cy="1752599"/>
          </a:xfrm>
        </p:spPr>
        <p:txBody>
          <a:bodyPr/>
          <a:lstStyle/>
          <a:p>
            <a:r>
              <a:rPr lang="pt-BR" dirty="0"/>
              <a:t>Como funcionam?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58226"/>
            <a:ext cx="8915400" cy="5146117"/>
          </a:xfrm>
        </p:spPr>
        <p:txBody>
          <a:bodyPr numCol="2">
            <a:noAutofit/>
          </a:bodyPr>
          <a:lstStyle/>
          <a:p>
            <a:r>
              <a:rPr lang="pt-BR" sz="2800" dirty="0" err="1"/>
              <a:t>Bematech</a:t>
            </a:r>
            <a:endParaRPr lang="pt-BR" sz="2800" dirty="0"/>
          </a:p>
          <a:p>
            <a:r>
              <a:rPr lang="pt-BR" sz="2800" dirty="0" err="1"/>
              <a:t>Leica</a:t>
            </a:r>
            <a:endParaRPr lang="pt-BR" sz="2800" dirty="0"/>
          </a:p>
          <a:p>
            <a:r>
              <a:rPr lang="pt-BR" sz="2800" dirty="0" err="1"/>
              <a:t>Facebook</a:t>
            </a:r>
            <a:r>
              <a:rPr lang="pt-BR" sz="2800" dirty="0"/>
              <a:t> (&amp;</a:t>
            </a:r>
            <a:r>
              <a:rPr lang="pt-BR" sz="2800" dirty="0" err="1"/>
              <a:t>inbox</a:t>
            </a:r>
            <a:r>
              <a:rPr lang="pt-BR" sz="2800" dirty="0"/>
              <a:t>)</a:t>
            </a:r>
          </a:p>
          <a:p>
            <a:r>
              <a:rPr lang="pt-BR" sz="2800" dirty="0" err="1"/>
              <a:t>GrameenBank</a:t>
            </a:r>
            <a:endParaRPr lang="pt-BR" sz="2800" dirty="0"/>
          </a:p>
          <a:p>
            <a:r>
              <a:rPr lang="pt-BR" sz="2800" dirty="0"/>
              <a:t>TOTVS</a:t>
            </a:r>
          </a:p>
          <a:p>
            <a:r>
              <a:rPr lang="pt-BR" sz="2800" dirty="0"/>
              <a:t>Camargo Corrêa</a:t>
            </a:r>
          </a:p>
          <a:p>
            <a:r>
              <a:rPr lang="pt-BR" sz="2800" dirty="0" err="1"/>
              <a:t>Bestberry</a:t>
            </a:r>
            <a:endParaRPr lang="pt-BR" sz="2800" dirty="0"/>
          </a:p>
          <a:p>
            <a:r>
              <a:rPr lang="pt-BR" sz="2800" dirty="0" err="1"/>
              <a:t>Xiaomi</a:t>
            </a:r>
            <a:endParaRPr lang="pt-BR" sz="2800" dirty="0"/>
          </a:p>
          <a:p>
            <a:r>
              <a:rPr lang="pt-BR" sz="2800" dirty="0"/>
              <a:t>Barcelona</a:t>
            </a:r>
          </a:p>
          <a:p>
            <a:r>
              <a:rPr lang="pt-BR" sz="2800" dirty="0" err="1"/>
              <a:t>SpaceX</a:t>
            </a:r>
            <a:endParaRPr lang="pt-BR" sz="2800" dirty="0"/>
          </a:p>
          <a:p>
            <a:r>
              <a:rPr lang="pt-BR" sz="2800" dirty="0" err="1"/>
              <a:t>RocketChat</a:t>
            </a:r>
            <a:endParaRPr lang="pt-BR" sz="2800" dirty="0"/>
          </a:p>
          <a:p>
            <a:r>
              <a:rPr lang="pt-BR" sz="2800" dirty="0" err="1"/>
              <a:t>Harley</a:t>
            </a:r>
            <a:r>
              <a:rPr lang="pt-BR" sz="2800" dirty="0"/>
              <a:t> Davidson</a:t>
            </a:r>
          </a:p>
          <a:p>
            <a:r>
              <a:rPr lang="pt-BR" sz="2800" dirty="0"/>
              <a:t>Magazine Lu</a:t>
            </a:r>
            <a:r>
              <a:rPr lang="en-US" sz="2800" dirty="0" err="1"/>
              <a:t>íza</a:t>
            </a:r>
            <a:r>
              <a:rPr lang="en-US" sz="2800" dirty="0"/>
              <a:t> (E-com)</a:t>
            </a:r>
          </a:p>
          <a:p>
            <a:r>
              <a:rPr lang="en-US" sz="2800" dirty="0"/>
              <a:t>Harvard Business Review</a:t>
            </a:r>
          </a:p>
          <a:p>
            <a:r>
              <a:rPr lang="en-US" sz="2800" dirty="0"/>
              <a:t>Dollar Shave Club</a:t>
            </a:r>
          </a:p>
          <a:p>
            <a:r>
              <a:rPr lang="en-US" sz="2800" dirty="0"/>
              <a:t>Amazon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431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899" y="0"/>
            <a:ext cx="10018713" cy="1752599"/>
          </a:xfrm>
        </p:spPr>
        <p:txBody>
          <a:bodyPr/>
          <a:lstStyle/>
          <a:p>
            <a:r>
              <a:rPr lang="pt-BR" dirty="0"/>
              <a:t>Estratégias  de modelagem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516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Modelos </a:t>
            </a:r>
            <a:r>
              <a:rPr lang="pt-BR" sz="2800" i="1" dirty="0" err="1"/>
              <a:t>freemium</a:t>
            </a:r>
            <a:r>
              <a:rPr lang="pt-BR" sz="2800" i="1" dirty="0"/>
              <a:t> </a:t>
            </a:r>
            <a:r>
              <a:rPr lang="pt-BR" sz="2800" dirty="0"/>
              <a:t>(</a:t>
            </a:r>
            <a:r>
              <a:rPr lang="pt-BR" sz="2800" dirty="0" err="1"/>
              <a:t>skype</a:t>
            </a:r>
            <a:r>
              <a:rPr lang="pt-BR" sz="2800" dirty="0"/>
              <a:t>, slack, </a:t>
            </a:r>
            <a:r>
              <a:rPr lang="pt-BR" sz="2800" dirty="0" err="1"/>
              <a:t>mailchimp</a:t>
            </a:r>
            <a:r>
              <a:rPr lang="pt-BR" sz="2800" dirty="0"/>
              <a:t>)</a:t>
            </a:r>
          </a:p>
          <a:p>
            <a:r>
              <a:rPr lang="pt-BR" sz="2800" dirty="0"/>
              <a:t>Open </a:t>
            </a:r>
            <a:r>
              <a:rPr lang="pt-BR" sz="2800" dirty="0" err="1"/>
              <a:t>source</a:t>
            </a:r>
            <a:r>
              <a:rPr lang="pt-BR" sz="2800" dirty="0"/>
              <a:t> (</a:t>
            </a:r>
            <a:r>
              <a:rPr lang="pt-BR" sz="2800" dirty="0" err="1"/>
              <a:t>RocketChat</a:t>
            </a:r>
            <a:r>
              <a:rPr lang="pt-BR" sz="2800" dirty="0"/>
              <a:t>; Mozilla; </a:t>
            </a:r>
            <a:r>
              <a:rPr lang="pt-BR" sz="2800" dirty="0" err="1"/>
              <a:t>Red</a:t>
            </a:r>
            <a:r>
              <a:rPr lang="pt-BR" sz="2800" dirty="0"/>
              <a:t> </a:t>
            </a:r>
            <a:r>
              <a:rPr lang="pt-BR" sz="2800" dirty="0" err="1"/>
              <a:t>Hat</a:t>
            </a:r>
            <a:r>
              <a:rPr lang="pt-BR" sz="2800" dirty="0"/>
              <a:t>; MySQL)</a:t>
            </a:r>
          </a:p>
          <a:p>
            <a:r>
              <a:rPr lang="pt-BR" sz="2800" dirty="0"/>
              <a:t>Isca e anzol (</a:t>
            </a:r>
            <a:r>
              <a:rPr lang="pt-BR" sz="2800" dirty="0" err="1"/>
              <a:t>gillete</a:t>
            </a:r>
            <a:r>
              <a:rPr lang="pt-BR" sz="2800" dirty="0"/>
              <a:t>/</a:t>
            </a:r>
            <a:r>
              <a:rPr lang="pt-BR" sz="2800" dirty="0" err="1"/>
              <a:t>nespresso</a:t>
            </a:r>
            <a:r>
              <a:rPr lang="pt-BR" sz="2800" dirty="0"/>
              <a:t>)</a:t>
            </a:r>
          </a:p>
          <a:p>
            <a:r>
              <a:rPr lang="pt-BR" sz="2800" dirty="0"/>
              <a:t>Inovação via Oceano azul (</a:t>
            </a:r>
            <a:r>
              <a:rPr lang="pt-BR" sz="2800" i="1" dirty="0" err="1"/>
              <a:t>cirque</a:t>
            </a:r>
            <a:r>
              <a:rPr lang="pt-BR" sz="2800" i="1" dirty="0"/>
              <a:t> </a:t>
            </a:r>
            <a:r>
              <a:rPr lang="pt-BR" sz="2800" i="1" dirty="0" err="1"/>
              <a:t>du</a:t>
            </a:r>
            <a:r>
              <a:rPr lang="pt-BR" sz="2800" i="1" dirty="0"/>
              <a:t> </a:t>
            </a:r>
            <a:r>
              <a:rPr lang="pt-BR" sz="2800" i="1" dirty="0" err="1"/>
              <a:t>soleil</a:t>
            </a:r>
            <a:r>
              <a:rPr lang="pt-BR" sz="2800" dirty="0"/>
              <a:t> e Nintendo </a:t>
            </a:r>
            <a:r>
              <a:rPr lang="pt-BR" sz="2800" dirty="0" err="1"/>
              <a:t>wii</a:t>
            </a:r>
            <a:r>
              <a:rPr lang="pt-BR" sz="2800" dirty="0"/>
              <a:t>)</a:t>
            </a:r>
          </a:p>
          <a:p>
            <a:r>
              <a:rPr lang="pt-BR" sz="2800" dirty="0"/>
              <a:t>Cauda longa (</a:t>
            </a:r>
            <a:r>
              <a:rPr lang="pt-BR" sz="2800" dirty="0" err="1"/>
              <a:t>amazon</a:t>
            </a:r>
            <a:r>
              <a:rPr lang="pt-BR" sz="2800" dirty="0"/>
              <a:t> e seus </a:t>
            </a:r>
            <a:r>
              <a:rPr lang="pt-BR" sz="2800" i="1" dirty="0"/>
              <a:t>não hits)</a:t>
            </a:r>
            <a:endParaRPr lang="pt-BR" sz="2800" dirty="0"/>
          </a:p>
          <a:p>
            <a:r>
              <a:rPr lang="pt-BR" sz="2800" dirty="0"/>
              <a:t>Plataformas multilaterais (</a:t>
            </a:r>
            <a:r>
              <a:rPr lang="pt-BR" sz="2800" i="1" dirty="0" err="1"/>
              <a:t>marketplaces</a:t>
            </a:r>
            <a:r>
              <a:rPr lang="pt-BR" sz="2800" dirty="0"/>
              <a:t>)</a:t>
            </a:r>
          </a:p>
          <a:p>
            <a:r>
              <a:rPr lang="pt-BR" sz="2800" dirty="0"/>
              <a:t>O mercado do “grátis” (</a:t>
            </a:r>
            <a:r>
              <a:rPr lang="pt-BR" sz="2800" dirty="0" err="1"/>
              <a:t>google</a:t>
            </a:r>
            <a:r>
              <a:rPr lang="pt-BR" sz="2800" dirty="0"/>
              <a:t> e </a:t>
            </a:r>
            <a:r>
              <a:rPr lang="pt-BR" sz="2800" dirty="0" err="1"/>
              <a:t>apps</a:t>
            </a:r>
            <a:r>
              <a:rPr lang="pt-BR" sz="2800" dirty="0"/>
              <a:t>)</a:t>
            </a:r>
          </a:p>
          <a:p>
            <a:r>
              <a:rPr lang="pt-BR" sz="2800" dirty="0" err="1"/>
              <a:t>Limited</a:t>
            </a:r>
            <a:r>
              <a:rPr lang="pt-BR" sz="2800" dirty="0"/>
              <a:t> </a:t>
            </a:r>
            <a:r>
              <a:rPr lang="pt-BR" sz="2800" dirty="0" err="1"/>
              <a:t>Free</a:t>
            </a:r>
            <a:r>
              <a:rPr lang="pt-BR" sz="2800" dirty="0"/>
              <a:t> (m</a:t>
            </a:r>
            <a:r>
              <a:rPr lang="en-US" sz="2800" dirty="0" err="1"/>
              <a:t>ídias</a:t>
            </a:r>
            <a:r>
              <a:rPr lang="en-US" sz="2800" dirty="0"/>
              <a:t>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76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1546" y="49693"/>
            <a:ext cx="10018713" cy="1752599"/>
          </a:xfrm>
        </p:spPr>
        <p:txBody>
          <a:bodyPr/>
          <a:lstStyle/>
          <a:p>
            <a:r>
              <a:rPr lang="pt-BR" dirty="0"/>
              <a:t>Mercados interessantes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6173" y="1354438"/>
            <a:ext cx="8065827" cy="512064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err="1"/>
              <a:t>InsurTech</a:t>
            </a:r>
            <a:r>
              <a:rPr lang="pt-BR" b="1" dirty="0"/>
              <a:t> (visão computacional e digitalização de processos)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LegalTech</a:t>
            </a:r>
            <a:r>
              <a:rPr lang="pt-BR" b="1" dirty="0"/>
              <a:t> (</a:t>
            </a:r>
            <a:r>
              <a:rPr lang="pt-BR" b="1" dirty="0" err="1"/>
              <a:t>smart</a:t>
            </a:r>
            <a:r>
              <a:rPr lang="pt-BR" b="1" dirty="0"/>
              <a:t> </a:t>
            </a:r>
            <a:r>
              <a:rPr lang="pt-BR" b="1" dirty="0" err="1"/>
              <a:t>contracts</a:t>
            </a:r>
            <a:r>
              <a:rPr lang="pt-BR" b="1" dirty="0"/>
              <a:t>, </a:t>
            </a:r>
            <a:r>
              <a:rPr lang="pt-BR" b="1" dirty="0" err="1"/>
              <a:t>bots</a:t>
            </a:r>
            <a:r>
              <a:rPr lang="pt-BR" b="1" dirty="0"/>
              <a:t> e PNL) 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MedTech</a:t>
            </a:r>
            <a:r>
              <a:rPr lang="pt-BR" b="1" dirty="0"/>
              <a:t> (sensores e </a:t>
            </a:r>
            <a:r>
              <a:rPr lang="pt-BR" b="1" dirty="0" err="1"/>
              <a:t>wearables</a:t>
            </a:r>
            <a:r>
              <a:rPr lang="pt-BR" b="1" dirty="0"/>
              <a:t>; ingeríveis; visão computacional; hig.)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Indústria 4.0 (sensoriamento; controle remoto; robotização)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Varejo do futuro (digitalização da experiência, dados e personalização)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Agritech</a:t>
            </a:r>
            <a:r>
              <a:rPr lang="pt-BR" b="1" dirty="0"/>
              <a:t> (visão computacional; robotização de processos; irrigação)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RH (contratação; </a:t>
            </a:r>
            <a:r>
              <a:rPr lang="pt-BR" b="1" dirty="0" err="1"/>
              <a:t>onboarding</a:t>
            </a:r>
            <a:r>
              <a:rPr lang="pt-BR" b="1" dirty="0"/>
              <a:t>; benefícios) 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BeautyTech</a:t>
            </a:r>
            <a:r>
              <a:rPr lang="pt-BR" b="1" dirty="0"/>
              <a:t> (visão computacional, estética, fitness/</a:t>
            </a:r>
            <a:r>
              <a:rPr lang="pt-BR" b="1" dirty="0" err="1"/>
              <a:t>q</a:t>
            </a:r>
            <a:r>
              <a:rPr lang="pt-BR" b="1" dirty="0"/>
              <a:t>-self)</a:t>
            </a:r>
          </a:p>
        </p:txBody>
      </p:sp>
    </p:spTree>
    <p:extLst>
      <p:ext uri="{BB962C8B-B14F-4D97-AF65-F5344CB8AC3E}">
        <p14:creationId xmlns:p14="http://schemas.microsoft.com/office/powerpoint/2010/main" val="29993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6149</TotalTime>
  <Words>1030</Words>
  <Application>Microsoft Macintosh PowerPoint</Application>
  <PresentationFormat>Widescreen</PresentationFormat>
  <Paragraphs>133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Paralaxe</vt:lpstr>
      <vt:lpstr>PRO3213: tendências em tecnologia</vt:lpstr>
      <vt:lpstr>Grandes oportunidades =  dor relevante + mercados atrativos</vt:lpstr>
      <vt:lpstr>Y Combinator – Fundable ideas that matter</vt:lpstr>
      <vt:lpstr>Apresentação do PowerPoint</vt:lpstr>
      <vt:lpstr>Apresentação do PowerPoint</vt:lpstr>
      <vt:lpstr>Apresentação do PowerPoint</vt:lpstr>
      <vt:lpstr>Como funcionam?</vt:lpstr>
      <vt:lpstr>Estratégias  de modelagem</vt:lpstr>
      <vt:lpstr>Mercados interessantes</vt:lpstr>
      <vt:lpstr>Fontes úteis para se atualizar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Tendências no mercado de tecnologia</dc:title>
  <dc:creator>Usuário do Microsoft Office</dc:creator>
  <cp:lastModifiedBy>Microsoft Office User</cp:lastModifiedBy>
  <cp:revision>30</cp:revision>
  <dcterms:created xsi:type="dcterms:W3CDTF">2016-02-17T12:01:26Z</dcterms:created>
  <dcterms:modified xsi:type="dcterms:W3CDTF">2020-08-24T20:31:21Z</dcterms:modified>
</cp:coreProperties>
</file>