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99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81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64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0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02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48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1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89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44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8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73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F96F-985E-40EA-A322-F77BB610C97E}" type="datetimeFigureOut">
              <a:rPr lang="pt-BR" smtClean="0"/>
              <a:t>31/08/2019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7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2737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do herdeiro por indignidade.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600" b="1" dirty="0"/>
              <a:t>Giselda Maria Fernandes Novaes Hironaka</a:t>
            </a:r>
          </a:p>
          <a:p>
            <a:r>
              <a:rPr lang="pt-BR" sz="2800" b="1" dirty="0"/>
              <a:t>Professora Titular de Direito Civil da FDUSP</a:t>
            </a:r>
          </a:p>
        </p:txBody>
      </p:sp>
    </p:spTree>
    <p:extLst>
      <p:ext uri="{BB962C8B-B14F-4D97-AF65-F5344CB8AC3E}">
        <p14:creationId xmlns:p14="http://schemas.microsoft.com/office/powerpoint/2010/main" val="224537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/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e efeitos da exclusão por indignidade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Natureza: não se dá automaticamente; exige comprovação e decisão judicial.</a:t>
            </a:r>
          </a:p>
          <a:p>
            <a:pPr algn="just"/>
            <a:r>
              <a:rPr lang="pt-BR" dirty="0"/>
              <a:t>A ação só pode ser aberta após a morte do autor da herança, em autos distintos dos de inventário judicial.</a:t>
            </a:r>
          </a:p>
          <a:p>
            <a:pPr algn="just"/>
            <a:r>
              <a:rPr lang="pt-BR" dirty="0"/>
              <a:t>Legitimados a excluir: herdeiros legítimos (descendentes, ascendentes, colaterais), o cônjuge ou o companheiro e legatários (se forem beneficiados com a exclusão, por força do direito de acrescer). </a:t>
            </a:r>
          </a:p>
          <a:p>
            <a:pPr algn="just"/>
            <a:r>
              <a:rPr lang="pt-BR" dirty="0"/>
              <a:t>Os descendentes do herdeiro que será excluído também podem estar legitimados, por força do direito de representação.</a:t>
            </a:r>
          </a:p>
          <a:p>
            <a:pPr algn="just"/>
            <a:r>
              <a:rPr lang="pt-BR" dirty="0"/>
              <a:t>Portanto, a exclusão gera efeitos apenas quanto ao herdeiro excluído (não se estende  aos descendentes ou sucessores). </a:t>
            </a:r>
          </a:p>
        </p:txBody>
      </p:sp>
    </p:spTree>
    <p:extLst>
      <p:ext uri="{BB962C8B-B14F-4D97-AF65-F5344CB8AC3E}">
        <p14:creationId xmlns:p14="http://schemas.microsoft.com/office/powerpoint/2010/main" val="21880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e efeitos da exclusão por indignidade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025" y="1825625"/>
            <a:ext cx="11210925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Os credores do espólio não estão legitimados a pedir exclusão de herdeiro.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Reabilitação</a:t>
            </a:r>
            <a:r>
              <a:rPr lang="pt-BR" dirty="0"/>
              <a:t>: a exclusão pode ser afastada pelo perdão.</a:t>
            </a:r>
          </a:p>
          <a:p>
            <a:pPr algn="just"/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perdão</a:t>
            </a:r>
            <a:r>
              <a:rPr lang="pt-BR" dirty="0"/>
              <a:t> pode ter ocorrido mesmo </a:t>
            </a:r>
            <a:r>
              <a:rPr lang="pt-BR" u="sng" dirty="0"/>
              <a:t>antes</a:t>
            </a:r>
            <a:r>
              <a:rPr lang="pt-BR" dirty="0"/>
              <a:t> do falecimento do autor da herança, sendo ele próprio quem perdoa. Ou pelo seu cônjuge ou companheiro sobrevivos (quando estes são os ofendidos). </a:t>
            </a:r>
          </a:p>
          <a:p>
            <a:pPr algn="just"/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perdão</a:t>
            </a:r>
            <a:r>
              <a:rPr lang="pt-BR" dirty="0"/>
              <a:t> pode ocorrer </a:t>
            </a:r>
            <a:r>
              <a:rPr lang="pt-BR" u="sng" dirty="0"/>
              <a:t>depois</a:t>
            </a:r>
            <a:r>
              <a:rPr lang="pt-BR" dirty="0"/>
              <a:t> de aberta a sucessão, pelos descendentes ou ascendentes, do ofendido, agora morto.</a:t>
            </a:r>
          </a:p>
          <a:p>
            <a:pPr algn="just"/>
            <a:r>
              <a:rPr lang="pt-BR" dirty="0"/>
              <a:t>Só pode perdoar quem foi diretamente ofendido. Não se admite efeito reflexo.</a:t>
            </a:r>
          </a:p>
          <a:p>
            <a:pPr algn="just"/>
            <a:r>
              <a:rPr lang="pt-BR" dirty="0"/>
              <a:t>Na hipótese de homicídio, não cabe a reabilitação, tornando definitiva a exclusão.</a:t>
            </a:r>
          </a:p>
        </p:txBody>
      </p:sp>
    </p:spTree>
    <p:extLst>
      <p:ext uri="{BB962C8B-B14F-4D97-AF65-F5344CB8AC3E}">
        <p14:creationId xmlns:p14="http://schemas.microsoft.com/office/powerpoint/2010/main" val="291950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92589" y="509877"/>
            <a:ext cx="11009971" cy="122843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Diferenças entre exclusão por indignidade e deserdação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Exclusão por indignidade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É pedida por terceiros interessados e obtida mediante sentença judicial.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Alcança os herdeiros legítimos (necessários e facultativos) e os testamentários.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Nem sempre os fatos são anteriores à morte do autor da herança.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Os motivos da indignidade são válidos para a deserdação.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Resolve uma vocação hereditária existente no momento da abertura da sucessão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Deserdação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É feita por testamento pelo próprio testador e com declaração de causa.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Só alcança herdeiros necessários (ascendentes e descendentes).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As causas são anteriores à morte do autor da herança.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Nem todos os motivos da deserdação configuram a indignidade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Priva de uma vocação legitimaria por meio da vontade imperial do testador.</a:t>
            </a:r>
          </a:p>
          <a:p>
            <a:pPr marL="342900" indent="-34290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615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do herdeiro por indignidade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Herdeiros ou legatários, não obstante legitimados a suceder, podem restar excluídos da sucessão, em razão de terem cometido um ato que a lei considera indigno. </a:t>
            </a:r>
          </a:p>
          <a:p>
            <a:pPr algn="just"/>
            <a:r>
              <a:rPr lang="pt-BR" dirty="0"/>
              <a:t>Tal indignidade, não combina com a condição de sucessível desta pessoa que assim age.</a:t>
            </a:r>
          </a:p>
          <a:p>
            <a:pPr algn="just"/>
            <a:r>
              <a:rPr lang="pt-BR" dirty="0"/>
              <a:t>“A indignidade – sendo uma </a:t>
            </a:r>
            <a:r>
              <a:rPr lang="pt-BR" i="1" dirty="0"/>
              <a:t>pecha</a:t>
            </a:r>
            <a:r>
              <a:rPr lang="pt-BR" dirty="0"/>
              <a:t> em que incorre o herdeiro, fazendo-o perder o havido – é, por isso mesmo, determinada em lei, não podendo ser admitidos outros casos, senão aqueles que a lei expressamente especifica. </a:t>
            </a:r>
          </a:p>
          <a:p>
            <a:pPr marL="0" indent="0" algn="r">
              <a:buNone/>
            </a:pPr>
            <a:r>
              <a:rPr lang="pt-BR" sz="2600" dirty="0"/>
              <a:t>(Itabaiana de Oliveira, Tratado de Direito das Sucessões, v. 1, p. 145)</a:t>
            </a:r>
          </a:p>
        </p:txBody>
      </p:sp>
    </p:spTree>
    <p:extLst>
      <p:ext uri="{BB962C8B-B14F-4D97-AF65-F5344CB8AC3E}">
        <p14:creationId xmlns:p14="http://schemas.microsoft.com/office/powerpoint/2010/main" val="23867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do herdeiro por indignidade: 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1814 a 1818 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Art. 1814 CC   </a:t>
            </a:r>
            <a:r>
              <a:rPr lang="pt-BR" dirty="0"/>
              <a:t>São excluídos da sucessão os herdeiros ou legatários:</a:t>
            </a:r>
          </a:p>
          <a:p>
            <a:pPr marL="0" indent="0" algn="just">
              <a:buNone/>
            </a:pPr>
            <a:endParaRPr lang="pt-BR" sz="1100" dirty="0"/>
          </a:p>
          <a:p>
            <a:pPr marL="457200" lvl="1" indent="0" algn="just">
              <a:buNone/>
            </a:pPr>
            <a:r>
              <a:rPr lang="pt-BR" sz="2800" dirty="0"/>
              <a:t>I - que houverem sido autores, coautores ou partícipes de </a:t>
            </a:r>
            <a:r>
              <a:rPr lang="pt-BR" sz="2800" dirty="0">
                <a:solidFill>
                  <a:srgbClr val="FF0000"/>
                </a:solidFill>
              </a:rPr>
              <a:t>homicídio doloso</a:t>
            </a:r>
            <a:r>
              <a:rPr lang="pt-BR" sz="2800" dirty="0"/>
              <a:t>, ou </a:t>
            </a:r>
            <a:r>
              <a:rPr lang="pt-BR" sz="2800" dirty="0">
                <a:solidFill>
                  <a:srgbClr val="FF0000"/>
                </a:solidFill>
              </a:rPr>
              <a:t>tentativa deste</a:t>
            </a:r>
            <a:r>
              <a:rPr lang="pt-BR" sz="2800" dirty="0"/>
              <a:t>, contra a pessoa de cuja sucessão se tratar, seu cônjuge, companheiro, ascendente ou descendente;</a:t>
            </a:r>
          </a:p>
          <a:p>
            <a:pPr marL="457200" lvl="1" indent="0" algn="just">
              <a:buNone/>
            </a:pPr>
            <a:r>
              <a:rPr lang="pt-BR" sz="2800" dirty="0"/>
              <a:t>II - que houverem </a:t>
            </a:r>
            <a:r>
              <a:rPr lang="pt-BR" sz="2800" dirty="0">
                <a:solidFill>
                  <a:srgbClr val="FF0000"/>
                </a:solidFill>
              </a:rPr>
              <a:t>acusado caluniosamente em juízo </a:t>
            </a:r>
            <a:r>
              <a:rPr lang="pt-BR" sz="2800" dirty="0"/>
              <a:t>o autor da herança ou incorrerem em </a:t>
            </a:r>
            <a:r>
              <a:rPr lang="pt-BR" sz="2800" dirty="0">
                <a:solidFill>
                  <a:srgbClr val="FF0000"/>
                </a:solidFill>
              </a:rPr>
              <a:t>crime contra a sua honra</a:t>
            </a:r>
            <a:r>
              <a:rPr lang="pt-BR" sz="2800" dirty="0"/>
              <a:t>, ou de seu cônjuge ou companheiro;</a:t>
            </a:r>
          </a:p>
          <a:p>
            <a:pPr marL="457200" lvl="1" indent="0" algn="just">
              <a:buNone/>
            </a:pPr>
            <a:r>
              <a:rPr lang="pt-BR" sz="2800" dirty="0"/>
              <a:t>III - que, </a:t>
            </a:r>
            <a:r>
              <a:rPr lang="pt-BR" sz="2800" dirty="0">
                <a:solidFill>
                  <a:srgbClr val="FF0000"/>
                </a:solidFill>
              </a:rPr>
              <a:t>por violência ou meios fraudulentos</a:t>
            </a:r>
            <a:r>
              <a:rPr lang="pt-BR" sz="2800" dirty="0"/>
              <a:t>, inibirem ou obstarem o autor da herança de </a:t>
            </a:r>
            <a:r>
              <a:rPr lang="pt-BR" sz="2800" dirty="0">
                <a:solidFill>
                  <a:srgbClr val="FF0000"/>
                </a:solidFill>
              </a:rPr>
              <a:t>dispor livremente </a:t>
            </a:r>
            <a:r>
              <a:rPr lang="pt-BR" sz="2800" dirty="0"/>
              <a:t>de seus bens por ato de última vontade.</a:t>
            </a:r>
          </a:p>
        </p:txBody>
      </p:sp>
    </p:spTree>
    <p:extLst>
      <p:ext uri="{BB962C8B-B14F-4D97-AF65-F5344CB8AC3E}">
        <p14:creationId xmlns:p14="http://schemas.microsoft.com/office/powerpoint/2010/main" val="36036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35224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que houverem sido autores, coautores ou partícipes de </a:t>
            </a:r>
            <a:r>
              <a:rPr lang="pt-B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homicídio doloso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</a:t>
            </a:r>
            <a:r>
              <a:rPr lang="pt-B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tentativa deste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contra a pessoa de cuja sucessão se tratar, seu cônjuge, companheiro, ascendente ou descendente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43225"/>
            <a:ext cx="10515600" cy="3652838"/>
          </a:xfrm>
        </p:spPr>
        <p:txBody>
          <a:bodyPr/>
          <a:lstStyle/>
          <a:p>
            <a:pPr algn="just"/>
            <a:r>
              <a:rPr lang="pt-BR" dirty="0"/>
              <a:t>Autores – é aquele único indivíduo que pratica o delito, possuindo domínio sobre a consumação do fato.</a:t>
            </a:r>
          </a:p>
          <a:p>
            <a:pPr algn="just"/>
            <a:r>
              <a:rPr lang="pt-BR" dirty="0"/>
              <a:t>Coautores – são os que praticam, em conjunto, a ação criminosa, dividindo as tarefas; uns realizam materialmente a conduta; outros a imaginaram e ordenaram.</a:t>
            </a:r>
          </a:p>
          <a:p>
            <a:pPr algn="just"/>
            <a:r>
              <a:rPr lang="pt-BR" dirty="0"/>
              <a:t>Partícipes – são aqueles que, sem cometer uma ação tipificada no âmbito penal, contribuem para a ação criminosa (fornece a arma, por exemplo).</a:t>
            </a:r>
          </a:p>
        </p:txBody>
      </p:sp>
    </p:spTree>
    <p:extLst>
      <p:ext uri="{BB962C8B-B14F-4D97-AF65-F5344CB8AC3E}">
        <p14:creationId xmlns:p14="http://schemas.microsoft.com/office/powerpoint/2010/main" val="2804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6125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Homicídio doloso tentado ou consumado</a:t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que houverem sido autores, coautores ou partícipes de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homicídio doloso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tentativa deste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contra a pessoa de cuja sucessão se tratar, seu cônjuge, companheiro, ascendente ou descendente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19375"/>
            <a:ext cx="10515600" cy="35575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 dolo exigido na consumação do delito, é o dolo do Código Penal.</a:t>
            </a:r>
          </a:p>
          <a:p>
            <a:pPr algn="just"/>
            <a:r>
              <a:rPr lang="pt-BR" dirty="0"/>
              <a:t>Revela-se pela vontade de causar o resultado.</a:t>
            </a:r>
          </a:p>
          <a:p>
            <a:pPr algn="just"/>
            <a:r>
              <a:rPr lang="pt-BR" dirty="0"/>
              <a:t>Não se exige prévia condenação penal. A prova da indignidade pode ser produzida no juízo cível.</a:t>
            </a:r>
          </a:p>
          <a:p>
            <a:pPr algn="just"/>
            <a:r>
              <a:rPr lang="pt-BR" dirty="0"/>
              <a:t>A absolvição por inexistência material do delito ou que negue ser a autoria do crime imputável àquele que se quer excluir, impedirá a discussão da matéria no juízo civil.</a:t>
            </a:r>
          </a:p>
          <a:p>
            <a:pPr algn="just"/>
            <a:r>
              <a:rPr lang="pt-BR" dirty="0"/>
              <a:t>O rol de vítimas se estende para além da pessoa do agora autor da herança.</a:t>
            </a:r>
          </a:p>
        </p:txBody>
      </p:sp>
    </p:spTree>
    <p:extLst>
      <p:ext uri="{BB962C8B-B14F-4D97-AF65-F5344CB8AC3E}">
        <p14:creationId xmlns:p14="http://schemas.microsoft.com/office/powerpoint/2010/main" val="251378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Calúnia, injúria, difamação ou denunciação caluniosa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que houverem </a:t>
            </a:r>
            <a:r>
              <a:rPr lang="pt-BR" sz="27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acusado caluniosamente em juízo </a:t>
            </a:r>
            <a: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autor da herança ou incorrerem em </a:t>
            </a:r>
            <a:r>
              <a:rPr lang="pt-BR" sz="27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 contra a sua honra</a:t>
            </a:r>
            <a: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de seu cônjuge ou companheiro</a:t>
            </a:r>
            <a:b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Conduta do herdeiro que seja considerada desviante do comportamento esperado de quem herda ou pode herdar.</a:t>
            </a:r>
          </a:p>
          <a:p>
            <a:pPr algn="just"/>
            <a:r>
              <a:rPr lang="pt-BR" dirty="0"/>
              <a:t>Condutas qualificadas como ilícitos penais ou como imorais.</a:t>
            </a:r>
          </a:p>
          <a:p>
            <a:pPr algn="just"/>
            <a:r>
              <a:rPr lang="pt-BR" dirty="0"/>
              <a:t>São suficientemente graves e atentatórias e geram, por isso, a exclusão do indigno.</a:t>
            </a:r>
          </a:p>
          <a:p>
            <a:pPr algn="just"/>
            <a:r>
              <a:rPr lang="pt-BR" dirty="0"/>
              <a:t>Compõem o  conceito de indignidade sucessória, que enseja a exclusão do herdeiro.</a:t>
            </a:r>
          </a:p>
          <a:p>
            <a:pPr algn="just"/>
            <a:r>
              <a:rPr lang="pt-BR" dirty="0"/>
              <a:t>A exclusão alcança tanto os herdeiros legítimos, como os testamentários e os legatários.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47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Calúnia, injúria, difamação ou denunciação caluniosa</a:t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que houverem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acusado caluniosamente em juízo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autor da herança ou incorrerem em crime contra a sua honra, ou de seu cônjuge ou companheiro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Não é tida como indignidade (para as consequências do direito sucessório) o homicídio simplesmente culposo, ou cometido em legítima defesa.</a:t>
            </a:r>
          </a:p>
          <a:p>
            <a:pPr algn="just"/>
            <a:r>
              <a:rPr lang="pt-BR" dirty="0"/>
              <a:t>Não há exigências no sentido de que tenha havido decisão judicial condenatória no âmbito penal, nem seu trânsito em julgado.</a:t>
            </a:r>
          </a:p>
          <a:p>
            <a:pPr algn="just"/>
            <a:r>
              <a:rPr lang="pt-BR" dirty="0"/>
              <a:t>Basta a prova que se faça, no juízo cível, do fato delituoso (reprovação moral).</a:t>
            </a:r>
          </a:p>
          <a:p>
            <a:pPr algn="just"/>
            <a:r>
              <a:rPr lang="pt-BR" dirty="0"/>
              <a:t>A decisão no juízo criminal, que conclui pela extinção da punibilidade não impede o ajuizamento da ação de exclusão do herdeiro e a decisão cível nesse sentido.</a:t>
            </a:r>
          </a:p>
        </p:txBody>
      </p:sp>
    </p:spTree>
    <p:extLst>
      <p:ext uri="{BB962C8B-B14F-4D97-AF65-F5344CB8AC3E}">
        <p14:creationId xmlns:p14="http://schemas.microsoft.com/office/powerpoint/2010/main" val="186348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Calúnia, injúria, difamação ou denunciação caluniosa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que houverem acusado caluniosamente em juízo o autor da herança ou incorrerem em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 contra a sua honra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de seu cônjuge ou companheiro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Crimes que ofendem a honra do falecido.</a:t>
            </a:r>
          </a:p>
          <a:p>
            <a:pPr algn="just"/>
            <a:r>
              <a:rPr lang="pt-BR" dirty="0"/>
              <a:t>São estes os crimes contra a honra, a calúnia, a difamação e a injúria.</a:t>
            </a:r>
          </a:p>
          <a:p>
            <a:pPr algn="just"/>
            <a:r>
              <a:rPr lang="pt-BR" dirty="0"/>
              <a:t>STJ entende que quando se diz “juízo”, se está referindo a juízo criminal (e não outro) – </a:t>
            </a:r>
            <a:r>
              <a:rPr lang="pt-BR" dirty="0" err="1"/>
              <a:t>Resp</a:t>
            </a:r>
            <a:r>
              <a:rPr lang="pt-BR" dirty="0"/>
              <a:t> 1185122.</a:t>
            </a:r>
          </a:p>
          <a:p>
            <a:pPr algn="just"/>
            <a:r>
              <a:rPr lang="pt-BR" dirty="0"/>
              <a:t>Há doutrinadores que não admitem essa distinção (para julgar e decidir) entre o juízo criminal e o juízo civil. </a:t>
            </a:r>
            <a:r>
              <a:rPr lang="pt-BR" dirty="0" err="1"/>
              <a:t>Ex</a:t>
            </a:r>
            <a:r>
              <a:rPr lang="pt-BR" dirty="0"/>
              <a:t>: Maria Helena Diniz e Silvio Rodrigues.</a:t>
            </a:r>
          </a:p>
        </p:txBody>
      </p:sp>
    </p:spTree>
    <p:extLst>
      <p:ext uri="{BB962C8B-B14F-4D97-AF65-F5344CB8AC3E}">
        <p14:creationId xmlns:p14="http://schemas.microsoft.com/office/powerpoint/2010/main" val="240435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 inibido, limitado ou impedido o falecido de elaborar seu próprio testamento como desejasse.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Condutas atentatórias à liberdade de testar, cometidas pelo herdeiro ou legatário com intuito de beneficiar-se a si mesmo, ou a outro herdeiro, ou terceiro.</a:t>
            </a:r>
          </a:p>
          <a:p>
            <a:r>
              <a:rPr lang="pt-BR" dirty="0"/>
              <a:t>Comprometimento da higidez do testamento.</a:t>
            </a:r>
          </a:p>
          <a:p>
            <a:r>
              <a:rPr lang="pt-BR" dirty="0"/>
              <a:t>Comportamento violento ou fraudulento das pessoas que cometeram essa indignidade.</a:t>
            </a:r>
          </a:p>
        </p:txBody>
      </p:sp>
    </p:spTree>
    <p:extLst>
      <p:ext uri="{BB962C8B-B14F-4D97-AF65-F5344CB8AC3E}">
        <p14:creationId xmlns:p14="http://schemas.microsoft.com/office/powerpoint/2010/main" val="3188462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1130</Words>
  <Application>Microsoft Macintosh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Exclusão do herdeiro por indignidade. </vt:lpstr>
      <vt:lpstr>Exclusão do herdeiro por indignidade</vt:lpstr>
      <vt:lpstr>Exclusão do herdeiro por indignidade:  arts. 1814 a 1818 CC</vt:lpstr>
      <vt:lpstr>I - que houverem sido autores, coautores ou partícipes de homicídio doloso, ou tentativa deste, contra a pessoa de cuja sucessão se tratar, seu cônjuge, companheiro, ascendente ou descendente</vt:lpstr>
      <vt:lpstr>Homicídio doloso tentado ou consumado  I - que houverem sido autores, coautores ou partícipes de homicídio doloso, ou tentativa deste, contra a pessoa de cuja sucessão se tratar, seu cônjuge, companheiro, ascendente ou descendente</vt:lpstr>
      <vt:lpstr>Calúnia, injúria, difamação ou denunciação caluniosa II - que houverem acusado caluniosamente em juízo o autor da herança ou incorrerem em crime contra a sua honra, ou de seu cônjuge ou companheiro </vt:lpstr>
      <vt:lpstr>Calúnia, injúria, difamação ou denunciação caluniosa II - que houverem acusado caluniosamente em juízo o autor da herança ou incorrerem em crime contra a sua honra, ou de seu cônjuge ou companheiro</vt:lpstr>
      <vt:lpstr>Calúnia, injúria, difamação ou denunciação caluniosa II - que houverem acusado caluniosamente em juízo o autor da herança ou incorrerem em crime contra a sua honra, ou de seu cônjuge ou companheiro</vt:lpstr>
      <vt:lpstr>Ter inibido, limitado ou impedido o falecido de elaborar seu próprio testamento como desejasse. </vt:lpstr>
      <vt:lpstr>Natureza e efeitos da exclusão por indignidade</vt:lpstr>
      <vt:lpstr>Natureza e efeitos da exclusão por indignidade</vt:lpstr>
      <vt:lpstr>Diferenças entre exclusão por indignidade e deserdação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Legitimação sucessória. Exclusão do herdeiro por indignidade.</dc:title>
  <dc:creator>Giselda</dc:creator>
  <cp:lastModifiedBy>Claudia Stein</cp:lastModifiedBy>
  <cp:revision>18</cp:revision>
  <dcterms:created xsi:type="dcterms:W3CDTF">2019-08-14T23:39:50Z</dcterms:created>
  <dcterms:modified xsi:type="dcterms:W3CDTF">2019-09-01T01:52:13Z</dcterms:modified>
</cp:coreProperties>
</file>