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77" r:id="rId6"/>
    <p:sldId id="263" r:id="rId7"/>
    <p:sldId id="268" r:id="rId8"/>
    <p:sldId id="269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1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2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CBEN%202016%20conhecimentos\conhecimentos%20com%20sex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CBEN%202016%20conhecimentos\conhecimentos%20mais%20frequen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frequência total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Plan1!$A$2:$A$9</c:f>
              <c:strCache>
                <c:ptCount val="8"/>
                <c:pt idx="0">
                  <c:v>A violência no namoro é uma situação pouco frequente (p&lt;0,001)</c:v>
                </c:pt>
                <c:pt idx="1">
                  <c:v>O ciúme é sinal de amor (p= 0,053)</c:v>
                </c:pt>
                <c:pt idx="2">
                  <c:v>Quando se namora, devemos fazer aquilo que agrada ao outro (p=0,003)</c:v>
                </c:pt>
                <c:pt idx="3">
                  <c:v>O(a) namorado(a) só controla o outro porque gosta muito dele(a) (p= 0,007) </c:v>
                </c:pt>
                <c:pt idx="4">
                  <c:v>Zombar dos interesses do(a) namorado(a) não é violência (p= 0,052)</c:v>
                </c:pt>
                <c:pt idx="5">
                  <c:v>Os(as) namorados(as) devem vestir-se para agradar um(a) ao(à) outro(a) (p= 0,051)</c:v>
                </c:pt>
                <c:pt idx="6">
                  <c:v>As drogas são a principal causa de violência no namoro (p=0,054)</c:v>
                </c:pt>
                <c:pt idx="7">
                  <c:v>A violência entre parceiros não acaba após o casamento (p=0,025)</c:v>
                </c:pt>
              </c:strCache>
            </c:strRef>
          </c:cat>
          <c:val>
            <c:numRef>
              <c:f>Plan1!$B$2:$B$9</c:f>
              <c:numCache>
                <c:formatCode>0.00%</c:formatCode>
                <c:ptCount val="8"/>
                <c:pt idx="0">
                  <c:v>0.135</c:v>
                </c:pt>
                <c:pt idx="1">
                  <c:v>0.218</c:v>
                </c:pt>
                <c:pt idx="2">
                  <c:v>0.414</c:v>
                </c:pt>
                <c:pt idx="3">
                  <c:v>0.045</c:v>
                </c:pt>
                <c:pt idx="4">
                  <c:v>0.173</c:v>
                </c:pt>
                <c:pt idx="5">
                  <c:v>0.072</c:v>
                </c:pt>
                <c:pt idx="6">
                  <c:v>0.358</c:v>
                </c:pt>
                <c:pt idx="7">
                  <c:v>0.919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frequência sexo masculino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Plan1!$A$2:$A$9</c:f>
              <c:strCache>
                <c:ptCount val="8"/>
                <c:pt idx="0">
                  <c:v>A violência no namoro é uma situação pouco frequente (p&lt;0,001)</c:v>
                </c:pt>
                <c:pt idx="1">
                  <c:v>O ciúme é sinal de amor (p= 0,053)</c:v>
                </c:pt>
                <c:pt idx="2">
                  <c:v>Quando se namora, devemos fazer aquilo que agrada ao outro (p=0,003)</c:v>
                </c:pt>
                <c:pt idx="3">
                  <c:v>O(a) namorado(a) só controla o outro porque gosta muito dele(a) (p= 0,007) </c:v>
                </c:pt>
                <c:pt idx="4">
                  <c:v>Zombar dos interesses do(a) namorado(a) não é violência (p= 0,052)</c:v>
                </c:pt>
                <c:pt idx="5">
                  <c:v>Os(as) namorados(as) devem vestir-se para agradar um(a) ao(à) outro(a) (p= 0,051)</c:v>
                </c:pt>
                <c:pt idx="6">
                  <c:v>As drogas são a principal causa de violência no namoro (p=0,054)</c:v>
                </c:pt>
                <c:pt idx="7">
                  <c:v>A violência entre parceiros não acaba após o casamento (p=0,025)</c:v>
                </c:pt>
              </c:strCache>
            </c:strRef>
          </c:cat>
          <c:val>
            <c:numRef>
              <c:f>Plan1!$C$2:$C$9</c:f>
              <c:numCache>
                <c:formatCode>0.00%</c:formatCode>
                <c:ptCount val="8"/>
                <c:pt idx="0">
                  <c:v>0.286</c:v>
                </c:pt>
                <c:pt idx="1">
                  <c:v>0.317</c:v>
                </c:pt>
                <c:pt idx="2">
                  <c:v>0.595</c:v>
                </c:pt>
                <c:pt idx="3">
                  <c:v>0.119</c:v>
                </c:pt>
                <c:pt idx="4">
                  <c:v>0.262</c:v>
                </c:pt>
                <c:pt idx="5">
                  <c:v>0.143</c:v>
                </c:pt>
                <c:pt idx="6">
                  <c:v>0.244</c:v>
                </c:pt>
                <c:pt idx="7">
                  <c:v>0.833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frequência sexo feminino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Plan1!$A$2:$A$9</c:f>
              <c:strCache>
                <c:ptCount val="8"/>
                <c:pt idx="0">
                  <c:v>A violência no namoro é uma situação pouco frequente (p&lt;0,001)</c:v>
                </c:pt>
                <c:pt idx="1">
                  <c:v>O ciúme é sinal de amor (p= 0,053)</c:v>
                </c:pt>
                <c:pt idx="2">
                  <c:v>Quando se namora, devemos fazer aquilo que agrada ao outro (p=0,003)</c:v>
                </c:pt>
                <c:pt idx="3">
                  <c:v>O(a) namorado(a) só controla o outro porque gosta muito dele(a) (p= 0,007) </c:v>
                </c:pt>
                <c:pt idx="4">
                  <c:v>Zombar dos interesses do(a) namorado(a) não é violência (p= 0,052)</c:v>
                </c:pt>
                <c:pt idx="5">
                  <c:v>Os(as) namorados(as) devem vestir-se para agradar um(a) ao(à) outro(a) (p= 0,051)</c:v>
                </c:pt>
                <c:pt idx="6">
                  <c:v>As drogas são a principal causa de violência no namoro (p=0,054)</c:v>
                </c:pt>
                <c:pt idx="7">
                  <c:v>A violência entre parceiros não acaba após o casamento (p=0,025)</c:v>
                </c:pt>
              </c:strCache>
            </c:strRef>
          </c:cat>
          <c:val>
            <c:numRef>
              <c:f>Plan1!$D$2:$D$9</c:f>
              <c:numCache>
                <c:formatCode>0.00%</c:formatCode>
                <c:ptCount val="8"/>
                <c:pt idx="0">
                  <c:v>0.043</c:v>
                </c:pt>
                <c:pt idx="1">
                  <c:v>0.159</c:v>
                </c:pt>
                <c:pt idx="2">
                  <c:v>0.304</c:v>
                </c:pt>
                <c:pt idx="3" formatCode="0%">
                  <c:v>0.0</c:v>
                </c:pt>
                <c:pt idx="4">
                  <c:v>0.118</c:v>
                </c:pt>
                <c:pt idx="5">
                  <c:v>0.029</c:v>
                </c:pt>
                <c:pt idx="6">
                  <c:v>0.426</c:v>
                </c:pt>
                <c:pt idx="7">
                  <c:v>0.971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339480"/>
        <c:axId val="2128342536"/>
      </c:barChart>
      <c:catAx>
        <c:axId val="2128339480"/>
        <c:scaling>
          <c:orientation val="minMax"/>
        </c:scaling>
        <c:delete val="0"/>
        <c:axPos val="l"/>
        <c:majorTickMark val="out"/>
        <c:minorTickMark val="none"/>
        <c:tickLblPos val="nextTo"/>
        <c:crossAx val="2128342536"/>
        <c:crosses val="autoZero"/>
        <c:auto val="1"/>
        <c:lblAlgn val="ctr"/>
        <c:lblOffset val="100"/>
        <c:noMultiLvlLbl val="0"/>
      </c:catAx>
      <c:valAx>
        <c:axId val="21283425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2128339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frequência sexo masculino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A violência no namoro é facilmente identificável</c:v>
                </c:pt>
                <c:pt idx="1">
                  <c:v>Os(as) namorados(as) devem informar os parceiros sempre onde estão</c:v>
                </c:pt>
                <c:pt idx="2">
                  <c:v>Só mantém uma relação de namoro violento quem quer</c:v>
                </c:pt>
                <c:pt idx="3">
                  <c:v>O álcool é a principal causa de violência no namoro</c:v>
                </c:pt>
                <c:pt idx="4">
                  <c:v>Os(as) namorados(as) podem ler as mensagens de celular um(a) do(a) outro(a)</c:v>
                </c:pt>
                <c:pt idx="5">
                  <c:v>Os(as) namorados(as) devem informar os parceiros sempre com quem estão</c:v>
                </c:pt>
                <c:pt idx="6">
                  <c:v>Zombar das opiniões do(a) namorado(a) não é violência</c:v>
                </c:pt>
                <c:pt idx="7">
                  <c:v>Os rapazes são violentos por natureza</c:v>
                </c:pt>
                <c:pt idx="8">
                  <c:v>Os (as) namorados (as) provocam a violência devido à forma como se vestem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0.405</c:v>
                </c:pt>
                <c:pt idx="1">
                  <c:v>0.262</c:v>
                </c:pt>
                <c:pt idx="2">
                  <c:v>0.405</c:v>
                </c:pt>
                <c:pt idx="3">
                  <c:v>0.268</c:v>
                </c:pt>
                <c:pt idx="4">
                  <c:v>0.214</c:v>
                </c:pt>
                <c:pt idx="5">
                  <c:v>0.214</c:v>
                </c:pt>
                <c:pt idx="6">
                  <c:v>0.31</c:v>
                </c:pt>
                <c:pt idx="7">
                  <c:v>0.071</c:v>
                </c:pt>
                <c:pt idx="8">
                  <c:v>0.143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frequência sexo feminino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A violência no namoro é facilmente identificável</c:v>
                </c:pt>
                <c:pt idx="1">
                  <c:v>Os(as) namorados(as) devem informar os parceiros sempre onde estão</c:v>
                </c:pt>
                <c:pt idx="2">
                  <c:v>Só mantém uma relação de namoro violento quem quer</c:v>
                </c:pt>
                <c:pt idx="3">
                  <c:v>O álcool é a principal causa de violência no namoro</c:v>
                </c:pt>
                <c:pt idx="4">
                  <c:v>Os(as) namorados(as) podem ler as mensagens de celular um(a) do(a) outro(a)</c:v>
                </c:pt>
                <c:pt idx="5">
                  <c:v>Os(as) namorados(as) devem informar os parceiros sempre com quem estão</c:v>
                </c:pt>
                <c:pt idx="6">
                  <c:v>Zombar das opiniões do(a) namorado(a) não é violência</c:v>
                </c:pt>
                <c:pt idx="7">
                  <c:v>Os rapazes são violentos por natureza</c:v>
                </c:pt>
                <c:pt idx="8">
                  <c:v>Os (as) namorados (as) provocam a violência devido à forma como se vestem</c:v>
                </c:pt>
              </c:strCache>
            </c:strRef>
          </c:cat>
          <c:val>
            <c:numRef>
              <c:f>Plan1!$C$2:$C$10</c:f>
              <c:numCache>
                <c:formatCode>0.0%</c:formatCode>
                <c:ptCount val="9"/>
                <c:pt idx="0">
                  <c:v>0.333</c:v>
                </c:pt>
                <c:pt idx="1">
                  <c:v>0.397</c:v>
                </c:pt>
                <c:pt idx="2">
                  <c:v>0.304</c:v>
                </c:pt>
                <c:pt idx="3">
                  <c:v>0.353</c:v>
                </c:pt>
                <c:pt idx="4">
                  <c:v>0.377</c:v>
                </c:pt>
                <c:pt idx="5">
                  <c:v>0.338</c:v>
                </c:pt>
                <c:pt idx="6">
                  <c:v>0.159</c:v>
                </c:pt>
                <c:pt idx="7">
                  <c:v>0.101</c:v>
                </c:pt>
                <c:pt idx="8">
                  <c:v>0.043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frequência total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A violência no namoro é facilmente identificável</c:v>
                </c:pt>
                <c:pt idx="1">
                  <c:v>Os(as) namorados(as) devem informar os parceiros sempre onde estão</c:v>
                </c:pt>
                <c:pt idx="2">
                  <c:v>Só mantém uma relação de namoro violento quem quer</c:v>
                </c:pt>
                <c:pt idx="3">
                  <c:v>O álcool é a principal causa de violência no namoro</c:v>
                </c:pt>
                <c:pt idx="4">
                  <c:v>Os(as) namorados(as) podem ler as mensagens de celular um(a) do(a) outro(a)</c:v>
                </c:pt>
                <c:pt idx="5">
                  <c:v>Os(as) namorados(as) devem informar os parceiros sempre com quem estão</c:v>
                </c:pt>
                <c:pt idx="6">
                  <c:v>Zombar das opiniões do(a) namorado(a) não é violência</c:v>
                </c:pt>
                <c:pt idx="7">
                  <c:v>Os rapazes são violentos por natureza</c:v>
                </c:pt>
                <c:pt idx="8">
                  <c:v>Os (as) namorados (as) provocam a violência devido à forma como se vestem</c:v>
                </c:pt>
              </c:strCache>
            </c:strRef>
          </c:cat>
          <c:val>
            <c:numRef>
              <c:f>Plan1!$D$2:$D$10</c:f>
              <c:numCache>
                <c:formatCode>0.0%</c:formatCode>
                <c:ptCount val="9"/>
                <c:pt idx="0">
                  <c:v>0.36</c:v>
                </c:pt>
                <c:pt idx="1">
                  <c:v>0.345</c:v>
                </c:pt>
                <c:pt idx="2">
                  <c:v>0.342</c:v>
                </c:pt>
                <c:pt idx="3">
                  <c:v>0.321</c:v>
                </c:pt>
                <c:pt idx="4">
                  <c:v>0.315</c:v>
                </c:pt>
                <c:pt idx="5">
                  <c:v>0.291</c:v>
                </c:pt>
                <c:pt idx="6">
                  <c:v>0.216</c:v>
                </c:pt>
                <c:pt idx="7">
                  <c:v>0.09</c:v>
                </c:pt>
                <c:pt idx="8">
                  <c:v>0.081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706184"/>
        <c:axId val="2028542008"/>
      </c:barChart>
      <c:catAx>
        <c:axId val="2076706184"/>
        <c:scaling>
          <c:orientation val="minMax"/>
        </c:scaling>
        <c:delete val="0"/>
        <c:axPos val="l"/>
        <c:majorTickMark val="out"/>
        <c:minorTickMark val="none"/>
        <c:tickLblPos val="nextTo"/>
        <c:crossAx val="2028542008"/>
        <c:crosses val="autoZero"/>
        <c:auto val="1"/>
        <c:lblAlgn val="ctr"/>
        <c:lblOffset val="100"/>
        <c:noMultiLvlLbl val="0"/>
      </c:catAx>
      <c:valAx>
        <c:axId val="20285420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2076706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9BC35-E36D-4B39-B3BF-0AC7924060E0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25712F6E-DB40-4993-9280-D5BA551F50E4}">
      <dgm:prSet phldrT="[Texto]" custT="1"/>
      <dgm:spPr/>
      <dgm:t>
        <a:bodyPr/>
        <a:lstStyle/>
        <a:p>
          <a:r>
            <a:rPr lang="pt-BR" sz="2000" dirty="0" smtClean="0">
              <a:latin typeface="Calibri"/>
              <a:cs typeface="Calibri"/>
            </a:rPr>
            <a:t>BRASIL</a:t>
          </a:r>
          <a:endParaRPr lang="pt-BR" sz="2000" dirty="0">
            <a:latin typeface="Calibri"/>
            <a:cs typeface="Calibri"/>
          </a:endParaRPr>
        </a:p>
      </dgm:t>
    </dgm:pt>
    <dgm:pt modelId="{DBDFFC50-E6B3-4279-84CB-6772A8FDD837}" type="parTrans" cxnId="{1245A184-26BD-40E1-906A-172F2B890247}">
      <dgm:prSet/>
      <dgm:spPr/>
      <dgm:t>
        <a:bodyPr/>
        <a:lstStyle/>
        <a:p>
          <a:endParaRPr lang="pt-BR"/>
        </a:p>
      </dgm:t>
    </dgm:pt>
    <dgm:pt modelId="{50983400-87D7-4442-839C-25C0B9DFFA96}" type="sibTrans" cxnId="{1245A184-26BD-40E1-906A-172F2B890247}">
      <dgm:prSet/>
      <dgm:spPr/>
      <dgm:t>
        <a:bodyPr/>
        <a:lstStyle/>
        <a:p>
          <a:endParaRPr lang="pt-BR"/>
        </a:p>
      </dgm:t>
    </dgm:pt>
    <dgm:pt modelId="{6DA3E9C8-EC24-46C1-B4D7-510B5E7735DA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Calibri"/>
              <a:cs typeface="Calibri"/>
            </a:rPr>
            <a:t>4ª maior taxa de homicídios de crianças e adolescentes (13 homicídios/100 mil)</a:t>
          </a:r>
          <a:endParaRPr lang="pt-BR" sz="2000" dirty="0">
            <a:latin typeface="Calibri"/>
            <a:cs typeface="Calibri"/>
          </a:endParaRPr>
        </a:p>
      </dgm:t>
    </dgm:pt>
    <dgm:pt modelId="{EB7A8B05-2980-49F2-BE90-E1FE25BB1D76}" type="parTrans" cxnId="{FAF14323-68CA-458A-AF8E-A93E63F64D10}">
      <dgm:prSet/>
      <dgm:spPr/>
      <dgm:t>
        <a:bodyPr/>
        <a:lstStyle/>
        <a:p>
          <a:endParaRPr lang="pt-BR"/>
        </a:p>
      </dgm:t>
    </dgm:pt>
    <dgm:pt modelId="{45739433-956D-4979-861B-6430B2A91377}" type="sibTrans" cxnId="{FAF14323-68CA-458A-AF8E-A93E63F64D10}">
      <dgm:prSet/>
      <dgm:spPr/>
      <dgm:t>
        <a:bodyPr/>
        <a:lstStyle/>
        <a:p>
          <a:endParaRPr lang="pt-BR"/>
        </a:p>
      </dgm:t>
    </dgm:pt>
    <dgm:pt modelId="{65C4F934-9D3E-4497-BD5D-125574ADBAD0}">
      <dgm:prSet phldrT="[Texto]" custT="1"/>
      <dgm:spPr/>
      <dgm:t>
        <a:bodyPr/>
        <a:lstStyle/>
        <a:p>
          <a:r>
            <a:rPr lang="pt-BR" sz="2000" dirty="0" smtClean="0">
              <a:latin typeface="Calibri"/>
              <a:cs typeface="Calibri"/>
            </a:rPr>
            <a:t>Anualmente 6,5 milhões de crianças e adolescentes são vítimas de violência doméstica </a:t>
          </a:r>
          <a:endParaRPr lang="pt-BR" sz="2000" dirty="0">
            <a:latin typeface="Calibri"/>
            <a:cs typeface="Calibri"/>
          </a:endParaRPr>
        </a:p>
      </dgm:t>
    </dgm:pt>
    <dgm:pt modelId="{467B8275-6571-420D-9C6F-086AC2A35B95}" type="parTrans" cxnId="{B75F1453-D057-439F-8129-545FA6DF3A29}">
      <dgm:prSet/>
      <dgm:spPr/>
      <dgm:t>
        <a:bodyPr/>
        <a:lstStyle/>
        <a:p>
          <a:endParaRPr lang="pt-BR"/>
        </a:p>
      </dgm:t>
    </dgm:pt>
    <dgm:pt modelId="{28D80E27-FD7F-49BD-B0B4-59D74B9C6176}" type="sibTrans" cxnId="{B75F1453-D057-439F-8129-545FA6DF3A29}">
      <dgm:prSet/>
      <dgm:spPr/>
      <dgm:t>
        <a:bodyPr/>
        <a:lstStyle/>
        <a:p>
          <a:endParaRPr lang="pt-BR"/>
        </a:p>
      </dgm:t>
    </dgm:pt>
    <dgm:pt modelId="{434EA613-D76E-420B-8E02-48D06A604627}">
      <dgm:prSet phldrT="[Texto]" custT="1"/>
      <dgm:spPr/>
      <dgm:t>
        <a:bodyPr/>
        <a:lstStyle/>
        <a:p>
          <a:r>
            <a:rPr lang="pt-BR" sz="2000" dirty="0" smtClean="0">
              <a:latin typeface="Calibri"/>
              <a:cs typeface="Calibri"/>
            </a:rPr>
            <a:t>Diariamente 18 mil  crianças e adolescentes são espancadas</a:t>
          </a:r>
          <a:endParaRPr lang="pt-BR" sz="2000" dirty="0">
            <a:latin typeface="Calibri"/>
            <a:cs typeface="Calibri"/>
          </a:endParaRPr>
        </a:p>
      </dgm:t>
    </dgm:pt>
    <dgm:pt modelId="{1DB18F05-CFB0-4A10-880C-B3A316FF1CF3}" type="parTrans" cxnId="{FA309FFE-E5CD-4DD6-A373-F6DB9DEC3AA2}">
      <dgm:prSet/>
      <dgm:spPr/>
      <dgm:t>
        <a:bodyPr/>
        <a:lstStyle/>
        <a:p>
          <a:endParaRPr lang="pt-BR"/>
        </a:p>
      </dgm:t>
    </dgm:pt>
    <dgm:pt modelId="{E81258BE-BE6D-41E5-8CE8-6352684CBB06}" type="sibTrans" cxnId="{FA309FFE-E5CD-4DD6-A373-F6DB9DEC3AA2}">
      <dgm:prSet/>
      <dgm:spPr/>
      <dgm:t>
        <a:bodyPr/>
        <a:lstStyle/>
        <a:p>
          <a:endParaRPr lang="pt-BR"/>
        </a:p>
      </dgm:t>
    </dgm:pt>
    <dgm:pt modelId="{4D1DD566-F367-4FBC-8409-42C5133161A2}" type="pres">
      <dgm:prSet presAssocID="{3F69BC35-E36D-4B39-B3BF-0AC7924060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566FC4-5A08-42BE-8CF6-894BF0A0162E}" type="pres">
      <dgm:prSet presAssocID="{25712F6E-DB40-4993-9280-D5BA551F50E4}" presName="root1" presStyleCnt="0"/>
      <dgm:spPr/>
      <dgm:t>
        <a:bodyPr/>
        <a:lstStyle/>
        <a:p>
          <a:endParaRPr lang="en-US"/>
        </a:p>
      </dgm:t>
    </dgm:pt>
    <dgm:pt modelId="{5F734E5A-0D93-43A0-BFF0-1AF89F997389}" type="pres">
      <dgm:prSet presAssocID="{25712F6E-DB40-4993-9280-D5BA551F50E4}" presName="LevelOneTextNode" presStyleLbl="node0" presStyleIdx="0" presStyleCnt="1" custScaleX="106819" custScaleY="61864" custLinFactX="-9811" custLinFactNeighborX="-100000" custLinFactNeighborY="72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D7E07A-27B3-4049-80C8-BD76AC7DE58A}" type="pres">
      <dgm:prSet presAssocID="{25712F6E-DB40-4993-9280-D5BA551F50E4}" presName="level2hierChild" presStyleCnt="0"/>
      <dgm:spPr/>
      <dgm:t>
        <a:bodyPr/>
        <a:lstStyle/>
        <a:p>
          <a:endParaRPr lang="en-US"/>
        </a:p>
      </dgm:t>
    </dgm:pt>
    <dgm:pt modelId="{D0C4FDD6-933A-4281-AB4B-70256C2164B1}" type="pres">
      <dgm:prSet presAssocID="{EB7A8B05-2980-49F2-BE90-E1FE25BB1D76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A8D48204-AC29-412D-99EB-E6B8339305BB}" type="pres">
      <dgm:prSet presAssocID="{EB7A8B05-2980-49F2-BE90-E1FE25BB1D76}" presName="connTx" presStyleLbl="parChTrans1D2" presStyleIdx="0" presStyleCnt="3"/>
      <dgm:spPr/>
      <dgm:t>
        <a:bodyPr/>
        <a:lstStyle/>
        <a:p>
          <a:endParaRPr lang="pt-BR"/>
        </a:p>
      </dgm:t>
    </dgm:pt>
    <dgm:pt modelId="{ECC5B773-3864-407D-AC58-F3D058A5E03D}" type="pres">
      <dgm:prSet presAssocID="{6DA3E9C8-EC24-46C1-B4D7-510B5E7735DA}" presName="root2" presStyleCnt="0"/>
      <dgm:spPr/>
      <dgm:t>
        <a:bodyPr/>
        <a:lstStyle/>
        <a:p>
          <a:endParaRPr lang="en-US"/>
        </a:p>
      </dgm:t>
    </dgm:pt>
    <dgm:pt modelId="{BD352C50-0775-47BC-9645-67C39455A6AE}" type="pres">
      <dgm:prSet presAssocID="{6DA3E9C8-EC24-46C1-B4D7-510B5E7735DA}" presName="LevelTwoTextNode" presStyleLbl="node2" presStyleIdx="0" presStyleCnt="3" custScaleX="346755" custLinFactNeighborX="-2042" custLinFactNeighborY="-435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80977B-A631-40AE-88C6-442FDB458680}" type="pres">
      <dgm:prSet presAssocID="{6DA3E9C8-EC24-46C1-B4D7-510B5E7735DA}" presName="level3hierChild" presStyleCnt="0"/>
      <dgm:spPr/>
      <dgm:t>
        <a:bodyPr/>
        <a:lstStyle/>
        <a:p>
          <a:endParaRPr lang="en-US"/>
        </a:p>
      </dgm:t>
    </dgm:pt>
    <dgm:pt modelId="{F51FB8E5-EDAF-416B-878B-4AA0CFACAE29}" type="pres">
      <dgm:prSet presAssocID="{467B8275-6571-420D-9C6F-086AC2A35B95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EECD3D51-AB66-4C21-A274-F2E2ECC5FE04}" type="pres">
      <dgm:prSet presAssocID="{467B8275-6571-420D-9C6F-086AC2A35B95}" presName="connTx" presStyleLbl="parChTrans1D2" presStyleIdx="1" presStyleCnt="3"/>
      <dgm:spPr/>
      <dgm:t>
        <a:bodyPr/>
        <a:lstStyle/>
        <a:p>
          <a:endParaRPr lang="pt-BR"/>
        </a:p>
      </dgm:t>
    </dgm:pt>
    <dgm:pt modelId="{138F7F23-FDF7-4F45-B01E-93F018393F84}" type="pres">
      <dgm:prSet presAssocID="{65C4F934-9D3E-4497-BD5D-125574ADBAD0}" presName="root2" presStyleCnt="0"/>
      <dgm:spPr/>
      <dgm:t>
        <a:bodyPr/>
        <a:lstStyle/>
        <a:p>
          <a:endParaRPr lang="en-US"/>
        </a:p>
      </dgm:t>
    </dgm:pt>
    <dgm:pt modelId="{1CF6AD7C-626B-49A5-9D56-E45D786FA080}" type="pres">
      <dgm:prSet presAssocID="{65C4F934-9D3E-4497-BD5D-125574ADBAD0}" presName="LevelTwoTextNode" presStyleLbl="node2" presStyleIdx="1" presStyleCnt="3" custScaleX="346336" custLinFactNeighborX="287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3DE09B-85F2-401F-924E-60BCBFC18F60}" type="pres">
      <dgm:prSet presAssocID="{65C4F934-9D3E-4497-BD5D-125574ADBAD0}" presName="level3hierChild" presStyleCnt="0"/>
      <dgm:spPr/>
      <dgm:t>
        <a:bodyPr/>
        <a:lstStyle/>
        <a:p>
          <a:endParaRPr lang="en-US"/>
        </a:p>
      </dgm:t>
    </dgm:pt>
    <dgm:pt modelId="{CBCB5AC3-AAA9-433C-BD4B-44AC9ADBEF32}" type="pres">
      <dgm:prSet presAssocID="{1DB18F05-CFB0-4A10-880C-B3A316FF1CF3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2717E5E3-D5E3-461D-AA85-EDF95F26456E}" type="pres">
      <dgm:prSet presAssocID="{1DB18F05-CFB0-4A10-880C-B3A316FF1CF3}" presName="connTx" presStyleLbl="parChTrans1D2" presStyleIdx="2" presStyleCnt="3"/>
      <dgm:spPr/>
      <dgm:t>
        <a:bodyPr/>
        <a:lstStyle/>
        <a:p>
          <a:endParaRPr lang="pt-BR"/>
        </a:p>
      </dgm:t>
    </dgm:pt>
    <dgm:pt modelId="{72E82CEF-10F8-41EA-9CB3-553E171ACF7F}" type="pres">
      <dgm:prSet presAssocID="{434EA613-D76E-420B-8E02-48D06A604627}" presName="root2" presStyleCnt="0"/>
      <dgm:spPr/>
      <dgm:t>
        <a:bodyPr/>
        <a:lstStyle/>
        <a:p>
          <a:endParaRPr lang="en-US"/>
        </a:p>
      </dgm:t>
    </dgm:pt>
    <dgm:pt modelId="{9887E05C-22C3-433F-AFB2-90CBF7A49032}" type="pres">
      <dgm:prSet presAssocID="{434EA613-D76E-420B-8E02-48D06A604627}" presName="LevelTwoTextNode" presStyleLbl="node2" presStyleIdx="2" presStyleCnt="3" custScaleX="346755" custLinFactNeighborX="-2042" custLinFactNeighborY="619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C24418-B075-40BC-973A-B49FBE60ABAD}" type="pres">
      <dgm:prSet presAssocID="{434EA613-D76E-420B-8E02-48D06A604627}" presName="level3hierChild" presStyleCnt="0"/>
      <dgm:spPr/>
      <dgm:t>
        <a:bodyPr/>
        <a:lstStyle/>
        <a:p>
          <a:endParaRPr lang="en-US"/>
        </a:p>
      </dgm:t>
    </dgm:pt>
  </dgm:ptLst>
  <dgm:cxnLst>
    <dgm:cxn modelId="{BB108A1F-8B67-484D-AA06-95BF95C4FC6F}" type="presOf" srcId="{3F69BC35-E36D-4B39-B3BF-0AC7924060E0}" destId="{4D1DD566-F367-4FBC-8409-42C5133161A2}" srcOrd="0" destOrd="0" presId="urn:microsoft.com/office/officeart/2005/8/layout/hierarchy2"/>
    <dgm:cxn modelId="{8BD2C368-1EAF-DF43-8273-4E6C27AEACB3}" type="presOf" srcId="{EB7A8B05-2980-49F2-BE90-E1FE25BB1D76}" destId="{A8D48204-AC29-412D-99EB-E6B8339305BB}" srcOrd="1" destOrd="0" presId="urn:microsoft.com/office/officeart/2005/8/layout/hierarchy2"/>
    <dgm:cxn modelId="{4E5054DC-1F9E-B240-9784-42596BE0F62C}" type="presOf" srcId="{6DA3E9C8-EC24-46C1-B4D7-510B5E7735DA}" destId="{BD352C50-0775-47BC-9645-67C39455A6AE}" srcOrd="0" destOrd="0" presId="urn:microsoft.com/office/officeart/2005/8/layout/hierarchy2"/>
    <dgm:cxn modelId="{5CBE40F4-886E-A445-9496-3DF1AE54B213}" type="presOf" srcId="{467B8275-6571-420D-9C6F-086AC2A35B95}" destId="{EECD3D51-AB66-4C21-A274-F2E2ECC5FE04}" srcOrd="1" destOrd="0" presId="urn:microsoft.com/office/officeart/2005/8/layout/hierarchy2"/>
    <dgm:cxn modelId="{3CF55D2D-3AAD-2D4C-8AF5-0264C9A0638D}" type="presOf" srcId="{1DB18F05-CFB0-4A10-880C-B3A316FF1CF3}" destId="{2717E5E3-D5E3-461D-AA85-EDF95F26456E}" srcOrd="1" destOrd="0" presId="urn:microsoft.com/office/officeart/2005/8/layout/hierarchy2"/>
    <dgm:cxn modelId="{50B442EF-1FAF-404D-B637-5B2840C2BECB}" type="presOf" srcId="{467B8275-6571-420D-9C6F-086AC2A35B95}" destId="{F51FB8E5-EDAF-416B-878B-4AA0CFACAE29}" srcOrd="0" destOrd="0" presId="urn:microsoft.com/office/officeart/2005/8/layout/hierarchy2"/>
    <dgm:cxn modelId="{FA309FFE-E5CD-4DD6-A373-F6DB9DEC3AA2}" srcId="{25712F6E-DB40-4993-9280-D5BA551F50E4}" destId="{434EA613-D76E-420B-8E02-48D06A604627}" srcOrd="2" destOrd="0" parTransId="{1DB18F05-CFB0-4A10-880C-B3A316FF1CF3}" sibTransId="{E81258BE-BE6D-41E5-8CE8-6352684CBB06}"/>
    <dgm:cxn modelId="{FAF14323-68CA-458A-AF8E-A93E63F64D10}" srcId="{25712F6E-DB40-4993-9280-D5BA551F50E4}" destId="{6DA3E9C8-EC24-46C1-B4D7-510B5E7735DA}" srcOrd="0" destOrd="0" parTransId="{EB7A8B05-2980-49F2-BE90-E1FE25BB1D76}" sibTransId="{45739433-956D-4979-861B-6430B2A91377}"/>
    <dgm:cxn modelId="{1245A184-26BD-40E1-906A-172F2B890247}" srcId="{3F69BC35-E36D-4B39-B3BF-0AC7924060E0}" destId="{25712F6E-DB40-4993-9280-D5BA551F50E4}" srcOrd="0" destOrd="0" parTransId="{DBDFFC50-E6B3-4279-84CB-6772A8FDD837}" sibTransId="{50983400-87D7-4442-839C-25C0B9DFFA96}"/>
    <dgm:cxn modelId="{2FC44870-BA44-504D-B65B-E69D3C871C4C}" type="presOf" srcId="{434EA613-D76E-420B-8E02-48D06A604627}" destId="{9887E05C-22C3-433F-AFB2-90CBF7A49032}" srcOrd="0" destOrd="0" presId="urn:microsoft.com/office/officeart/2005/8/layout/hierarchy2"/>
    <dgm:cxn modelId="{B14A81A5-061E-B048-9958-6E3CCF828CC6}" type="presOf" srcId="{EB7A8B05-2980-49F2-BE90-E1FE25BB1D76}" destId="{D0C4FDD6-933A-4281-AB4B-70256C2164B1}" srcOrd="0" destOrd="0" presId="urn:microsoft.com/office/officeart/2005/8/layout/hierarchy2"/>
    <dgm:cxn modelId="{B75F1453-D057-439F-8129-545FA6DF3A29}" srcId="{25712F6E-DB40-4993-9280-D5BA551F50E4}" destId="{65C4F934-9D3E-4497-BD5D-125574ADBAD0}" srcOrd="1" destOrd="0" parTransId="{467B8275-6571-420D-9C6F-086AC2A35B95}" sibTransId="{28D80E27-FD7F-49BD-B0B4-59D74B9C6176}"/>
    <dgm:cxn modelId="{08E9355B-6AAB-BB46-BAAC-2AD3BE827958}" type="presOf" srcId="{1DB18F05-CFB0-4A10-880C-B3A316FF1CF3}" destId="{CBCB5AC3-AAA9-433C-BD4B-44AC9ADBEF32}" srcOrd="0" destOrd="0" presId="urn:microsoft.com/office/officeart/2005/8/layout/hierarchy2"/>
    <dgm:cxn modelId="{E3C00136-5293-A34D-9013-C208E95FBB6D}" type="presOf" srcId="{65C4F934-9D3E-4497-BD5D-125574ADBAD0}" destId="{1CF6AD7C-626B-49A5-9D56-E45D786FA080}" srcOrd="0" destOrd="0" presId="urn:microsoft.com/office/officeart/2005/8/layout/hierarchy2"/>
    <dgm:cxn modelId="{205C8F54-D946-8947-AD87-DEBA3E49BF27}" type="presOf" srcId="{25712F6E-DB40-4993-9280-D5BA551F50E4}" destId="{5F734E5A-0D93-43A0-BFF0-1AF89F997389}" srcOrd="0" destOrd="0" presId="urn:microsoft.com/office/officeart/2005/8/layout/hierarchy2"/>
    <dgm:cxn modelId="{120E8571-464B-6740-B882-37E6DC2872BC}" type="presParOf" srcId="{4D1DD566-F367-4FBC-8409-42C5133161A2}" destId="{62566FC4-5A08-42BE-8CF6-894BF0A0162E}" srcOrd="0" destOrd="0" presId="urn:microsoft.com/office/officeart/2005/8/layout/hierarchy2"/>
    <dgm:cxn modelId="{C6DCEA5F-04E0-5844-85AF-BE6306ECD6FF}" type="presParOf" srcId="{62566FC4-5A08-42BE-8CF6-894BF0A0162E}" destId="{5F734E5A-0D93-43A0-BFF0-1AF89F997389}" srcOrd="0" destOrd="0" presId="urn:microsoft.com/office/officeart/2005/8/layout/hierarchy2"/>
    <dgm:cxn modelId="{DC303ECD-0595-CF4F-A7E7-6DFA32351A3F}" type="presParOf" srcId="{62566FC4-5A08-42BE-8CF6-894BF0A0162E}" destId="{70D7E07A-27B3-4049-80C8-BD76AC7DE58A}" srcOrd="1" destOrd="0" presId="urn:microsoft.com/office/officeart/2005/8/layout/hierarchy2"/>
    <dgm:cxn modelId="{71933884-4D6C-9441-BC33-58AAD108E1BC}" type="presParOf" srcId="{70D7E07A-27B3-4049-80C8-BD76AC7DE58A}" destId="{D0C4FDD6-933A-4281-AB4B-70256C2164B1}" srcOrd="0" destOrd="0" presId="urn:microsoft.com/office/officeart/2005/8/layout/hierarchy2"/>
    <dgm:cxn modelId="{69EAEC5F-2CB9-0E40-B5A8-DA0FE2C7C06A}" type="presParOf" srcId="{D0C4FDD6-933A-4281-AB4B-70256C2164B1}" destId="{A8D48204-AC29-412D-99EB-E6B8339305BB}" srcOrd="0" destOrd="0" presId="urn:microsoft.com/office/officeart/2005/8/layout/hierarchy2"/>
    <dgm:cxn modelId="{10ACBCEB-E007-E840-BAFA-7AF68067C04F}" type="presParOf" srcId="{70D7E07A-27B3-4049-80C8-BD76AC7DE58A}" destId="{ECC5B773-3864-407D-AC58-F3D058A5E03D}" srcOrd="1" destOrd="0" presId="urn:microsoft.com/office/officeart/2005/8/layout/hierarchy2"/>
    <dgm:cxn modelId="{2007C9DD-4510-8343-9344-814165F43C2F}" type="presParOf" srcId="{ECC5B773-3864-407D-AC58-F3D058A5E03D}" destId="{BD352C50-0775-47BC-9645-67C39455A6AE}" srcOrd="0" destOrd="0" presId="urn:microsoft.com/office/officeart/2005/8/layout/hierarchy2"/>
    <dgm:cxn modelId="{C4809C10-58E9-F840-AFD7-706AC8E70008}" type="presParOf" srcId="{ECC5B773-3864-407D-AC58-F3D058A5E03D}" destId="{6C80977B-A631-40AE-88C6-442FDB458680}" srcOrd="1" destOrd="0" presId="urn:microsoft.com/office/officeart/2005/8/layout/hierarchy2"/>
    <dgm:cxn modelId="{9A8D78E6-1476-6441-8597-A5FD3A9DC11A}" type="presParOf" srcId="{70D7E07A-27B3-4049-80C8-BD76AC7DE58A}" destId="{F51FB8E5-EDAF-416B-878B-4AA0CFACAE29}" srcOrd="2" destOrd="0" presId="urn:microsoft.com/office/officeart/2005/8/layout/hierarchy2"/>
    <dgm:cxn modelId="{E027E0CC-AFBB-7D4B-B27A-1DA835346620}" type="presParOf" srcId="{F51FB8E5-EDAF-416B-878B-4AA0CFACAE29}" destId="{EECD3D51-AB66-4C21-A274-F2E2ECC5FE04}" srcOrd="0" destOrd="0" presId="urn:microsoft.com/office/officeart/2005/8/layout/hierarchy2"/>
    <dgm:cxn modelId="{E35A1BD0-2331-0C49-8606-08ACA3F85924}" type="presParOf" srcId="{70D7E07A-27B3-4049-80C8-BD76AC7DE58A}" destId="{138F7F23-FDF7-4F45-B01E-93F018393F84}" srcOrd="3" destOrd="0" presId="urn:microsoft.com/office/officeart/2005/8/layout/hierarchy2"/>
    <dgm:cxn modelId="{5656C031-1EB3-5940-9311-E9B2123CC191}" type="presParOf" srcId="{138F7F23-FDF7-4F45-B01E-93F018393F84}" destId="{1CF6AD7C-626B-49A5-9D56-E45D786FA080}" srcOrd="0" destOrd="0" presId="urn:microsoft.com/office/officeart/2005/8/layout/hierarchy2"/>
    <dgm:cxn modelId="{D80E67EB-DA60-F548-8782-3C9C95E22ACF}" type="presParOf" srcId="{138F7F23-FDF7-4F45-B01E-93F018393F84}" destId="{483DE09B-85F2-401F-924E-60BCBFC18F60}" srcOrd="1" destOrd="0" presId="urn:microsoft.com/office/officeart/2005/8/layout/hierarchy2"/>
    <dgm:cxn modelId="{690992F7-F182-764D-B6A1-A55A64461C6D}" type="presParOf" srcId="{70D7E07A-27B3-4049-80C8-BD76AC7DE58A}" destId="{CBCB5AC3-AAA9-433C-BD4B-44AC9ADBEF32}" srcOrd="4" destOrd="0" presId="urn:microsoft.com/office/officeart/2005/8/layout/hierarchy2"/>
    <dgm:cxn modelId="{B07196C9-39E8-C543-9550-79B5147F1F8D}" type="presParOf" srcId="{CBCB5AC3-AAA9-433C-BD4B-44AC9ADBEF32}" destId="{2717E5E3-D5E3-461D-AA85-EDF95F26456E}" srcOrd="0" destOrd="0" presId="urn:microsoft.com/office/officeart/2005/8/layout/hierarchy2"/>
    <dgm:cxn modelId="{EB3EFFA1-02FB-D64B-BE8A-380AD16C0887}" type="presParOf" srcId="{70D7E07A-27B3-4049-80C8-BD76AC7DE58A}" destId="{72E82CEF-10F8-41EA-9CB3-553E171ACF7F}" srcOrd="5" destOrd="0" presId="urn:microsoft.com/office/officeart/2005/8/layout/hierarchy2"/>
    <dgm:cxn modelId="{B03BA122-9BDE-034D-9415-1C440521A015}" type="presParOf" srcId="{72E82CEF-10F8-41EA-9CB3-553E171ACF7F}" destId="{9887E05C-22C3-433F-AFB2-90CBF7A49032}" srcOrd="0" destOrd="0" presId="urn:microsoft.com/office/officeart/2005/8/layout/hierarchy2"/>
    <dgm:cxn modelId="{486953D6-A930-3F46-A12A-D748A52CABE7}" type="presParOf" srcId="{72E82CEF-10F8-41EA-9CB3-553E171ACF7F}" destId="{AEC24418-B075-40BC-973A-B49FBE60AB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34E5A-0D93-43A0-BFF0-1AF89F997389}">
      <dsp:nvSpPr>
        <dsp:cNvPr id="0" name=""/>
        <dsp:cNvSpPr/>
      </dsp:nvSpPr>
      <dsp:spPr>
        <a:xfrm>
          <a:off x="0" y="1540500"/>
          <a:ext cx="1696551" cy="491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/>
              <a:cs typeface="Calibri"/>
            </a:rPr>
            <a:t>BRASIL</a:t>
          </a:r>
          <a:endParaRPr lang="pt-BR" sz="2000" kern="1200" dirty="0">
            <a:latin typeface="Calibri"/>
            <a:cs typeface="Calibri"/>
          </a:endParaRPr>
        </a:p>
      </dsp:txBody>
      <dsp:txXfrm>
        <a:off x="14389" y="1554889"/>
        <a:ext cx="1667773" cy="462499"/>
      </dsp:txXfrm>
    </dsp:sp>
    <dsp:sp modelId="{D0C4FDD6-933A-4281-AB4B-70256C2164B1}">
      <dsp:nvSpPr>
        <dsp:cNvPr id="0" name=""/>
        <dsp:cNvSpPr/>
      </dsp:nvSpPr>
      <dsp:spPr>
        <a:xfrm rot="17686147">
          <a:off x="1275150" y="1106925"/>
          <a:ext cx="1450513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1450513" y="2067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64144" y="1091340"/>
        <a:ext cx="72525" cy="72525"/>
      </dsp:txXfrm>
    </dsp:sp>
    <dsp:sp modelId="{BD352C50-0775-47BC-9645-67C39455A6AE}">
      <dsp:nvSpPr>
        <dsp:cNvPr id="0" name=""/>
        <dsp:cNvSpPr/>
      </dsp:nvSpPr>
      <dsp:spPr>
        <a:xfrm>
          <a:off x="2304263" y="72005"/>
          <a:ext cx="5507333" cy="794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/>
              <a:cs typeface="Calibri"/>
            </a:rPr>
            <a:t>4ª maior taxa de homicídios de crianças e adolescentes (13 homicídios/100 mil)</a:t>
          </a:r>
          <a:endParaRPr lang="pt-BR" sz="2000" kern="1200" dirty="0">
            <a:latin typeface="Calibri"/>
            <a:cs typeface="Calibri"/>
          </a:endParaRPr>
        </a:p>
      </dsp:txBody>
      <dsp:txXfrm>
        <a:off x="2327522" y="95264"/>
        <a:ext cx="5460815" cy="747606"/>
      </dsp:txXfrm>
    </dsp:sp>
    <dsp:sp modelId="{F51FB8E5-EDAF-416B-878B-4AA0CFACAE29}">
      <dsp:nvSpPr>
        <dsp:cNvPr id="0" name=""/>
        <dsp:cNvSpPr/>
      </dsp:nvSpPr>
      <dsp:spPr>
        <a:xfrm rot="21295100">
          <a:off x="1695266" y="1736487"/>
          <a:ext cx="654213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654213" y="2067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06017" y="1740810"/>
        <a:ext cx="32710" cy="32710"/>
      </dsp:txXfrm>
    </dsp:sp>
    <dsp:sp modelId="{1CF6AD7C-626B-49A5-9D56-E45D786FA080}">
      <dsp:nvSpPr>
        <dsp:cNvPr id="0" name=""/>
        <dsp:cNvSpPr/>
      </dsp:nvSpPr>
      <dsp:spPr>
        <a:xfrm>
          <a:off x="2348193" y="1331129"/>
          <a:ext cx="5500678" cy="794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/>
              <a:cs typeface="Calibri"/>
            </a:rPr>
            <a:t>Anualmente 6,5 milhões de crianças e adolescentes são vítimas de violência doméstica </a:t>
          </a:r>
          <a:endParaRPr lang="pt-BR" sz="2000" kern="1200" dirty="0">
            <a:latin typeface="Calibri"/>
            <a:cs typeface="Calibri"/>
          </a:endParaRPr>
        </a:p>
      </dsp:txBody>
      <dsp:txXfrm>
        <a:off x="2371452" y="1354388"/>
        <a:ext cx="5454160" cy="747606"/>
      </dsp:txXfrm>
    </dsp:sp>
    <dsp:sp modelId="{CBCB5AC3-AAA9-433C-BD4B-44AC9ADBEF32}">
      <dsp:nvSpPr>
        <dsp:cNvPr id="0" name=""/>
        <dsp:cNvSpPr/>
      </dsp:nvSpPr>
      <dsp:spPr>
        <a:xfrm rot="3869045">
          <a:off x="1295016" y="2402052"/>
          <a:ext cx="1410782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1410782" y="2067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65137" y="2387460"/>
        <a:ext cx="70539" cy="70539"/>
      </dsp:txXfrm>
    </dsp:sp>
    <dsp:sp modelId="{9887E05C-22C3-433F-AFB2-90CBF7A49032}">
      <dsp:nvSpPr>
        <dsp:cNvPr id="0" name=""/>
        <dsp:cNvSpPr/>
      </dsp:nvSpPr>
      <dsp:spPr>
        <a:xfrm>
          <a:off x="2304263" y="2662259"/>
          <a:ext cx="5507333" cy="794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/>
              <a:cs typeface="Calibri"/>
            </a:rPr>
            <a:t>Diariamente 18 mil  crianças e adolescentes são espancadas</a:t>
          </a:r>
          <a:endParaRPr lang="pt-BR" sz="2000" kern="1200" dirty="0">
            <a:latin typeface="Calibri"/>
            <a:cs typeface="Calibri"/>
          </a:endParaRPr>
        </a:p>
      </dsp:txBody>
      <dsp:txXfrm>
        <a:off x="2327522" y="2685518"/>
        <a:ext cx="5460815" cy="74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65C7-F2F0-7B47-BA8D-8A3FC062190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9D52-8E6C-2349-A22C-92479CF3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AC62AE-27E9-B44C-89FC-DBA4ED7AAE73}" type="slidenum">
              <a:rPr lang="pt-BR" sz="1200"/>
              <a:pPr eaLnBrk="1" hangingPunct="1"/>
              <a:t>6</a:t>
            </a:fld>
            <a:endParaRPr lang="pt-B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4062" cy="3422650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pt-BR">
                <a:ea typeface="ＭＳ Ｐゴシック" charset="0"/>
                <a:cs typeface="ＭＳ Ｐゴシック" charset="0"/>
              </a:rPr>
              <a:t>Elemento constitutivo das relações sociais</a:t>
            </a:r>
          </a:p>
          <a:p>
            <a:r>
              <a:rPr lang="pt-BR">
                <a:ea typeface="ＭＳ Ｐゴシック" charset="0"/>
                <a:cs typeface="ＭＳ Ｐゴシック" charset="0"/>
              </a:rPr>
              <a:t>Forma básica de representar relações de poder em que as representações dominantes são apresentadas como naturais e inquestionáveis (Scott, 1994)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4045E93-0AB8-C349-A2C9-81588AA997B0}" type="slidenum">
              <a:rPr lang="pt-BR" sz="1200"/>
              <a:pPr/>
              <a:t>7</a:t>
            </a:fld>
            <a:endParaRPr lang="pt-BR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w="12700" cap="flat">
            <a:solidFill>
              <a:schemeClr val="tx1"/>
            </a:solidFill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pt-BR">
                <a:ea typeface="MS PGothic" charset="0"/>
              </a:rPr>
              <a:t>Para Simone de Beauvoir, a questão básica é que não se nasce mulher, torna-se mulher. Assim, ela defende a primazia do social na constituição dos sujeitos, em especial, as mulheres. No Segundo sexo defende a tese de que a sociedade é a grande responsável por tornar as mulheres submissas às vontades, desejos e organização masculina do mundo.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993D72-6BA2-014F-AEEC-643A38C15FC1}" type="slidenum">
              <a:rPr lang="pt-BR" sz="1200"/>
              <a:pPr eaLnBrk="1" hangingPunct="1"/>
              <a:t>9</a:t>
            </a:fld>
            <a:endParaRPr lang="pt-B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E6D683B-EFE1-DA4A-8716-49A6E78EF284}" type="slidenum">
              <a:rPr lang="pt-BR" sz="1200"/>
              <a:pPr/>
              <a:t>12</a:t>
            </a:fld>
            <a:endParaRPr lang="pt-BR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0563"/>
            <a:ext cx="4562475" cy="34226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90563"/>
            <a:ext cx="4562475" cy="342265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748B47F-BB3F-0C49-AF09-84EFC43EB034}" type="slidenum">
              <a:rPr lang="pt-BR" sz="1200"/>
              <a:pPr/>
              <a:t>13</a:t>
            </a:fld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6E14-C428-4D19-96B1-FAB782C1E21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27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6E14-C428-4D19-96B1-FAB782C1E21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27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6E14-C428-4D19-96B1-FAB782C1E21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27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882D-DC07-994B-ABBC-9B8809DFBC6F}" type="slidenum">
              <a:rPr lang="es-CL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685847"/>
      </p:ext>
    </p:extLst>
  </p:cSld>
  <p:clrMapOvr>
    <a:masterClrMapping/>
  </p:clrMapOvr>
  <p:transition xmlns:p14="http://schemas.microsoft.com/office/powerpoint/2010/main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F225-39B3-F440-81DE-82F0AD649A1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51475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8ACF-FBE4-6740-90E8-F1C58E43343F}" type="datetimeFigureOut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88C3-83BD-184A-ADC2-22CF8A50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oconoenem.com/igualdade-de-genero-em-debate-no-sec-xxi/" TargetMode="External"/><Relationship Id="rId3" Type="http://schemas.openxmlformats.org/officeDocument/2006/relationships/hyperlink" Target="https://analisebakhtin.wordpress.com/2013/09/05/analise-das-tirinhas-de-mafalda-dentro-da-perspectiva-de-bakht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mdYiunZG8" TargetMode="External"/><Relationship Id="rId4" Type="http://schemas.openxmlformats.org/officeDocument/2006/relationships/hyperlink" Target="https://www.youtube.com/watch?v=m3bUU7U8oPo" TargetMode="External"/><Relationship Id="rId5" Type="http://schemas.openxmlformats.org/officeDocument/2006/relationships/hyperlink" Target="https://www.youtube.com/watch?v=3yd_eoMOvq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3712" b="8123"/>
          <a:stretch/>
        </p:blipFill>
        <p:spPr>
          <a:xfrm>
            <a:off x="0" y="1387231"/>
            <a:ext cx="9144000" cy="4767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154" y="2130425"/>
            <a:ext cx="8217302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</a:rPr>
              <a:t>GÊNERO E ADOLESCÊNCIA</a:t>
            </a:r>
            <a:endParaRPr lang="en-US" sz="4800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154" y="4064000"/>
            <a:ext cx="8217301" cy="15748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rgbClr val="660066"/>
                </a:solidFill>
              </a:rPr>
              <a:t>Doutorandas</a:t>
            </a:r>
            <a:r>
              <a:rPr lang="en-US" sz="2400" b="1" dirty="0" smtClean="0">
                <a:solidFill>
                  <a:srgbClr val="660066"/>
                </a:solidFill>
              </a:rPr>
              <a:t>: </a:t>
            </a:r>
            <a:r>
              <a:rPr lang="en-US" sz="2400" b="1" dirty="0" err="1" smtClean="0">
                <a:solidFill>
                  <a:srgbClr val="660066"/>
                </a:solidFill>
              </a:rPr>
              <a:t>Lucimara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Fabiana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</a:rPr>
              <a:t>Fornari</a:t>
            </a:r>
            <a:endParaRPr lang="en-US" sz="2400" b="1" dirty="0">
              <a:solidFill>
                <a:srgbClr val="660066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660066"/>
                </a:solidFill>
              </a:rPr>
              <a:t>                          Rafaela </a:t>
            </a:r>
            <a:r>
              <a:rPr lang="en-US" sz="2400" b="1" dirty="0" err="1" smtClean="0">
                <a:solidFill>
                  <a:srgbClr val="660066"/>
                </a:solidFill>
              </a:rPr>
              <a:t>Gessner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674440" y="188914"/>
            <a:ext cx="7002016" cy="10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 dirty="0"/>
              <a:t>Universidade de São Paulo</a:t>
            </a:r>
          </a:p>
          <a:p>
            <a:pPr algn="ctr"/>
            <a:r>
              <a:rPr lang="pt-BR" sz="2000" dirty="0"/>
              <a:t>Escola de Enfermagem </a:t>
            </a:r>
          </a:p>
          <a:p>
            <a:pPr algn="ctr"/>
            <a:r>
              <a:rPr lang="pt-BR" sz="2000" dirty="0" smtClean="0"/>
              <a:t>Programa Interunidades de Doutoramento em Enfermagem  </a:t>
            </a:r>
            <a:endParaRPr lang="pt-BR" sz="2000" dirty="0"/>
          </a:p>
        </p:txBody>
      </p:sp>
      <p:pic>
        <p:nvPicPr>
          <p:cNvPr id="5" name="Imagem 3" descr="Logo_E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6327"/>
            <a:ext cx="1264006" cy="108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9818" y="6201332"/>
            <a:ext cx="19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São Paulo</a:t>
            </a:r>
          </a:p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4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71" t="1567" r="23931"/>
          <a:stretch/>
        </p:blipFill>
        <p:spPr>
          <a:xfrm>
            <a:off x="552521" y="711473"/>
            <a:ext cx="1786652" cy="3448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9" y="3373588"/>
            <a:ext cx="2620107" cy="3388672"/>
          </a:xfrm>
          <a:prstGeom prst="rect">
            <a:avLst/>
          </a:prstGeom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2129692" y="978877"/>
            <a:ext cx="487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t-BR" sz="3600" b="1" dirty="0">
                <a:solidFill>
                  <a:srgbClr val="660066"/>
                </a:solidFill>
              </a:rPr>
              <a:t>As desigualdades entre mulheres e homens são social e culturalmente construídas e não biologicamente determinadas.</a:t>
            </a:r>
          </a:p>
        </p:txBody>
      </p:sp>
    </p:spTree>
    <p:extLst>
      <p:ext uri="{BB962C8B-B14F-4D97-AF65-F5344CB8AC3E}">
        <p14:creationId xmlns:p14="http://schemas.microsoft.com/office/powerpoint/2010/main" val="2273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23850" y="3692768"/>
            <a:ext cx="8604250" cy="29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pt-BR" sz="3200" b="1" dirty="0">
                <a:solidFill>
                  <a:srgbClr val="660066"/>
                </a:solidFill>
              </a:rPr>
              <a:t>Gênero não se restringe a papéis e funções de homens e mulheres, mas atravessa e organiza o próprio social (instituições sociais, símbolos, normas, conhecimentos, leis, doutrinas e políticas de uma sociedade).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31" y="477838"/>
            <a:ext cx="302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060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190"/>
          <p:cNvGrpSpPr>
            <a:grpSpLocks/>
          </p:cNvGrpSpPr>
          <p:nvPr/>
        </p:nvGrpSpPr>
        <p:grpSpPr bwMode="auto">
          <a:xfrm>
            <a:off x="1816100" y="3309938"/>
            <a:ext cx="3517900" cy="3090862"/>
            <a:chOff x="578" y="1745"/>
            <a:chExt cx="1473" cy="1450"/>
          </a:xfrm>
        </p:grpSpPr>
        <p:sp>
          <p:nvSpPr>
            <p:cNvPr id="16399" name="AutoShape 191"/>
            <p:cNvSpPr>
              <a:spLocks noChangeArrowheads="1"/>
            </p:cNvSpPr>
            <p:nvPr/>
          </p:nvSpPr>
          <p:spPr bwMode="auto">
            <a:xfrm rot="-8879253">
              <a:off x="578" y="1745"/>
              <a:ext cx="1473" cy="14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0 w 21600"/>
                <a:gd name="T13" fmla="*/ 2279 h 21600"/>
                <a:gd name="T14" fmla="*/ 16556 w 21600"/>
                <a:gd name="T15" fmla="*/ 13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EF9279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6400" name="Text Box 192"/>
            <p:cNvSpPr txBox="1">
              <a:spLocks noChangeArrowheads="1"/>
            </p:cNvSpPr>
            <p:nvPr/>
          </p:nvSpPr>
          <p:spPr bwMode="auto">
            <a:xfrm rot="1920747">
              <a:off x="874" y="2419"/>
              <a:ext cx="68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pt-BR" sz="2800" b="1" dirty="0">
                  <a:latin typeface="Calibri"/>
                  <a:cs typeface="Calibri"/>
                </a:rPr>
                <a:t>Gênero</a:t>
              </a:r>
            </a:p>
          </p:txBody>
        </p:sp>
      </p:grpSp>
      <p:grpSp>
        <p:nvGrpSpPr>
          <p:cNvPr id="16389" name="Group 193"/>
          <p:cNvGrpSpPr>
            <a:grpSpLocks/>
          </p:cNvGrpSpPr>
          <p:nvPr/>
        </p:nvGrpSpPr>
        <p:grpSpPr bwMode="auto">
          <a:xfrm>
            <a:off x="4213225" y="2730500"/>
            <a:ext cx="3635375" cy="3290888"/>
            <a:chOff x="1590" y="1449"/>
            <a:chExt cx="1389" cy="1544"/>
          </a:xfrm>
        </p:grpSpPr>
        <p:sp>
          <p:nvSpPr>
            <p:cNvPr id="16397" name="AutoShape 194"/>
            <p:cNvSpPr>
              <a:spLocks noChangeArrowheads="1"/>
            </p:cNvSpPr>
            <p:nvPr/>
          </p:nvSpPr>
          <p:spPr bwMode="auto">
            <a:xfrm rot="7320747">
              <a:off x="1513" y="1526"/>
              <a:ext cx="1544" cy="13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6 w 21600"/>
                <a:gd name="T13" fmla="*/ 2270 h 21600"/>
                <a:gd name="T14" fmla="*/ 16564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99FF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Text Box 195"/>
            <p:cNvSpPr txBox="1">
              <a:spLocks noChangeArrowheads="1"/>
            </p:cNvSpPr>
            <p:nvPr/>
          </p:nvSpPr>
          <p:spPr bwMode="auto">
            <a:xfrm rot="1920747">
              <a:off x="1971" y="2194"/>
              <a:ext cx="87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pt-BR" sz="2800" b="1" dirty="0">
                  <a:latin typeface="Calibri"/>
                  <a:cs typeface="Calibri"/>
                </a:rPr>
                <a:t>Raça/ etnia</a:t>
              </a:r>
            </a:p>
          </p:txBody>
        </p:sp>
      </p:grpSp>
      <p:grpSp>
        <p:nvGrpSpPr>
          <p:cNvPr id="16390" name="Group 196"/>
          <p:cNvGrpSpPr>
            <a:grpSpLocks/>
          </p:cNvGrpSpPr>
          <p:nvPr/>
        </p:nvGrpSpPr>
        <p:grpSpPr bwMode="auto">
          <a:xfrm>
            <a:off x="1524000" y="1127125"/>
            <a:ext cx="3205163" cy="3375025"/>
            <a:chOff x="456" y="721"/>
            <a:chExt cx="1342" cy="1583"/>
          </a:xfrm>
        </p:grpSpPr>
        <p:sp>
          <p:nvSpPr>
            <p:cNvPr id="16395" name="AutoShape 197"/>
            <p:cNvSpPr>
              <a:spLocks noChangeArrowheads="1"/>
            </p:cNvSpPr>
            <p:nvPr/>
          </p:nvSpPr>
          <p:spPr bwMode="auto">
            <a:xfrm rot="-3479253">
              <a:off x="335" y="842"/>
              <a:ext cx="1583" cy="13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5 w 21600"/>
                <a:gd name="T13" fmla="*/ 2269 h 21600"/>
                <a:gd name="T14" fmla="*/ 16551 w 21600"/>
                <a:gd name="T15" fmla="*/ 136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66"/>
            </a:solidFill>
            <a:ln w="381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Text Box 198"/>
            <p:cNvSpPr txBox="1">
              <a:spLocks noChangeArrowheads="1"/>
            </p:cNvSpPr>
            <p:nvPr/>
          </p:nvSpPr>
          <p:spPr bwMode="auto">
            <a:xfrm rot="1920747">
              <a:off x="646" y="1267"/>
              <a:ext cx="76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pt-BR" sz="2800" b="1" dirty="0">
                  <a:latin typeface="Calibri"/>
                  <a:cs typeface="Calibri"/>
                </a:rPr>
                <a:t>Geração</a:t>
              </a:r>
            </a:p>
          </p:txBody>
        </p:sp>
      </p:grpSp>
      <p:grpSp>
        <p:nvGrpSpPr>
          <p:cNvPr id="16391" name="Group 199"/>
          <p:cNvGrpSpPr>
            <a:grpSpLocks/>
          </p:cNvGrpSpPr>
          <p:nvPr/>
        </p:nvGrpSpPr>
        <p:grpSpPr bwMode="auto">
          <a:xfrm>
            <a:off x="3652838" y="685800"/>
            <a:ext cx="3605212" cy="3095625"/>
            <a:chOff x="1347" y="514"/>
            <a:chExt cx="1510" cy="1452"/>
          </a:xfrm>
        </p:grpSpPr>
        <p:sp>
          <p:nvSpPr>
            <p:cNvPr id="16393" name="AutoShape 200"/>
            <p:cNvSpPr>
              <a:spLocks noChangeArrowheads="1"/>
            </p:cNvSpPr>
            <p:nvPr/>
          </p:nvSpPr>
          <p:spPr bwMode="auto">
            <a:xfrm rot="1920747">
              <a:off x="1347" y="514"/>
              <a:ext cx="1473" cy="1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0 w 21600"/>
                <a:gd name="T13" fmla="*/ 2276 h 21600"/>
                <a:gd name="T14" fmla="*/ 16556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2DE39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201"/>
            <p:cNvSpPr txBox="1">
              <a:spLocks noChangeArrowheads="1"/>
            </p:cNvSpPr>
            <p:nvPr/>
          </p:nvSpPr>
          <p:spPr bwMode="auto">
            <a:xfrm rot="1920747">
              <a:off x="1717" y="913"/>
              <a:ext cx="114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pt-BR" sz="2800" b="1" dirty="0">
                  <a:latin typeface="Calibri"/>
                  <a:cs typeface="Calibri"/>
                </a:rPr>
                <a:t>Classe social</a:t>
              </a:r>
            </a:p>
          </p:txBody>
        </p:sp>
      </p:grpSp>
      <p:sp>
        <p:nvSpPr>
          <p:cNvPr id="30729" name="Oval 23"/>
          <p:cNvSpPr>
            <a:spLocks noChangeArrowheads="1"/>
          </p:cNvSpPr>
          <p:nvPr/>
        </p:nvSpPr>
        <p:spPr bwMode="auto">
          <a:xfrm>
            <a:off x="3378200" y="2438400"/>
            <a:ext cx="2260600" cy="20574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Calibri"/>
                <a:ea typeface="MS PGothic" charset="0"/>
                <a:cs typeface="Calibri"/>
              </a:rPr>
              <a:t>QUEM É VOCÊ?</a:t>
            </a:r>
            <a:endParaRPr lang="pt-BR" sz="3200" b="1" dirty="0">
              <a:solidFill>
                <a:schemeClr val="tx1"/>
              </a:solidFill>
              <a:latin typeface="Calibri"/>
              <a:ea typeface="MS PGothic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86317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723900"/>
            <a:ext cx="22018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216400"/>
            <a:ext cx="40005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2432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457200" y="3225800"/>
            <a:ext cx="8496300" cy="127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31800" y="3937000"/>
            <a:ext cx="8496300" cy="127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Box 20"/>
          <p:cNvSpPr txBox="1">
            <a:spLocks noChangeArrowheads="1"/>
          </p:cNvSpPr>
          <p:nvPr/>
        </p:nvSpPr>
        <p:spPr bwMode="auto">
          <a:xfrm>
            <a:off x="1574800" y="3276600"/>
            <a:ext cx="6662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>
                <a:latin typeface="Arial" charset="0"/>
                <a:cs typeface="Arial" charset="0"/>
              </a:rPr>
              <a:t>Social e historicamente construídos</a:t>
            </a:r>
          </a:p>
        </p:txBody>
      </p:sp>
      <p:sp>
        <p:nvSpPr>
          <p:cNvPr id="18440" name="TextBox 21"/>
          <p:cNvSpPr txBox="1">
            <a:spLocks noChangeArrowheads="1"/>
          </p:cNvSpPr>
          <p:nvPr/>
        </p:nvSpPr>
        <p:spPr bwMode="auto">
          <a:xfrm>
            <a:off x="3665643" y="6375400"/>
            <a:ext cx="195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Posição no mundo</a:t>
            </a:r>
          </a:p>
        </p:txBody>
      </p:sp>
      <p:sp>
        <p:nvSpPr>
          <p:cNvPr id="18441" name="TextBox 22"/>
          <p:cNvSpPr txBox="1">
            <a:spLocks noChangeArrowheads="1"/>
          </p:cNvSpPr>
          <p:nvPr/>
        </p:nvSpPr>
        <p:spPr bwMode="auto">
          <a:xfrm>
            <a:off x="3860933" y="4140200"/>
            <a:ext cx="1370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Classe social</a:t>
            </a:r>
          </a:p>
        </p:txBody>
      </p:sp>
      <p:sp>
        <p:nvSpPr>
          <p:cNvPr id="18442" name="TextBox 23"/>
          <p:cNvSpPr txBox="1">
            <a:spLocks noChangeArrowheads="1"/>
          </p:cNvSpPr>
          <p:nvPr/>
        </p:nvSpPr>
        <p:spPr bwMode="auto">
          <a:xfrm>
            <a:off x="4191000" y="2806700"/>
            <a:ext cx="1041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Raça/cor</a:t>
            </a:r>
          </a:p>
        </p:txBody>
      </p:sp>
      <p:sp>
        <p:nvSpPr>
          <p:cNvPr id="18443" name="TextBox 24"/>
          <p:cNvSpPr txBox="1">
            <a:spLocks noChangeArrowheads="1"/>
          </p:cNvSpPr>
          <p:nvPr/>
        </p:nvSpPr>
        <p:spPr bwMode="auto">
          <a:xfrm>
            <a:off x="1343634" y="2845776"/>
            <a:ext cx="64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Sexo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099546" y="266700"/>
            <a:ext cx="894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Gênero</a:t>
            </a:r>
          </a:p>
        </p:txBody>
      </p: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7245051" y="2832100"/>
            <a:ext cx="724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Idade</a:t>
            </a:r>
          </a:p>
        </p:txBody>
      </p:sp>
      <p:sp>
        <p:nvSpPr>
          <p:cNvPr id="18446" name="TextBox 27"/>
          <p:cNvSpPr txBox="1">
            <a:spLocks noChangeArrowheads="1"/>
          </p:cNvSpPr>
          <p:nvPr/>
        </p:nvSpPr>
        <p:spPr bwMode="auto">
          <a:xfrm>
            <a:off x="4059625" y="304800"/>
            <a:ext cx="1229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Raça/etnia</a:t>
            </a:r>
          </a:p>
        </p:txBody>
      </p:sp>
      <p:sp>
        <p:nvSpPr>
          <p:cNvPr id="18447" name="TextBox 28"/>
          <p:cNvSpPr txBox="1">
            <a:spLocks noChangeArrowheads="1"/>
          </p:cNvSpPr>
          <p:nvPr/>
        </p:nvSpPr>
        <p:spPr bwMode="auto">
          <a:xfrm>
            <a:off x="7176978" y="203200"/>
            <a:ext cx="978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800" b="1" dirty="0">
                <a:solidFill>
                  <a:srgbClr val="660066"/>
                </a:solidFill>
                <a:latin typeface="Calibri"/>
                <a:cs typeface="Calibri"/>
              </a:rPr>
              <a:t>Geração</a:t>
            </a:r>
          </a:p>
        </p:txBody>
      </p:sp>
      <p:pic>
        <p:nvPicPr>
          <p:cNvPr id="18448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838200"/>
            <a:ext cx="24526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228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endParaRPr lang="pt-BR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just" eaLnBrk="1" hangingPunct="1">
              <a:buNone/>
            </a:pPr>
            <a:r>
              <a:rPr lang="pt-BR" sz="2000" dirty="0" smtClean="0">
                <a:latin typeface="Calibri"/>
                <a:ea typeface="ＭＳ Ｐゴシック" pitchFamily="34" charset="-128"/>
                <a:cs typeface="Calibri"/>
              </a:rPr>
              <a:t>Mulheres, crianças e </a:t>
            </a:r>
            <a:r>
              <a:rPr lang="pt-BR" sz="2000" b="1" dirty="0" smtClean="0">
                <a:latin typeface="Calibri"/>
                <a:ea typeface="ＭＳ Ｐゴシック" pitchFamily="34" charset="-128"/>
                <a:cs typeface="Calibri"/>
              </a:rPr>
              <a:t>adolescentes</a:t>
            </a:r>
            <a:r>
              <a:rPr lang="pt-BR" sz="2000" dirty="0" smtClean="0">
                <a:latin typeface="Calibri"/>
                <a:ea typeface="ＭＳ Ｐゴシック" pitchFamily="34" charset="-128"/>
                <a:cs typeface="Calibri"/>
              </a:rPr>
              <a:t> são as principais vítimas da violência que acontece no meio intrafamiliar e doméstico. </a:t>
            </a:r>
          </a:p>
          <a:p>
            <a:pPr algn="just" eaLnBrk="1" hangingPunct="1">
              <a:buFont typeface="Wingdings 3" pitchFamily="18" charset="2"/>
              <a:buNone/>
            </a:pPr>
            <a:endParaRPr lang="pt-BR" sz="17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/>
            <a:endParaRPr lang="pt-BR" sz="17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pt-BR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/>
            <a:endParaRPr lang="pt-BR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/>
            <a:endParaRPr lang="pt-BR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/>
            <a:endParaRPr lang="pt-BR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660066"/>
                </a:solidFill>
                <a:ea typeface="ＭＳ Ｐゴシック" pitchFamily="34" charset="-128"/>
              </a:rPr>
              <a:t>Adolescência </a:t>
            </a:r>
            <a:r>
              <a:rPr lang="pt-BR" sz="2800" b="1" dirty="0" err="1" smtClean="0">
                <a:solidFill>
                  <a:srgbClr val="660066"/>
                </a:solidFill>
                <a:ea typeface="ＭＳ Ｐゴシック" pitchFamily="34" charset="-128"/>
              </a:rPr>
              <a:t>X</a:t>
            </a:r>
            <a:r>
              <a:rPr lang="pt-BR" sz="2800" b="1" dirty="0" smtClean="0">
                <a:solidFill>
                  <a:srgbClr val="660066"/>
                </a:solidFill>
                <a:ea typeface="ＭＳ Ｐゴシック" pitchFamily="34" charset="-128"/>
              </a:rPr>
              <a:t> Violência</a:t>
            </a:r>
            <a:r>
              <a:rPr lang="pt-BR" sz="2800" dirty="0" smtClean="0">
                <a:solidFill>
                  <a:srgbClr val="660066"/>
                </a:solidFill>
                <a:ea typeface="ＭＳ Ｐゴシック" pitchFamily="34" charset="-128"/>
              </a:rPr>
              <a:t> </a:t>
            </a:r>
            <a:endParaRPr lang="pt-BR" dirty="0" smtClean="0">
              <a:solidFill>
                <a:srgbClr val="660066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6412663"/>
              </p:ext>
            </p:extLst>
          </p:nvPr>
        </p:nvGraphicFramePr>
        <p:xfrm>
          <a:off x="827584" y="2642034"/>
          <a:ext cx="78488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7596336" y="6453336"/>
            <a:ext cx="1085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1000" dirty="0" err="1"/>
              <a:t>Waiselfiz</a:t>
            </a:r>
            <a:r>
              <a:rPr lang="pt-BR" sz="1000" dirty="0"/>
              <a:t>, 2012</a:t>
            </a:r>
          </a:p>
        </p:txBody>
      </p:sp>
      <p:sp>
        <p:nvSpPr>
          <p:cNvPr id="7" name="Elipse 6"/>
          <p:cNvSpPr/>
          <p:nvPr/>
        </p:nvSpPr>
        <p:spPr>
          <a:xfrm>
            <a:off x="2411760" y="3434122"/>
            <a:ext cx="6732240" cy="3096344"/>
          </a:xfrm>
          <a:prstGeom prst="ellipse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0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</a:rPr>
              <a:t>Violência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</a:rPr>
              <a:t>nas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</a:rPr>
              <a:t>relações</a:t>
            </a:r>
            <a:r>
              <a:rPr lang="en-US" sz="2800" b="1" dirty="0" smtClean="0">
                <a:solidFill>
                  <a:srgbClr val="660066"/>
                </a:solidFill>
              </a:rPr>
              <a:t> de </a:t>
            </a:r>
            <a:r>
              <a:rPr lang="en-US" sz="2800" b="1" dirty="0" err="1" smtClean="0">
                <a:solidFill>
                  <a:srgbClr val="660066"/>
                </a:solidFill>
              </a:rPr>
              <a:t>intimidade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/>
              <a:t>Estudo </a:t>
            </a:r>
            <a:r>
              <a:rPr lang="pt-BR" sz="2000" dirty="0" smtClean="0"/>
              <a:t>brasileiro verificou que </a:t>
            </a:r>
            <a:r>
              <a:rPr lang="pt-BR" sz="2000" dirty="0"/>
              <a:t>86,8% perpetraram e 86,9% vivenciaram no mínimo uma das naturezas de violência (</a:t>
            </a:r>
            <a:r>
              <a:rPr lang="pt-BR" sz="2000" dirty="0" err="1"/>
              <a:t>Minayo</a:t>
            </a:r>
            <a:r>
              <a:rPr lang="pt-BR" sz="2000" dirty="0"/>
              <a:t>, Assis, </a:t>
            </a:r>
            <a:r>
              <a:rPr lang="pt-BR" sz="2000" dirty="0" err="1"/>
              <a:t>Njaine</a:t>
            </a:r>
            <a:r>
              <a:rPr lang="pt-BR" sz="2000" dirty="0"/>
              <a:t>, 2011</a:t>
            </a:r>
            <a:r>
              <a:rPr lang="pt-BR" sz="2000" dirty="0" smtClean="0"/>
              <a:t>).</a:t>
            </a:r>
            <a:endParaRPr lang="pt-BR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3" y="2764553"/>
            <a:ext cx="7735126" cy="34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660066"/>
                </a:solidFill>
                <a:cs typeface="Times New Roman" panose="02020603050405020304" pitchFamily="18" charset="0"/>
              </a:rPr>
              <a:t>Violência nas relações de intimidade</a:t>
            </a:r>
            <a:endParaRPr lang="pt-BR" sz="2800" b="1" dirty="0">
              <a:solidFill>
                <a:srgbClr val="660066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63914"/>
              </p:ext>
            </p:extLst>
          </p:nvPr>
        </p:nvGraphicFramePr>
        <p:xfrm>
          <a:off x="179512" y="1268760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4803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pPr marL="0" indent="0" algn="ctr">
              <a:buNone/>
            </a:pPr>
            <a:endParaRPr lang="pt-BR" sz="1600" dirty="0"/>
          </a:p>
          <a:p>
            <a:pPr marL="0" indent="0" algn="ctr">
              <a:buNone/>
            </a:pPr>
            <a:endParaRPr lang="pt-BR" sz="1600" dirty="0" smtClean="0"/>
          </a:p>
          <a:p>
            <a:endParaRPr lang="pt-BR" sz="1100" dirty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endParaRPr lang="pt-BR" sz="1100" dirty="0" smtClean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267241"/>
              </p:ext>
            </p:extLst>
          </p:nvPr>
        </p:nvGraphicFramePr>
        <p:xfrm>
          <a:off x="179512" y="1249760"/>
          <a:ext cx="8784976" cy="534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619944" y="26648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660066"/>
                </a:solidFill>
                <a:cs typeface="Times New Roman" panose="02020603050405020304" pitchFamily="18" charset="0"/>
              </a:rPr>
              <a:t>Violência nas relações de intimidade</a:t>
            </a:r>
            <a:endParaRPr lang="pt-BR" sz="2800" b="1" dirty="0">
              <a:solidFill>
                <a:srgbClr val="6600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867" y="332656"/>
            <a:ext cx="8229600" cy="9906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660066"/>
                </a:solidFill>
                <a:cs typeface="Times New Roman" panose="02020603050405020304" pitchFamily="18" charset="0"/>
              </a:rPr>
              <a:t>Contradições</a:t>
            </a:r>
            <a:endParaRPr lang="pt-BR" sz="2800" b="1" dirty="0">
              <a:solidFill>
                <a:srgbClr val="660066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marL="0" indent="0" algn="just">
              <a:buNone/>
            </a:pPr>
            <a:r>
              <a:rPr lang="pt-BR" sz="2000" dirty="0" smtClean="0"/>
              <a:t>“</a:t>
            </a:r>
            <a:r>
              <a:rPr lang="pt-BR" sz="2000" dirty="0"/>
              <a:t>Os rapazes são violentos por natureza” e “os (as) namorados (as) provocam a violência devido à forma como se vestem</a:t>
            </a:r>
            <a:r>
              <a:rPr lang="pt-BR" sz="2000" dirty="0" smtClean="0"/>
              <a:t>”                 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</a:t>
            </a:r>
          </a:p>
          <a:p>
            <a:pPr marL="0" indent="0" algn="r">
              <a:buNone/>
            </a:pPr>
            <a:r>
              <a:rPr lang="pt-BR" sz="2000" dirty="0" smtClean="0"/>
              <a:t>  Reprodução </a:t>
            </a:r>
            <a:r>
              <a:rPr lang="pt-BR" sz="2000" dirty="0"/>
              <a:t>da ideologia </a:t>
            </a:r>
            <a:r>
              <a:rPr lang="pt-BR" sz="2000" dirty="0" err="1"/>
              <a:t>androcêntrica</a:t>
            </a:r>
            <a:r>
              <a:rPr lang="pt-BR" sz="2000" dirty="0"/>
              <a:t> por meninos e </a:t>
            </a:r>
            <a:r>
              <a:rPr lang="pt-BR" sz="2000" dirty="0" smtClean="0"/>
              <a:t>meninas</a:t>
            </a:r>
            <a:r>
              <a:rPr lang="pt-BR" sz="2000" dirty="0"/>
              <a:t> </a:t>
            </a:r>
            <a:endParaRPr lang="pt-BR" sz="2000" dirty="0" smtClean="0"/>
          </a:p>
          <a:p>
            <a:pPr marL="0" indent="0" algn="r">
              <a:buNone/>
            </a:pPr>
            <a:r>
              <a:rPr lang="pt-BR" sz="1600" dirty="0" smtClean="0"/>
              <a:t>(</a:t>
            </a:r>
            <a:r>
              <a:rPr lang="pt-BR" sz="1600" dirty="0"/>
              <a:t>Oliveira, Fonseca, 2014; </a:t>
            </a:r>
            <a:r>
              <a:rPr lang="pt-BR" sz="1600" dirty="0" err="1"/>
              <a:t>Gessner</a:t>
            </a:r>
            <a:r>
              <a:rPr lang="pt-BR" sz="1600" dirty="0"/>
              <a:t>, Fonseca, Oliveira, 2014) </a:t>
            </a:r>
          </a:p>
          <a:p>
            <a:pPr algn="just"/>
            <a:endParaRPr lang="pt-BR" sz="1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550774" y="1988840"/>
            <a:ext cx="3229137" cy="136815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“Só mantém uma relação de namoro violento quem quer”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Multiplicar 10"/>
          <p:cNvSpPr/>
          <p:nvPr/>
        </p:nvSpPr>
        <p:spPr>
          <a:xfrm>
            <a:off x="4130984" y="2348880"/>
            <a:ext cx="513024" cy="504056"/>
          </a:xfrm>
          <a:prstGeom prst="mathMultiply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949066" y="2008700"/>
            <a:ext cx="3295341" cy="134829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Dificuldades </a:t>
            </a:r>
            <a:r>
              <a:rPr lang="pt-BR" sz="2000" dirty="0">
                <a:solidFill>
                  <a:schemeClr val="tx1"/>
                </a:solidFill>
              </a:rPr>
              <a:t>de </a:t>
            </a:r>
            <a:r>
              <a:rPr lang="pt-BR" sz="2000" dirty="0" smtClean="0">
                <a:solidFill>
                  <a:schemeClr val="tx1"/>
                </a:solidFill>
              </a:rPr>
              <a:t>rompimento</a:t>
            </a:r>
          </a:p>
          <a:p>
            <a:pPr algn="ctr"/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4" name="Seta dobrada para cima 3"/>
          <p:cNvSpPr/>
          <p:nvPr/>
        </p:nvSpPr>
        <p:spPr>
          <a:xfrm rot="5400000">
            <a:off x="953847" y="4777781"/>
            <a:ext cx="324038" cy="421467"/>
          </a:xfrm>
          <a:prstGeom prst="bentUp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77731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</a:rPr>
              <a:t>Fontes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Charge 1: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://foconoenem.com/igualdade-de-genero-em-debate-no-sec-xxi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Charge 2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://analisebakhtin.wordpress.com/2013/09/05/analise-das-tirinhas-de-mafalda-dentro-da-perspectiva-de-bakhtin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9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1478" b="25588"/>
          <a:stretch/>
        </p:blipFill>
        <p:spPr>
          <a:xfrm>
            <a:off x="0" y="1636990"/>
            <a:ext cx="9144000" cy="423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Dinâmica</a:t>
            </a:r>
            <a:r>
              <a:rPr lang="en-US" sz="3600" b="1" dirty="0" smtClean="0">
                <a:solidFill>
                  <a:srgbClr val="660066"/>
                </a:solidFill>
              </a:rPr>
              <a:t> “1, 2, 3” 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64317"/>
            <a:ext cx="813491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660066"/>
                </a:solidFill>
              </a:rPr>
              <a:t>Objetivo</a:t>
            </a:r>
            <a:endParaRPr lang="en-US" sz="2000" b="1" dirty="0">
              <a:solidFill>
                <a:srgbClr val="660066"/>
              </a:solidFill>
            </a:endParaRPr>
          </a:p>
          <a:p>
            <a:pPr algn="just"/>
            <a:r>
              <a:rPr lang="en-US" sz="2000" dirty="0" err="1" smtClean="0"/>
              <a:t>Promover</a:t>
            </a:r>
            <a:r>
              <a:rPr lang="en-US" sz="2000" dirty="0" smtClean="0"/>
              <a:t> a </a:t>
            </a:r>
            <a:r>
              <a:rPr lang="en-US" sz="2000" dirty="0" err="1" smtClean="0"/>
              <a:t>compreensão</a:t>
            </a:r>
            <a:r>
              <a:rPr lang="en-US" sz="2000" dirty="0" smtClean="0"/>
              <a:t> da </a:t>
            </a:r>
            <a:r>
              <a:rPr lang="en-US" sz="2000" dirty="0" err="1" smtClean="0"/>
              <a:t>influência</a:t>
            </a:r>
            <a:r>
              <a:rPr lang="en-US" sz="2000" dirty="0" smtClean="0"/>
              <a:t> dos </a:t>
            </a:r>
            <a:r>
              <a:rPr lang="en-US" sz="2000" dirty="0" err="1" smtClean="0"/>
              <a:t>estereótipos</a:t>
            </a:r>
            <a:r>
              <a:rPr lang="en-US" sz="2000" dirty="0" smtClean="0"/>
              <a:t> de </a:t>
            </a:r>
            <a:r>
              <a:rPr lang="en-US" sz="2000" dirty="0" err="1" smtClean="0"/>
              <a:t>gênero</a:t>
            </a:r>
            <a:r>
              <a:rPr lang="en-US" sz="2000" dirty="0" smtClean="0"/>
              <a:t> no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socialização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 err="1" smtClean="0">
                <a:solidFill>
                  <a:srgbClr val="660066"/>
                </a:solidFill>
              </a:rPr>
              <a:t>Instruções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algn="just"/>
            <a:r>
              <a:rPr lang="en-US" sz="2000" b="1" dirty="0" err="1" smtClean="0"/>
              <a:t>Grupo</a:t>
            </a:r>
            <a:r>
              <a:rPr lang="en-US" sz="2000" b="1" dirty="0" smtClean="0"/>
              <a:t> A</a:t>
            </a:r>
          </a:p>
          <a:p>
            <a:pPr algn="just"/>
            <a:r>
              <a:rPr lang="en-US" sz="2000" dirty="0" err="1" smtClean="0"/>
              <a:t>Algumas</a:t>
            </a:r>
            <a:r>
              <a:rPr lang="en-US" sz="2000" dirty="0" smtClean="0"/>
              <a:t> </a:t>
            </a:r>
            <a:r>
              <a:rPr lang="en-US" sz="2000" dirty="0" err="1" smtClean="0"/>
              <a:t>características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consideradas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mais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femininas</a:t>
            </a:r>
            <a:r>
              <a:rPr lang="en-US" sz="2000" b="1" dirty="0" smtClean="0"/>
              <a:t> </a:t>
            </a:r>
            <a:r>
              <a:rPr lang="en-US" sz="2000" dirty="0" err="1" smtClean="0"/>
              <a:t>enquanto</a:t>
            </a:r>
            <a:r>
              <a:rPr lang="en-US" sz="2000" dirty="0" smtClean="0"/>
              <a:t> </a:t>
            </a:r>
            <a:r>
              <a:rPr lang="en-US" sz="2000" dirty="0" err="1" smtClean="0"/>
              <a:t>outras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consideradas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mais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masculinas</a:t>
            </a:r>
            <a:r>
              <a:rPr lang="en-US" sz="2000" dirty="0" smtClean="0"/>
              <a:t>. </a:t>
            </a:r>
            <a:r>
              <a:rPr lang="en-US" sz="2000" dirty="0" err="1" smtClean="0"/>
              <a:t>Coloquem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cartões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coluna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/>
              <a:t> </a:t>
            </a:r>
            <a:r>
              <a:rPr lang="en-US" sz="2000" dirty="0" err="1" smtClean="0"/>
              <a:t>parece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adequada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o </a:t>
            </a:r>
            <a:r>
              <a:rPr lang="en-US" sz="2000" dirty="0" err="1" smtClean="0"/>
              <a:t>grupo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b="1" dirty="0" err="1" smtClean="0"/>
              <a:t>Grupo</a:t>
            </a:r>
            <a:r>
              <a:rPr lang="en-US" sz="2000" b="1" dirty="0" smtClean="0"/>
              <a:t> B</a:t>
            </a:r>
          </a:p>
          <a:p>
            <a:pPr algn="just"/>
            <a:r>
              <a:rPr lang="en-US" sz="2000" dirty="0" err="1" smtClean="0"/>
              <a:t>Algumas</a:t>
            </a:r>
            <a:r>
              <a:rPr lang="en-US" sz="2000" dirty="0" smtClean="0"/>
              <a:t> </a:t>
            </a:r>
            <a:r>
              <a:rPr lang="en-US" sz="2000" dirty="0" err="1" smtClean="0"/>
              <a:t>características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consideradas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desejáveis</a:t>
            </a:r>
            <a:r>
              <a:rPr lang="en-US" sz="2000" dirty="0" smtClean="0"/>
              <a:t> </a:t>
            </a:r>
            <a:r>
              <a:rPr lang="en-US" sz="2000" dirty="0" err="1" smtClean="0"/>
              <a:t>enquanto</a:t>
            </a:r>
            <a:r>
              <a:rPr lang="en-US" sz="2000" dirty="0" smtClean="0"/>
              <a:t> </a:t>
            </a:r>
            <a:r>
              <a:rPr lang="en-US" sz="2000" dirty="0" err="1" smtClean="0"/>
              <a:t>outras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consideradas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indesejáveis</a:t>
            </a:r>
            <a:r>
              <a:rPr lang="en-US" sz="2000" dirty="0" smtClean="0"/>
              <a:t>. </a:t>
            </a:r>
            <a:r>
              <a:rPr lang="en-US" sz="2000" dirty="0" err="1" smtClean="0"/>
              <a:t>Coloquem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cartões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coluna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parece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adequada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o </a:t>
            </a:r>
            <a:r>
              <a:rPr lang="en-US" sz="2000" dirty="0" err="1" smtClean="0"/>
              <a:t>grupo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 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O </a:t>
            </a:r>
            <a:r>
              <a:rPr lang="en-US" sz="2000" b="1" dirty="0" err="1" smtClean="0">
                <a:solidFill>
                  <a:srgbClr val="660066"/>
                </a:solidFill>
              </a:rPr>
              <a:t>Grupo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que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terminar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primeiro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b="1" dirty="0" err="1" smtClean="0">
                <a:solidFill>
                  <a:srgbClr val="660066"/>
                </a:solidFill>
              </a:rPr>
              <a:t>ganha</a:t>
            </a:r>
            <a:r>
              <a:rPr lang="en-US" sz="2000" b="1" dirty="0" smtClean="0">
                <a:solidFill>
                  <a:srgbClr val="660066"/>
                </a:solidFill>
              </a:rPr>
              <a:t> o </a:t>
            </a:r>
            <a:r>
              <a:rPr lang="en-US" sz="2000" b="1" dirty="0" err="1" smtClean="0">
                <a:solidFill>
                  <a:srgbClr val="660066"/>
                </a:solidFill>
              </a:rPr>
              <a:t>jogo</a:t>
            </a:r>
            <a:r>
              <a:rPr lang="en-US" sz="2000" b="1" dirty="0" smtClean="0">
                <a:solidFill>
                  <a:srgbClr val="660066"/>
                </a:solidFill>
              </a:rPr>
              <a:t>!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4313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660066"/>
                </a:solidFill>
              </a:rPr>
              <a:t>Obrigada</a:t>
            </a:r>
            <a:r>
              <a:rPr lang="en-US" b="1" dirty="0" smtClean="0">
                <a:solidFill>
                  <a:srgbClr val="660066"/>
                </a:solidFill>
              </a:rPr>
              <a:t>!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19" y="1480076"/>
            <a:ext cx="5748374" cy="53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4674" b="-44674"/>
          <a:stretch>
            <a:fillRect/>
          </a:stretch>
        </p:blipFill>
        <p:spPr>
          <a:xfrm>
            <a:off x="752231" y="1303854"/>
            <a:ext cx="7737231" cy="4255580"/>
          </a:xfrm>
        </p:spPr>
      </p:pic>
    </p:spTree>
    <p:extLst>
      <p:ext uri="{BB962C8B-B14F-4D97-AF65-F5344CB8AC3E}">
        <p14:creationId xmlns:p14="http://schemas.microsoft.com/office/powerpoint/2010/main" val="2687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7493" b="-47493"/>
          <a:stretch>
            <a:fillRect/>
          </a:stretch>
        </p:blipFill>
        <p:spPr>
          <a:xfrm>
            <a:off x="308376" y="1046416"/>
            <a:ext cx="8509492" cy="4679893"/>
          </a:xfrm>
        </p:spPr>
      </p:pic>
    </p:spTree>
    <p:extLst>
      <p:ext uri="{BB962C8B-B14F-4D97-AF65-F5344CB8AC3E}">
        <p14:creationId xmlns:p14="http://schemas.microsoft.com/office/powerpoint/2010/main" val="5714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</a:rPr>
              <a:t>E </a:t>
            </a:r>
            <a:r>
              <a:rPr lang="en-US" sz="3600" b="1" dirty="0" err="1" smtClean="0">
                <a:solidFill>
                  <a:srgbClr val="660066"/>
                </a:solidFill>
              </a:rPr>
              <a:t>na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mídia</a:t>
            </a:r>
            <a:r>
              <a:rPr lang="en-US" sz="3600" b="1" dirty="0" smtClean="0">
                <a:solidFill>
                  <a:srgbClr val="660066"/>
                </a:solidFill>
              </a:rPr>
              <a:t>?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457"/>
            <a:ext cx="4513525" cy="41172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696595" y="1827936"/>
            <a:ext cx="5387432" cy="4387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569914">
            <a:off x="6308161" y="3671560"/>
            <a:ext cx="2482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iGmdYiunZG8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926144">
            <a:off x="5615629" y="1290966"/>
            <a:ext cx="293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m3bUU7U8oPo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93875">
            <a:off x="552674" y="1659793"/>
            <a:ext cx="293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3yd_eoMOvqk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603631" y="928077"/>
            <a:ext cx="2076710" cy="830997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Gênero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2166944"/>
            <a:ext cx="4038600" cy="4032250"/>
          </a:xfrm>
          <a:noFill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800" b="1" dirty="0">
                <a:latin typeface="Alfredo's Dance" charset="0"/>
                <a:ea typeface="ＭＳ Ｐゴシック" charset="0"/>
                <a:cs typeface="ＭＳ Ｐゴシック" charset="0"/>
              </a:rPr>
              <a:t>	</a:t>
            </a:r>
            <a:r>
              <a:rPr lang="pt-BR" sz="2800" b="1" dirty="0">
                <a:solidFill>
                  <a:srgbClr val="660066"/>
                </a:solidFill>
                <a:latin typeface="Alfredo's Dance" charset="0"/>
                <a:ea typeface="ＭＳ Ｐゴシック" charset="0"/>
                <a:cs typeface="ＭＳ Ｐゴシック" charset="0"/>
              </a:rPr>
              <a:t>Maneira de olhar a realidade para compreender as relações de poder estabelecidas entre mulheres e homens, mulheres e mulheres, homens e homens...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537" r="11614"/>
          <a:stretch/>
        </p:blipFill>
        <p:spPr>
          <a:xfrm>
            <a:off x="781539" y="2427165"/>
            <a:ext cx="3643924" cy="353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58994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15456" y="2422757"/>
            <a:ext cx="5924550" cy="792163"/>
          </a:xfrm>
        </p:spPr>
        <p:txBody>
          <a:bodyPr lIns="92075" tIns="46038" rIns="92075" bIns="46038"/>
          <a:lstStyle/>
          <a:p>
            <a:pPr algn="r"/>
            <a:r>
              <a:rPr lang="pt-BR" sz="18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Simone </a:t>
            </a:r>
            <a:r>
              <a:rPr lang="pt-BR" sz="18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Lucie</a:t>
            </a:r>
            <a:r>
              <a:rPr lang="pt-BR" sz="18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 </a:t>
            </a:r>
            <a:r>
              <a:rPr lang="pt-BR" sz="18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Ernestine</a:t>
            </a:r>
            <a:r>
              <a:rPr lang="pt-BR" sz="18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 Marie Bertrand de</a:t>
            </a:r>
            <a:r>
              <a:rPr lang="pt-BR" sz="1800" i="1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pt-BR" sz="18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Beauvoir,</a:t>
            </a:r>
            <a:br>
              <a:rPr lang="pt-BR" sz="18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</a:br>
            <a:r>
              <a:rPr lang="pt-BR" sz="18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(Escritora francesa, feminista, 1908-1986)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064003"/>
            <a:ext cx="7315200" cy="1752600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pt-BR" sz="48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charset="0"/>
                <a:cs typeface="Calibri"/>
              </a:rPr>
              <a:t>Não se nasce mulher, torna-se mulher...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06" y="465841"/>
            <a:ext cx="2120900" cy="2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454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/>
      <p:bldP spid="27136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539634"/>
            <a:ext cx="4070350" cy="388937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GÊNERO </a:t>
            </a:r>
            <a:br>
              <a:rPr lang="en-US" sz="3600" b="1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</a:b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para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re-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olhar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a 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história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das 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mulheres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e da 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naturalização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dos 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papéis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femininos</a:t>
            </a:r>
            <a:r>
              <a:rPr lang="en-US" sz="3600" dirty="0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 e </a:t>
            </a:r>
            <a:r>
              <a:rPr lang="en-US" sz="3600" dirty="0" err="1">
                <a:solidFill>
                  <a:srgbClr val="660066"/>
                </a:solidFill>
                <a:latin typeface="Calibri"/>
                <a:ea typeface="MS PGothic" charset="0"/>
                <a:cs typeface="Calibri"/>
              </a:rPr>
              <a:t>masculinos</a:t>
            </a:r>
            <a:endParaRPr lang="pt-BR" sz="3600" dirty="0">
              <a:solidFill>
                <a:srgbClr val="660066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12291" name="Picture 3" descr="fa-sc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48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85800" y="6118593"/>
            <a:ext cx="384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i="1" dirty="0">
                <a:solidFill>
                  <a:srgbClr val="660066"/>
                </a:solidFill>
                <a:latin typeface="Calibri"/>
                <a:cs typeface="Calibri"/>
              </a:rPr>
              <a:t>Joan Scott</a:t>
            </a:r>
            <a:endParaRPr lang="pt-BR" sz="2400" i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14610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5461" y="1484313"/>
            <a:ext cx="4998304" cy="4032250"/>
          </a:xfrm>
        </p:spPr>
        <p:txBody>
          <a:bodyPr lIns="92075" tIns="46038" rIns="92075" bIns="46038">
            <a:normAutofit lnSpcReduction="10000"/>
          </a:bodyPr>
          <a:lstStyle/>
          <a:p>
            <a:pPr marL="0" indent="0">
              <a:buNone/>
            </a:pPr>
            <a:r>
              <a:rPr lang="pt-B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SEXO - diferenças </a:t>
            </a:r>
            <a:r>
              <a:rPr lang="pt-BR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anátomo</a:t>
            </a:r>
            <a:r>
              <a:rPr lang="pt-B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-fisiológicas existentes entre os homens e as mulheres. </a:t>
            </a:r>
            <a:endParaRPr lang="pt-BR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pt-BR" sz="28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GÊNERO </a:t>
            </a:r>
            <a:r>
              <a:rPr lang="pt-BR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– maneira que </a:t>
            </a:r>
            <a:r>
              <a:rPr lang="pt-BR" sz="28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as diferenças </a:t>
            </a:r>
            <a:r>
              <a:rPr lang="pt-BR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entre mulheres </a:t>
            </a:r>
            <a:r>
              <a:rPr lang="pt-BR" sz="28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 homens </a:t>
            </a:r>
            <a:r>
              <a:rPr lang="pt-BR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assumem </a:t>
            </a:r>
            <a:r>
              <a:rPr lang="pt-BR" sz="28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nas diferentes </a:t>
            </a:r>
            <a:r>
              <a:rPr lang="pt-BR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sociedades </a:t>
            </a:r>
            <a:r>
              <a:rPr lang="pt-BR" sz="28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 transcorrer </a:t>
            </a:r>
            <a:r>
              <a:rPr lang="pt-BR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da </a:t>
            </a:r>
            <a:r>
              <a:rPr lang="pt-BR" sz="28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história.</a:t>
            </a:r>
            <a:endParaRPr lang="pt-BR" sz="5400" b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3" descr="05272003151420547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125538"/>
            <a:ext cx="3348038" cy="5588000"/>
          </a:xfrm>
          <a:noFill/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45460" y="5734177"/>
            <a:ext cx="4998305" cy="543739"/>
          </a:xfrm>
          <a:prstGeom prst="rect">
            <a:avLst/>
          </a:prstGeom>
          <a:solidFill>
            <a:srgbClr val="660066"/>
          </a:solidFill>
          <a:ln w="12700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  <a:cs typeface="Calibri"/>
              </a:rPr>
              <a:t>Gênero é o sexo social</a:t>
            </a:r>
            <a:endParaRPr lang="pt-BR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6192838" cy="731838"/>
          </a:xfrm>
          <a:solidFill>
            <a:srgbClr val="660066"/>
          </a:solidFill>
          <a:ln>
            <a:solidFill>
              <a:srgbClr val="990000"/>
            </a:solidFill>
          </a:ln>
        </p:spPr>
        <p:txBody>
          <a:bodyPr lIns="92075" tIns="46038" rIns="92075" bIns="46038"/>
          <a:lstStyle/>
          <a:p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  <a:ea typeface="ＭＳ Ｐゴシック" charset="0"/>
                <a:cs typeface="Calibri"/>
              </a:rPr>
              <a:t>Sexo </a:t>
            </a:r>
            <a:r>
              <a:rPr lang="pt-BR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  <a:ea typeface="ＭＳ Ｐゴシック" charset="0"/>
                <a:cs typeface="Calibri"/>
              </a:rPr>
              <a:t>x</a:t>
            </a:r>
            <a:r>
              <a:rPr lang="pt-B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  <a:ea typeface="ＭＳ Ｐゴシック" charset="0"/>
                <a:cs typeface="Calibri"/>
              </a:rPr>
              <a:t> </a:t>
            </a: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  <a:ea typeface="ＭＳ Ｐゴシック" charset="0"/>
                <a:cs typeface="Calibri"/>
              </a:rPr>
              <a:t>Gênero</a:t>
            </a:r>
          </a:p>
        </p:txBody>
      </p:sp>
    </p:spTree>
    <p:extLst>
      <p:ext uri="{BB962C8B-B14F-4D97-AF65-F5344CB8AC3E}">
        <p14:creationId xmlns:p14="http://schemas.microsoft.com/office/powerpoint/2010/main" val="2618328482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  <p:bldP spid="6451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644</Words>
  <Application>Microsoft Macintosh PowerPoint</Application>
  <PresentationFormat>On-screen Show (4:3)</PresentationFormat>
  <Paragraphs>121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GÊNERO E ADOLESCÊNCIA</vt:lpstr>
      <vt:lpstr>Dinâmica “1, 2, 3” </vt:lpstr>
      <vt:lpstr>PowerPoint Presentation</vt:lpstr>
      <vt:lpstr>PowerPoint Presentation</vt:lpstr>
      <vt:lpstr>E na mídia?</vt:lpstr>
      <vt:lpstr>PowerPoint Presentation</vt:lpstr>
      <vt:lpstr>Simone Lucie Ernestine Marie Bertrand de Beauvoir, (Escritora francesa, feminista, 1908-1986)</vt:lpstr>
      <vt:lpstr>GÊNERO  para re-olhar a história das mulheres e da naturalização dos papéis femininos e masculinos</vt:lpstr>
      <vt:lpstr>Sexo x Gênero</vt:lpstr>
      <vt:lpstr>PowerPoint Presentation</vt:lpstr>
      <vt:lpstr>PowerPoint Presentation</vt:lpstr>
      <vt:lpstr>PowerPoint Presentation</vt:lpstr>
      <vt:lpstr>PowerPoint Presentation</vt:lpstr>
      <vt:lpstr>Adolescência X Violência </vt:lpstr>
      <vt:lpstr>Violência nas relações de intimidade </vt:lpstr>
      <vt:lpstr>Violência nas relações de intimidade</vt:lpstr>
      <vt:lpstr>PowerPoint Presentation</vt:lpstr>
      <vt:lpstr>Contradições</vt:lpstr>
      <vt:lpstr>Fontes</vt:lpstr>
      <vt:lpstr>Obrigada!</vt:lpstr>
    </vt:vector>
  </TitlesOfParts>
  <Company>Escola de Enfermagem da 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Administrador</dc:creator>
  <cp:lastModifiedBy>Ana Vilela</cp:lastModifiedBy>
  <cp:revision>17</cp:revision>
  <dcterms:created xsi:type="dcterms:W3CDTF">2017-03-14T12:42:50Z</dcterms:created>
  <dcterms:modified xsi:type="dcterms:W3CDTF">2017-03-21T15:17:15Z</dcterms:modified>
</cp:coreProperties>
</file>