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9" r:id="rId3"/>
    <p:sldId id="277" r:id="rId4"/>
    <p:sldId id="258" r:id="rId5"/>
    <p:sldId id="260" r:id="rId6"/>
    <p:sldId id="263" r:id="rId7"/>
    <p:sldId id="265" r:id="rId8"/>
    <p:sldId id="264" r:id="rId9"/>
    <p:sldId id="261" r:id="rId10"/>
    <p:sldId id="266" r:id="rId11"/>
    <p:sldId id="267" r:id="rId12"/>
    <p:sldId id="262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79" r:id="rId22"/>
  </p:sldIdLst>
  <p:sldSz cx="12192000" cy="6858000"/>
  <p:notesSz cx="6858000" cy="9144000"/>
  <p:embeddedFontLst>
    <p:embeddedFont>
      <p:font typeface="Trebuchet MS" panose="020B0603020202020204" pitchFamily="34" charset="0"/>
      <p:regular r:id="rId23"/>
      <p:bold r:id="rId24"/>
      <p:italic r:id="rId25"/>
      <p:boldItalic r:id="rId26"/>
    </p:embeddedFont>
    <p:embeddedFont>
      <p:font typeface="Wingdings 3" panose="05040102010807070707" pitchFamily="18" charset="2"/>
      <p:regular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homens</c:v>
                </c:pt>
                <c:pt idx="1">
                  <c:v>Mulheres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5003" y="2733709"/>
            <a:ext cx="8399453" cy="1373070"/>
          </a:xfrm>
        </p:spPr>
        <p:txBody>
          <a:bodyPr/>
          <a:lstStyle/>
          <a:p>
            <a:r>
              <a:rPr lang="pt-BR" dirty="0" smtClean="0"/>
              <a:t>Síntese diagnóstico AMBEV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53438" y="5089498"/>
            <a:ext cx="8333761" cy="140145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– 2017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Profa. Dra. Valquíria Padilha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FEARP/USP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2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Porcentagem das metas atingidas arredondadas para </a:t>
            </a:r>
            <a:r>
              <a:rPr lang="pt-BR" sz="3200" b="1" dirty="0" smtClean="0">
                <a:solidFill>
                  <a:schemeClr val="bg1"/>
                </a:solidFill>
              </a:rPr>
              <a:t>baixo</a:t>
            </a:r>
          </a:p>
          <a:p>
            <a:pPr algn="just"/>
            <a:r>
              <a:rPr lang="pt-BR" sz="3200" b="1" dirty="0">
                <a:solidFill>
                  <a:schemeClr val="bg1"/>
                </a:solidFill>
              </a:rPr>
              <a:t>F</a:t>
            </a:r>
            <a:r>
              <a:rPr lang="pt-BR" sz="3200" b="1" dirty="0" smtClean="0">
                <a:solidFill>
                  <a:schemeClr val="bg1"/>
                </a:solidFill>
              </a:rPr>
              <a:t>alta clareza sobre o </a:t>
            </a:r>
            <a:r>
              <a:rPr lang="pt-BR" sz="3200" b="1" dirty="0">
                <a:solidFill>
                  <a:schemeClr val="bg1"/>
                </a:solidFill>
              </a:rPr>
              <a:t>banco de horas </a:t>
            </a:r>
            <a:r>
              <a:rPr lang="pt-BR" sz="3200" b="1" dirty="0" smtClean="0">
                <a:solidFill>
                  <a:schemeClr val="bg1"/>
                </a:solidFill>
              </a:rPr>
              <a:t>e sobre o sistema de metas para </a:t>
            </a:r>
            <a:r>
              <a:rPr lang="pt-BR" sz="3200" b="1" dirty="0">
                <a:solidFill>
                  <a:schemeClr val="bg1"/>
                </a:solidFill>
              </a:rPr>
              <a:t>os novos </a:t>
            </a:r>
            <a:r>
              <a:rPr lang="pt-BR" sz="3200" b="1" dirty="0" smtClean="0">
                <a:solidFill>
                  <a:schemeClr val="bg1"/>
                </a:solidFill>
              </a:rPr>
              <a:t>funcionários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Volume elevado de trabalho: alguns estão cansados, “no limite” e estressados 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Alguns sentem falta de tempo livre e/ou muito cansaço no tempo livre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6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Alguns: falta de tempo livre e cansaço desestimulam a qualificação (falta disposição para estudar)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Unânime: ninguém gosta de trabalhar aos sábados, domingos e feriados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O salário em geral, de todos os cargos, estão abaixo da média do mercado 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A carga de trabalho não é condizente com a carga horária, é comum os funcionários terem que ficar além do expediente para realizar as funções diárias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Metas agressivas demais (“trabalhamos no limite”)</a:t>
            </a:r>
          </a:p>
          <a:p>
            <a:pPr algn="just"/>
            <a:endParaRPr lang="pt-BR" sz="32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32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6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/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Passar por revistas é constrangedor (alguns passam, outros não)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3655389" cy="291351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Padronizar: ou faz revista com todos ou com nenhum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3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metas pode gerar conflito de interesse entre áreas – uma tem que bater meta e a outra área tem meta oposta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3655389" cy="291351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Aumentar o diálogo entre as áreas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4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4353540" cy="2913513"/>
          </a:xfrm>
        </p:spPr>
        <p:txBody>
          <a:bodyPr>
            <a:normAutofit fontScale="85000" lnSpcReduction="20000"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conhecimento se a empresa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 adicional de periculosidade para quem usa moto no </a:t>
            </a: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8" y="3177220"/>
            <a:ext cx="4531153" cy="3056155"/>
          </a:xfrm>
        </p:spPr>
        <p:txBody>
          <a:bodyPr>
            <a:normAutofit lnSpcReduction="10000"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Observar o cumprimento da lei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CLT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Art. 193, § 4</a:t>
            </a:r>
            <a:r>
              <a:rPr lang="pt-BR" sz="2400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São também consideradas perigosas as atividades de trabalhador em motocicleta. 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Incluído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Lei nº 12.997, 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6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/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Porcentagem das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“metas”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atingidas arredondadas para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baixo.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3655389" cy="291351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Pagar o valor real atingido. </a:t>
            </a:r>
          </a:p>
          <a:p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98% não é 90% e sim 98%</a:t>
            </a:r>
          </a:p>
        </p:txBody>
      </p:sp>
    </p:spTree>
    <p:extLst>
      <p:ext uri="{BB962C8B-B14F-4D97-AF65-F5344CB8AC3E}">
        <p14:creationId xmlns:p14="http://schemas.microsoft.com/office/powerpoint/2010/main" val="32096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 esclarecimento sobre o banco de horas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sistema de metas para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novos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funcionários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310649" y="3284114"/>
            <a:ext cx="5074276" cy="3000776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Esclarecer como funciona o banco de horas para os novos funcionários 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Aprimorar o treinamento inicial dos novos funcionários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4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1" y="3177219"/>
            <a:ext cx="3619443" cy="2913513"/>
          </a:xfrm>
        </p:spPr>
        <p:txBody>
          <a:bodyPr/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inguém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gosta de trabalhar aos sábados, domingos e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feriados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5501640" y="3154680"/>
            <a:ext cx="6202679" cy="3227759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Fazer uma análise detalhada de todos os setores e verificar quais são imprescindíveis de trabalhar aos sábados</a:t>
            </a:r>
          </a:p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Alinhar o cronograma entre as áreas</a:t>
            </a:r>
          </a:p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Avaliar a possibilidade de fazer um rodízio de plantões aos domingos e feriados, de acordo com o banco de horas</a:t>
            </a:r>
          </a:p>
          <a:p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3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55324"/>
            <a:ext cx="4585359" cy="3374265"/>
          </a:xfrm>
        </p:spPr>
        <p:txBody>
          <a:bodyPr>
            <a:normAutofit fontScale="92500" lnSpcReduction="10000"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carga de trabalho não é condizente com a carga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horária;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comum os funcionários terem que ficar além do expediente para realizar as funções diárias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078829" y="3155324"/>
            <a:ext cx="5640946" cy="3245476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Hipóteses: </a:t>
            </a:r>
          </a:p>
          <a:p>
            <a:r>
              <a:rPr lang="pt-BR" sz="2000" b="1" dirty="0" smtClean="0"/>
              <a:t>1</a:t>
            </a:r>
            <a:r>
              <a:rPr lang="pt-BR" sz="2000" b="1" dirty="0"/>
              <a:t>) programação da produção não </a:t>
            </a:r>
            <a:r>
              <a:rPr lang="pt-BR" sz="2000" b="1" dirty="0" smtClean="0"/>
              <a:t>está </a:t>
            </a:r>
            <a:r>
              <a:rPr lang="pt-BR" sz="2000" b="1" dirty="0"/>
              <a:t>sendo </a:t>
            </a:r>
            <a:r>
              <a:rPr lang="pt-BR" sz="2000" b="1"/>
              <a:t>feita </a:t>
            </a:r>
            <a:r>
              <a:rPr lang="pt-BR" sz="2000" b="1" smtClean="0"/>
              <a:t>corretamente ou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>2</a:t>
            </a:r>
            <a:r>
              <a:rPr lang="pt-BR" sz="2000" b="1" dirty="0"/>
              <a:t>) pode ser que os conteúdos do trabalho necessitem </a:t>
            </a:r>
            <a:r>
              <a:rPr lang="pt-BR" sz="2000" b="1"/>
              <a:t>de </a:t>
            </a:r>
            <a:r>
              <a:rPr lang="pt-BR" sz="2000" b="1" smtClean="0"/>
              <a:t>revisão ou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 smtClean="0"/>
              <a:t>3</a:t>
            </a:r>
            <a:r>
              <a:rPr lang="pt-BR" sz="2000" b="1" dirty="0"/>
              <a:t>) o balanceamento (distribuição) da carga da trabalho </a:t>
            </a:r>
            <a:r>
              <a:rPr lang="pt-BR" sz="2000" b="1" dirty="0" smtClean="0"/>
              <a:t>está </a:t>
            </a:r>
            <a:r>
              <a:rPr lang="pt-BR" sz="2000" b="1"/>
              <a:t>mal </a:t>
            </a:r>
            <a:r>
              <a:rPr lang="pt-BR" sz="2000" b="1" smtClean="0"/>
              <a:t>feito.</a:t>
            </a: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  <a:p>
            <a:r>
              <a:rPr lang="pt-BR" sz="2000" b="1" dirty="0" smtClean="0"/>
              <a:t>Proposta: fazer uma </a:t>
            </a:r>
            <a:r>
              <a:rPr lang="pt-BR" sz="2000" b="1" dirty="0"/>
              <a:t>"reorganização do trabalho" considerando a divisão (conteúdo) e a </a:t>
            </a:r>
            <a:r>
              <a:rPr lang="pt-BR" sz="2000" b="1" dirty="0" smtClean="0"/>
              <a:t>carga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532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0" y="3193961"/>
            <a:ext cx="3825507" cy="3335628"/>
          </a:xfrm>
        </p:spPr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agressivas demais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-“trabalhamos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limite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3655389" cy="291351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 a cultura organizacional da Ambev em relação às metas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3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Trabalhadores entrevistados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Março de 2017: elaboração da entrevista em sala de aula</a:t>
            </a: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 de 2017: visitas dos grupos à </a:t>
            </a:r>
            <a:r>
              <a:rPr lang="pt-B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Ambev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realização das entrevistas</a:t>
            </a: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grupos de 5 alunos </a:t>
            </a: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Visitas previamente agendadas sob coordenação do Sr. Gustavo, Gerente de Gente e Gestão da Ambev Ribeirão Preto</a:t>
            </a: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obstáculos: dificuldade de comunicação com o responsável; atrasos para receber os grupos; presença de estagiários numa entrevista; organograma não foi enviado; Gustavo não poderia ter sido entrevistado.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915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627718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PROBLEMA	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669222" y="3022673"/>
            <a:ext cx="4585358" cy="3519795"/>
          </a:xfrm>
        </p:spPr>
        <p:txBody>
          <a:bodyPr>
            <a:normAutofit fontScale="85000" lnSpcReduction="20000"/>
          </a:bodyPr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Alguns trabalhadores reclamaram da ausência de politicas de preservação da saúde física/psíquica</a:t>
            </a:r>
          </a:p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Falta </a:t>
            </a: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tempo livre e/ou muito cansaço no tempo livre</a:t>
            </a:r>
          </a:p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63618" y="2446411"/>
            <a:ext cx="3530563" cy="5762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SUGESTÃO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6763619" y="3331766"/>
            <a:ext cx="4698578" cy="2913513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Universalizar uma política de cuidados com a saúde psíquica dos trabalhadores</a:t>
            </a:r>
          </a:p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Implantar políticas de QVT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ginástica laboral 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4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Agradecimentos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2"/>
            <a:ext cx="10846271" cy="394801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4000" dirty="0" smtClean="0"/>
              <a:t>Agradecemos à Ambev,  na pessoa do Sr. Gustavo, por ter recebido nossos alunos de Sociologia Aplicada à Administração para realizar esse diagnóstico.</a:t>
            </a:r>
          </a:p>
          <a:p>
            <a:pPr algn="just"/>
            <a:r>
              <a:rPr lang="pt-BR" sz="4000" dirty="0" smtClean="0"/>
              <a:t>Em julho/2017 será enviado um relatório final, completo, com o diagnóstico e as proposições detalhadas.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38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36873"/>
            <a:ext cx="5278519" cy="3599316"/>
          </a:xfrm>
        </p:spPr>
        <p:txBody>
          <a:bodyPr/>
          <a:lstStyle/>
          <a:p>
            <a:pPr algn="just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Entrevistados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homens</a:t>
            </a:r>
          </a:p>
          <a:p>
            <a:pPr lvl="1" algn="just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 </a:t>
            </a:r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mulheres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05122722"/>
              </p:ext>
            </p:extLst>
          </p:nvPr>
        </p:nvGraphicFramePr>
        <p:xfrm>
          <a:off x="5684520" y="2606040"/>
          <a:ext cx="626364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1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analisadas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Organização do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Relações de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Carga de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Ritmo de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Jornada de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Salários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79677" y="2343955"/>
            <a:ext cx="5245846" cy="4146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>
                <a:solidFill>
                  <a:schemeClr val="bg1"/>
                </a:solidFill>
              </a:rPr>
              <a:t>Formas de contrato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Rotatividade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Formas de controle do trabalho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Equilíbrio trabalho-vida privada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Saúde física e psíquica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Pontos positivos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pt-BR" sz="2800" b="1" dirty="0">
                <a:solidFill>
                  <a:schemeClr val="bg1"/>
                </a:solidFill>
              </a:rPr>
              <a:t>Possibilidade de crescimento na empresa (plano de carreira</a:t>
            </a:r>
            <a:r>
              <a:rPr lang="pt-BR" sz="2800" b="1" dirty="0" smtClean="0">
                <a:solidFill>
                  <a:schemeClr val="bg1"/>
                </a:solidFill>
              </a:rPr>
              <a:t>)</a:t>
            </a:r>
            <a:endParaRPr lang="pt-BR" sz="2800" b="1" dirty="0">
              <a:solidFill>
                <a:schemeClr val="bg1"/>
              </a:solidFill>
            </a:endParaRPr>
          </a:p>
          <a:p>
            <a:pPr lvl="0"/>
            <a:r>
              <a:rPr lang="pt-BR" sz="2800" b="1" dirty="0">
                <a:solidFill>
                  <a:schemeClr val="bg1"/>
                </a:solidFill>
              </a:rPr>
              <a:t>Autonomia e liberdade para dar ideias para a </a:t>
            </a:r>
            <a:r>
              <a:rPr lang="pt-BR" sz="2800" b="1" dirty="0" smtClean="0">
                <a:solidFill>
                  <a:schemeClr val="bg1"/>
                </a:solidFill>
              </a:rPr>
              <a:t>área (a maioria, mas nem todas)</a:t>
            </a:r>
            <a:endParaRPr lang="pt-BR" sz="2800" b="1" dirty="0">
              <a:solidFill>
                <a:schemeClr val="bg1"/>
              </a:solidFill>
            </a:endParaRPr>
          </a:p>
          <a:p>
            <a:pPr lvl="0"/>
            <a:r>
              <a:rPr lang="pt-BR" sz="2800" b="1" dirty="0">
                <a:solidFill>
                  <a:schemeClr val="bg1"/>
                </a:solidFill>
              </a:rPr>
              <a:t>Flexibilidade para decidir </a:t>
            </a:r>
            <a:r>
              <a:rPr lang="pt-BR" sz="2800" b="1" dirty="0" smtClean="0">
                <a:solidFill>
                  <a:schemeClr val="bg1"/>
                </a:solidFill>
              </a:rPr>
              <a:t>as pausas</a:t>
            </a:r>
            <a:endParaRPr lang="pt-BR" sz="2800" b="1" dirty="0">
              <a:solidFill>
                <a:schemeClr val="bg1"/>
              </a:solidFill>
            </a:endParaRPr>
          </a:p>
          <a:p>
            <a:r>
              <a:rPr lang="pt-BR" sz="2800" b="1" dirty="0" smtClean="0">
                <a:solidFill>
                  <a:schemeClr val="bg1"/>
                </a:solidFill>
              </a:rPr>
              <a:t>Variedade </a:t>
            </a:r>
            <a:r>
              <a:rPr lang="pt-BR" sz="2800" b="1" dirty="0">
                <a:solidFill>
                  <a:schemeClr val="bg1"/>
                </a:solidFill>
              </a:rPr>
              <a:t>de </a:t>
            </a:r>
            <a:r>
              <a:rPr lang="pt-BR" sz="2800" b="1" dirty="0" smtClean="0">
                <a:solidFill>
                  <a:schemeClr val="bg1"/>
                </a:solidFill>
              </a:rPr>
              <a:t>benefícios: </a:t>
            </a:r>
            <a:r>
              <a:rPr lang="pt-BR" sz="2800" b="1" dirty="0">
                <a:solidFill>
                  <a:schemeClr val="bg1"/>
                </a:solidFill>
              </a:rPr>
              <a:t>vale alimentação, participação nos lucros e resultados, </a:t>
            </a:r>
            <a:r>
              <a:rPr lang="pt-BR" sz="2800" b="1" dirty="0" smtClean="0">
                <a:solidFill>
                  <a:schemeClr val="bg1"/>
                </a:solidFill>
              </a:rPr>
              <a:t>convênio </a:t>
            </a:r>
            <a:r>
              <a:rPr lang="pt-BR" sz="2800" b="1" dirty="0">
                <a:solidFill>
                  <a:schemeClr val="bg1"/>
                </a:solidFill>
              </a:rPr>
              <a:t>médico </a:t>
            </a:r>
            <a:r>
              <a:rPr lang="pt-BR" sz="2800" b="1" dirty="0" smtClean="0">
                <a:solidFill>
                  <a:schemeClr val="bg1"/>
                </a:solidFill>
              </a:rPr>
              <a:t>e odontológico</a:t>
            </a:r>
            <a:r>
              <a:rPr lang="pt-BR" sz="2800" b="1" dirty="0">
                <a:solidFill>
                  <a:schemeClr val="bg1"/>
                </a:solidFill>
              </a:rPr>
              <a:t>, cesta de natal, reembolso de material escolar, </a:t>
            </a:r>
            <a:r>
              <a:rPr lang="pt-BR" sz="2800" b="1" dirty="0" smtClean="0">
                <a:solidFill>
                  <a:schemeClr val="bg1"/>
                </a:solidFill>
              </a:rPr>
              <a:t>14º </a:t>
            </a:r>
            <a:r>
              <a:rPr lang="pt-BR" sz="2800" b="1" dirty="0">
                <a:solidFill>
                  <a:schemeClr val="bg1"/>
                </a:solidFill>
              </a:rPr>
              <a:t>salário, auxílio moradia, </a:t>
            </a:r>
            <a:r>
              <a:rPr lang="pt-BR" sz="2800" b="1" dirty="0" smtClean="0">
                <a:solidFill>
                  <a:schemeClr val="bg1"/>
                </a:solidFill>
              </a:rPr>
              <a:t>presente no dia das crianças etc. =  </a:t>
            </a:r>
            <a:r>
              <a:rPr lang="pt-BR" sz="2800" b="1" dirty="0">
                <a:solidFill>
                  <a:schemeClr val="bg1"/>
                </a:solidFill>
              </a:rPr>
              <a:t>faz a Ambev se destacar em relação às outras empresas e motiva os funcionários para </a:t>
            </a:r>
            <a:r>
              <a:rPr lang="pt-BR" sz="2800" b="1" dirty="0" smtClean="0">
                <a:solidFill>
                  <a:schemeClr val="bg1"/>
                </a:solidFill>
              </a:rPr>
              <a:t>permanecerem </a:t>
            </a:r>
            <a:r>
              <a:rPr lang="pt-BR" sz="2800" b="1" dirty="0">
                <a:solidFill>
                  <a:schemeClr val="bg1"/>
                </a:solidFill>
              </a:rPr>
              <a:t>na empresa.</a:t>
            </a:r>
          </a:p>
          <a:p>
            <a:pPr marL="0" lvl="0" indent="0">
              <a:buNone/>
            </a:pP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Pontos positivos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3200" b="1" dirty="0">
                <a:solidFill>
                  <a:schemeClr val="bg1"/>
                </a:solidFill>
              </a:rPr>
              <a:t>Salários iguais entre homens e mulheres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Clareza sobre a hierarquia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Clareza sobre o sistema de metas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Cuidados da empresa com a segurança no </a:t>
            </a:r>
            <a:r>
              <a:rPr lang="pt-BR" sz="3200" b="1" dirty="0" smtClean="0">
                <a:solidFill>
                  <a:schemeClr val="bg1"/>
                </a:solidFill>
              </a:rPr>
              <a:t>trabalho </a:t>
            </a:r>
            <a:endParaRPr lang="pt-BR" sz="3200" b="1" dirty="0">
              <a:solidFill>
                <a:schemeClr val="bg1"/>
              </a:solidFill>
            </a:endParaRPr>
          </a:p>
          <a:p>
            <a:pPr lvl="0"/>
            <a:r>
              <a:rPr lang="pt-BR" sz="3200" b="1" dirty="0" smtClean="0">
                <a:solidFill>
                  <a:schemeClr val="bg1"/>
                </a:solidFill>
              </a:rPr>
              <a:t>Ambiente </a:t>
            </a:r>
            <a:r>
              <a:rPr lang="pt-BR" sz="3200" b="1" dirty="0">
                <a:solidFill>
                  <a:schemeClr val="bg1"/>
                </a:solidFill>
              </a:rPr>
              <a:t>de trabalho amigável e </a:t>
            </a:r>
            <a:r>
              <a:rPr lang="pt-BR" sz="3200" b="1" dirty="0" smtClean="0">
                <a:solidFill>
                  <a:schemeClr val="bg1"/>
                </a:solidFill>
              </a:rPr>
              <a:t>colaborativo</a:t>
            </a:r>
          </a:p>
          <a:p>
            <a:pPr lvl="0"/>
            <a:r>
              <a:rPr lang="pt-BR" sz="3200" b="1" dirty="0" smtClean="0">
                <a:solidFill>
                  <a:schemeClr val="bg1"/>
                </a:solidFill>
              </a:rPr>
              <a:t>Fácil </a:t>
            </a:r>
            <a:r>
              <a:rPr lang="pt-BR" sz="3200" b="1" dirty="0">
                <a:solidFill>
                  <a:schemeClr val="bg1"/>
                </a:solidFill>
              </a:rPr>
              <a:t>acesso </a:t>
            </a:r>
            <a:r>
              <a:rPr lang="pt-BR" sz="3200" b="1" dirty="0" smtClean="0">
                <a:solidFill>
                  <a:schemeClr val="bg1"/>
                </a:solidFill>
              </a:rPr>
              <a:t>à maioria dos superiores</a:t>
            </a:r>
          </a:p>
        </p:txBody>
      </p:sp>
    </p:spTree>
    <p:extLst>
      <p:ext uri="{BB962C8B-B14F-4D97-AF65-F5344CB8AC3E}">
        <p14:creationId xmlns:p14="http://schemas.microsoft.com/office/powerpoint/2010/main" val="27161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Pontos positivos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3200" b="1" dirty="0">
                <a:solidFill>
                  <a:schemeClr val="bg1"/>
                </a:solidFill>
              </a:rPr>
              <a:t>Canal de ouvidoria </a:t>
            </a:r>
            <a:endParaRPr lang="pt-BR" sz="3200" b="1" dirty="0" smtClean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Reconhecimento </a:t>
            </a:r>
            <a:r>
              <a:rPr lang="pt-BR" sz="3200" b="1" dirty="0" smtClean="0">
                <a:solidFill>
                  <a:schemeClr val="bg1"/>
                </a:solidFill>
              </a:rPr>
              <a:t>tanto individual quanto de grupo</a:t>
            </a:r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Resolução </a:t>
            </a:r>
            <a:r>
              <a:rPr lang="pt-BR" sz="3200" b="1" dirty="0" smtClean="0">
                <a:solidFill>
                  <a:schemeClr val="bg1"/>
                </a:solidFill>
              </a:rPr>
              <a:t>de conflitos </a:t>
            </a:r>
            <a:r>
              <a:rPr lang="pt-BR" sz="3200" b="1" dirty="0">
                <a:solidFill>
                  <a:schemeClr val="bg1"/>
                </a:solidFill>
              </a:rPr>
              <a:t>é prático e eficiente</a:t>
            </a:r>
            <a:endParaRPr lang="pt-BR" sz="3200" b="1" dirty="0" smtClean="0">
              <a:solidFill>
                <a:schemeClr val="bg1"/>
              </a:solidFill>
            </a:endParaRPr>
          </a:p>
          <a:p>
            <a:pPr lvl="0"/>
            <a:r>
              <a:rPr lang="pt-BR" sz="3200" b="1" dirty="0">
                <a:solidFill>
                  <a:schemeClr val="bg1"/>
                </a:solidFill>
              </a:rPr>
              <a:t>P</a:t>
            </a:r>
            <a:r>
              <a:rPr lang="pt-BR" sz="3200" b="1" dirty="0" smtClean="0">
                <a:solidFill>
                  <a:schemeClr val="bg1"/>
                </a:solidFill>
              </a:rPr>
              <a:t>olítica </a:t>
            </a:r>
            <a:r>
              <a:rPr lang="pt-BR" sz="3200" b="1" dirty="0">
                <a:solidFill>
                  <a:schemeClr val="bg1"/>
                </a:solidFill>
              </a:rPr>
              <a:t>de </a:t>
            </a:r>
            <a:r>
              <a:rPr lang="pt-BR" sz="3200" b="1" i="1" dirty="0" err="1" smtClean="0">
                <a:solidFill>
                  <a:schemeClr val="bg1"/>
                </a:solidFill>
              </a:rPr>
              <a:t>coaching</a:t>
            </a:r>
            <a:r>
              <a:rPr lang="pt-BR" sz="3200" b="1" dirty="0" smtClean="0">
                <a:solidFill>
                  <a:schemeClr val="bg1"/>
                </a:solidFill>
              </a:rPr>
              <a:t>: o </a:t>
            </a:r>
            <a:r>
              <a:rPr lang="pt-BR" sz="3200" b="1" dirty="0">
                <a:solidFill>
                  <a:schemeClr val="bg1"/>
                </a:solidFill>
              </a:rPr>
              <a:t>erro é reconhecido e tratado de maneira positiva, com conversas e </a:t>
            </a:r>
            <a:r>
              <a:rPr lang="pt-BR" sz="3200" b="1" dirty="0" smtClean="0">
                <a:solidFill>
                  <a:schemeClr val="bg1"/>
                </a:solidFill>
              </a:rPr>
              <a:t>direcionamento</a:t>
            </a:r>
          </a:p>
          <a:p>
            <a:pPr lvl="0"/>
            <a:r>
              <a:rPr lang="pt-BR" sz="3200" b="1" dirty="0" smtClean="0">
                <a:solidFill>
                  <a:schemeClr val="bg1"/>
                </a:solidFill>
              </a:rPr>
              <a:t>Maioria valoriza que empresa oferece oportunidades </a:t>
            </a:r>
            <a:r>
              <a:rPr lang="pt-BR" sz="3200" b="1" dirty="0">
                <a:solidFill>
                  <a:schemeClr val="bg1"/>
                </a:solidFill>
              </a:rPr>
              <a:t>para desenvolvimento de atividades </a:t>
            </a:r>
            <a:r>
              <a:rPr lang="pt-BR" sz="3200" b="1" dirty="0" smtClean="0">
                <a:solidFill>
                  <a:schemeClr val="bg1"/>
                </a:solidFill>
              </a:rPr>
              <a:t>físicas</a:t>
            </a:r>
          </a:p>
        </p:txBody>
      </p:sp>
    </p:spTree>
    <p:extLst>
      <p:ext uri="{BB962C8B-B14F-4D97-AF65-F5344CB8AC3E}">
        <p14:creationId xmlns:p14="http://schemas.microsoft.com/office/powerpoint/2010/main" val="25080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Pontos positivos </a:t>
            </a:r>
            <a:endParaRPr lang="pt-BR" sz="4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2" y="2603499"/>
            <a:ext cx="11307650" cy="39003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t-BR" sz="3200" b="1" dirty="0" smtClean="0">
                <a:solidFill>
                  <a:schemeClr val="bg1"/>
                </a:solidFill>
              </a:rPr>
              <a:t>Maioria vê autonomia </a:t>
            </a:r>
            <a:r>
              <a:rPr lang="pt-BR" sz="3200" b="1" dirty="0">
                <a:solidFill>
                  <a:schemeClr val="bg1"/>
                </a:solidFill>
              </a:rPr>
              <a:t>para dar sugestões </a:t>
            </a:r>
          </a:p>
          <a:p>
            <a:pPr lvl="0"/>
            <a:r>
              <a:rPr lang="pt-BR" sz="3200" b="1" i="1" dirty="0">
                <a:solidFill>
                  <a:schemeClr val="bg1"/>
                </a:solidFill>
              </a:rPr>
              <a:t>Feedback</a:t>
            </a:r>
            <a:r>
              <a:rPr lang="pt-BR" sz="3200" b="1" dirty="0">
                <a:solidFill>
                  <a:schemeClr val="bg1"/>
                </a:solidFill>
              </a:rPr>
              <a:t> frequente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Sistema </a:t>
            </a:r>
            <a:r>
              <a:rPr lang="pt-BR" sz="3200" b="1" dirty="0" smtClean="0">
                <a:solidFill>
                  <a:schemeClr val="bg1"/>
                </a:solidFill>
              </a:rPr>
              <a:t>justo de punição</a:t>
            </a:r>
          </a:p>
          <a:p>
            <a:r>
              <a:rPr lang="pt-BR" sz="3200" b="1" dirty="0" smtClean="0">
                <a:solidFill>
                  <a:schemeClr val="bg1"/>
                </a:solidFill>
              </a:rPr>
              <a:t>Há </a:t>
            </a:r>
            <a:r>
              <a:rPr lang="pt-BR" sz="3200" b="1" dirty="0">
                <a:solidFill>
                  <a:schemeClr val="bg1"/>
                </a:solidFill>
              </a:rPr>
              <a:t>baixa rotatividade na </a:t>
            </a:r>
            <a:r>
              <a:rPr lang="pt-BR" sz="3200" b="1" dirty="0" smtClean="0">
                <a:solidFill>
                  <a:schemeClr val="bg1"/>
                </a:solidFill>
              </a:rPr>
              <a:t>empresa</a:t>
            </a:r>
            <a:endParaRPr lang="pt-BR" sz="3200" b="1" dirty="0">
              <a:solidFill>
                <a:schemeClr val="bg1"/>
              </a:solidFill>
            </a:endParaRPr>
          </a:p>
          <a:p>
            <a:r>
              <a:rPr lang="pt-BR" sz="3200" b="1" dirty="0">
                <a:solidFill>
                  <a:schemeClr val="bg1"/>
                </a:solidFill>
              </a:rPr>
              <a:t>Buscam as soluções de problemas e conflitos de forma amigável e com </a:t>
            </a:r>
            <a:r>
              <a:rPr lang="pt-BR" sz="3200" b="1" dirty="0" smtClean="0">
                <a:solidFill>
                  <a:schemeClr val="bg1"/>
                </a:solidFill>
              </a:rPr>
              <a:t>diálogo</a:t>
            </a:r>
          </a:p>
          <a:p>
            <a:r>
              <a:rPr lang="pt-BR" sz="3200" b="1" dirty="0">
                <a:solidFill>
                  <a:schemeClr val="bg1"/>
                </a:solidFill>
              </a:rPr>
              <a:t>Realização de eventos para </a:t>
            </a:r>
            <a:r>
              <a:rPr lang="pt-BR" sz="3200" b="1" dirty="0" smtClean="0">
                <a:solidFill>
                  <a:schemeClr val="bg1"/>
                </a:solidFill>
              </a:rPr>
              <a:t>integração (com familiares)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Pontos a melhorar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2421228"/>
            <a:ext cx="11410682" cy="40826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Passar por revistas é constrangedor (alguns passam, outros não)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Sistema de metas pode gerar conflito </a:t>
            </a:r>
            <a:r>
              <a:rPr lang="pt-BR" sz="3200" b="1" dirty="0">
                <a:solidFill>
                  <a:schemeClr val="bg1"/>
                </a:solidFill>
              </a:rPr>
              <a:t>de interesse entre áreas – uma tem que bater meta e a outra </a:t>
            </a:r>
            <a:r>
              <a:rPr lang="pt-BR" sz="3200" b="1" dirty="0" smtClean="0">
                <a:solidFill>
                  <a:schemeClr val="bg1"/>
                </a:solidFill>
              </a:rPr>
              <a:t>área tem meta oposta</a:t>
            </a:r>
          </a:p>
          <a:p>
            <a:pPr algn="just"/>
            <a:r>
              <a:rPr lang="pt-BR" sz="3200" b="1" dirty="0" smtClean="0">
                <a:solidFill>
                  <a:schemeClr val="bg1"/>
                </a:solidFill>
              </a:rPr>
              <a:t>Não houve clareza se a empresa paga adicional de periculosidade para </a:t>
            </a:r>
            <a:r>
              <a:rPr lang="pt-BR" sz="3200" b="1" dirty="0">
                <a:solidFill>
                  <a:schemeClr val="bg1"/>
                </a:solidFill>
              </a:rPr>
              <a:t>quem usa </a:t>
            </a:r>
            <a:r>
              <a:rPr lang="pt-BR" sz="3200" b="1" dirty="0" smtClean="0">
                <a:solidFill>
                  <a:schemeClr val="bg1"/>
                </a:solidFill>
              </a:rPr>
              <a:t>moto no trabalho </a:t>
            </a:r>
            <a:r>
              <a:rPr lang="pt-BR" dirty="0" smtClean="0">
                <a:solidFill>
                  <a:schemeClr val="bg1"/>
                </a:solidFill>
              </a:rPr>
              <a:t>(CLT, Art. 193, § 4</a:t>
            </a:r>
            <a:r>
              <a:rPr lang="pt-BR" u="sng" baseline="30000" dirty="0" smtClean="0">
                <a:solidFill>
                  <a:schemeClr val="bg1"/>
                </a:solidFill>
              </a:rPr>
              <a:t>o</a:t>
            </a:r>
            <a:r>
              <a:rPr lang="pt-BR" dirty="0">
                <a:solidFill>
                  <a:schemeClr val="bg1"/>
                </a:solidFill>
              </a:rPr>
              <a:t>  São também consideradas perigosas as atividades de trabalhador em motocicleta. (Incluído pela Lei nº 12.997, de 2014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7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197</TotalTime>
  <Words>939</Words>
  <Application>Microsoft Office PowerPoint</Application>
  <PresentationFormat>Widescreen</PresentationFormat>
  <Paragraphs>133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Trebuchet MS</vt:lpstr>
      <vt:lpstr>Arial</vt:lpstr>
      <vt:lpstr>Wingdings 3</vt:lpstr>
      <vt:lpstr>Berlim</vt:lpstr>
      <vt:lpstr>Síntese diagnóstico AMBEV</vt:lpstr>
      <vt:lpstr>Trabalhadores entrevistados</vt:lpstr>
      <vt:lpstr>Apresentação do PowerPoint</vt:lpstr>
      <vt:lpstr>Categorias analisadas</vt:lpstr>
      <vt:lpstr>Pontos positivos </vt:lpstr>
      <vt:lpstr>Pontos positivos </vt:lpstr>
      <vt:lpstr>Pontos positivos </vt:lpstr>
      <vt:lpstr>Pontos positivos </vt:lpstr>
      <vt:lpstr>Pontos a melhorar</vt:lpstr>
      <vt:lpstr>Pontos a melhorar</vt:lpstr>
      <vt:lpstr>Pontos a melhorar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  <vt:lpstr>Agradecimentos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diagnóstico AMBEV</dc:title>
  <dc:creator>Valquiria Padilha</dc:creator>
  <cp:lastModifiedBy>Valquiria Padilha</cp:lastModifiedBy>
  <cp:revision>37</cp:revision>
  <dcterms:created xsi:type="dcterms:W3CDTF">2017-05-31T19:19:19Z</dcterms:created>
  <dcterms:modified xsi:type="dcterms:W3CDTF">2017-06-06T18:49:22Z</dcterms:modified>
</cp:coreProperties>
</file>