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9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90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07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46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6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27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538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88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58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15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93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45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FEF9-3561-4333-813B-1AEFA82B8CB0}" type="datetimeFigureOut">
              <a:rPr lang="pt-BR" smtClean="0"/>
              <a:t>30/04/2015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B64AD-7F10-48F8-A05B-0B3A968CB1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9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 de Custos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 </a:t>
            </a:r>
            <a:r>
              <a:rPr lang="pt-BR" dirty="0" smtClean="0"/>
              <a:t>2303</a:t>
            </a:r>
            <a:endParaRPr lang="pt-BR" dirty="0" smtClean="0"/>
          </a:p>
        </p:txBody>
      </p:sp>
      <p:pic>
        <p:nvPicPr>
          <p:cNvPr id="4" name="Picture 4" descr="logoprobaix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7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 </a:t>
            </a:r>
            <a:r>
              <a:rPr lang="pt-BR" sz="2800" dirty="0" err="1" smtClean="0"/>
              <a:t>Iudícibus</a:t>
            </a:r>
            <a:r>
              <a:rPr lang="pt-BR" sz="2800" dirty="0" smtClean="0"/>
              <a:t> e Marion, p. 202</a:t>
            </a:r>
            <a:endParaRPr lang="pt-BR" sz="28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horas/</a:t>
                      </a:r>
                      <a:r>
                        <a:rPr lang="pt-BR" dirty="0" err="1" smtClean="0"/>
                        <a:t>un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Demanda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Produção</a:t>
                      </a:r>
                      <a:r>
                        <a:rPr lang="pt-BR" baseline="0" dirty="0" smtClean="0"/>
                        <a:t> e Venda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Preço/</a:t>
                      </a:r>
                      <a:r>
                        <a:rPr lang="pt-BR" dirty="0" err="1" smtClean="0"/>
                        <a:t>un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Custo Variável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Custo Fixo rateado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37.500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29,34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12.500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979712" y="4293096"/>
            <a:ext cx="583236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Capacidade máxima de produção no período: 150.000 horas</a:t>
            </a:r>
          </a:p>
          <a:p>
            <a:endParaRPr lang="pt-BR" dirty="0"/>
          </a:p>
          <a:p>
            <a:r>
              <a:rPr lang="pt-BR" dirty="0" smtClean="0"/>
              <a:t>Questões:</a:t>
            </a:r>
          </a:p>
          <a:p>
            <a:pPr marL="342900" indent="-342900">
              <a:buAutoNum type="arabicParenR"/>
            </a:pPr>
            <a:r>
              <a:rPr lang="pt-BR" dirty="0" smtClean="0"/>
              <a:t>Algum produto dá prejuízo e deve ser cortado?</a:t>
            </a:r>
          </a:p>
          <a:p>
            <a:pPr marL="342900" indent="-342900">
              <a:buAutoNum type="arabicParenR"/>
            </a:pPr>
            <a:r>
              <a:rPr lang="pt-BR" dirty="0" smtClean="0"/>
              <a:t>Qual o melhor </a:t>
            </a:r>
            <a:r>
              <a:rPr lang="pt-BR" i="1" dirty="0" smtClean="0"/>
              <a:t>mix</a:t>
            </a:r>
            <a:r>
              <a:rPr lang="pt-BR" dirty="0" smtClean="0"/>
              <a:t> de produtos?</a:t>
            </a:r>
          </a:p>
          <a:p>
            <a:pPr marL="342900" indent="-342900">
              <a:buAutoNum type="arabicParenR"/>
            </a:pPr>
            <a:r>
              <a:rPr lang="pt-BR" dirty="0" smtClean="0"/>
              <a:t>Qual é o melhor produto?</a:t>
            </a:r>
          </a:p>
          <a:p>
            <a:pPr marL="342900" indent="-342900">
              <a:buAutoNum type="arabicParenR"/>
            </a:pPr>
            <a:r>
              <a:rPr lang="pt-BR" dirty="0" smtClean="0"/>
              <a:t>Qual o maior </a:t>
            </a:r>
            <a:r>
              <a:rPr lang="pt-BR" smtClean="0"/>
              <a:t>lucro possível?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Cf. </a:t>
            </a:r>
            <a:r>
              <a:rPr lang="pt-BR" sz="2800" dirty="0" err="1" smtClean="0"/>
              <a:t>Wernke</a:t>
            </a:r>
            <a:r>
              <a:rPr lang="pt-BR" sz="2800" dirty="0" smtClean="0"/>
              <a:t>, R. – Gestão de Custos (p. 45)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076815"/>
              </p:ext>
            </p:extLst>
          </p:nvPr>
        </p:nvGraphicFramePr>
        <p:xfrm>
          <a:off x="755576" y="1196752"/>
          <a:ext cx="7632847" cy="298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728192"/>
                <a:gridCol w="1584176"/>
                <a:gridCol w="1368151"/>
              </a:tblGrid>
              <a:tr h="357858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pt-BR" dirty="0"/>
                    </a:p>
                  </a:txBody>
                  <a:tcPr/>
                </a:tc>
              </a:tr>
              <a:tr h="50696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Consumo</a:t>
                      </a:r>
                      <a:r>
                        <a:rPr lang="en-US" sz="1400" dirty="0" smtClean="0"/>
                        <a:t> MP(kg/un)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pt-BR" dirty="0"/>
                    </a:p>
                  </a:txBody>
                  <a:tcPr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Aplica</a:t>
                      </a:r>
                      <a:r>
                        <a:rPr lang="pt-BR" sz="1400" dirty="0" err="1" smtClean="0"/>
                        <a:t>ção</a:t>
                      </a:r>
                      <a:r>
                        <a:rPr lang="pt-BR" sz="1400" baseline="0" dirty="0" smtClean="0"/>
                        <a:t> tempo (h</a:t>
                      </a:r>
                      <a:r>
                        <a:rPr lang="en-US" sz="1400" baseline="0" dirty="0" smtClean="0"/>
                        <a:t>/un)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1,80</a:t>
                      </a:r>
                      <a:endParaRPr lang="pt-BR" dirty="0"/>
                    </a:p>
                  </a:txBody>
                  <a:tcPr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</a:t>
                      </a:r>
                      <a:r>
                        <a:rPr lang="en-US" sz="1400" baseline="0" dirty="0" smtClean="0"/>
                        <a:t> unit MP ($)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25,00</a:t>
                      </a:r>
                      <a:endParaRPr lang="pt-BR" dirty="0"/>
                    </a:p>
                  </a:txBody>
                  <a:tcPr/>
                </a:tc>
              </a:tr>
              <a:tr h="50696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Impost</a:t>
                      </a:r>
                      <a:r>
                        <a:rPr lang="en-US" sz="1400" baseline="0" dirty="0" err="1" smtClean="0"/>
                        <a:t>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sobre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vendas</a:t>
                      </a:r>
                      <a:r>
                        <a:rPr lang="en-US" sz="1400" baseline="0" dirty="0" smtClean="0"/>
                        <a:t> (S)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11,00</a:t>
                      </a:r>
                      <a:endParaRPr lang="pt-BR" dirty="0"/>
                    </a:p>
                  </a:txBody>
                  <a:tcPr/>
                </a:tc>
              </a:tr>
              <a:tr h="506965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Comiss</a:t>
                      </a:r>
                      <a:r>
                        <a:rPr lang="pt-BR" sz="1400" dirty="0" smtClean="0"/>
                        <a:t>ã</a:t>
                      </a:r>
                      <a:r>
                        <a:rPr lang="en-US" sz="1400" dirty="0" smtClean="0"/>
                        <a:t>o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sobre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vendas</a:t>
                      </a:r>
                      <a:r>
                        <a:rPr lang="en-US" sz="1400" baseline="0" dirty="0" smtClean="0"/>
                        <a:t> ($)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4,00</a:t>
                      </a:r>
                      <a:endParaRPr lang="pt-BR" dirty="0"/>
                    </a:p>
                  </a:txBody>
                  <a:tcPr/>
                </a:tc>
              </a:tr>
              <a:tr h="357858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Preço</a:t>
                      </a:r>
                      <a:r>
                        <a:rPr lang="pt-BR" sz="1400" baseline="0" dirty="0" smtClean="0"/>
                        <a:t> venda </a:t>
                      </a:r>
                      <a:r>
                        <a:rPr lang="pt-BR" sz="1400" baseline="0" dirty="0" err="1" smtClean="0"/>
                        <a:t>unit</a:t>
                      </a:r>
                      <a:r>
                        <a:rPr lang="pt-BR" sz="1400" baseline="0" dirty="0" smtClean="0"/>
                        <a:t> ($)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11560" y="4437112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a) Se a empresa dispõe de 5t de matéria-prima para os três produtos, qual produzir</a:t>
            </a:r>
          </a:p>
          <a:p>
            <a:r>
              <a:rPr lang="pt-BR" dirty="0" smtClean="0"/>
              <a:t>para maximizar o lucro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pt-BR" dirty="0" smtClean="0"/>
              <a:t>b) Numa outra situação, supondo que o limite de tempo disponível seja 200 h</a:t>
            </a:r>
            <a:r>
              <a:rPr lang="en-US" dirty="0" smtClean="0"/>
              <a:t>/m</a:t>
            </a:r>
            <a:r>
              <a:rPr lang="pt-BR" dirty="0" smtClean="0"/>
              <a:t>,</a:t>
            </a:r>
          </a:p>
          <a:p>
            <a:r>
              <a:rPr lang="pt-BR" dirty="0"/>
              <a:t>q</a:t>
            </a:r>
            <a:r>
              <a:rPr lang="pt-BR" dirty="0" smtClean="0"/>
              <a:t>ual o produto a ser produzido?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49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Idem p. 58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A gerente de uma lanchonete quer saber se é economicamente viável manter a linha de picolés. Sabe que os custos fixos são $ 2.000, que os custos variáveis por picolé são $ 0,45, que o preço de venda unitário é $ 0,80 e que a estimativa de demanda anual é de 5.000 picolés.</a:t>
            </a:r>
          </a:p>
          <a:p>
            <a:pPr marL="0" indent="0">
              <a:buNone/>
            </a:pPr>
            <a:r>
              <a:rPr lang="pt-BR" sz="2400" dirty="0" smtClean="0"/>
              <a:t>Valendo-se do conceito de ponto de equilíbrio (ou de nivelamento), justificar a manutenção ou descontinuação da linha.</a:t>
            </a:r>
          </a:p>
          <a:p>
            <a:pPr marL="0" indent="0">
              <a:buNone/>
            </a:pPr>
            <a:r>
              <a:rPr lang="pt-BR" sz="2400" dirty="0" smtClean="0"/>
              <a:t>O mercado aceita pagar $ 0,90, mas a demanda anual cairá para 4.500 picolés. Convém manter a linha na nova situação</a:t>
            </a:r>
            <a:r>
              <a:rPr lang="en-US" sz="2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757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305</Words>
  <Application>Microsoft Office PowerPoint</Application>
  <PresentationFormat>Apresentação na tela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Exercícios de Custos</vt:lpstr>
      <vt:lpstr>De Iudícibus e Marion, p. 202</vt:lpstr>
      <vt:lpstr>Cf. Wernke, R. – Gestão de Custos (p. 45)</vt:lpstr>
      <vt:lpstr>Idem p. 58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de Custos</dc:title>
  <dc:creator>Ary Plonski</dc:creator>
  <cp:lastModifiedBy>Ary</cp:lastModifiedBy>
  <cp:revision>9</cp:revision>
  <dcterms:created xsi:type="dcterms:W3CDTF">2013-10-22T03:28:42Z</dcterms:created>
  <dcterms:modified xsi:type="dcterms:W3CDTF">2015-04-30T13:29:02Z</dcterms:modified>
</cp:coreProperties>
</file>