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401" r:id="rId2"/>
    <p:sldId id="297" r:id="rId3"/>
    <p:sldId id="306" r:id="rId4"/>
    <p:sldId id="305" r:id="rId5"/>
    <p:sldId id="307" r:id="rId6"/>
    <p:sldId id="299" r:id="rId7"/>
    <p:sldId id="300" r:id="rId8"/>
    <p:sldId id="301" r:id="rId9"/>
    <p:sldId id="302" r:id="rId10"/>
    <p:sldId id="303" r:id="rId11"/>
    <p:sldId id="304" r:id="rId12"/>
    <p:sldId id="308" r:id="rId13"/>
    <p:sldId id="309" r:id="rId14"/>
    <p:sldId id="316" r:id="rId15"/>
    <p:sldId id="315" r:id="rId16"/>
    <p:sldId id="433" r:id="rId17"/>
    <p:sldId id="435" r:id="rId18"/>
    <p:sldId id="434" r:id="rId19"/>
    <p:sldId id="310" r:id="rId20"/>
    <p:sldId id="436" r:id="rId21"/>
    <p:sldId id="438" r:id="rId22"/>
    <p:sldId id="442" r:id="rId23"/>
    <p:sldId id="443" r:id="rId24"/>
    <p:sldId id="447" r:id="rId25"/>
    <p:sldId id="444" r:id="rId26"/>
    <p:sldId id="445" r:id="rId27"/>
    <p:sldId id="437" r:id="rId28"/>
    <p:sldId id="313" r:id="rId29"/>
    <p:sldId id="314" r:id="rId30"/>
    <p:sldId id="317" r:id="rId31"/>
    <p:sldId id="318" r:id="rId32"/>
    <p:sldId id="319" r:id="rId33"/>
    <p:sldId id="320" r:id="rId34"/>
    <p:sldId id="321" r:id="rId35"/>
    <p:sldId id="322" r:id="rId36"/>
    <p:sldId id="323" r:id="rId37"/>
    <p:sldId id="324" r:id="rId38"/>
    <p:sldId id="325" r:id="rId39"/>
    <p:sldId id="326" r:id="rId40"/>
    <p:sldId id="440" r:id="rId41"/>
    <p:sldId id="439" r:id="rId42"/>
    <p:sldId id="327" r:id="rId43"/>
    <p:sldId id="328" r:id="rId44"/>
    <p:sldId id="441" r:id="rId45"/>
    <p:sldId id="329" r:id="rId46"/>
    <p:sldId id="330" r:id="rId47"/>
    <p:sldId id="446" r:id="rId48"/>
    <p:sldId id="337" r:id="rId49"/>
    <p:sldId id="338" r:id="rId50"/>
    <p:sldId id="339" r:id="rId51"/>
    <p:sldId id="340" r:id="rId52"/>
    <p:sldId id="333" r:id="rId53"/>
    <p:sldId id="334" r:id="rId54"/>
    <p:sldId id="432" r:id="rId55"/>
  </p:sldIdLst>
  <p:sldSz cx="12192000" cy="6858000"/>
  <p:notesSz cx="6858000" cy="9144000"/>
  <p:defaultTextStyle>
    <a:defPPr>
      <a:defRPr lang="en-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34" userDrawn="1">
          <p15:clr>
            <a:srgbClr val="A4A3A4"/>
          </p15:clr>
        </p15:guide>
        <p15:guide id="3" orient="horz" pos="27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9300"/>
    <a:srgbClr val="009051"/>
    <a:srgbClr val="00FA00"/>
    <a:srgbClr val="AEA4FF"/>
    <a:srgbClr val="7A81FF"/>
    <a:srgbClr val="FF2F92"/>
    <a:srgbClr val="46E5FA"/>
    <a:srgbClr val="39FAD2"/>
    <a:srgbClr val="00FB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64"/>
    <p:restoredTop sz="96327"/>
  </p:normalViewPr>
  <p:slideViewPr>
    <p:cSldViewPr snapToGrid="0" snapToObjects="1" showGuides="1">
      <p:cViewPr varScale="1">
        <p:scale>
          <a:sx n="97" d="100"/>
          <a:sy n="97" d="100"/>
        </p:scale>
        <p:origin x="208" y="768"/>
      </p:cViewPr>
      <p:guideLst>
        <p:guide pos="234"/>
        <p:guide orient="horz" pos="272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7EA44-C37E-AD41-BDA5-1837F4EF4681}" type="datetimeFigureOut">
              <a:rPr lang="en-CL" smtClean="0"/>
              <a:t>05-09-23</a:t>
            </a:fld>
            <a:endParaRPr lang="en-C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368B4-CA77-2749-A829-D7A609EFB4D2}" type="slidenum">
              <a:rPr lang="en-CL" smtClean="0"/>
              <a:t>‹#›</a:t>
            </a:fld>
            <a:endParaRPr lang="en-CL"/>
          </a:p>
        </p:txBody>
      </p:sp>
    </p:spTree>
    <p:extLst>
      <p:ext uri="{BB962C8B-B14F-4D97-AF65-F5344CB8AC3E}">
        <p14:creationId xmlns:p14="http://schemas.microsoft.com/office/powerpoint/2010/main" val="3261981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C45CE-713B-3E4C-86E6-BC5ED5352A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L"/>
          </a:p>
        </p:txBody>
      </p:sp>
      <p:sp>
        <p:nvSpPr>
          <p:cNvPr id="3" name="Subtitle 2">
            <a:extLst>
              <a:ext uri="{FF2B5EF4-FFF2-40B4-BE49-F238E27FC236}">
                <a16:creationId xmlns:a16="http://schemas.microsoft.com/office/drawing/2014/main" id="{B8D2C9ED-AC07-2F4F-8989-D729D7F567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L"/>
          </a:p>
        </p:txBody>
      </p:sp>
      <p:sp>
        <p:nvSpPr>
          <p:cNvPr id="4" name="Date Placeholder 3">
            <a:extLst>
              <a:ext uri="{FF2B5EF4-FFF2-40B4-BE49-F238E27FC236}">
                <a16:creationId xmlns:a16="http://schemas.microsoft.com/office/drawing/2014/main" id="{C0E95B6D-BF38-D249-8FBC-67D8479ADAAF}"/>
              </a:ext>
            </a:extLst>
          </p:cNvPr>
          <p:cNvSpPr>
            <a:spLocks noGrp="1"/>
          </p:cNvSpPr>
          <p:nvPr>
            <p:ph type="dt" sz="half" idx="10"/>
          </p:nvPr>
        </p:nvSpPr>
        <p:spPr/>
        <p:txBody>
          <a:bodyPr/>
          <a:lstStyle/>
          <a:p>
            <a:fld id="{1F445B4B-E04E-F549-BD65-BDD4A878942C}" type="datetimeFigureOut">
              <a:rPr lang="en-CL" smtClean="0"/>
              <a:t>05-09-23</a:t>
            </a:fld>
            <a:endParaRPr lang="en-CL"/>
          </a:p>
        </p:txBody>
      </p:sp>
      <p:sp>
        <p:nvSpPr>
          <p:cNvPr id="5" name="Footer Placeholder 4">
            <a:extLst>
              <a:ext uri="{FF2B5EF4-FFF2-40B4-BE49-F238E27FC236}">
                <a16:creationId xmlns:a16="http://schemas.microsoft.com/office/drawing/2014/main" id="{A9011AF3-B976-A643-A110-9DB4ED8A3795}"/>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AAD3C11B-69A5-1343-BE52-B75D146997A9}"/>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2038513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9E457-825D-504D-A230-7C7779648F31}"/>
              </a:ext>
            </a:extLst>
          </p:cNvPr>
          <p:cNvSpPr>
            <a:spLocks noGrp="1"/>
          </p:cNvSpPr>
          <p:nvPr>
            <p:ph type="title"/>
          </p:nvPr>
        </p:nvSpPr>
        <p:spPr/>
        <p:txBody>
          <a:bodyPr/>
          <a:lstStyle/>
          <a:p>
            <a:r>
              <a:rPr lang="en-US"/>
              <a:t>Click to edit Master title style</a:t>
            </a:r>
            <a:endParaRPr lang="en-CL"/>
          </a:p>
        </p:txBody>
      </p:sp>
      <p:sp>
        <p:nvSpPr>
          <p:cNvPr id="3" name="Vertical Text Placeholder 2">
            <a:extLst>
              <a:ext uri="{FF2B5EF4-FFF2-40B4-BE49-F238E27FC236}">
                <a16:creationId xmlns:a16="http://schemas.microsoft.com/office/drawing/2014/main" id="{F55288F8-7CCC-1844-8BF9-96064FA31B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D96B62AF-5989-1649-86AA-8F1A62806576}"/>
              </a:ext>
            </a:extLst>
          </p:cNvPr>
          <p:cNvSpPr>
            <a:spLocks noGrp="1"/>
          </p:cNvSpPr>
          <p:nvPr>
            <p:ph type="dt" sz="half" idx="10"/>
          </p:nvPr>
        </p:nvSpPr>
        <p:spPr/>
        <p:txBody>
          <a:bodyPr/>
          <a:lstStyle/>
          <a:p>
            <a:fld id="{1F445B4B-E04E-F549-BD65-BDD4A878942C}" type="datetimeFigureOut">
              <a:rPr lang="en-CL" smtClean="0"/>
              <a:t>05-09-23</a:t>
            </a:fld>
            <a:endParaRPr lang="en-CL"/>
          </a:p>
        </p:txBody>
      </p:sp>
      <p:sp>
        <p:nvSpPr>
          <p:cNvPr id="5" name="Footer Placeholder 4">
            <a:extLst>
              <a:ext uri="{FF2B5EF4-FFF2-40B4-BE49-F238E27FC236}">
                <a16:creationId xmlns:a16="http://schemas.microsoft.com/office/drawing/2014/main" id="{BAB5CCB5-DC5A-004E-99C4-E938F97286A0}"/>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796CB507-AFCC-9444-B68D-847BE17B7320}"/>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2861780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C25964-30BD-AE42-9498-7582713FC4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L"/>
          </a:p>
        </p:txBody>
      </p:sp>
      <p:sp>
        <p:nvSpPr>
          <p:cNvPr id="3" name="Vertical Text Placeholder 2">
            <a:extLst>
              <a:ext uri="{FF2B5EF4-FFF2-40B4-BE49-F238E27FC236}">
                <a16:creationId xmlns:a16="http://schemas.microsoft.com/office/drawing/2014/main" id="{1866CBB8-118D-014F-98D9-9D2D729A67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DCAE7E3E-7586-5043-8B9E-2E5CD9248B61}"/>
              </a:ext>
            </a:extLst>
          </p:cNvPr>
          <p:cNvSpPr>
            <a:spLocks noGrp="1"/>
          </p:cNvSpPr>
          <p:nvPr>
            <p:ph type="dt" sz="half" idx="10"/>
          </p:nvPr>
        </p:nvSpPr>
        <p:spPr/>
        <p:txBody>
          <a:bodyPr/>
          <a:lstStyle/>
          <a:p>
            <a:fld id="{1F445B4B-E04E-F549-BD65-BDD4A878942C}" type="datetimeFigureOut">
              <a:rPr lang="en-CL" smtClean="0"/>
              <a:t>05-09-23</a:t>
            </a:fld>
            <a:endParaRPr lang="en-CL"/>
          </a:p>
        </p:txBody>
      </p:sp>
      <p:sp>
        <p:nvSpPr>
          <p:cNvPr id="5" name="Footer Placeholder 4">
            <a:extLst>
              <a:ext uri="{FF2B5EF4-FFF2-40B4-BE49-F238E27FC236}">
                <a16:creationId xmlns:a16="http://schemas.microsoft.com/office/drawing/2014/main" id="{09285B70-46A6-104C-87E7-363388636294}"/>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23196482-0A11-8D49-9296-93F5B4B4261C}"/>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529173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B6F3D-B0D0-7C4E-91B3-B59A84235573}"/>
              </a:ext>
            </a:extLst>
          </p:cNvPr>
          <p:cNvSpPr>
            <a:spLocks noGrp="1"/>
          </p:cNvSpPr>
          <p:nvPr>
            <p:ph type="title"/>
          </p:nvPr>
        </p:nvSpPr>
        <p:spPr/>
        <p:txBody>
          <a:bodyPr/>
          <a:lstStyle/>
          <a:p>
            <a:r>
              <a:rPr lang="en-US"/>
              <a:t>Click to edit Master title style</a:t>
            </a:r>
            <a:endParaRPr lang="en-CL"/>
          </a:p>
        </p:txBody>
      </p:sp>
      <p:sp>
        <p:nvSpPr>
          <p:cNvPr id="3" name="Content Placeholder 2">
            <a:extLst>
              <a:ext uri="{FF2B5EF4-FFF2-40B4-BE49-F238E27FC236}">
                <a16:creationId xmlns:a16="http://schemas.microsoft.com/office/drawing/2014/main" id="{AE667A1A-BCA2-1B4F-AEE8-F132058206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7FDAED25-E8D0-F54A-B013-488C4254C424}"/>
              </a:ext>
            </a:extLst>
          </p:cNvPr>
          <p:cNvSpPr>
            <a:spLocks noGrp="1"/>
          </p:cNvSpPr>
          <p:nvPr>
            <p:ph type="dt" sz="half" idx="10"/>
          </p:nvPr>
        </p:nvSpPr>
        <p:spPr/>
        <p:txBody>
          <a:bodyPr/>
          <a:lstStyle/>
          <a:p>
            <a:fld id="{1F445B4B-E04E-F549-BD65-BDD4A878942C}" type="datetimeFigureOut">
              <a:rPr lang="en-CL" smtClean="0"/>
              <a:t>05-09-23</a:t>
            </a:fld>
            <a:endParaRPr lang="en-CL"/>
          </a:p>
        </p:txBody>
      </p:sp>
      <p:sp>
        <p:nvSpPr>
          <p:cNvPr id="5" name="Footer Placeholder 4">
            <a:extLst>
              <a:ext uri="{FF2B5EF4-FFF2-40B4-BE49-F238E27FC236}">
                <a16:creationId xmlns:a16="http://schemas.microsoft.com/office/drawing/2014/main" id="{B2FB787E-C3D2-F14B-AF89-7579BC33CF87}"/>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11F8BD39-EC18-0F41-8C36-7E0642A3025A}"/>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2843970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1B12-249F-3D4E-A933-CAF64639A7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L"/>
          </a:p>
        </p:txBody>
      </p:sp>
      <p:sp>
        <p:nvSpPr>
          <p:cNvPr id="3" name="Text Placeholder 2">
            <a:extLst>
              <a:ext uri="{FF2B5EF4-FFF2-40B4-BE49-F238E27FC236}">
                <a16:creationId xmlns:a16="http://schemas.microsoft.com/office/drawing/2014/main" id="{CBCAFC3A-D746-4E4E-8263-9C3AA2462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54B8F8-B31F-514D-B3D5-DF41E55C0C5D}"/>
              </a:ext>
            </a:extLst>
          </p:cNvPr>
          <p:cNvSpPr>
            <a:spLocks noGrp="1"/>
          </p:cNvSpPr>
          <p:nvPr>
            <p:ph type="dt" sz="half" idx="10"/>
          </p:nvPr>
        </p:nvSpPr>
        <p:spPr/>
        <p:txBody>
          <a:bodyPr/>
          <a:lstStyle/>
          <a:p>
            <a:fld id="{1F445B4B-E04E-F549-BD65-BDD4A878942C}" type="datetimeFigureOut">
              <a:rPr lang="en-CL" smtClean="0"/>
              <a:t>05-09-23</a:t>
            </a:fld>
            <a:endParaRPr lang="en-CL"/>
          </a:p>
        </p:txBody>
      </p:sp>
      <p:sp>
        <p:nvSpPr>
          <p:cNvPr id="5" name="Footer Placeholder 4">
            <a:extLst>
              <a:ext uri="{FF2B5EF4-FFF2-40B4-BE49-F238E27FC236}">
                <a16:creationId xmlns:a16="http://schemas.microsoft.com/office/drawing/2014/main" id="{5FDA1CF3-9392-2245-98F4-9B6DAABAAB32}"/>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C53E339F-7277-4D4F-98C6-C2AEC6BF31E9}"/>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3271058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B1A1E-D413-6941-B42B-F55892BD3F91}"/>
              </a:ext>
            </a:extLst>
          </p:cNvPr>
          <p:cNvSpPr>
            <a:spLocks noGrp="1"/>
          </p:cNvSpPr>
          <p:nvPr>
            <p:ph type="title"/>
          </p:nvPr>
        </p:nvSpPr>
        <p:spPr/>
        <p:txBody>
          <a:bodyPr/>
          <a:lstStyle/>
          <a:p>
            <a:r>
              <a:rPr lang="en-US"/>
              <a:t>Click to edit Master title style</a:t>
            </a:r>
            <a:endParaRPr lang="en-CL"/>
          </a:p>
        </p:txBody>
      </p:sp>
      <p:sp>
        <p:nvSpPr>
          <p:cNvPr id="3" name="Content Placeholder 2">
            <a:extLst>
              <a:ext uri="{FF2B5EF4-FFF2-40B4-BE49-F238E27FC236}">
                <a16:creationId xmlns:a16="http://schemas.microsoft.com/office/drawing/2014/main" id="{F96EB4C3-C9E1-7048-A8DA-60BA82DE84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Content Placeholder 3">
            <a:extLst>
              <a:ext uri="{FF2B5EF4-FFF2-40B4-BE49-F238E27FC236}">
                <a16:creationId xmlns:a16="http://schemas.microsoft.com/office/drawing/2014/main" id="{3FDAB30E-B6F5-B44E-BCA8-ACAB487545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5" name="Date Placeholder 4">
            <a:extLst>
              <a:ext uri="{FF2B5EF4-FFF2-40B4-BE49-F238E27FC236}">
                <a16:creationId xmlns:a16="http://schemas.microsoft.com/office/drawing/2014/main" id="{929B6E1C-C668-8845-859B-714BCD149EE0}"/>
              </a:ext>
            </a:extLst>
          </p:cNvPr>
          <p:cNvSpPr>
            <a:spLocks noGrp="1"/>
          </p:cNvSpPr>
          <p:nvPr>
            <p:ph type="dt" sz="half" idx="10"/>
          </p:nvPr>
        </p:nvSpPr>
        <p:spPr/>
        <p:txBody>
          <a:bodyPr/>
          <a:lstStyle/>
          <a:p>
            <a:fld id="{1F445B4B-E04E-F549-BD65-BDD4A878942C}" type="datetimeFigureOut">
              <a:rPr lang="en-CL" smtClean="0"/>
              <a:t>05-09-23</a:t>
            </a:fld>
            <a:endParaRPr lang="en-CL"/>
          </a:p>
        </p:txBody>
      </p:sp>
      <p:sp>
        <p:nvSpPr>
          <p:cNvPr id="6" name="Footer Placeholder 5">
            <a:extLst>
              <a:ext uri="{FF2B5EF4-FFF2-40B4-BE49-F238E27FC236}">
                <a16:creationId xmlns:a16="http://schemas.microsoft.com/office/drawing/2014/main" id="{B0A24D08-3E99-094A-98A4-0162F20EA074}"/>
              </a:ext>
            </a:extLst>
          </p:cNvPr>
          <p:cNvSpPr>
            <a:spLocks noGrp="1"/>
          </p:cNvSpPr>
          <p:nvPr>
            <p:ph type="ftr" sz="quarter" idx="11"/>
          </p:nvPr>
        </p:nvSpPr>
        <p:spPr/>
        <p:txBody>
          <a:bodyPr/>
          <a:lstStyle/>
          <a:p>
            <a:endParaRPr lang="en-CL"/>
          </a:p>
        </p:txBody>
      </p:sp>
      <p:sp>
        <p:nvSpPr>
          <p:cNvPr id="7" name="Slide Number Placeholder 6">
            <a:extLst>
              <a:ext uri="{FF2B5EF4-FFF2-40B4-BE49-F238E27FC236}">
                <a16:creationId xmlns:a16="http://schemas.microsoft.com/office/drawing/2014/main" id="{A1192F45-BF2F-4D45-98FC-0AAC594B514D}"/>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4025904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05AD-E83D-6A41-8A2A-433BD0851D6E}"/>
              </a:ext>
            </a:extLst>
          </p:cNvPr>
          <p:cNvSpPr>
            <a:spLocks noGrp="1"/>
          </p:cNvSpPr>
          <p:nvPr>
            <p:ph type="title"/>
          </p:nvPr>
        </p:nvSpPr>
        <p:spPr>
          <a:xfrm>
            <a:off x="839788" y="365125"/>
            <a:ext cx="10515600" cy="1325563"/>
          </a:xfrm>
        </p:spPr>
        <p:txBody>
          <a:bodyPr/>
          <a:lstStyle/>
          <a:p>
            <a:r>
              <a:rPr lang="en-US"/>
              <a:t>Click to edit Master title style</a:t>
            </a:r>
            <a:endParaRPr lang="en-CL"/>
          </a:p>
        </p:txBody>
      </p:sp>
      <p:sp>
        <p:nvSpPr>
          <p:cNvPr id="3" name="Text Placeholder 2">
            <a:extLst>
              <a:ext uri="{FF2B5EF4-FFF2-40B4-BE49-F238E27FC236}">
                <a16:creationId xmlns:a16="http://schemas.microsoft.com/office/drawing/2014/main" id="{21975887-9414-D644-B093-3EE91D44B7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E2E4A7-0B10-AA40-9A2C-9F2CEB0FEF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5" name="Text Placeholder 4">
            <a:extLst>
              <a:ext uri="{FF2B5EF4-FFF2-40B4-BE49-F238E27FC236}">
                <a16:creationId xmlns:a16="http://schemas.microsoft.com/office/drawing/2014/main" id="{6280D5B1-0477-E04E-B23A-52EAC5D370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8FECD5-E2EA-A34E-A005-72C4CC1DDF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7" name="Date Placeholder 6">
            <a:extLst>
              <a:ext uri="{FF2B5EF4-FFF2-40B4-BE49-F238E27FC236}">
                <a16:creationId xmlns:a16="http://schemas.microsoft.com/office/drawing/2014/main" id="{17F280E0-4344-A446-AAB3-0C19287DD7E8}"/>
              </a:ext>
            </a:extLst>
          </p:cNvPr>
          <p:cNvSpPr>
            <a:spLocks noGrp="1"/>
          </p:cNvSpPr>
          <p:nvPr>
            <p:ph type="dt" sz="half" idx="10"/>
          </p:nvPr>
        </p:nvSpPr>
        <p:spPr/>
        <p:txBody>
          <a:bodyPr/>
          <a:lstStyle/>
          <a:p>
            <a:fld id="{1F445B4B-E04E-F549-BD65-BDD4A878942C}" type="datetimeFigureOut">
              <a:rPr lang="en-CL" smtClean="0"/>
              <a:t>05-09-23</a:t>
            </a:fld>
            <a:endParaRPr lang="en-CL"/>
          </a:p>
        </p:txBody>
      </p:sp>
      <p:sp>
        <p:nvSpPr>
          <p:cNvPr id="8" name="Footer Placeholder 7">
            <a:extLst>
              <a:ext uri="{FF2B5EF4-FFF2-40B4-BE49-F238E27FC236}">
                <a16:creationId xmlns:a16="http://schemas.microsoft.com/office/drawing/2014/main" id="{2122F3FC-E41A-4242-ACD7-604A0368EB49}"/>
              </a:ext>
            </a:extLst>
          </p:cNvPr>
          <p:cNvSpPr>
            <a:spLocks noGrp="1"/>
          </p:cNvSpPr>
          <p:nvPr>
            <p:ph type="ftr" sz="quarter" idx="11"/>
          </p:nvPr>
        </p:nvSpPr>
        <p:spPr/>
        <p:txBody>
          <a:bodyPr/>
          <a:lstStyle/>
          <a:p>
            <a:endParaRPr lang="en-CL"/>
          </a:p>
        </p:txBody>
      </p:sp>
      <p:sp>
        <p:nvSpPr>
          <p:cNvPr id="9" name="Slide Number Placeholder 8">
            <a:extLst>
              <a:ext uri="{FF2B5EF4-FFF2-40B4-BE49-F238E27FC236}">
                <a16:creationId xmlns:a16="http://schemas.microsoft.com/office/drawing/2014/main" id="{5F12A17A-0884-2B45-B3AE-9B92D79C1C7A}"/>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417825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4336-1E37-D34D-8D93-27E36E2D977C}"/>
              </a:ext>
            </a:extLst>
          </p:cNvPr>
          <p:cNvSpPr>
            <a:spLocks noGrp="1"/>
          </p:cNvSpPr>
          <p:nvPr>
            <p:ph type="title"/>
          </p:nvPr>
        </p:nvSpPr>
        <p:spPr/>
        <p:txBody>
          <a:bodyPr/>
          <a:lstStyle/>
          <a:p>
            <a:r>
              <a:rPr lang="en-US"/>
              <a:t>Click to edit Master title style</a:t>
            </a:r>
            <a:endParaRPr lang="en-CL"/>
          </a:p>
        </p:txBody>
      </p:sp>
      <p:sp>
        <p:nvSpPr>
          <p:cNvPr id="3" name="Date Placeholder 2">
            <a:extLst>
              <a:ext uri="{FF2B5EF4-FFF2-40B4-BE49-F238E27FC236}">
                <a16:creationId xmlns:a16="http://schemas.microsoft.com/office/drawing/2014/main" id="{02301ECD-4239-514F-9B01-1429F224DB26}"/>
              </a:ext>
            </a:extLst>
          </p:cNvPr>
          <p:cNvSpPr>
            <a:spLocks noGrp="1"/>
          </p:cNvSpPr>
          <p:nvPr>
            <p:ph type="dt" sz="half" idx="10"/>
          </p:nvPr>
        </p:nvSpPr>
        <p:spPr/>
        <p:txBody>
          <a:bodyPr/>
          <a:lstStyle/>
          <a:p>
            <a:fld id="{1F445B4B-E04E-F549-BD65-BDD4A878942C}" type="datetimeFigureOut">
              <a:rPr lang="en-CL" smtClean="0"/>
              <a:t>05-09-23</a:t>
            </a:fld>
            <a:endParaRPr lang="en-CL"/>
          </a:p>
        </p:txBody>
      </p:sp>
      <p:sp>
        <p:nvSpPr>
          <p:cNvPr id="4" name="Footer Placeholder 3">
            <a:extLst>
              <a:ext uri="{FF2B5EF4-FFF2-40B4-BE49-F238E27FC236}">
                <a16:creationId xmlns:a16="http://schemas.microsoft.com/office/drawing/2014/main" id="{A08C8E5F-A134-C34A-ADCF-48A7042F7201}"/>
              </a:ext>
            </a:extLst>
          </p:cNvPr>
          <p:cNvSpPr>
            <a:spLocks noGrp="1"/>
          </p:cNvSpPr>
          <p:nvPr>
            <p:ph type="ftr" sz="quarter" idx="11"/>
          </p:nvPr>
        </p:nvSpPr>
        <p:spPr/>
        <p:txBody>
          <a:bodyPr/>
          <a:lstStyle/>
          <a:p>
            <a:endParaRPr lang="en-CL"/>
          </a:p>
        </p:txBody>
      </p:sp>
      <p:sp>
        <p:nvSpPr>
          <p:cNvPr id="5" name="Slide Number Placeholder 4">
            <a:extLst>
              <a:ext uri="{FF2B5EF4-FFF2-40B4-BE49-F238E27FC236}">
                <a16:creationId xmlns:a16="http://schemas.microsoft.com/office/drawing/2014/main" id="{C836A999-2BA3-AA4B-888C-E76CBBE498AA}"/>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179099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A9DD8F-A7E5-6249-ABA7-F86037038879}"/>
              </a:ext>
            </a:extLst>
          </p:cNvPr>
          <p:cNvSpPr>
            <a:spLocks noGrp="1"/>
          </p:cNvSpPr>
          <p:nvPr>
            <p:ph type="dt" sz="half" idx="10"/>
          </p:nvPr>
        </p:nvSpPr>
        <p:spPr/>
        <p:txBody>
          <a:bodyPr/>
          <a:lstStyle/>
          <a:p>
            <a:fld id="{1F445B4B-E04E-F549-BD65-BDD4A878942C}" type="datetimeFigureOut">
              <a:rPr lang="en-CL" smtClean="0"/>
              <a:t>05-09-23</a:t>
            </a:fld>
            <a:endParaRPr lang="en-CL"/>
          </a:p>
        </p:txBody>
      </p:sp>
      <p:sp>
        <p:nvSpPr>
          <p:cNvPr id="3" name="Footer Placeholder 2">
            <a:extLst>
              <a:ext uri="{FF2B5EF4-FFF2-40B4-BE49-F238E27FC236}">
                <a16:creationId xmlns:a16="http://schemas.microsoft.com/office/drawing/2014/main" id="{E18C3E8F-E132-AD40-B659-FA9DAB053676}"/>
              </a:ext>
            </a:extLst>
          </p:cNvPr>
          <p:cNvSpPr>
            <a:spLocks noGrp="1"/>
          </p:cNvSpPr>
          <p:nvPr>
            <p:ph type="ftr" sz="quarter" idx="11"/>
          </p:nvPr>
        </p:nvSpPr>
        <p:spPr/>
        <p:txBody>
          <a:bodyPr/>
          <a:lstStyle/>
          <a:p>
            <a:endParaRPr lang="en-CL"/>
          </a:p>
        </p:txBody>
      </p:sp>
      <p:sp>
        <p:nvSpPr>
          <p:cNvPr id="4" name="Slide Number Placeholder 3">
            <a:extLst>
              <a:ext uri="{FF2B5EF4-FFF2-40B4-BE49-F238E27FC236}">
                <a16:creationId xmlns:a16="http://schemas.microsoft.com/office/drawing/2014/main" id="{4675E8FC-F35D-8045-B843-2BB0CB5B96A2}"/>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963777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CC03B-233E-144D-8282-BB87F3D5E1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L"/>
          </a:p>
        </p:txBody>
      </p:sp>
      <p:sp>
        <p:nvSpPr>
          <p:cNvPr id="3" name="Content Placeholder 2">
            <a:extLst>
              <a:ext uri="{FF2B5EF4-FFF2-40B4-BE49-F238E27FC236}">
                <a16:creationId xmlns:a16="http://schemas.microsoft.com/office/drawing/2014/main" id="{1D03122B-94B5-4241-A0A5-5D231DDA1B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Text Placeholder 3">
            <a:extLst>
              <a:ext uri="{FF2B5EF4-FFF2-40B4-BE49-F238E27FC236}">
                <a16:creationId xmlns:a16="http://schemas.microsoft.com/office/drawing/2014/main" id="{1C9AD345-E1F0-CB4D-A289-83A6E23E8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54B5D2-62A2-E345-BFAE-07B58AE03592}"/>
              </a:ext>
            </a:extLst>
          </p:cNvPr>
          <p:cNvSpPr>
            <a:spLocks noGrp="1"/>
          </p:cNvSpPr>
          <p:nvPr>
            <p:ph type="dt" sz="half" idx="10"/>
          </p:nvPr>
        </p:nvSpPr>
        <p:spPr/>
        <p:txBody>
          <a:bodyPr/>
          <a:lstStyle/>
          <a:p>
            <a:fld id="{1F445B4B-E04E-F549-BD65-BDD4A878942C}" type="datetimeFigureOut">
              <a:rPr lang="en-CL" smtClean="0"/>
              <a:t>05-09-23</a:t>
            </a:fld>
            <a:endParaRPr lang="en-CL"/>
          </a:p>
        </p:txBody>
      </p:sp>
      <p:sp>
        <p:nvSpPr>
          <p:cNvPr id="6" name="Footer Placeholder 5">
            <a:extLst>
              <a:ext uri="{FF2B5EF4-FFF2-40B4-BE49-F238E27FC236}">
                <a16:creationId xmlns:a16="http://schemas.microsoft.com/office/drawing/2014/main" id="{A10677D0-0FFD-BB45-9A81-D42011977433}"/>
              </a:ext>
            </a:extLst>
          </p:cNvPr>
          <p:cNvSpPr>
            <a:spLocks noGrp="1"/>
          </p:cNvSpPr>
          <p:nvPr>
            <p:ph type="ftr" sz="quarter" idx="11"/>
          </p:nvPr>
        </p:nvSpPr>
        <p:spPr/>
        <p:txBody>
          <a:bodyPr/>
          <a:lstStyle/>
          <a:p>
            <a:endParaRPr lang="en-CL"/>
          </a:p>
        </p:txBody>
      </p:sp>
      <p:sp>
        <p:nvSpPr>
          <p:cNvPr id="7" name="Slide Number Placeholder 6">
            <a:extLst>
              <a:ext uri="{FF2B5EF4-FFF2-40B4-BE49-F238E27FC236}">
                <a16:creationId xmlns:a16="http://schemas.microsoft.com/office/drawing/2014/main" id="{310C02B8-6624-A547-ADDB-0AAA5C4AF6F1}"/>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2041838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69530-2633-F748-AD38-0C658197D2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L"/>
          </a:p>
        </p:txBody>
      </p:sp>
      <p:sp>
        <p:nvSpPr>
          <p:cNvPr id="3" name="Picture Placeholder 2">
            <a:extLst>
              <a:ext uri="{FF2B5EF4-FFF2-40B4-BE49-F238E27FC236}">
                <a16:creationId xmlns:a16="http://schemas.microsoft.com/office/drawing/2014/main" id="{0EFA0CC3-750B-C84D-8A7F-9A433CDE66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L"/>
          </a:p>
        </p:txBody>
      </p:sp>
      <p:sp>
        <p:nvSpPr>
          <p:cNvPr id="4" name="Text Placeholder 3">
            <a:extLst>
              <a:ext uri="{FF2B5EF4-FFF2-40B4-BE49-F238E27FC236}">
                <a16:creationId xmlns:a16="http://schemas.microsoft.com/office/drawing/2014/main" id="{9BC67FC2-2317-234F-A28A-00FDB1DCD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F855F5-FAD0-8C45-8661-5F3337A18E9A}"/>
              </a:ext>
            </a:extLst>
          </p:cNvPr>
          <p:cNvSpPr>
            <a:spLocks noGrp="1"/>
          </p:cNvSpPr>
          <p:nvPr>
            <p:ph type="dt" sz="half" idx="10"/>
          </p:nvPr>
        </p:nvSpPr>
        <p:spPr/>
        <p:txBody>
          <a:bodyPr/>
          <a:lstStyle/>
          <a:p>
            <a:fld id="{1F445B4B-E04E-F549-BD65-BDD4A878942C}" type="datetimeFigureOut">
              <a:rPr lang="en-CL" smtClean="0"/>
              <a:t>05-09-23</a:t>
            </a:fld>
            <a:endParaRPr lang="en-CL"/>
          </a:p>
        </p:txBody>
      </p:sp>
      <p:sp>
        <p:nvSpPr>
          <p:cNvPr id="6" name="Footer Placeholder 5">
            <a:extLst>
              <a:ext uri="{FF2B5EF4-FFF2-40B4-BE49-F238E27FC236}">
                <a16:creationId xmlns:a16="http://schemas.microsoft.com/office/drawing/2014/main" id="{BEF61CA4-9723-B744-95B8-0A504F500A27}"/>
              </a:ext>
            </a:extLst>
          </p:cNvPr>
          <p:cNvSpPr>
            <a:spLocks noGrp="1"/>
          </p:cNvSpPr>
          <p:nvPr>
            <p:ph type="ftr" sz="quarter" idx="11"/>
          </p:nvPr>
        </p:nvSpPr>
        <p:spPr/>
        <p:txBody>
          <a:bodyPr/>
          <a:lstStyle/>
          <a:p>
            <a:endParaRPr lang="en-CL"/>
          </a:p>
        </p:txBody>
      </p:sp>
      <p:sp>
        <p:nvSpPr>
          <p:cNvPr id="7" name="Slide Number Placeholder 6">
            <a:extLst>
              <a:ext uri="{FF2B5EF4-FFF2-40B4-BE49-F238E27FC236}">
                <a16:creationId xmlns:a16="http://schemas.microsoft.com/office/drawing/2014/main" id="{3CD3BA51-9EF2-E34F-85A8-2E992DE82B73}"/>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1649930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AC5AB1-316E-6348-9226-D55A212092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L"/>
          </a:p>
        </p:txBody>
      </p:sp>
      <p:sp>
        <p:nvSpPr>
          <p:cNvPr id="3" name="Text Placeholder 2">
            <a:extLst>
              <a:ext uri="{FF2B5EF4-FFF2-40B4-BE49-F238E27FC236}">
                <a16:creationId xmlns:a16="http://schemas.microsoft.com/office/drawing/2014/main" id="{CA4DA655-752B-6D41-960F-954E36AD81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ABAE1875-EBF7-BE4B-90B6-993C814514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45B4B-E04E-F549-BD65-BDD4A878942C}" type="datetimeFigureOut">
              <a:rPr lang="en-CL" smtClean="0"/>
              <a:t>05-09-23</a:t>
            </a:fld>
            <a:endParaRPr lang="en-CL"/>
          </a:p>
        </p:txBody>
      </p:sp>
      <p:sp>
        <p:nvSpPr>
          <p:cNvPr id="5" name="Footer Placeholder 4">
            <a:extLst>
              <a:ext uri="{FF2B5EF4-FFF2-40B4-BE49-F238E27FC236}">
                <a16:creationId xmlns:a16="http://schemas.microsoft.com/office/drawing/2014/main" id="{2AB53DE5-AAF6-F54C-90D7-F2885B584B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L"/>
          </a:p>
        </p:txBody>
      </p:sp>
      <p:sp>
        <p:nvSpPr>
          <p:cNvPr id="6" name="Slide Number Placeholder 5">
            <a:extLst>
              <a:ext uri="{FF2B5EF4-FFF2-40B4-BE49-F238E27FC236}">
                <a16:creationId xmlns:a16="http://schemas.microsoft.com/office/drawing/2014/main" id="{9B2246AF-C67E-BC40-8BE2-E8D70D1C40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D3D5C-7BEB-FB45-8845-E95576F4C576}" type="slidenum">
              <a:rPr lang="en-CL" smtClean="0"/>
              <a:t>‹#›</a:t>
            </a:fld>
            <a:endParaRPr lang="en-CL"/>
          </a:p>
        </p:txBody>
      </p:sp>
    </p:spTree>
    <p:extLst>
      <p:ext uri="{BB962C8B-B14F-4D97-AF65-F5344CB8AC3E}">
        <p14:creationId xmlns:p14="http://schemas.microsoft.com/office/powerpoint/2010/main" val="1234483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app.jove.com/science-education/v/12166/concepts/introduction-to-mechanisms-of-enzyme-catalysis" TargetMode="External"/><Relationship Id="rId13" Type="http://schemas.openxmlformats.org/officeDocument/2006/relationships/image" Target="../media/image2.png"/><Relationship Id="rId3" Type="http://schemas.openxmlformats.org/officeDocument/2006/relationships/hyperlink" Target="https://app.jove.com/science-education/v/13906/enzymes-and-activation-energy" TargetMode="External"/><Relationship Id="rId7" Type="http://schemas.openxmlformats.org/officeDocument/2006/relationships/hyperlink" Target="https://app.jove.com/science-education/v/12165/catalytically-perfect-enzymes" TargetMode="External"/><Relationship Id="rId12" Type="http://schemas.openxmlformats.org/officeDocument/2006/relationships/image" Target="../media/image1.png"/><Relationship Id="rId2" Type="http://schemas.openxmlformats.org/officeDocument/2006/relationships/hyperlink" Target="https://app.jove.com/science-education/v/12162/introduction-to-enzymes" TargetMode="External"/><Relationship Id="rId1" Type="http://schemas.openxmlformats.org/officeDocument/2006/relationships/slideLayout" Target="../slideLayouts/slideLayout7.xml"/><Relationship Id="rId6" Type="http://schemas.openxmlformats.org/officeDocument/2006/relationships/hyperlink" Target="https://app.jove.com/science-education/v/13131/concepts/turnover-number-and-catalytic-efficiency" TargetMode="External"/><Relationship Id="rId11" Type="http://schemas.openxmlformats.org/officeDocument/2006/relationships/hyperlink" Target="https://app.jove.com/science-education/v/12169/concepts/ribozymes" TargetMode="External"/><Relationship Id="rId5" Type="http://schemas.openxmlformats.org/officeDocument/2006/relationships/hyperlink" Target="https://app.jove.com/science-education/v/12164/concepts/introduction-to-enzyme-kinetics" TargetMode="External"/><Relationship Id="rId10" Type="http://schemas.openxmlformats.org/officeDocument/2006/relationships/hyperlink" Target="https://app.jove.com/science-education/v/12168/concepts/cooperative-allosteric-transitions" TargetMode="External"/><Relationship Id="rId4" Type="http://schemas.openxmlformats.org/officeDocument/2006/relationships/hyperlink" Target="https://app.jove.com/science-education/v/11384/enzymes-lock-and-key-induced-fit-models-enzyme-inhibitors" TargetMode="External"/><Relationship Id="rId9" Type="http://schemas.openxmlformats.org/officeDocument/2006/relationships/hyperlink" Target="https://app.jove.com/science-education/v/12167/concepts/ligand-binding-and-linkage"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0.png"/><Relationship Id="rId7" Type="http://schemas.openxmlformats.org/officeDocument/2006/relationships/image" Target="../media/image52.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71.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F8304F-AE90-8244-80AA-4AF993912AAF}"/>
              </a:ext>
            </a:extLst>
          </p:cNvPr>
          <p:cNvSpPr txBox="1"/>
          <p:nvPr/>
        </p:nvSpPr>
        <p:spPr>
          <a:xfrm>
            <a:off x="-16626" y="0"/>
            <a:ext cx="12208625" cy="1541124"/>
          </a:xfrm>
          <a:prstGeom prst="rect">
            <a:avLst/>
          </a:prstGeom>
          <a:solidFill>
            <a:schemeClr val="accent1">
              <a:lumMod val="75000"/>
            </a:schemeClr>
          </a:solidFill>
        </p:spPr>
        <p:txBody>
          <a:bodyPr wrap="square" rtlCol="0" anchor="ctr" anchorCtr="0">
            <a:noAutofit/>
          </a:bodyPr>
          <a:lstStyle/>
          <a:p>
            <a:pPr algn="ctr"/>
            <a:r>
              <a:rPr lang="pt-BR" sz="4400" b="1" dirty="0">
                <a:solidFill>
                  <a:schemeClr val="bg1"/>
                </a:solidFill>
                <a:latin typeface="Arial" panose="020B0604020202020204" pitchFamily="34" charset="0"/>
                <a:cs typeface="Arial" panose="020B0604020202020204" pitchFamily="34" charset="0"/>
              </a:rPr>
              <a:t>Enzimas</a:t>
            </a:r>
            <a:endParaRPr lang="pt-BR" sz="4400" b="1" i="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A4D69C3-BA26-064B-B225-059345E9F1E7}"/>
              </a:ext>
            </a:extLst>
          </p:cNvPr>
          <p:cNvSpPr txBox="1"/>
          <p:nvPr/>
        </p:nvSpPr>
        <p:spPr>
          <a:xfrm>
            <a:off x="498781" y="1715786"/>
            <a:ext cx="5095983" cy="984885"/>
          </a:xfrm>
          <a:prstGeom prst="rect">
            <a:avLst/>
          </a:prstGeom>
          <a:noFill/>
        </p:spPr>
        <p:txBody>
          <a:bodyPr wrap="square" rtlCol="0">
            <a:spAutoFit/>
          </a:bodyPr>
          <a:lstStyle/>
          <a:p>
            <a:pPr algn="ctr"/>
            <a:r>
              <a:rPr lang="pt-BR" sz="2000" b="1" dirty="0">
                <a:solidFill>
                  <a:srgbClr val="0432FF"/>
                </a:solidFill>
                <a:latin typeface="Arial" panose="020B0604020202020204" pitchFamily="34" charset="0"/>
                <a:cs typeface="Arial" panose="020B0604020202020204" pitchFamily="34" charset="0"/>
              </a:rPr>
              <a:t>CCM0111: Bioquímica, Estrutura de Biomoléculas e Metabolismo</a:t>
            </a:r>
          </a:p>
          <a:p>
            <a:pPr algn="ctr"/>
            <a:r>
              <a:rPr lang="pt-BR" b="1" dirty="0">
                <a:latin typeface="Arial" panose="020B0604020202020204" pitchFamily="34" charset="0"/>
                <a:cs typeface="Arial" panose="020B0604020202020204" pitchFamily="34" charset="0"/>
              </a:rPr>
              <a:t>Dr. Danilo B. </a:t>
            </a:r>
            <a:r>
              <a:rPr lang="pt-BR" b="1" dirty="0" err="1">
                <a:latin typeface="Arial" panose="020B0604020202020204" pitchFamily="34" charset="0"/>
                <a:cs typeface="Arial" panose="020B0604020202020204" pitchFamily="34" charset="0"/>
              </a:rPr>
              <a:t>Medinas</a:t>
            </a:r>
            <a:endParaRPr lang="pt-BR"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459169A-A4B6-1943-8BF2-D2BAE819E06E}"/>
              </a:ext>
            </a:extLst>
          </p:cNvPr>
          <p:cNvSpPr txBox="1"/>
          <p:nvPr/>
        </p:nvSpPr>
        <p:spPr>
          <a:xfrm>
            <a:off x="6450458" y="1578690"/>
            <a:ext cx="5242761" cy="1021883"/>
          </a:xfrm>
          <a:prstGeom prst="rect">
            <a:avLst/>
          </a:prstGeom>
          <a:noFill/>
        </p:spPr>
        <p:txBody>
          <a:bodyPr wrap="square" rtlCol="0">
            <a:spAutoFit/>
          </a:bodyPr>
          <a:lstStyle/>
          <a:p>
            <a:pPr>
              <a:lnSpc>
                <a:spcPct val="150000"/>
              </a:lnSpc>
            </a:pPr>
            <a:r>
              <a:rPr lang="pt-BR" sz="1400" b="1" dirty="0">
                <a:latin typeface="Arial" panose="020B0604020202020204" pitchFamily="34" charset="0"/>
                <a:cs typeface="Arial" panose="020B0604020202020204" pitchFamily="34" charset="0"/>
              </a:rPr>
              <a:t>Material de estudo para prova</a:t>
            </a:r>
          </a:p>
          <a:p>
            <a:pPr>
              <a:lnSpc>
                <a:spcPct val="150000"/>
              </a:lnSpc>
            </a:pPr>
            <a:r>
              <a:rPr lang="pt-BR" sz="1400" dirty="0" err="1">
                <a:latin typeface="Arial" panose="020B0604020202020204" pitchFamily="34" charset="0"/>
                <a:cs typeface="Arial" panose="020B0604020202020204" pitchFamily="34" charset="0"/>
              </a:rPr>
              <a:t>Voet</a:t>
            </a:r>
            <a:r>
              <a:rPr lang="pt-BR" sz="1400" dirty="0">
                <a:latin typeface="Arial" panose="020B0604020202020204" pitchFamily="34" charset="0"/>
                <a:cs typeface="Arial" panose="020B0604020202020204" pitchFamily="34" charset="0"/>
              </a:rPr>
              <a:t>: Capítulos 13, 14 e 15</a:t>
            </a:r>
          </a:p>
          <a:p>
            <a:pPr>
              <a:lnSpc>
                <a:spcPct val="150000"/>
              </a:lnSpc>
            </a:pPr>
            <a:r>
              <a:rPr lang="pt-BR" sz="1400" dirty="0" err="1">
                <a:latin typeface="Arial" panose="020B0604020202020204" pitchFamily="34" charset="0"/>
                <a:cs typeface="Arial" panose="020B0604020202020204" pitchFamily="34" charset="0"/>
              </a:rPr>
              <a:t>Lehninger</a:t>
            </a:r>
            <a:r>
              <a:rPr lang="pt-BR" sz="1400" dirty="0">
                <a:latin typeface="Arial" panose="020B0604020202020204" pitchFamily="34" charset="0"/>
                <a:cs typeface="Arial" panose="020B0604020202020204" pitchFamily="34" charset="0"/>
              </a:rPr>
              <a:t>: Capítulo 6 </a:t>
            </a:r>
          </a:p>
        </p:txBody>
      </p:sp>
      <p:sp>
        <p:nvSpPr>
          <p:cNvPr id="5" name="TextBox 4">
            <a:extLst>
              <a:ext uri="{FF2B5EF4-FFF2-40B4-BE49-F238E27FC236}">
                <a16:creationId xmlns:a16="http://schemas.microsoft.com/office/drawing/2014/main" id="{CB561A2F-2574-0807-1005-7105E803F998}"/>
              </a:ext>
            </a:extLst>
          </p:cNvPr>
          <p:cNvSpPr txBox="1"/>
          <p:nvPr/>
        </p:nvSpPr>
        <p:spPr>
          <a:xfrm>
            <a:off x="6450458" y="3419568"/>
            <a:ext cx="5417692" cy="3631763"/>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hlinkClick r:id="rId2"/>
              </a:rPr>
              <a:t>https://app.jove.com/science-education/v/12162/introduction-to-enzymes</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hlinkClick r:id="rId3"/>
              </a:rPr>
              <a:t>https://app.jove.com/science-education/v/13906/enzymes-and-activation-energy</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hlinkClick r:id="rId4"/>
              </a:rPr>
              <a:t>https://app.jove.com/science-education/v/11384/enzymes-lock-and-key-induced-fit-models-enzyme-inhibitors</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hlinkClick r:id="rId5"/>
              </a:rPr>
              <a:t>https://app.jove.com/science-education/v/12164/concepts/introduction-to-enzyme-kinetics</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hlinkClick r:id="rId6"/>
              </a:rPr>
              <a:t>https://app.jove.com/science-education/v/13131/concepts/turnover-number-and-catalytic-efficiency</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hlinkClick r:id="rId7"/>
              </a:rPr>
              <a:t>https://app.jove.com/science-education/v/12165/catalytically-perfect-enzymes</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hlinkClick r:id="rId8"/>
              </a:rPr>
              <a:t>https://app.jove.com/science-education/v/12166/concepts/introduction-to-mechanisms-of-enzyme-catalysis</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hlinkClick r:id="rId9"/>
              </a:rPr>
              <a:t>https://app.jove.com/science-education/v/12167/concepts/ligand-binding-and-linkage</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hlinkClick r:id="rId10"/>
              </a:rPr>
              <a:t>https://app.jove.com/science-education/v/12168/concepts/cooperative-allosteric-transitions</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hlinkClick r:id="rId11"/>
              </a:rPr>
              <a:t>https://app.jove.com/science-education/v/12169/concepts/ribozymes</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pic>
        <p:nvPicPr>
          <p:cNvPr id="1026" name="Picture 2" descr="JoVE | Peer Reviewed Scientific Video Journal - Methods and Protocols">
            <a:extLst>
              <a:ext uri="{FF2B5EF4-FFF2-40B4-BE49-F238E27FC236}">
                <a16:creationId xmlns:a16="http://schemas.microsoft.com/office/drawing/2014/main" id="{A7D0A094-4F67-F1F0-A8C8-9E1C2AF7B0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25731" y="2721218"/>
            <a:ext cx="1413410" cy="6912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03ADF43-3B2A-877C-452A-DDBC0CEF9E03}"/>
              </a:ext>
            </a:extLst>
          </p:cNvPr>
          <p:cNvPicPr>
            <a:picLocks noChangeAspect="1"/>
          </p:cNvPicPr>
          <p:nvPr/>
        </p:nvPicPr>
        <p:blipFill>
          <a:blip r:embed="rId13"/>
          <a:stretch>
            <a:fillRect/>
          </a:stretch>
        </p:blipFill>
        <p:spPr>
          <a:xfrm>
            <a:off x="1536781" y="3136612"/>
            <a:ext cx="3313537" cy="3020888"/>
          </a:xfrm>
          <a:prstGeom prst="rect">
            <a:avLst/>
          </a:prstGeom>
        </p:spPr>
      </p:pic>
      <p:sp>
        <p:nvSpPr>
          <p:cNvPr id="8" name="TextBox 7">
            <a:extLst>
              <a:ext uri="{FF2B5EF4-FFF2-40B4-BE49-F238E27FC236}">
                <a16:creationId xmlns:a16="http://schemas.microsoft.com/office/drawing/2014/main" id="{8BF36D1E-0B36-40A3-B7EC-993CF3A35F5C}"/>
              </a:ext>
            </a:extLst>
          </p:cNvPr>
          <p:cNvSpPr txBox="1"/>
          <p:nvPr/>
        </p:nvSpPr>
        <p:spPr>
          <a:xfrm>
            <a:off x="645557" y="6157500"/>
            <a:ext cx="5095983" cy="584775"/>
          </a:xfrm>
          <a:prstGeom prst="rect">
            <a:avLst/>
          </a:prstGeom>
          <a:noFill/>
        </p:spPr>
        <p:txBody>
          <a:bodyPr wrap="square" rtlCol="0">
            <a:spAutoFit/>
          </a:bodyPr>
          <a:lstStyle/>
          <a:p>
            <a:pPr algn="ctr"/>
            <a:r>
              <a:rPr lang="pt-BR" sz="1600" dirty="0">
                <a:latin typeface="Arial" panose="020B0604020202020204" pitchFamily="34" charset="0"/>
                <a:cs typeface="Arial" panose="020B0604020202020204" pitchFamily="34" charset="0"/>
              </a:rPr>
              <a:t>Triose-fosfato-isomerase em complexo com um análogo do estado de transição </a:t>
            </a:r>
          </a:p>
        </p:txBody>
      </p:sp>
    </p:spTree>
    <p:extLst>
      <p:ext uri="{BB962C8B-B14F-4D97-AF65-F5344CB8AC3E}">
        <p14:creationId xmlns:p14="http://schemas.microsoft.com/office/powerpoint/2010/main" val="3477412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Relevo energético da reação catalisada </a:t>
            </a:r>
            <a:endParaRPr lang="pt-BR" sz="4000" b="1" i="1" dirty="0">
              <a:solidFill>
                <a:schemeClr val="bg1"/>
              </a:solidFill>
              <a:latin typeface="Arial" panose="020B0604020202020204" pitchFamily="34" charset="0"/>
              <a:cs typeface="Arial" panose="020B0604020202020204" pitchFamily="34" charset="0"/>
            </a:endParaRPr>
          </a:p>
        </p:txBody>
      </p:sp>
      <p:pic>
        <p:nvPicPr>
          <p:cNvPr id="7" name="Picture 2" descr="figure 6-03">
            <a:extLst>
              <a:ext uri="{FF2B5EF4-FFF2-40B4-BE49-F238E27FC236}">
                <a16:creationId xmlns:a16="http://schemas.microsoft.com/office/drawing/2014/main" id="{439B4A63-192A-F142-96C7-651CEFD5F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2485" y="1700213"/>
            <a:ext cx="6448425"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wn Arrow 12">
            <a:extLst>
              <a:ext uri="{FF2B5EF4-FFF2-40B4-BE49-F238E27FC236}">
                <a16:creationId xmlns:a16="http://schemas.microsoft.com/office/drawing/2014/main" id="{F9586C06-B9E1-EA48-90AB-1888E1E5D5F7}"/>
              </a:ext>
            </a:extLst>
          </p:cNvPr>
          <p:cNvSpPr/>
          <p:nvPr/>
        </p:nvSpPr>
        <p:spPr>
          <a:xfrm rot="7726834">
            <a:off x="8813607" y="3876327"/>
            <a:ext cx="638827" cy="1540702"/>
          </a:xfrm>
          <a:prstGeom prst="downArrow">
            <a:avLst/>
          </a:prstGeom>
          <a:solidFill>
            <a:schemeClr val="accent6">
              <a:lumMod val="40000"/>
              <a:lumOff val="6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Tree>
    <p:extLst>
      <p:ext uri="{BB962C8B-B14F-4D97-AF65-F5344CB8AC3E}">
        <p14:creationId xmlns:p14="http://schemas.microsoft.com/office/powerpoint/2010/main" val="821806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O impacto de enzimas em reações</a:t>
            </a:r>
            <a:endParaRPr lang="pt-BR" sz="4000" b="1" i="1" dirty="0">
              <a:solidFill>
                <a:schemeClr val="bg1"/>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39304946-5952-D446-B0D3-2F89A63629A1}"/>
              </a:ext>
            </a:extLst>
          </p:cNvPr>
          <p:cNvPicPr>
            <a:picLocks noChangeAspect="1" noChangeArrowheads="1"/>
          </p:cNvPicPr>
          <p:nvPr/>
        </p:nvPicPr>
        <p:blipFill>
          <a:blip r:embed="rId2"/>
          <a:srcRect/>
          <a:stretch>
            <a:fillRect/>
          </a:stretch>
        </p:blipFill>
        <p:spPr bwMode="auto">
          <a:xfrm>
            <a:off x="2808816" y="2217107"/>
            <a:ext cx="6574368" cy="3955801"/>
          </a:xfrm>
          <a:prstGeom prst="rect">
            <a:avLst/>
          </a:prstGeom>
          <a:gradFill rotWithShape="1">
            <a:gsLst>
              <a:gs pos="0">
                <a:srgbClr val="CFFFFF"/>
              </a:gs>
              <a:gs pos="35001">
                <a:srgbClr val="DDFEFF"/>
              </a:gs>
              <a:gs pos="100000">
                <a:srgbClr val="F0FFFF"/>
              </a:gs>
            </a:gsLst>
            <a:lin ang="16200000" scaled="1"/>
          </a:gra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309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BB2565-D65F-934F-ACE9-846B6DCDC2D9}"/>
              </a:ext>
            </a:extLst>
          </p:cNvPr>
          <p:cNvSpPr txBox="1"/>
          <p:nvPr/>
        </p:nvSpPr>
        <p:spPr>
          <a:xfrm>
            <a:off x="996592" y="1876184"/>
            <a:ext cx="10130319" cy="3662541"/>
          </a:xfrm>
          <a:prstGeom prst="rect">
            <a:avLst/>
          </a:prstGeom>
          <a:noFill/>
        </p:spPr>
        <p:txBody>
          <a:bodyPr wrap="square" rtlCol="0">
            <a:spAutoFit/>
          </a:bodyPr>
          <a:lstStyle/>
          <a:p>
            <a:pPr algn="ctr"/>
            <a:r>
              <a:rPr lang="pt-BR" sz="4400" b="1" dirty="0">
                <a:solidFill>
                  <a:srgbClr val="0432FF"/>
                </a:solidFill>
                <a:latin typeface="Arial" panose="020B0604020202020204" pitchFamily="34" charset="0"/>
                <a:cs typeface="Arial" panose="020B0604020202020204" pitchFamily="34" charset="0"/>
              </a:rPr>
              <a:t>Como funcionam as enzimas?</a:t>
            </a:r>
          </a:p>
          <a:p>
            <a:pPr algn="ctr"/>
            <a:endParaRPr lang="pt-BR" sz="4400" b="1" dirty="0">
              <a:solidFill>
                <a:srgbClr val="0432FF"/>
              </a:solidFill>
              <a:latin typeface="Arial" panose="020B0604020202020204" pitchFamily="34" charset="0"/>
              <a:cs typeface="Arial" panose="020B0604020202020204" pitchFamily="34" charset="0"/>
            </a:endParaRPr>
          </a:p>
          <a:p>
            <a:pPr algn="ctr"/>
            <a:r>
              <a:rPr lang="pt-BR" sz="3600" b="1" dirty="0">
                <a:solidFill>
                  <a:srgbClr val="0432FF"/>
                </a:solidFill>
                <a:latin typeface="Arial" panose="020B0604020202020204" pitchFamily="34" charset="0"/>
                <a:cs typeface="Arial" panose="020B0604020202020204" pitchFamily="34" charset="0"/>
              </a:rPr>
              <a:t>Como a </a:t>
            </a:r>
            <a:r>
              <a:rPr lang="pt-BR" sz="3600" b="1" dirty="0">
                <a:solidFill>
                  <a:srgbClr val="FF9300"/>
                </a:solidFill>
                <a:latin typeface="Arial" panose="020B0604020202020204" pitchFamily="34" charset="0"/>
                <a:cs typeface="Arial" panose="020B0604020202020204" pitchFamily="34" charset="0"/>
              </a:rPr>
              <a:t>especificidade pelo substrato</a:t>
            </a:r>
            <a:r>
              <a:rPr lang="pt-BR" sz="3600" b="1" dirty="0">
                <a:solidFill>
                  <a:srgbClr val="0432FF"/>
                </a:solidFill>
                <a:latin typeface="Arial" panose="020B0604020202020204" pitchFamily="34" charset="0"/>
                <a:cs typeface="Arial" panose="020B0604020202020204" pitchFamily="34" charset="0"/>
              </a:rPr>
              <a:t> é determinada?</a:t>
            </a:r>
          </a:p>
          <a:p>
            <a:pPr algn="ctr"/>
            <a:r>
              <a:rPr lang="pt-BR" sz="3600" b="1" dirty="0">
                <a:solidFill>
                  <a:srgbClr val="0432FF"/>
                </a:solidFill>
                <a:latin typeface="Arial" panose="020B0604020202020204" pitchFamily="34" charset="0"/>
                <a:cs typeface="Arial" panose="020B0604020202020204" pitchFamily="34" charset="0"/>
              </a:rPr>
              <a:t>Como a </a:t>
            </a:r>
            <a:r>
              <a:rPr lang="pt-BR" sz="3600" b="1" dirty="0">
                <a:solidFill>
                  <a:srgbClr val="FF9300"/>
                </a:solidFill>
                <a:latin typeface="Arial" panose="020B0604020202020204" pitchFamily="34" charset="0"/>
                <a:cs typeface="Arial" panose="020B0604020202020204" pitchFamily="34" charset="0"/>
              </a:rPr>
              <a:t>barreira energética</a:t>
            </a:r>
            <a:r>
              <a:rPr lang="pt-BR" sz="3600" b="1" dirty="0">
                <a:solidFill>
                  <a:srgbClr val="0432FF"/>
                </a:solidFill>
                <a:latin typeface="Arial" panose="020B0604020202020204" pitchFamily="34" charset="0"/>
                <a:cs typeface="Arial" panose="020B0604020202020204" pitchFamily="34" charset="0"/>
              </a:rPr>
              <a:t> do estado de transição é </a:t>
            </a:r>
            <a:r>
              <a:rPr lang="pt-BR" sz="3600" b="1" dirty="0">
                <a:solidFill>
                  <a:srgbClr val="FF9300"/>
                </a:solidFill>
                <a:latin typeface="Arial" panose="020B0604020202020204" pitchFamily="34" charset="0"/>
                <a:cs typeface="Arial" panose="020B0604020202020204" pitchFamily="34" charset="0"/>
              </a:rPr>
              <a:t>reduzida</a:t>
            </a:r>
            <a:r>
              <a:rPr lang="pt-BR" sz="3600" b="1" dirty="0">
                <a:solidFill>
                  <a:srgbClr val="0432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12275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FC032F-D61F-674D-A7A7-0CDBF3676947}"/>
              </a:ext>
            </a:extLst>
          </p:cNvPr>
          <p:cNvPicPr>
            <a:picLocks noChangeAspect="1"/>
          </p:cNvPicPr>
          <p:nvPr/>
        </p:nvPicPr>
        <p:blipFill>
          <a:blip r:embed="rId2"/>
          <a:stretch>
            <a:fillRect/>
          </a:stretch>
        </p:blipFill>
        <p:spPr>
          <a:xfrm>
            <a:off x="8244590" y="1117763"/>
            <a:ext cx="3987800" cy="4813300"/>
          </a:xfrm>
          <a:prstGeom prst="rect">
            <a:avLst/>
          </a:prstGeom>
        </p:spPr>
      </p:pic>
      <p:sp>
        <p:nvSpPr>
          <p:cNvPr id="3" name="TextBox 2">
            <a:extLst>
              <a:ext uri="{FF2B5EF4-FFF2-40B4-BE49-F238E27FC236}">
                <a16:creationId xmlns:a16="http://schemas.microsoft.com/office/drawing/2014/main" id="{7B2E3A4D-F7E5-5943-95A2-C843250633E7}"/>
              </a:ext>
            </a:extLst>
          </p:cNvPr>
          <p:cNvSpPr txBox="1"/>
          <p:nvPr/>
        </p:nvSpPr>
        <p:spPr>
          <a:xfrm>
            <a:off x="8967950" y="6035995"/>
            <a:ext cx="2768707" cy="461665"/>
          </a:xfrm>
          <a:prstGeom prst="rect">
            <a:avLst/>
          </a:prstGeom>
          <a:noFill/>
        </p:spPr>
        <p:txBody>
          <a:bodyPr wrap="none" rtlCol="0">
            <a:spAutoFit/>
          </a:bodyPr>
          <a:lstStyle/>
          <a:p>
            <a:pPr algn="ctr"/>
            <a:r>
              <a:rPr lang="en-US" sz="2400" b="1" dirty="0">
                <a:solidFill>
                  <a:srgbClr val="0432FF"/>
                </a:solidFill>
                <a:latin typeface="Arial" panose="020B0604020202020204" pitchFamily="34" charset="0"/>
                <a:cs typeface="Arial" panose="020B0604020202020204" pitchFamily="34" charset="0"/>
              </a:rPr>
              <a:t>C</a:t>
            </a:r>
            <a:r>
              <a:rPr lang="en-CL" sz="2400" b="1" dirty="0">
                <a:solidFill>
                  <a:srgbClr val="0432FF"/>
                </a:solidFill>
                <a:latin typeface="Arial" panose="020B0604020202020204" pitchFamily="34" charset="0"/>
                <a:cs typeface="Arial" panose="020B0604020202020204" pitchFamily="34" charset="0"/>
              </a:rPr>
              <a:t>have-Fechadura</a:t>
            </a:r>
          </a:p>
        </p:txBody>
      </p:sp>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As enzimas possuem um sitio ativo</a:t>
            </a:r>
            <a:endParaRPr lang="pt-BR" sz="4000" b="1" i="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C96C8F4-A5E8-F542-983D-C722882DD02A}"/>
              </a:ext>
            </a:extLst>
          </p:cNvPr>
          <p:cNvSpPr txBox="1"/>
          <p:nvPr/>
        </p:nvSpPr>
        <p:spPr>
          <a:xfrm>
            <a:off x="207103" y="1460160"/>
            <a:ext cx="8247784" cy="5262979"/>
          </a:xfrm>
          <a:prstGeom prst="rect">
            <a:avLst/>
          </a:prstGeom>
          <a:noFill/>
        </p:spPr>
        <p:txBody>
          <a:bodyPr wrap="square" rtlCol="0">
            <a:spAutoFit/>
          </a:bodyPr>
          <a:lstStyle/>
          <a:p>
            <a:r>
              <a:rPr lang="pt-BR" sz="2800" b="1" dirty="0">
                <a:solidFill>
                  <a:srgbClr val="0432FF"/>
                </a:solidFill>
                <a:latin typeface="Arial" panose="020B0604020202020204" pitchFamily="34" charset="0"/>
                <a:cs typeface="Arial" panose="020B0604020202020204" pitchFamily="34" charset="0"/>
              </a:rPr>
              <a:t>A reação ocorre em uma cavidade da enzima, o sitio ativo, capaz de </a:t>
            </a:r>
            <a:r>
              <a:rPr lang="pt-BR" sz="2800" b="1" dirty="0">
                <a:solidFill>
                  <a:srgbClr val="FF9300"/>
                </a:solidFill>
                <a:latin typeface="Arial" panose="020B0604020202020204" pitchFamily="34" charset="0"/>
                <a:cs typeface="Arial" panose="020B0604020202020204" pitchFamily="34" charset="0"/>
              </a:rPr>
              <a:t>facilitar o encontro de substratos</a:t>
            </a:r>
            <a:r>
              <a:rPr lang="pt-BR" sz="2800" b="1" dirty="0">
                <a:solidFill>
                  <a:srgbClr val="0432FF"/>
                </a:solidFill>
                <a:latin typeface="Arial" panose="020B0604020202020204" pitchFamily="34" charset="0"/>
                <a:cs typeface="Arial" panose="020B0604020202020204" pitchFamily="34" charset="0"/>
              </a:rPr>
              <a:t> com uma geometria favorável para a quebra e formação de ligações químicas para gerar produtos de maneira estéreo-específica, ademais de promover interações entre enzima e substrato envolvendo </a:t>
            </a:r>
            <a:r>
              <a:rPr lang="pt-BR" sz="2800" b="1" dirty="0">
                <a:solidFill>
                  <a:srgbClr val="FF9300"/>
                </a:solidFill>
                <a:latin typeface="Arial" panose="020B0604020202020204" pitchFamily="34" charset="0"/>
                <a:cs typeface="Arial" panose="020B0604020202020204" pitchFamily="34" charset="0"/>
              </a:rPr>
              <a:t>várias ligações fracas </a:t>
            </a:r>
            <a:r>
              <a:rPr lang="pt-BR" sz="2800" b="1" dirty="0">
                <a:solidFill>
                  <a:srgbClr val="0432FF"/>
                </a:solidFill>
                <a:latin typeface="Arial" panose="020B0604020202020204" pitchFamily="34" charset="0"/>
                <a:cs typeface="Arial" panose="020B0604020202020204" pitchFamily="34" charset="0"/>
              </a:rPr>
              <a:t>que contribuem para a especificidade, por ser parcialmente complementar ao substrato, e para a catálise, por enfraquecer ligações que serão rompidas, </a:t>
            </a:r>
            <a:r>
              <a:rPr lang="pt-BR" sz="2800" b="1" dirty="0">
                <a:solidFill>
                  <a:srgbClr val="FF9300"/>
                </a:solidFill>
                <a:latin typeface="Arial" panose="020B0604020202020204" pitchFamily="34" charset="0"/>
                <a:cs typeface="Arial" panose="020B0604020202020204" pitchFamily="34" charset="0"/>
              </a:rPr>
              <a:t>estabilizando o estado de transição. </a:t>
            </a:r>
            <a:r>
              <a:rPr lang="pt-BR" sz="2800" b="1" dirty="0">
                <a:solidFill>
                  <a:srgbClr val="0432FF"/>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45A6E6AD-468F-6DD4-7EC9-7CBD61D06F85}"/>
              </a:ext>
            </a:extLst>
          </p:cNvPr>
          <p:cNvSpPr txBox="1"/>
          <p:nvPr/>
        </p:nvSpPr>
        <p:spPr>
          <a:xfrm>
            <a:off x="8547651" y="2524169"/>
            <a:ext cx="3390672" cy="3939540"/>
          </a:xfrm>
          <a:prstGeom prst="rect">
            <a:avLst/>
          </a:prstGeom>
          <a:noFill/>
        </p:spPr>
        <p:txBody>
          <a:bodyPr wrap="none" rtlCol="0">
            <a:spAutoFit/>
          </a:bodyPr>
          <a:lstStyle/>
          <a:p>
            <a:r>
              <a:rPr lang="en-CL" sz="25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948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5" y="0"/>
            <a:ext cx="2722248"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Encaixe induzido</a:t>
            </a:r>
            <a:endParaRPr lang="pt-BR" sz="4000" b="1" i="1"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CC0349F-37EE-764F-AACD-B91C639B19A1}"/>
              </a:ext>
            </a:extLst>
          </p:cNvPr>
          <p:cNvPicPr>
            <a:picLocks noChangeAspect="1"/>
          </p:cNvPicPr>
          <p:nvPr/>
        </p:nvPicPr>
        <p:blipFill rotWithShape="1">
          <a:blip r:embed="rId2"/>
          <a:srcRect t="959"/>
          <a:stretch/>
        </p:blipFill>
        <p:spPr>
          <a:xfrm>
            <a:off x="2612194" y="0"/>
            <a:ext cx="9579806" cy="6792239"/>
          </a:xfrm>
          <a:prstGeom prst="rect">
            <a:avLst/>
          </a:prstGeom>
        </p:spPr>
      </p:pic>
      <p:sp>
        <p:nvSpPr>
          <p:cNvPr id="3" name="TextBox 2">
            <a:extLst>
              <a:ext uri="{FF2B5EF4-FFF2-40B4-BE49-F238E27FC236}">
                <a16:creationId xmlns:a16="http://schemas.microsoft.com/office/drawing/2014/main" id="{6EFC60F3-19B1-D42A-C4CD-4B89257F5A5C}"/>
              </a:ext>
            </a:extLst>
          </p:cNvPr>
          <p:cNvSpPr txBox="1"/>
          <p:nvPr/>
        </p:nvSpPr>
        <p:spPr>
          <a:xfrm>
            <a:off x="0" y="1487866"/>
            <a:ext cx="2722248" cy="2677656"/>
          </a:xfrm>
          <a:prstGeom prst="rect">
            <a:avLst/>
          </a:prstGeom>
          <a:noFill/>
        </p:spPr>
        <p:txBody>
          <a:bodyPr wrap="square" rtlCol="0">
            <a:spAutoFit/>
          </a:bodyPr>
          <a:lstStyle/>
          <a:p>
            <a:pPr algn="ctr"/>
            <a:r>
              <a:rPr lang="pt-BR" sz="2400" b="1" dirty="0">
                <a:solidFill>
                  <a:srgbClr val="0432FF"/>
                </a:solidFill>
                <a:latin typeface="Arial" panose="020B0604020202020204" pitchFamily="34" charset="0"/>
                <a:cs typeface="Arial" panose="020B0604020202020204" pitchFamily="34" charset="0"/>
              </a:rPr>
              <a:t>As enzimas devem ser complementares não ao substrato, mas ao estado de transição da reação.</a:t>
            </a:r>
          </a:p>
        </p:txBody>
      </p:sp>
    </p:spTree>
    <p:extLst>
      <p:ext uri="{BB962C8B-B14F-4D97-AF65-F5344CB8AC3E}">
        <p14:creationId xmlns:p14="http://schemas.microsoft.com/office/powerpoint/2010/main" val="2532907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5828703"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A ação das enzimas se baseia em:</a:t>
            </a:r>
            <a:endParaRPr lang="pt-BR" sz="4000" b="1" i="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C96C8F4-A5E8-F542-983D-C722882DD02A}"/>
              </a:ext>
            </a:extLst>
          </p:cNvPr>
          <p:cNvSpPr txBox="1"/>
          <p:nvPr/>
        </p:nvSpPr>
        <p:spPr>
          <a:xfrm>
            <a:off x="207103" y="1819603"/>
            <a:ext cx="6379227" cy="5016758"/>
          </a:xfrm>
          <a:prstGeom prst="rect">
            <a:avLst/>
          </a:prstGeom>
          <a:noFill/>
        </p:spPr>
        <p:txBody>
          <a:bodyPr wrap="square" rtlCol="0">
            <a:spAutoFit/>
          </a:bodyPr>
          <a:lstStyle/>
          <a:p>
            <a:r>
              <a:rPr lang="pt-BR" sz="3200" b="1" dirty="0">
                <a:solidFill>
                  <a:srgbClr val="0432FF"/>
                </a:solidFill>
                <a:latin typeface="Arial" panose="020B0604020202020204" pitchFamily="34" charset="0"/>
                <a:cs typeface="Arial" panose="020B0604020202020204" pitchFamily="34" charset="0"/>
              </a:rPr>
              <a:t>Complementariedade parcial com o substrato, acomodando o estado de transição por um encaixe induzido (</a:t>
            </a:r>
            <a:r>
              <a:rPr lang="pt-BR" sz="3200" b="1" i="1" dirty="0">
                <a:solidFill>
                  <a:srgbClr val="0432FF"/>
                </a:solidFill>
                <a:latin typeface="Arial" panose="020B0604020202020204" pitchFamily="34" charset="0"/>
                <a:cs typeface="Arial" panose="020B0604020202020204" pitchFamily="34" charset="0"/>
              </a:rPr>
              <a:t>‘</a:t>
            </a:r>
            <a:r>
              <a:rPr lang="pt-BR" sz="3200" b="1" i="1" dirty="0" err="1">
                <a:solidFill>
                  <a:srgbClr val="0432FF"/>
                </a:solidFill>
                <a:latin typeface="Arial" panose="020B0604020202020204" pitchFamily="34" charset="0"/>
                <a:cs typeface="Arial" panose="020B0604020202020204" pitchFamily="34" charset="0"/>
              </a:rPr>
              <a:t>induced</a:t>
            </a:r>
            <a:r>
              <a:rPr lang="pt-BR" sz="3200" b="1" i="1" dirty="0">
                <a:solidFill>
                  <a:srgbClr val="0432FF"/>
                </a:solidFill>
                <a:latin typeface="Arial" panose="020B0604020202020204" pitchFamily="34" charset="0"/>
                <a:cs typeface="Arial" panose="020B0604020202020204" pitchFamily="34" charset="0"/>
              </a:rPr>
              <a:t> </a:t>
            </a:r>
            <a:r>
              <a:rPr lang="pt-BR" sz="3200" b="1" i="1" dirty="0" err="1">
                <a:solidFill>
                  <a:srgbClr val="0432FF"/>
                </a:solidFill>
                <a:latin typeface="Arial" panose="020B0604020202020204" pitchFamily="34" charset="0"/>
                <a:cs typeface="Arial" panose="020B0604020202020204" pitchFamily="34" charset="0"/>
              </a:rPr>
              <a:t>fit</a:t>
            </a:r>
            <a:r>
              <a:rPr lang="pt-BR" sz="3200" b="1" i="1" dirty="0">
                <a:solidFill>
                  <a:srgbClr val="0432FF"/>
                </a:solidFill>
                <a:latin typeface="Arial" panose="020B0604020202020204" pitchFamily="34" charset="0"/>
                <a:cs typeface="Arial" panose="020B0604020202020204" pitchFamily="34" charset="0"/>
              </a:rPr>
              <a:t>’</a:t>
            </a:r>
            <a:r>
              <a:rPr lang="pt-BR" sz="3200" b="1" dirty="0">
                <a:solidFill>
                  <a:srgbClr val="0432FF"/>
                </a:solidFill>
                <a:latin typeface="Arial" panose="020B0604020202020204" pitchFamily="34" charset="0"/>
                <a:cs typeface="Arial" panose="020B0604020202020204" pitchFamily="34" charset="0"/>
              </a:rPr>
              <a:t>).</a:t>
            </a:r>
          </a:p>
          <a:p>
            <a:endParaRPr lang="pt-BR" sz="3200" b="1" dirty="0">
              <a:solidFill>
                <a:srgbClr val="0432FF"/>
              </a:solidFill>
              <a:latin typeface="Arial" panose="020B0604020202020204" pitchFamily="34" charset="0"/>
              <a:cs typeface="Arial" panose="020B0604020202020204" pitchFamily="34" charset="0"/>
            </a:endParaRPr>
          </a:p>
          <a:p>
            <a:r>
              <a:rPr lang="pt-BR" sz="3200" b="1" dirty="0">
                <a:solidFill>
                  <a:srgbClr val="FF9300"/>
                </a:solidFill>
                <a:latin typeface="Arial" panose="020B0604020202020204" pitchFamily="34" charset="0"/>
                <a:cs typeface="Arial" panose="020B0604020202020204" pitchFamily="34" charset="0"/>
              </a:rPr>
              <a:t>Um ajuste geométrico que alinha os grupos reativos e promove interações fracas para estabilizar o estado de transição.</a:t>
            </a:r>
          </a:p>
        </p:txBody>
      </p:sp>
      <p:pic>
        <p:nvPicPr>
          <p:cNvPr id="3" name="Picture 2">
            <a:extLst>
              <a:ext uri="{FF2B5EF4-FFF2-40B4-BE49-F238E27FC236}">
                <a16:creationId xmlns:a16="http://schemas.microsoft.com/office/drawing/2014/main" id="{9DEF545B-B7FB-5144-9E30-9A1FAB39D9C1}"/>
              </a:ext>
            </a:extLst>
          </p:cNvPr>
          <p:cNvPicPr>
            <a:picLocks noChangeAspect="1"/>
          </p:cNvPicPr>
          <p:nvPr/>
        </p:nvPicPr>
        <p:blipFill>
          <a:blip r:embed="rId2"/>
          <a:stretch>
            <a:fillRect/>
          </a:stretch>
        </p:blipFill>
        <p:spPr>
          <a:xfrm>
            <a:off x="7667339" y="1125748"/>
            <a:ext cx="3156938" cy="5594465"/>
          </a:xfrm>
          <a:prstGeom prst="rect">
            <a:avLst/>
          </a:prstGeom>
        </p:spPr>
      </p:pic>
      <p:sp>
        <p:nvSpPr>
          <p:cNvPr id="5" name="TextBox 4">
            <a:extLst>
              <a:ext uri="{FF2B5EF4-FFF2-40B4-BE49-F238E27FC236}">
                <a16:creationId xmlns:a16="http://schemas.microsoft.com/office/drawing/2014/main" id="{0F45BB16-E51D-7E40-B084-7330EFA0D7E4}"/>
              </a:ext>
            </a:extLst>
          </p:cNvPr>
          <p:cNvSpPr txBox="1"/>
          <p:nvPr/>
        </p:nvSpPr>
        <p:spPr>
          <a:xfrm>
            <a:off x="6700457" y="137787"/>
            <a:ext cx="5090702" cy="1077218"/>
          </a:xfrm>
          <a:prstGeom prst="rect">
            <a:avLst/>
          </a:prstGeom>
          <a:noFill/>
        </p:spPr>
        <p:txBody>
          <a:bodyPr wrap="square" rtlCol="0">
            <a:spAutoFit/>
          </a:bodyPr>
          <a:lstStyle/>
          <a:p>
            <a:pPr algn="ctr"/>
            <a:r>
              <a:rPr lang="pt-BR" sz="3200" b="1" dirty="0">
                <a:solidFill>
                  <a:srgbClr val="C00000"/>
                </a:solidFill>
                <a:latin typeface="Arial" panose="020B0604020202020204" pitchFamily="34" charset="0"/>
                <a:cs typeface="Arial" panose="020B0604020202020204" pitchFamily="34" charset="0"/>
              </a:rPr>
              <a:t>Mudança </a:t>
            </a:r>
            <a:r>
              <a:rPr lang="pt-BR" sz="3200" b="1" dirty="0" err="1">
                <a:solidFill>
                  <a:srgbClr val="C00000"/>
                </a:solidFill>
                <a:latin typeface="Arial" panose="020B0604020202020204" pitchFamily="34" charset="0"/>
                <a:cs typeface="Arial" panose="020B0604020202020204" pitchFamily="34" charset="0"/>
              </a:rPr>
              <a:t>conformacional</a:t>
            </a:r>
            <a:r>
              <a:rPr lang="pt-BR" sz="3200" b="1" dirty="0">
                <a:solidFill>
                  <a:srgbClr val="C00000"/>
                </a:solidFill>
                <a:latin typeface="Arial" panose="020B0604020202020204" pitchFamily="34" charset="0"/>
                <a:cs typeface="Arial" panose="020B0604020202020204" pitchFamily="34" charset="0"/>
              </a:rPr>
              <a:t> da </a:t>
            </a:r>
            <a:r>
              <a:rPr lang="pt-BR" sz="3200" b="1" dirty="0" err="1">
                <a:solidFill>
                  <a:srgbClr val="C00000"/>
                </a:solidFill>
                <a:latin typeface="Arial" panose="020B0604020202020204" pitchFamily="34" charset="0"/>
                <a:cs typeface="Arial" panose="020B0604020202020204" pitchFamily="34" charset="0"/>
              </a:rPr>
              <a:t>hexocinase</a:t>
            </a:r>
            <a:r>
              <a:rPr lang="pt-BR" sz="3200" b="1" dirty="0">
                <a:solidFill>
                  <a:srgbClr val="C00000"/>
                </a:solidFill>
                <a:latin typeface="Arial" panose="020B0604020202020204" pitchFamily="34" charset="0"/>
                <a:cs typeface="Arial" panose="020B0604020202020204" pitchFamily="34" charset="0"/>
              </a:rPr>
              <a:t> </a:t>
            </a:r>
          </a:p>
        </p:txBody>
      </p:sp>
      <p:cxnSp>
        <p:nvCxnSpPr>
          <p:cNvPr id="7" name="Straight Arrow Connector 6">
            <a:extLst>
              <a:ext uri="{FF2B5EF4-FFF2-40B4-BE49-F238E27FC236}">
                <a16:creationId xmlns:a16="http://schemas.microsoft.com/office/drawing/2014/main" id="{F30FE1D4-359D-8246-9D09-78829A7F8DF8}"/>
              </a:ext>
            </a:extLst>
          </p:cNvPr>
          <p:cNvCxnSpPr>
            <a:cxnSpLocks/>
          </p:cNvCxnSpPr>
          <p:nvPr/>
        </p:nvCxnSpPr>
        <p:spPr>
          <a:xfrm flipV="1">
            <a:off x="7853819" y="1352811"/>
            <a:ext cx="1052187" cy="964504"/>
          </a:xfrm>
          <a:prstGeom prst="straightConnector1">
            <a:avLst/>
          </a:prstGeom>
          <a:ln w="6350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DBC3FCE-1240-6A47-8932-FA1B486A7FDF}"/>
              </a:ext>
            </a:extLst>
          </p:cNvPr>
          <p:cNvCxnSpPr>
            <a:cxnSpLocks/>
          </p:cNvCxnSpPr>
          <p:nvPr/>
        </p:nvCxnSpPr>
        <p:spPr>
          <a:xfrm rot="-180000" flipV="1">
            <a:off x="8072540" y="4556438"/>
            <a:ext cx="614744" cy="490085"/>
          </a:xfrm>
          <a:prstGeom prst="straightConnector1">
            <a:avLst/>
          </a:prstGeom>
          <a:ln w="6350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621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12EA82-024E-EFA5-ECFD-1CFC592FED73}"/>
              </a:ext>
            </a:extLst>
          </p:cNvPr>
          <p:cNvPicPr>
            <a:picLocks noChangeAspect="1"/>
          </p:cNvPicPr>
          <p:nvPr/>
        </p:nvPicPr>
        <p:blipFill>
          <a:blip r:embed="rId2"/>
          <a:stretch>
            <a:fillRect/>
          </a:stretch>
        </p:blipFill>
        <p:spPr>
          <a:xfrm>
            <a:off x="7680166" y="1264559"/>
            <a:ext cx="4511834" cy="4113353"/>
          </a:xfrm>
          <a:prstGeom prst="rect">
            <a:avLst/>
          </a:prstGeom>
        </p:spPr>
      </p:pic>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Estabilização pela energia de ligação.</a:t>
            </a:r>
          </a:p>
          <a:p>
            <a:pPr algn="ctr"/>
            <a:r>
              <a:rPr lang="pt-BR" sz="4000" b="1" dirty="0">
                <a:solidFill>
                  <a:schemeClr val="bg1"/>
                </a:solidFill>
                <a:latin typeface="Arial" panose="020B0604020202020204" pitchFamily="34" charset="0"/>
                <a:cs typeface="Arial" panose="020B0604020202020204" pitchFamily="34" charset="0"/>
              </a:rPr>
              <a:t>Exemplo da triose fosfato isomerase</a:t>
            </a:r>
            <a:endParaRPr lang="pt-BR" sz="4000" b="1" i="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C96C8F4-A5E8-F542-983D-C722882DD02A}"/>
              </a:ext>
            </a:extLst>
          </p:cNvPr>
          <p:cNvSpPr txBox="1"/>
          <p:nvPr/>
        </p:nvSpPr>
        <p:spPr>
          <a:xfrm>
            <a:off x="0" y="1315043"/>
            <a:ext cx="7852017" cy="3416320"/>
          </a:xfrm>
          <a:prstGeom prst="rect">
            <a:avLst/>
          </a:prstGeom>
          <a:noFill/>
        </p:spPr>
        <p:txBody>
          <a:bodyPr wrap="square" rtlCol="0">
            <a:spAutoFit/>
          </a:bodyPr>
          <a:lstStyle/>
          <a:p>
            <a:pPr marL="457200" indent="-4572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Catalisa a </a:t>
            </a:r>
            <a:r>
              <a:rPr lang="pt-BR" sz="2400" b="1" dirty="0" err="1">
                <a:solidFill>
                  <a:srgbClr val="0432FF"/>
                </a:solidFill>
                <a:latin typeface="Arial" panose="020B0604020202020204" pitchFamily="34" charset="0"/>
                <a:cs typeface="Arial" panose="020B0604020202020204" pitchFamily="34" charset="0"/>
              </a:rPr>
              <a:t>interconversão</a:t>
            </a:r>
            <a:r>
              <a:rPr lang="pt-BR" sz="2400" b="1" dirty="0">
                <a:solidFill>
                  <a:srgbClr val="0432FF"/>
                </a:solidFill>
                <a:latin typeface="Arial" panose="020B0604020202020204" pitchFamily="34" charset="0"/>
                <a:cs typeface="Arial" panose="020B0604020202020204" pitchFamily="34" charset="0"/>
              </a:rPr>
              <a:t> entre gliceraldeído 3-fosfato e </a:t>
            </a:r>
            <a:r>
              <a:rPr lang="pt-BR" sz="2400" b="1" dirty="0" err="1">
                <a:solidFill>
                  <a:srgbClr val="0432FF"/>
                </a:solidFill>
                <a:latin typeface="Arial" panose="020B0604020202020204" pitchFamily="34" charset="0"/>
                <a:cs typeface="Arial" panose="020B0604020202020204" pitchFamily="34" charset="0"/>
              </a:rPr>
              <a:t>di-hidroxiacetona</a:t>
            </a:r>
            <a:r>
              <a:rPr lang="pt-BR" sz="2400" b="1" dirty="0">
                <a:solidFill>
                  <a:srgbClr val="0432FF"/>
                </a:solidFill>
                <a:latin typeface="Arial" panose="020B0604020202020204" pitchFamily="34" charset="0"/>
                <a:cs typeface="Arial" panose="020B0604020202020204" pitchFamily="34" charset="0"/>
              </a:rPr>
              <a:t> fosfato.</a:t>
            </a:r>
            <a:r>
              <a:rPr lang="pt-BR" sz="2400" b="1" dirty="0">
                <a:solidFill>
                  <a:srgbClr val="FF9300"/>
                </a:solidFill>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endParaRPr lang="pt-BR" sz="2400" b="1" dirty="0">
              <a:solidFill>
                <a:srgbClr val="FF93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pt-BR" sz="2400" b="1" dirty="0">
                <a:solidFill>
                  <a:srgbClr val="FF9300"/>
                </a:solidFill>
                <a:latin typeface="Arial" panose="020B0604020202020204" pitchFamily="34" charset="0"/>
                <a:cs typeface="Arial" panose="020B0604020202020204" pitchFamily="34" charset="0"/>
              </a:rPr>
              <a:t>Grupo fosfato contribui para estabilizar o estado de transição, apesar de não estar diretamente envolvido na transformação química catalisada. </a:t>
            </a:r>
          </a:p>
          <a:p>
            <a:pPr marL="457200" indent="-457200">
              <a:buFont typeface="Arial" panose="020B0604020202020204" pitchFamily="34" charset="0"/>
              <a:buChar char="•"/>
            </a:pPr>
            <a:endParaRPr lang="pt-BR" sz="2400" b="1" dirty="0">
              <a:solidFill>
                <a:srgbClr val="FF93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A evidência é que a reação com gliceraldeído como substrato é muito mais lenta.</a:t>
            </a:r>
          </a:p>
        </p:txBody>
      </p:sp>
      <p:pic>
        <p:nvPicPr>
          <p:cNvPr id="5" name="Picture 4">
            <a:extLst>
              <a:ext uri="{FF2B5EF4-FFF2-40B4-BE49-F238E27FC236}">
                <a16:creationId xmlns:a16="http://schemas.microsoft.com/office/drawing/2014/main" id="{7C36B6D8-1A2C-677F-7D30-FDBFD83574F1}"/>
              </a:ext>
            </a:extLst>
          </p:cNvPr>
          <p:cNvPicPr>
            <a:picLocks noChangeAspect="1"/>
          </p:cNvPicPr>
          <p:nvPr/>
        </p:nvPicPr>
        <p:blipFill>
          <a:blip r:embed="rId3"/>
          <a:stretch>
            <a:fillRect/>
          </a:stretch>
        </p:blipFill>
        <p:spPr>
          <a:xfrm>
            <a:off x="1631855" y="4855872"/>
            <a:ext cx="4163422" cy="2002128"/>
          </a:xfrm>
          <a:prstGeom prst="rect">
            <a:avLst/>
          </a:prstGeom>
        </p:spPr>
      </p:pic>
      <p:pic>
        <p:nvPicPr>
          <p:cNvPr id="1026" name="Picture 2" descr="undefined">
            <a:extLst>
              <a:ext uri="{FF2B5EF4-FFF2-40B4-BE49-F238E27FC236}">
                <a16:creationId xmlns:a16="http://schemas.microsoft.com/office/drawing/2014/main" id="{EE1D7A78-8683-2F11-767A-8BA44D277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1721" y="6125283"/>
            <a:ext cx="2108722" cy="4341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D4AC71B-9CB6-ACE5-EA35-A5359166C829}"/>
              </a:ext>
            </a:extLst>
          </p:cNvPr>
          <p:cNvSpPr txBox="1"/>
          <p:nvPr/>
        </p:nvSpPr>
        <p:spPr>
          <a:xfrm>
            <a:off x="7480490" y="5459210"/>
            <a:ext cx="4911185" cy="584775"/>
          </a:xfrm>
          <a:prstGeom prst="rect">
            <a:avLst/>
          </a:prstGeom>
          <a:noFill/>
        </p:spPr>
        <p:txBody>
          <a:bodyPr wrap="square" rtlCol="0">
            <a:spAutoFit/>
          </a:bodyPr>
          <a:lstStyle/>
          <a:p>
            <a:pPr algn="ctr"/>
            <a:r>
              <a:rPr lang="pt-BR" sz="1600" dirty="0">
                <a:latin typeface="Arial" panose="020B0604020202020204" pitchFamily="34" charset="0"/>
                <a:cs typeface="Arial" panose="020B0604020202020204" pitchFamily="34" charset="0"/>
              </a:rPr>
              <a:t>Triose-fosfato-isomerase em complexo com um análogo do estado de transição, </a:t>
            </a:r>
            <a:r>
              <a:rPr lang="pt-BR" sz="1600" b="1" dirty="0">
                <a:solidFill>
                  <a:srgbClr val="0432FF"/>
                </a:solidFill>
                <a:latin typeface="Arial" panose="020B0604020202020204" pitchFamily="34" charset="0"/>
                <a:cs typeface="Arial" panose="020B0604020202020204" pitchFamily="34" charset="0"/>
              </a:rPr>
              <a:t>2-fosfoglicolato</a:t>
            </a:r>
            <a:r>
              <a:rPr lang="pt-BR"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3988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Tipos de catálise</a:t>
            </a:r>
            <a:endParaRPr lang="pt-BR" sz="4000" b="1" i="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3A08555-DD94-DDA2-B3FF-D5F82E82A1F9}"/>
              </a:ext>
            </a:extLst>
          </p:cNvPr>
          <p:cNvSpPr txBox="1"/>
          <p:nvPr/>
        </p:nvSpPr>
        <p:spPr>
          <a:xfrm>
            <a:off x="1" y="1315043"/>
            <a:ext cx="3631096" cy="461665"/>
          </a:xfrm>
          <a:prstGeom prst="rect">
            <a:avLst/>
          </a:prstGeom>
          <a:noFill/>
        </p:spPr>
        <p:txBody>
          <a:bodyPr wrap="square" rtlCol="0">
            <a:spAutoFit/>
          </a:bodyPr>
          <a:lstStyle/>
          <a:p>
            <a:pPr marL="457200" indent="-4572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Catálise ácido-base.</a:t>
            </a:r>
          </a:p>
        </p:txBody>
      </p:sp>
      <p:pic>
        <p:nvPicPr>
          <p:cNvPr id="5" name="Picture 4">
            <a:extLst>
              <a:ext uri="{FF2B5EF4-FFF2-40B4-BE49-F238E27FC236}">
                <a16:creationId xmlns:a16="http://schemas.microsoft.com/office/drawing/2014/main" id="{28470871-700E-6B8E-B16B-2B72D24D5EA0}"/>
              </a:ext>
            </a:extLst>
          </p:cNvPr>
          <p:cNvPicPr>
            <a:picLocks noChangeAspect="1"/>
          </p:cNvPicPr>
          <p:nvPr/>
        </p:nvPicPr>
        <p:blipFill>
          <a:blip r:embed="rId2"/>
          <a:stretch>
            <a:fillRect/>
          </a:stretch>
        </p:blipFill>
        <p:spPr>
          <a:xfrm>
            <a:off x="744725" y="1828344"/>
            <a:ext cx="3631095" cy="4808525"/>
          </a:xfrm>
          <a:prstGeom prst="rect">
            <a:avLst/>
          </a:prstGeom>
        </p:spPr>
      </p:pic>
      <p:pic>
        <p:nvPicPr>
          <p:cNvPr id="6" name="Picture 5">
            <a:extLst>
              <a:ext uri="{FF2B5EF4-FFF2-40B4-BE49-F238E27FC236}">
                <a16:creationId xmlns:a16="http://schemas.microsoft.com/office/drawing/2014/main" id="{0F093E8C-5B79-9A3D-4F00-179F53997B34}"/>
              </a:ext>
            </a:extLst>
          </p:cNvPr>
          <p:cNvPicPr>
            <a:picLocks noChangeAspect="1"/>
          </p:cNvPicPr>
          <p:nvPr/>
        </p:nvPicPr>
        <p:blipFill>
          <a:blip r:embed="rId3"/>
          <a:stretch>
            <a:fillRect/>
          </a:stretch>
        </p:blipFill>
        <p:spPr>
          <a:xfrm>
            <a:off x="0" y="1904543"/>
            <a:ext cx="5120547" cy="4656125"/>
          </a:xfrm>
          <a:prstGeom prst="rect">
            <a:avLst/>
          </a:prstGeom>
        </p:spPr>
      </p:pic>
      <p:grpSp>
        <p:nvGrpSpPr>
          <p:cNvPr id="12" name="Group 11">
            <a:extLst>
              <a:ext uri="{FF2B5EF4-FFF2-40B4-BE49-F238E27FC236}">
                <a16:creationId xmlns:a16="http://schemas.microsoft.com/office/drawing/2014/main" id="{730B4855-2FF1-A683-8D09-7A44D80777D3}"/>
              </a:ext>
            </a:extLst>
          </p:cNvPr>
          <p:cNvGrpSpPr/>
          <p:nvPr/>
        </p:nvGrpSpPr>
        <p:grpSpPr>
          <a:xfrm>
            <a:off x="5306289" y="1315042"/>
            <a:ext cx="5552383" cy="1655470"/>
            <a:chOff x="5555674" y="1315042"/>
            <a:chExt cx="5552383" cy="1655470"/>
          </a:xfrm>
        </p:grpSpPr>
        <p:pic>
          <p:nvPicPr>
            <p:cNvPr id="10" name="Picture 9">
              <a:extLst>
                <a:ext uri="{FF2B5EF4-FFF2-40B4-BE49-F238E27FC236}">
                  <a16:creationId xmlns:a16="http://schemas.microsoft.com/office/drawing/2014/main" id="{5EED1E7E-F48B-07E8-2220-BBC7D23F4FC2}"/>
                </a:ext>
              </a:extLst>
            </p:cNvPr>
            <p:cNvPicPr>
              <a:picLocks noChangeAspect="1"/>
            </p:cNvPicPr>
            <p:nvPr/>
          </p:nvPicPr>
          <p:blipFill>
            <a:blip r:embed="rId4"/>
            <a:stretch>
              <a:fillRect/>
            </a:stretch>
          </p:blipFill>
          <p:spPr>
            <a:xfrm>
              <a:off x="5962854" y="1592680"/>
              <a:ext cx="2217202" cy="712672"/>
            </a:xfrm>
            <a:prstGeom prst="rect">
              <a:avLst/>
            </a:prstGeom>
          </p:spPr>
        </p:pic>
        <p:sp>
          <p:nvSpPr>
            <p:cNvPr id="9" name="TextBox 8">
              <a:extLst>
                <a:ext uri="{FF2B5EF4-FFF2-40B4-BE49-F238E27FC236}">
                  <a16:creationId xmlns:a16="http://schemas.microsoft.com/office/drawing/2014/main" id="{120D3A1B-23D1-7F78-2984-026D8910CDB5}"/>
                </a:ext>
              </a:extLst>
            </p:cNvPr>
            <p:cNvSpPr txBox="1"/>
            <p:nvPr/>
          </p:nvSpPr>
          <p:spPr>
            <a:xfrm>
              <a:off x="5555674" y="1315042"/>
              <a:ext cx="3631096" cy="461665"/>
            </a:xfrm>
            <a:prstGeom prst="rect">
              <a:avLst/>
            </a:prstGeom>
            <a:noFill/>
          </p:spPr>
          <p:txBody>
            <a:bodyPr wrap="square" rtlCol="0">
              <a:spAutoFit/>
            </a:bodyPr>
            <a:lstStyle/>
            <a:p>
              <a:pPr marL="457200" indent="-4572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Catálise covalente.</a:t>
              </a:r>
            </a:p>
          </p:txBody>
        </p:sp>
        <p:pic>
          <p:nvPicPr>
            <p:cNvPr id="11" name="Picture 10">
              <a:extLst>
                <a:ext uri="{FF2B5EF4-FFF2-40B4-BE49-F238E27FC236}">
                  <a16:creationId xmlns:a16="http://schemas.microsoft.com/office/drawing/2014/main" id="{D87482AD-17F9-981F-1932-D046F9A91E3B}"/>
                </a:ext>
              </a:extLst>
            </p:cNvPr>
            <p:cNvPicPr>
              <a:picLocks noChangeAspect="1"/>
            </p:cNvPicPr>
            <p:nvPr/>
          </p:nvPicPr>
          <p:blipFill rotWithShape="1">
            <a:blip r:embed="rId5"/>
            <a:srcRect l="1422" r="1501"/>
            <a:stretch/>
          </p:blipFill>
          <p:spPr>
            <a:xfrm>
              <a:off x="6096000" y="2305352"/>
              <a:ext cx="5012057" cy="665160"/>
            </a:xfrm>
            <a:prstGeom prst="rect">
              <a:avLst/>
            </a:prstGeom>
          </p:spPr>
        </p:pic>
      </p:grpSp>
      <p:grpSp>
        <p:nvGrpSpPr>
          <p:cNvPr id="19" name="Group 18">
            <a:extLst>
              <a:ext uri="{FF2B5EF4-FFF2-40B4-BE49-F238E27FC236}">
                <a16:creationId xmlns:a16="http://schemas.microsoft.com/office/drawing/2014/main" id="{4F977F70-F92B-D858-7611-3DB47D82814D}"/>
              </a:ext>
            </a:extLst>
          </p:cNvPr>
          <p:cNvGrpSpPr/>
          <p:nvPr/>
        </p:nvGrpSpPr>
        <p:grpSpPr>
          <a:xfrm>
            <a:off x="5306289" y="3097384"/>
            <a:ext cx="6543100" cy="3760616"/>
            <a:chOff x="5306289" y="3097384"/>
            <a:chExt cx="6543100" cy="3760616"/>
          </a:xfrm>
        </p:grpSpPr>
        <p:sp>
          <p:nvSpPr>
            <p:cNvPr id="14" name="TextBox 13">
              <a:extLst>
                <a:ext uri="{FF2B5EF4-FFF2-40B4-BE49-F238E27FC236}">
                  <a16:creationId xmlns:a16="http://schemas.microsoft.com/office/drawing/2014/main" id="{26F395F5-6EBF-C6DF-85BA-E05182F24909}"/>
                </a:ext>
              </a:extLst>
            </p:cNvPr>
            <p:cNvSpPr txBox="1"/>
            <p:nvPr/>
          </p:nvSpPr>
          <p:spPr>
            <a:xfrm>
              <a:off x="5306289" y="3097384"/>
              <a:ext cx="5012056" cy="1292662"/>
            </a:xfrm>
            <a:prstGeom prst="rect">
              <a:avLst/>
            </a:prstGeom>
            <a:noFill/>
          </p:spPr>
          <p:txBody>
            <a:bodyPr wrap="square" rtlCol="0">
              <a:spAutoFit/>
            </a:bodyPr>
            <a:lstStyle/>
            <a:p>
              <a:pPr marL="457200" indent="-4572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Catálise por íons metálicos.</a:t>
              </a:r>
            </a:p>
            <a:p>
              <a:pPr marL="914400" lvl="1" indent="-457200">
                <a:buFont typeface="Arial" panose="020B0604020202020204" pitchFamily="34" charset="0"/>
                <a:buChar char="•"/>
              </a:pPr>
              <a:r>
                <a:rPr lang="pt-BR" b="1" dirty="0">
                  <a:solidFill>
                    <a:srgbClr val="0432FF"/>
                  </a:solidFill>
                  <a:latin typeface="Arial" panose="020B0604020202020204" pitchFamily="34" charset="0"/>
                  <a:cs typeface="Arial" panose="020B0604020202020204" pitchFamily="34" charset="0"/>
                </a:rPr>
                <a:t>Blindagem e estabilização de carga.</a:t>
              </a:r>
            </a:p>
            <a:p>
              <a:pPr marL="914400" lvl="1" indent="-457200">
                <a:buFont typeface="Arial" panose="020B0604020202020204" pitchFamily="34" charset="0"/>
                <a:buChar char="•"/>
              </a:pPr>
              <a:r>
                <a:rPr lang="pt-BR" b="1" dirty="0">
                  <a:solidFill>
                    <a:srgbClr val="0432FF"/>
                  </a:solidFill>
                  <a:latin typeface="Arial" panose="020B0604020202020204" pitchFamily="34" charset="0"/>
                  <a:cs typeface="Arial" panose="020B0604020202020204" pitchFamily="34" charset="0"/>
                </a:rPr>
                <a:t>Ionização da água.</a:t>
              </a:r>
            </a:p>
            <a:p>
              <a:pPr marL="914400" lvl="1" indent="-457200">
                <a:buFont typeface="Arial" panose="020B0604020202020204" pitchFamily="34" charset="0"/>
                <a:buChar char="•"/>
              </a:pPr>
              <a:r>
                <a:rPr lang="pt-BR" b="1" dirty="0">
                  <a:solidFill>
                    <a:srgbClr val="0432FF"/>
                  </a:solidFill>
                  <a:latin typeface="Arial" panose="020B0604020202020204" pitchFamily="34" charset="0"/>
                  <a:cs typeface="Arial" panose="020B0604020202020204" pitchFamily="34" charset="0"/>
                </a:rPr>
                <a:t>Redox.</a:t>
              </a:r>
            </a:p>
          </p:txBody>
        </p:sp>
        <p:pic>
          <p:nvPicPr>
            <p:cNvPr id="17" name="Picture 16">
              <a:extLst>
                <a:ext uri="{FF2B5EF4-FFF2-40B4-BE49-F238E27FC236}">
                  <a16:creationId xmlns:a16="http://schemas.microsoft.com/office/drawing/2014/main" id="{747C9423-72EB-94C2-C874-66CC52C6A588}"/>
                </a:ext>
              </a:extLst>
            </p:cNvPr>
            <p:cNvPicPr>
              <a:picLocks noChangeAspect="1"/>
            </p:cNvPicPr>
            <p:nvPr/>
          </p:nvPicPr>
          <p:blipFill>
            <a:blip r:embed="rId6"/>
            <a:stretch>
              <a:fillRect/>
            </a:stretch>
          </p:blipFill>
          <p:spPr>
            <a:xfrm>
              <a:off x="10280073" y="3097384"/>
              <a:ext cx="1569316" cy="3760616"/>
            </a:xfrm>
            <a:prstGeom prst="rect">
              <a:avLst/>
            </a:prstGeom>
          </p:spPr>
        </p:pic>
        <p:pic>
          <p:nvPicPr>
            <p:cNvPr id="18" name="Picture 17">
              <a:extLst>
                <a:ext uri="{FF2B5EF4-FFF2-40B4-BE49-F238E27FC236}">
                  <a16:creationId xmlns:a16="http://schemas.microsoft.com/office/drawing/2014/main" id="{C990C1A5-03C4-2002-0133-A4248EAA6ACB}"/>
                </a:ext>
              </a:extLst>
            </p:cNvPr>
            <p:cNvPicPr>
              <a:picLocks noChangeAspect="1"/>
            </p:cNvPicPr>
            <p:nvPr/>
          </p:nvPicPr>
          <p:blipFill>
            <a:blip r:embed="rId7"/>
            <a:stretch>
              <a:fillRect/>
            </a:stretch>
          </p:blipFill>
          <p:spPr>
            <a:xfrm>
              <a:off x="6053281" y="4933358"/>
              <a:ext cx="3479800" cy="1219200"/>
            </a:xfrm>
            <a:prstGeom prst="rect">
              <a:avLst/>
            </a:prstGeom>
          </p:spPr>
        </p:pic>
      </p:grpSp>
    </p:spTree>
    <p:extLst>
      <p:ext uri="{BB962C8B-B14F-4D97-AF65-F5344CB8AC3E}">
        <p14:creationId xmlns:p14="http://schemas.microsoft.com/office/powerpoint/2010/main" val="158836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12EA82-024E-EFA5-ECFD-1CFC592FED73}"/>
              </a:ext>
            </a:extLst>
          </p:cNvPr>
          <p:cNvPicPr>
            <a:picLocks noChangeAspect="1"/>
          </p:cNvPicPr>
          <p:nvPr/>
        </p:nvPicPr>
        <p:blipFill>
          <a:blip r:embed="rId2"/>
          <a:stretch>
            <a:fillRect/>
          </a:stretch>
        </p:blipFill>
        <p:spPr>
          <a:xfrm>
            <a:off x="7680166" y="1264559"/>
            <a:ext cx="4511834" cy="4113353"/>
          </a:xfrm>
          <a:prstGeom prst="rect">
            <a:avLst/>
          </a:prstGeom>
        </p:spPr>
      </p:pic>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A triose fosfato isomerase faz catálise ácido-base</a:t>
            </a:r>
            <a:endParaRPr lang="pt-BR" sz="4000" b="1" i="1" dirty="0">
              <a:solidFill>
                <a:schemeClr val="bg1"/>
              </a:solidFill>
              <a:latin typeface="Arial" panose="020B0604020202020204" pitchFamily="34" charset="0"/>
              <a:cs typeface="Arial" panose="020B0604020202020204" pitchFamily="34" charset="0"/>
            </a:endParaRPr>
          </a:p>
        </p:txBody>
      </p:sp>
      <p:pic>
        <p:nvPicPr>
          <p:cNvPr id="1026" name="Picture 2" descr="undefined">
            <a:extLst>
              <a:ext uri="{FF2B5EF4-FFF2-40B4-BE49-F238E27FC236}">
                <a16:creationId xmlns:a16="http://schemas.microsoft.com/office/drawing/2014/main" id="{EE1D7A78-8683-2F11-767A-8BA44D277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1721" y="6125283"/>
            <a:ext cx="2108722" cy="4341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D4AC71B-9CB6-ACE5-EA35-A5359166C829}"/>
              </a:ext>
            </a:extLst>
          </p:cNvPr>
          <p:cNvSpPr txBox="1"/>
          <p:nvPr/>
        </p:nvSpPr>
        <p:spPr>
          <a:xfrm>
            <a:off x="7480490" y="5459210"/>
            <a:ext cx="4911185" cy="584775"/>
          </a:xfrm>
          <a:prstGeom prst="rect">
            <a:avLst/>
          </a:prstGeom>
          <a:noFill/>
        </p:spPr>
        <p:txBody>
          <a:bodyPr wrap="square" rtlCol="0">
            <a:spAutoFit/>
          </a:bodyPr>
          <a:lstStyle/>
          <a:p>
            <a:pPr algn="ctr"/>
            <a:r>
              <a:rPr lang="pt-BR" sz="1600" dirty="0">
                <a:latin typeface="Arial" panose="020B0604020202020204" pitchFamily="34" charset="0"/>
                <a:cs typeface="Arial" panose="020B0604020202020204" pitchFamily="34" charset="0"/>
              </a:rPr>
              <a:t>Triose-fosfato-isomerase em complexo com um análogo do estado de transição, </a:t>
            </a:r>
            <a:r>
              <a:rPr lang="pt-BR" sz="1600" b="1" dirty="0">
                <a:solidFill>
                  <a:srgbClr val="0432FF"/>
                </a:solidFill>
                <a:latin typeface="Arial" panose="020B0604020202020204" pitchFamily="34" charset="0"/>
                <a:cs typeface="Arial" panose="020B0604020202020204" pitchFamily="34" charset="0"/>
              </a:rPr>
              <a:t>2-fosfoglicolato</a:t>
            </a:r>
            <a:r>
              <a:rPr lang="pt-BR" sz="1600" dirty="0">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27897288-105D-B318-9FB8-E1A7713165DB}"/>
              </a:ext>
            </a:extLst>
          </p:cNvPr>
          <p:cNvPicPr>
            <a:picLocks noChangeAspect="1"/>
          </p:cNvPicPr>
          <p:nvPr/>
        </p:nvPicPr>
        <p:blipFill>
          <a:blip r:embed="rId4"/>
          <a:stretch>
            <a:fillRect/>
          </a:stretch>
        </p:blipFill>
        <p:spPr>
          <a:xfrm>
            <a:off x="1082287" y="1731848"/>
            <a:ext cx="5789326" cy="5126152"/>
          </a:xfrm>
          <a:prstGeom prst="rect">
            <a:avLst/>
          </a:prstGeom>
        </p:spPr>
      </p:pic>
      <p:sp>
        <p:nvSpPr>
          <p:cNvPr id="7" name="TextBox 6">
            <a:extLst>
              <a:ext uri="{FF2B5EF4-FFF2-40B4-BE49-F238E27FC236}">
                <a16:creationId xmlns:a16="http://schemas.microsoft.com/office/drawing/2014/main" id="{93A08555-DD94-DDA2-B3FF-D5F82E82A1F9}"/>
              </a:ext>
            </a:extLst>
          </p:cNvPr>
          <p:cNvSpPr txBox="1"/>
          <p:nvPr/>
        </p:nvSpPr>
        <p:spPr>
          <a:xfrm>
            <a:off x="1" y="1315043"/>
            <a:ext cx="3631096" cy="461665"/>
          </a:xfrm>
          <a:prstGeom prst="rect">
            <a:avLst/>
          </a:prstGeom>
          <a:noFill/>
        </p:spPr>
        <p:txBody>
          <a:bodyPr wrap="square" rtlCol="0">
            <a:spAutoFit/>
          </a:bodyPr>
          <a:lstStyle/>
          <a:p>
            <a:pPr marL="457200" indent="-4572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Catálise ácido-base.</a:t>
            </a:r>
          </a:p>
        </p:txBody>
      </p:sp>
    </p:spTree>
    <p:extLst>
      <p:ext uri="{BB962C8B-B14F-4D97-AF65-F5344CB8AC3E}">
        <p14:creationId xmlns:p14="http://schemas.microsoft.com/office/powerpoint/2010/main" val="632479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014B0B-410A-1743-A57F-A7A666A17CDA}"/>
              </a:ext>
            </a:extLst>
          </p:cNvPr>
          <p:cNvPicPr>
            <a:picLocks noChangeAspect="1"/>
          </p:cNvPicPr>
          <p:nvPr/>
        </p:nvPicPr>
        <p:blipFill>
          <a:blip r:embed="rId2"/>
          <a:stretch>
            <a:fillRect/>
          </a:stretch>
        </p:blipFill>
        <p:spPr>
          <a:xfrm>
            <a:off x="634706" y="1751352"/>
            <a:ext cx="3184064" cy="4385936"/>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3B82C7E4-F44C-4F4F-99BC-FE129CC85B6D}"/>
              </a:ext>
            </a:extLst>
          </p:cNvPr>
          <p:cNvSpPr txBox="1"/>
          <p:nvPr/>
        </p:nvSpPr>
        <p:spPr>
          <a:xfrm>
            <a:off x="0" y="0"/>
            <a:ext cx="12192000" cy="1268413"/>
          </a:xfrm>
          <a:prstGeom prst="rect">
            <a:avLst/>
          </a:prstGeom>
          <a:solidFill>
            <a:schemeClr val="accent1">
              <a:lumMod val="75000"/>
            </a:schemeClr>
          </a:solidFill>
        </p:spPr>
        <p:txBody>
          <a:bodyPr wrap="square" rtlCol="0" anchor="ctr" anchorCtr="0">
            <a:noAutofit/>
          </a:bodyPr>
          <a:lstStyle/>
          <a:p>
            <a:pPr algn="ctr"/>
            <a:r>
              <a:rPr lang="pt-BR" sz="3200" b="1" dirty="0">
                <a:solidFill>
                  <a:schemeClr val="bg1"/>
                </a:solidFill>
                <a:latin typeface="Arial" panose="020B0604020202020204" pitchFamily="34" charset="0"/>
                <a:cs typeface="Arial" panose="020B0604020202020204" pitchFamily="34" charset="0"/>
              </a:rPr>
              <a:t>Especificidade e Eficiência. </a:t>
            </a:r>
            <a:r>
              <a:rPr lang="pt-BR" sz="3200" b="1" dirty="0">
                <a:solidFill>
                  <a:srgbClr val="FF9300"/>
                </a:solidFill>
                <a:latin typeface="Arial" panose="020B0604020202020204" pitchFamily="34" charset="0"/>
                <a:cs typeface="Arial" panose="020B0604020202020204" pitchFamily="34" charset="0"/>
              </a:rPr>
              <a:t>Tríade catalítica em serina proteases faz catálise covalente e ácido-base.</a:t>
            </a:r>
            <a:r>
              <a:rPr lang="pt-BR" sz="3200" b="1" dirty="0">
                <a:solidFill>
                  <a:schemeClr val="bg1"/>
                </a:solidFill>
                <a:latin typeface="Arial" panose="020B0604020202020204" pitchFamily="34" charset="0"/>
                <a:cs typeface="Arial" panose="020B0604020202020204" pitchFamily="34" charset="0"/>
              </a:rPr>
              <a:t> </a:t>
            </a:r>
            <a:endParaRPr lang="pt-BR" sz="3200" b="1" i="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C86B824-9403-299A-457D-4CA879B3A8A9}"/>
              </a:ext>
            </a:extLst>
          </p:cNvPr>
          <p:cNvPicPr>
            <a:picLocks noChangeAspect="1"/>
          </p:cNvPicPr>
          <p:nvPr/>
        </p:nvPicPr>
        <p:blipFill>
          <a:blip r:embed="rId3"/>
          <a:stretch>
            <a:fillRect/>
          </a:stretch>
        </p:blipFill>
        <p:spPr>
          <a:xfrm>
            <a:off x="5852176" y="2857500"/>
            <a:ext cx="3556000" cy="1143000"/>
          </a:xfrm>
          <a:prstGeom prst="rect">
            <a:avLst/>
          </a:prstGeom>
        </p:spPr>
      </p:pic>
      <p:pic>
        <p:nvPicPr>
          <p:cNvPr id="6" name="Picture 5">
            <a:extLst>
              <a:ext uri="{FF2B5EF4-FFF2-40B4-BE49-F238E27FC236}">
                <a16:creationId xmlns:a16="http://schemas.microsoft.com/office/drawing/2014/main" id="{B0E15F4C-3C38-2ADE-57A5-7FE4E858F1F1}"/>
              </a:ext>
            </a:extLst>
          </p:cNvPr>
          <p:cNvPicPr>
            <a:picLocks noChangeAspect="1"/>
          </p:cNvPicPr>
          <p:nvPr/>
        </p:nvPicPr>
        <p:blipFill rotWithShape="1">
          <a:blip r:embed="rId4"/>
          <a:srcRect l="1422" r="1501"/>
          <a:stretch/>
        </p:blipFill>
        <p:spPr>
          <a:xfrm>
            <a:off x="4045057" y="3944320"/>
            <a:ext cx="8038455" cy="1066800"/>
          </a:xfrm>
          <a:prstGeom prst="rect">
            <a:avLst/>
          </a:prstGeom>
        </p:spPr>
      </p:pic>
    </p:spTree>
    <p:extLst>
      <p:ext uri="{BB962C8B-B14F-4D97-AF65-F5344CB8AC3E}">
        <p14:creationId xmlns:p14="http://schemas.microsoft.com/office/powerpoint/2010/main" val="143443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BB2565-D65F-934F-ACE9-846B6DCDC2D9}"/>
              </a:ext>
            </a:extLst>
          </p:cNvPr>
          <p:cNvSpPr txBox="1"/>
          <p:nvPr/>
        </p:nvSpPr>
        <p:spPr>
          <a:xfrm>
            <a:off x="996592" y="1253755"/>
            <a:ext cx="10130319" cy="2246769"/>
          </a:xfrm>
          <a:prstGeom prst="rect">
            <a:avLst/>
          </a:prstGeom>
          <a:noFill/>
        </p:spPr>
        <p:txBody>
          <a:bodyPr wrap="square" rtlCol="0">
            <a:spAutoFit/>
          </a:bodyPr>
          <a:lstStyle/>
          <a:p>
            <a:pPr algn="ctr"/>
            <a:r>
              <a:rPr lang="pt-BR" sz="2800" b="1" dirty="0">
                <a:solidFill>
                  <a:srgbClr val="0432FF"/>
                </a:solidFill>
                <a:latin typeface="Arial" panose="020B0604020202020204" pitchFamily="34" charset="0"/>
                <a:cs typeface="Arial" panose="020B0604020202020204" pitchFamily="34" charset="0"/>
              </a:rPr>
              <a:t>As reações químicas ocorrem de maneira rápida e controlada nos seres vivos. </a:t>
            </a:r>
          </a:p>
          <a:p>
            <a:pPr algn="ctr"/>
            <a:endParaRPr lang="pt-BR" sz="2800" b="1" dirty="0">
              <a:solidFill>
                <a:srgbClr val="0432FF"/>
              </a:solidFill>
              <a:latin typeface="Arial" panose="020B0604020202020204" pitchFamily="34" charset="0"/>
              <a:cs typeface="Arial" panose="020B0604020202020204" pitchFamily="34" charset="0"/>
            </a:endParaRPr>
          </a:p>
          <a:p>
            <a:pPr algn="ctr"/>
            <a:r>
              <a:rPr lang="pt-BR" sz="2800" b="1" dirty="0">
                <a:solidFill>
                  <a:srgbClr val="0432FF"/>
                </a:solidFill>
                <a:latin typeface="Arial" panose="020B0604020202020204" pitchFamily="34" charset="0"/>
                <a:cs typeface="Arial" panose="020B0604020202020204" pitchFamily="34" charset="0"/>
              </a:rPr>
              <a:t>As </a:t>
            </a:r>
            <a:r>
              <a:rPr lang="pt-BR" sz="2800" b="1" dirty="0">
                <a:solidFill>
                  <a:srgbClr val="FF9300"/>
                </a:solidFill>
                <a:latin typeface="Arial" panose="020B0604020202020204" pitchFamily="34" charset="0"/>
                <a:cs typeface="Arial" panose="020B0604020202020204" pitchFamily="34" charset="0"/>
              </a:rPr>
              <a:t>enzimas</a:t>
            </a:r>
            <a:r>
              <a:rPr lang="pt-BR" sz="2800" b="1" dirty="0">
                <a:solidFill>
                  <a:srgbClr val="0432FF"/>
                </a:solidFill>
                <a:latin typeface="Arial" panose="020B0604020202020204" pitchFamily="34" charset="0"/>
                <a:cs typeface="Arial" panose="020B0604020202020204" pitchFamily="34" charset="0"/>
              </a:rPr>
              <a:t> surgiram na natureza para cumprir o papel de </a:t>
            </a:r>
            <a:r>
              <a:rPr lang="pt-BR" sz="2800" b="1" dirty="0">
                <a:solidFill>
                  <a:srgbClr val="FF9300"/>
                </a:solidFill>
                <a:latin typeface="Arial" panose="020B0604020202020204" pitchFamily="34" charset="0"/>
                <a:cs typeface="Arial" panose="020B0604020202020204" pitchFamily="34" charset="0"/>
              </a:rPr>
              <a:t>catalisadores biológicos</a:t>
            </a:r>
            <a:r>
              <a:rPr lang="pt-BR" sz="2800" b="1" dirty="0">
                <a:solidFill>
                  <a:srgbClr val="0432FF"/>
                </a:solidFill>
                <a:latin typeface="Arial" panose="020B0604020202020204" pitchFamily="34" charset="0"/>
                <a:cs typeface="Arial" panose="020B0604020202020204" pitchFamily="34" charset="0"/>
              </a:rPr>
              <a:t>.</a:t>
            </a:r>
          </a:p>
        </p:txBody>
      </p:sp>
      <p:pic>
        <p:nvPicPr>
          <p:cNvPr id="16386" name="Picture 2" descr="TOKYO 2020: Kenya's wait for Olympics 5000m gold continues as Cheptegei wins">
            <a:extLst>
              <a:ext uri="{FF2B5EF4-FFF2-40B4-BE49-F238E27FC236}">
                <a16:creationId xmlns:a16="http://schemas.microsoft.com/office/drawing/2014/main" id="{72CC8446-3F8E-AD42-B251-B7003F24F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592" y="4128630"/>
            <a:ext cx="2967385" cy="166892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BC2B4E15-D9F5-5B4D-9241-4E67E33D71D3}"/>
              </a:ext>
            </a:extLst>
          </p:cNvPr>
          <p:cNvGrpSpPr/>
          <p:nvPr/>
        </p:nvGrpSpPr>
        <p:grpSpPr>
          <a:xfrm>
            <a:off x="621651" y="5148628"/>
            <a:ext cx="2109019" cy="1277037"/>
            <a:chOff x="4483510" y="4814047"/>
            <a:chExt cx="2109019" cy="1277037"/>
          </a:xfrm>
        </p:grpSpPr>
        <p:sp>
          <p:nvSpPr>
            <p:cNvPr id="5" name="Explosion 2 4">
              <a:extLst>
                <a:ext uri="{FF2B5EF4-FFF2-40B4-BE49-F238E27FC236}">
                  <a16:creationId xmlns:a16="http://schemas.microsoft.com/office/drawing/2014/main" id="{E4B8AAB0-6E3A-E240-B33B-6CA0A1CDA7C9}"/>
                </a:ext>
              </a:extLst>
            </p:cNvPr>
            <p:cNvSpPr/>
            <p:nvPr/>
          </p:nvSpPr>
          <p:spPr>
            <a:xfrm>
              <a:off x="4483510" y="4814047"/>
              <a:ext cx="2109019" cy="1277037"/>
            </a:xfrm>
            <a:prstGeom prst="irregularSeal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6" name="TextBox 5">
              <a:extLst>
                <a:ext uri="{FF2B5EF4-FFF2-40B4-BE49-F238E27FC236}">
                  <a16:creationId xmlns:a16="http://schemas.microsoft.com/office/drawing/2014/main" id="{F2B60999-1EEC-714F-8A4A-FB13BFBA4486}"/>
                </a:ext>
              </a:extLst>
            </p:cNvPr>
            <p:cNvSpPr txBox="1"/>
            <p:nvPr/>
          </p:nvSpPr>
          <p:spPr>
            <a:xfrm>
              <a:off x="5005316" y="5170590"/>
              <a:ext cx="952505" cy="584775"/>
            </a:xfrm>
            <a:prstGeom prst="rect">
              <a:avLst/>
            </a:prstGeom>
            <a:noFill/>
          </p:spPr>
          <p:txBody>
            <a:bodyPr wrap="none" rtlCol="0">
              <a:spAutoFit/>
            </a:bodyPr>
            <a:lstStyle/>
            <a:p>
              <a:r>
                <a:rPr lang="en-CL" sz="3200" dirty="0">
                  <a:solidFill>
                    <a:srgbClr val="FF0000"/>
                  </a:solidFill>
                  <a:latin typeface="Arial" panose="020B0604020202020204" pitchFamily="34" charset="0"/>
                  <a:cs typeface="Arial" panose="020B0604020202020204" pitchFamily="34" charset="0"/>
                </a:rPr>
                <a:t>ATP</a:t>
              </a:r>
            </a:p>
          </p:txBody>
        </p:sp>
      </p:grpSp>
      <p:pic>
        <p:nvPicPr>
          <p:cNvPr id="11" name="Picture 10">
            <a:extLst>
              <a:ext uri="{FF2B5EF4-FFF2-40B4-BE49-F238E27FC236}">
                <a16:creationId xmlns:a16="http://schemas.microsoft.com/office/drawing/2014/main" id="{ED340E30-C148-9F45-B1EA-32E45580F013}"/>
              </a:ext>
            </a:extLst>
          </p:cNvPr>
          <p:cNvPicPr>
            <a:picLocks noChangeAspect="1"/>
          </p:cNvPicPr>
          <p:nvPr/>
        </p:nvPicPr>
        <p:blipFill>
          <a:blip r:embed="rId3"/>
          <a:stretch>
            <a:fillRect/>
          </a:stretch>
        </p:blipFill>
        <p:spPr>
          <a:xfrm>
            <a:off x="3919680" y="3604228"/>
            <a:ext cx="2800715" cy="3253772"/>
          </a:xfrm>
          <a:prstGeom prst="rect">
            <a:avLst/>
          </a:prstGeom>
        </p:spPr>
      </p:pic>
      <p:grpSp>
        <p:nvGrpSpPr>
          <p:cNvPr id="14" name="Group 13">
            <a:extLst>
              <a:ext uri="{FF2B5EF4-FFF2-40B4-BE49-F238E27FC236}">
                <a16:creationId xmlns:a16="http://schemas.microsoft.com/office/drawing/2014/main" id="{4B758306-725F-2344-8E52-1E1A98E7633F}"/>
              </a:ext>
            </a:extLst>
          </p:cNvPr>
          <p:cNvGrpSpPr/>
          <p:nvPr/>
        </p:nvGrpSpPr>
        <p:grpSpPr>
          <a:xfrm>
            <a:off x="5320037" y="4835114"/>
            <a:ext cx="792000" cy="792000"/>
            <a:chOff x="8450826" y="4641999"/>
            <a:chExt cx="792000" cy="792000"/>
          </a:xfrm>
        </p:grpSpPr>
        <p:sp>
          <p:nvSpPr>
            <p:cNvPr id="13" name="Oval 12">
              <a:extLst>
                <a:ext uri="{FF2B5EF4-FFF2-40B4-BE49-F238E27FC236}">
                  <a16:creationId xmlns:a16="http://schemas.microsoft.com/office/drawing/2014/main" id="{37B56F95-1259-444B-815C-E58A6BE559A3}"/>
                </a:ext>
              </a:extLst>
            </p:cNvPr>
            <p:cNvSpPr/>
            <p:nvPr/>
          </p:nvSpPr>
          <p:spPr>
            <a:xfrm>
              <a:off x="8450826" y="4641999"/>
              <a:ext cx="792000" cy="79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12" name="TextBox 11">
              <a:extLst>
                <a:ext uri="{FF2B5EF4-FFF2-40B4-BE49-F238E27FC236}">
                  <a16:creationId xmlns:a16="http://schemas.microsoft.com/office/drawing/2014/main" id="{A213E516-204D-EF48-BEC3-38F90F4C3B1A}"/>
                </a:ext>
              </a:extLst>
            </p:cNvPr>
            <p:cNvSpPr txBox="1"/>
            <p:nvPr/>
          </p:nvSpPr>
          <p:spPr>
            <a:xfrm>
              <a:off x="8491600" y="4715739"/>
              <a:ext cx="710451" cy="646331"/>
            </a:xfrm>
            <a:prstGeom prst="rect">
              <a:avLst/>
            </a:prstGeom>
            <a:noFill/>
          </p:spPr>
          <p:txBody>
            <a:bodyPr wrap="none" rtlCol="0">
              <a:spAutoFit/>
            </a:bodyPr>
            <a:lstStyle/>
            <a:p>
              <a:pPr algn="ctr"/>
              <a:r>
                <a:rPr lang="en-CL" dirty="0"/>
                <a:t>1.000</a:t>
              </a:r>
            </a:p>
            <a:p>
              <a:pPr algn="ctr"/>
              <a:r>
                <a:rPr lang="en-CL" dirty="0"/>
                <a:t>nt/s</a:t>
              </a:r>
            </a:p>
          </p:txBody>
        </p:sp>
      </p:grpSp>
      <p:pic>
        <p:nvPicPr>
          <p:cNvPr id="15" name="Picture 14">
            <a:extLst>
              <a:ext uri="{FF2B5EF4-FFF2-40B4-BE49-F238E27FC236}">
                <a16:creationId xmlns:a16="http://schemas.microsoft.com/office/drawing/2014/main" id="{B7861A82-78D1-2142-9BC1-D7AE9ABF6D1C}"/>
              </a:ext>
            </a:extLst>
          </p:cNvPr>
          <p:cNvPicPr>
            <a:picLocks noChangeAspect="1"/>
          </p:cNvPicPr>
          <p:nvPr/>
        </p:nvPicPr>
        <p:blipFill>
          <a:blip r:embed="rId4"/>
          <a:stretch>
            <a:fillRect/>
          </a:stretch>
        </p:blipFill>
        <p:spPr>
          <a:xfrm>
            <a:off x="6585485" y="3830494"/>
            <a:ext cx="2431184" cy="2265200"/>
          </a:xfrm>
          <a:prstGeom prst="rect">
            <a:avLst/>
          </a:prstGeom>
        </p:spPr>
      </p:pic>
      <p:sp>
        <p:nvSpPr>
          <p:cNvPr id="17" name="TextBox 16">
            <a:extLst>
              <a:ext uri="{FF2B5EF4-FFF2-40B4-BE49-F238E27FC236}">
                <a16:creationId xmlns:a16="http://schemas.microsoft.com/office/drawing/2014/main" id="{D449367F-4DE8-7242-B662-06DAAE2ABEB6}"/>
              </a:ext>
            </a:extLst>
          </p:cNvPr>
          <p:cNvSpPr txBox="1"/>
          <p:nvPr/>
        </p:nvSpPr>
        <p:spPr>
          <a:xfrm>
            <a:off x="7610349" y="5952628"/>
            <a:ext cx="867931" cy="369332"/>
          </a:xfrm>
          <a:prstGeom prst="rect">
            <a:avLst/>
          </a:prstGeom>
          <a:noFill/>
        </p:spPr>
        <p:txBody>
          <a:bodyPr wrap="none" rtlCol="0">
            <a:spAutoFit/>
          </a:bodyPr>
          <a:lstStyle/>
          <a:p>
            <a:pPr algn="ctr"/>
            <a:r>
              <a:rPr lang="en-CL" dirty="0"/>
              <a:t>20 aa/s</a:t>
            </a:r>
          </a:p>
        </p:txBody>
      </p:sp>
      <p:pic>
        <p:nvPicPr>
          <p:cNvPr id="18" name="Picture 17">
            <a:extLst>
              <a:ext uri="{FF2B5EF4-FFF2-40B4-BE49-F238E27FC236}">
                <a16:creationId xmlns:a16="http://schemas.microsoft.com/office/drawing/2014/main" id="{5ABC20F2-52F9-574B-A923-87100F7048F4}"/>
              </a:ext>
            </a:extLst>
          </p:cNvPr>
          <p:cNvPicPr>
            <a:picLocks noChangeAspect="1"/>
          </p:cNvPicPr>
          <p:nvPr/>
        </p:nvPicPr>
        <p:blipFill rotWithShape="1">
          <a:blip r:embed="rId5"/>
          <a:srcRect l="50290"/>
          <a:stretch/>
        </p:blipFill>
        <p:spPr>
          <a:xfrm>
            <a:off x="9186986" y="3929864"/>
            <a:ext cx="2465508" cy="2437528"/>
          </a:xfrm>
          <a:prstGeom prst="rect">
            <a:avLst/>
          </a:prstGeom>
        </p:spPr>
      </p:pic>
    </p:spTree>
    <p:extLst>
      <p:ext uri="{BB962C8B-B14F-4D97-AF65-F5344CB8AC3E}">
        <p14:creationId xmlns:p14="http://schemas.microsoft.com/office/powerpoint/2010/main" val="4190299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DFC1FA-AFF8-AA3B-E98B-941F8248FF55}"/>
              </a:ext>
            </a:extLst>
          </p:cNvPr>
          <p:cNvPicPr>
            <a:picLocks noChangeAspect="1"/>
          </p:cNvPicPr>
          <p:nvPr/>
        </p:nvPicPr>
        <p:blipFill>
          <a:blip r:embed="rId2"/>
          <a:stretch>
            <a:fillRect/>
          </a:stretch>
        </p:blipFill>
        <p:spPr>
          <a:xfrm>
            <a:off x="5650313" y="0"/>
            <a:ext cx="6292049" cy="685800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ED3981E-7DA0-E800-E68C-BC4C98465381}"/>
              </a:ext>
            </a:extLst>
          </p:cNvPr>
          <p:cNvPicPr>
            <a:picLocks noChangeAspect="1"/>
          </p:cNvPicPr>
          <p:nvPr/>
        </p:nvPicPr>
        <p:blipFill>
          <a:blip r:embed="rId3"/>
          <a:stretch>
            <a:fillRect/>
          </a:stretch>
        </p:blipFill>
        <p:spPr>
          <a:xfrm>
            <a:off x="727696" y="1751352"/>
            <a:ext cx="3707280" cy="5106648"/>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9F44A2BE-9392-4E64-3AAD-2ADD95E466B3}"/>
              </a:ext>
            </a:extLst>
          </p:cNvPr>
          <p:cNvSpPr txBox="1"/>
          <p:nvPr/>
        </p:nvSpPr>
        <p:spPr>
          <a:xfrm>
            <a:off x="0" y="0"/>
            <a:ext cx="5553204" cy="1268413"/>
          </a:xfrm>
          <a:prstGeom prst="rect">
            <a:avLst/>
          </a:prstGeom>
          <a:solidFill>
            <a:schemeClr val="accent1">
              <a:lumMod val="75000"/>
            </a:schemeClr>
          </a:solidFill>
        </p:spPr>
        <p:txBody>
          <a:bodyPr wrap="square" rtlCol="0" anchor="ctr" anchorCtr="0">
            <a:noAutofit/>
          </a:bodyPr>
          <a:lstStyle/>
          <a:p>
            <a:pPr algn="ctr"/>
            <a:r>
              <a:rPr lang="pt-BR" sz="3200" b="1" dirty="0">
                <a:solidFill>
                  <a:schemeClr val="bg1"/>
                </a:solidFill>
                <a:latin typeface="Arial" panose="020B0604020202020204" pitchFamily="34" charset="0"/>
                <a:cs typeface="Arial" panose="020B0604020202020204" pitchFamily="34" charset="0"/>
              </a:rPr>
              <a:t>Especificidade e Eficiência. </a:t>
            </a:r>
            <a:r>
              <a:rPr lang="pt-BR" sz="3200" b="1" dirty="0">
                <a:solidFill>
                  <a:srgbClr val="FF9300"/>
                </a:solidFill>
                <a:latin typeface="Arial" panose="020B0604020202020204" pitchFamily="34" charset="0"/>
                <a:cs typeface="Arial" panose="020B0604020202020204" pitchFamily="34" charset="0"/>
              </a:rPr>
              <a:t>As enzimas são recicladas.</a:t>
            </a:r>
            <a:r>
              <a:rPr lang="pt-BR" sz="3200" b="1" dirty="0">
                <a:solidFill>
                  <a:schemeClr val="bg1"/>
                </a:solidFill>
                <a:latin typeface="Arial" panose="020B0604020202020204" pitchFamily="34" charset="0"/>
                <a:cs typeface="Arial" panose="020B0604020202020204" pitchFamily="34" charset="0"/>
              </a:rPr>
              <a:t> </a:t>
            </a:r>
            <a:endParaRPr lang="pt-BR" sz="32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551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44A2BE-9392-4E64-3AAD-2ADD95E466B3}"/>
              </a:ext>
            </a:extLst>
          </p:cNvPr>
          <p:cNvSpPr txBox="1"/>
          <p:nvPr/>
        </p:nvSpPr>
        <p:spPr>
          <a:xfrm>
            <a:off x="0" y="0"/>
            <a:ext cx="5553204" cy="1579418"/>
          </a:xfrm>
          <a:prstGeom prst="rect">
            <a:avLst/>
          </a:prstGeom>
          <a:solidFill>
            <a:schemeClr val="accent1">
              <a:lumMod val="75000"/>
            </a:schemeClr>
          </a:solidFill>
        </p:spPr>
        <p:txBody>
          <a:bodyPr wrap="square" rtlCol="0" anchor="ctr" anchorCtr="0">
            <a:noAutofit/>
          </a:bodyPr>
          <a:lstStyle/>
          <a:p>
            <a:pPr algn="ctr"/>
            <a:r>
              <a:rPr lang="pt-BR" sz="3200" b="1" dirty="0">
                <a:solidFill>
                  <a:schemeClr val="bg1"/>
                </a:solidFill>
                <a:latin typeface="Arial" panose="020B0604020202020204" pitchFamily="34" charset="0"/>
                <a:cs typeface="Arial" panose="020B0604020202020204" pitchFamily="34" charset="0"/>
              </a:rPr>
              <a:t>Anidrase carbônica. </a:t>
            </a:r>
            <a:r>
              <a:rPr lang="pt-BR" sz="3200" b="1" dirty="0">
                <a:solidFill>
                  <a:srgbClr val="FF9300"/>
                </a:solidFill>
                <a:latin typeface="Arial" panose="020B0604020202020204" pitchFamily="34" charset="0"/>
                <a:cs typeface="Arial" panose="020B0604020202020204" pitchFamily="34" charset="0"/>
              </a:rPr>
              <a:t>Catálise metálica com lançadeira de prótons.</a:t>
            </a:r>
            <a:r>
              <a:rPr lang="pt-BR" sz="3200" b="1" dirty="0">
                <a:solidFill>
                  <a:schemeClr val="bg1"/>
                </a:solidFill>
                <a:latin typeface="Arial" panose="020B0604020202020204" pitchFamily="34" charset="0"/>
                <a:cs typeface="Arial" panose="020B0604020202020204" pitchFamily="34" charset="0"/>
              </a:rPr>
              <a:t> </a:t>
            </a:r>
            <a:endParaRPr lang="pt-BR" sz="3200" b="1" i="1"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ECCCF05-24D7-B36F-69B2-9402A95F1AC0}"/>
              </a:ext>
            </a:extLst>
          </p:cNvPr>
          <p:cNvPicPr>
            <a:picLocks noChangeAspect="1"/>
          </p:cNvPicPr>
          <p:nvPr/>
        </p:nvPicPr>
        <p:blipFill>
          <a:blip r:embed="rId2"/>
          <a:stretch>
            <a:fillRect/>
          </a:stretch>
        </p:blipFill>
        <p:spPr>
          <a:xfrm>
            <a:off x="7796786" y="185368"/>
            <a:ext cx="3702487" cy="6487264"/>
          </a:xfrm>
          <a:prstGeom prst="rect">
            <a:avLst/>
          </a:prstGeom>
        </p:spPr>
      </p:pic>
      <p:pic>
        <p:nvPicPr>
          <p:cNvPr id="4" name="Picture 3">
            <a:extLst>
              <a:ext uri="{FF2B5EF4-FFF2-40B4-BE49-F238E27FC236}">
                <a16:creationId xmlns:a16="http://schemas.microsoft.com/office/drawing/2014/main" id="{30CF75A6-8C6B-A7C6-5A2C-B3D522A639C4}"/>
              </a:ext>
            </a:extLst>
          </p:cNvPr>
          <p:cNvPicPr>
            <a:picLocks noChangeAspect="1"/>
          </p:cNvPicPr>
          <p:nvPr/>
        </p:nvPicPr>
        <p:blipFill>
          <a:blip r:embed="rId3"/>
          <a:stretch>
            <a:fillRect/>
          </a:stretch>
        </p:blipFill>
        <p:spPr>
          <a:xfrm>
            <a:off x="196028" y="2747520"/>
            <a:ext cx="3631812" cy="3288742"/>
          </a:xfrm>
          <a:prstGeom prst="rect">
            <a:avLst/>
          </a:prstGeom>
        </p:spPr>
      </p:pic>
      <p:pic>
        <p:nvPicPr>
          <p:cNvPr id="5" name="Picture 4">
            <a:extLst>
              <a:ext uri="{FF2B5EF4-FFF2-40B4-BE49-F238E27FC236}">
                <a16:creationId xmlns:a16="http://schemas.microsoft.com/office/drawing/2014/main" id="{F82AAA11-26FA-269E-C93D-0A02E36BC0EF}"/>
              </a:ext>
            </a:extLst>
          </p:cNvPr>
          <p:cNvPicPr>
            <a:picLocks noChangeAspect="1"/>
          </p:cNvPicPr>
          <p:nvPr/>
        </p:nvPicPr>
        <p:blipFill>
          <a:blip r:embed="rId4"/>
          <a:stretch>
            <a:fillRect/>
          </a:stretch>
        </p:blipFill>
        <p:spPr>
          <a:xfrm>
            <a:off x="4156112" y="2747520"/>
            <a:ext cx="3312402" cy="3560832"/>
          </a:xfrm>
          <a:prstGeom prst="rect">
            <a:avLst/>
          </a:prstGeom>
        </p:spPr>
      </p:pic>
      <p:sp>
        <p:nvSpPr>
          <p:cNvPr id="17" name="Freeform 16">
            <a:extLst>
              <a:ext uri="{FF2B5EF4-FFF2-40B4-BE49-F238E27FC236}">
                <a16:creationId xmlns:a16="http://schemas.microsoft.com/office/drawing/2014/main" id="{2E8F4542-12E3-728D-5847-82B0A6132323}"/>
              </a:ext>
            </a:extLst>
          </p:cNvPr>
          <p:cNvSpPr/>
          <p:nvPr/>
        </p:nvSpPr>
        <p:spPr>
          <a:xfrm>
            <a:off x="2854036" y="2382923"/>
            <a:ext cx="2341419" cy="3653339"/>
          </a:xfrm>
          <a:custGeom>
            <a:avLst/>
            <a:gdLst>
              <a:gd name="connsiteX0" fmla="*/ 0 w 2341419"/>
              <a:gd name="connsiteY0" fmla="*/ 3920879 h 4031233"/>
              <a:gd name="connsiteX1" fmla="*/ 942109 w 2341419"/>
              <a:gd name="connsiteY1" fmla="*/ 3643788 h 4031233"/>
              <a:gd name="connsiteX2" fmla="*/ 983673 w 2341419"/>
              <a:gd name="connsiteY2" fmla="*/ 748188 h 4031233"/>
              <a:gd name="connsiteX3" fmla="*/ 1911928 w 2341419"/>
              <a:gd name="connsiteY3" fmla="*/ 43 h 4031233"/>
              <a:gd name="connsiteX4" fmla="*/ 2341419 w 2341419"/>
              <a:gd name="connsiteY4" fmla="*/ 720479 h 4031233"/>
              <a:gd name="connsiteX0" fmla="*/ 0 w 2341419"/>
              <a:gd name="connsiteY0" fmla="*/ 3823914 h 3934268"/>
              <a:gd name="connsiteX1" fmla="*/ 942109 w 2341419"/>
              <a:gd name="connsiteY1" fmla="*/ 3546823 h 3934268"/>
              <a:gd name="connsiteX2" fmla="*/ 983673 w 2341419"/>
              <a:gd name="connsiteY2" fmla="*/ 651223 h 3934268"/>
              <a:gd name="connsiteX3" fmla="*/ 1759528 w 2341419"/>
              <a:gd name="connsiteY3" fmla="*/ 60 h 3934268"/>
              <a:gd name="connsiteX4" fmla="*/ 2341419 w 2341419"/>
              <a:gd name="connsiteY4" fmla="*/ 623514 h 393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19" h="3934268">
                <a:moveTo>
                  <a:pt x="0" y="3823914"/>
                </a:moveTo>
                <a:cubicBezTo>
                  <a:pt x="389082" y="3949759"/>
                  <a:pt x="778164" y="4075605"/>
                  <a:pt x="942109" y="3546823"/>
                </a:cubicBezTo>
                <a:cubicBezTo>
                  <a:pt x="1106054" y="3018041"/>
                  <a:pt x="847437" y="1242350"/>
                  <a:pt x="983673" y="651223"/>
                </a:cubicBezTo>
                <a:cubicBezTo>
                  <a:pt x="1119909" y="60096"/>
                  <a:pt x="1533237" y="4678"/>
                  <a:pt x="1759528" y="60"/>
                </a:cubicBezTo>
                <a:cubicBezTo>
                  <a:pt x="1985819" y="-4558"/>
                  <a:pt x="2239819" y="260987"/>
                  <a:pt x="2341419" y="623514"/>
                </a:cubicBezTo>
              </a:path>
            </a:pathLst>
          </a:custGeom>
          <a:noFill/>
          <a:ln w="34925">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dirty="0"/>
          </a:p>
        </p:txBody>
      </p:sp>
    </p:spTree>
    <p:extLst>
      <p:ext uri="{BB962C8B-B14F-4D97-AF65-F5344CB8AC3E}">
        <p14:creationId xmlns:p14="http://schemas.microsoft.com/office/powerpoint/2010/main" val="3698147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Enzimas regulatórias</a:t>
            </a:r>
            <a:endParaRPr lang="pt-BR" sz="4000" b="1" i="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F5C4090-00E0-434B-955C-BD3BDAF8718F}"/>
              </a:ext>
            </a:extLst>
          </p:cNvPr>
          <p:cNvSpPr txBox="1"/>
          <p:nvPr/>
        </p:nvSpPr>
        <p:spPr>
          <a:xfrm>
            <a:off x="343585" y="1520630"/>
            <a:ext cx="7514540" cy="5293757"/>
          </a:xfrm>
          <a:prstGeom prst="rect">
            <a:avLst/>
          </a:prstGeom>
          <a:noFill/>
        </p:spPr>
        <p:txBody>
          <a:bodyPr wrap="square" rtlCol="0">
            <a:spAutoFit/>
          </a:bodyPr>
          <a:lstStyle/>
          <a:p>
            <a:r>
              <a:rPr lang="pt-BR" sz="2600" b="1" dirty="0">
                <a:solidFill>
                  <a:srgbClr val="0432FF"/>
                </a:solidFill>
                <a:latin typeface="Arial" panose="020B0604020202020204" pitchFamily="34" charset="0"/>
                <a:cs typeface="Arial" panose="020B0604020202020204" pitchFamily="34" charset="0"/>
              </a:rPr>
              <a:t>As enzimas funcionam encadeadas em vias metabólicas altamente interconectadas. Algumas enzimas exercem papel regulador do fluxo metabólico por catalisarem reações que não estão em equilíbrio. Este papel regulador ocorre pela modulação da atividade catalítica da enzima em questão, seja pela </a:t>
            </a:r>
            <a:r>
              <a:rPr lang="pt-BR" sz="2600" b="1" dirty="0">
                <a:solidFill>
                  <a:srgbClr val="FF9300"/>
                </a:solidFill>
                <a:latin typeface="Arial" panose="020B0604020202020204" pitchFamily="34" charset="0"/>
                <a:cs typeface="Arial" panose="020B0604020202020204" pitchFamily="34" charset="0"/>
              </a:rPr>
              <a:t>ligação de moduladores alostéricos</a:t>
            </a:r>
            <a:r>
              <a:rPr lang="pt-BR" sz="2600" b="1" dirty="0">
                <a:solidFill>
                  <a:srgbClr val="0432FF"/>
                </a:solidFill>
                <a:latin typeface="Arial" panose="020B0604020202020204" pitchFamily="34" charset="0"/>
                <a:cs typeface="Arial" panose="020B0604020202020204" pitchFamily="34" charset="0"/>
              </a:rPr>
              <a:t>, seja pela </a:t>
            </a:r>
            <a:r>
              <a:rPr lang="pt-BR" sz="2600" b="1" dirty="0">
                <a:solidFill>
                  <a:srgbClr val="FF9300"/>
                </a:solidFill>
                <a:latin typeface="Arial" panose="020B0604020202020204" pitchFamily="34" charset="0"/>
                <a:cs typeface="Arial" panose="020B0604020202020204" pitchFamily="34" charset="0"/>
              </a:rPr>
              <a:t>modificação covalente reversível </a:t>
            </a:r>
            <a:r>
              <a:rPr lang="pt-BR" sz="2600" b="1" dirty="0">
                <a:solidFill>
                  <a:srgbClr val="0432FF"/>
                </a:solidFill>
                <a:latin typeface="Arial" panose="020B0604020202020204" pitchFamily="34" charset="0"/>
                <a:cs typeface="Arial" panose="020B0604020202020204" pitchFamily="34" charset="0"/>
              </a:rPr>
              <a:t>associada a cascatas de sinalização celular. As enzimas também podem ser ativadas por interações com outras proteínas e proteólise (neste caso, de maneira irreversível).</a:t>
            </a:r>
          </a:p>
        </p:txBody>
      </p:sp>
      <p:pic>
        <p:nvPicPr>
          <p:cNvPr id="3" name="Picture 2">
            <a:extLst>
              <a:ext uri="{FF2B5EF4-FFF2-40B4-BE49-F238E27FC236}">
                <a16:creationId xmlns:a16="http://schemas.microsoft.com/office/drawing/2014/main" id="{8591B355-A6E6-268D-37CA-DDFA0BD32704}"/>
              </a:ext>
            </a:extLst>
          </p:cNvPr>
          <p:cNvPicPr>
            <a:picLocks noChangeAspect="1"/>
          </p:cNvPicPr>
          <p:nvPr/>
        </p:nvPicPr>
        <p:blipFill rotWithShape="1">
          <a:blip r:embed="rId2"/>
          <a:srcRect l="4525"/>
          <a:stretch/>
        </p:blipFill>
        <p:spPr>
          <a:xfrm>
            <a:off x="7972424" y="1793875"/>
            <a:ext cx="4219575" cy="4241800"/>
          </a:xfrm>
          <a:prstGeom prst="rect">
            <a:avLst/>
          </a:prstGeom>
        </p:spPr>
      </p:pic>
    </p:spTree>
    <p:extLst>
      <p:ext uri="{BB962C8B-B14F-4D97-AF65-F5344CB8AC3E}">
        <p14:creationId xmlns:p14="http://schemas.microsoft.com/office/powerpoint/2010/main" val="542353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Regulação da atividade enzimática</a:t>
            </a:r>
            <a:endParaRPr lang="pt-BR" sz="4000" b="1" i="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F5C4090-00E0-434B-955C-BD3BDAF8718F}"/>
              </a:ext>
            </a:extLst>
          </p:cNvPr>
          <p:cNvSpPr txBox="1"/>
          <p:nvPr/>
        </p:nvSpPr>
        <p:spPr>
          <a:xfrm>
            <a:off x="289216" y="1315133"/>
            <a:ext cx="7706133" cy="2677656"/>
          </a:xfrm>
          <a:prstGeom prst="rect">
            <a:avLst/>
          </a:prstGeom>
          <a:noFill/>
        </p:spPr>
        <p:txBody>
          <a:bodyPr wrap="square" rtlCol="0">
            <a:spAutoFit/>
          </a:bodyPr>
          <a:lstStyle/>
          <a:p>
            <a:r>
              <a:rPr lang="pt-BR" sz="2400" b="1" dirty="0">
                <a:solidFill>
                  <a:srgbClr val="0432FF"/>
                </a:solidFill>
                <a:latin typeface="Arial" panose="020B0604020202020204" pitchFamily="34" charset="0"/>
                <a:cs typeface="Arial" panose="020B0604020202020204" pitchFamily="34" charset="0"/>
              </a:rPr>
              <a:t>Mecanismo alostérico: </a:t>
            </a:r>
            <a:r>
              <a:rPr lang="pt-BR" sz="2400" b="1" dirty="0">
                <a:solidFill>
                  <a:srgbClr val="FF9300"/>
                </a:solidFill>
                <a:latin typeface="Arial" panose="020B0604020202020204" pitchFamily="34" charset="0"/>
                <a:cs typeface="Arial" panose="020B0604020202020204" pitchFamily="34" charset="0"/>
              </a:rPr>
              <a:t>ligações reversíveis e não covalentes de moléculas moduladoras que geralmente são metabolitos relacionados direta ou indiretamente a via em que participa a enzima. Geram mudanças conformacionais, que podem </a:t>
            </a:r>
            <a:r>
              <a:rPr lang="pt-BR" sz="2400" b="1" dirty="0" err="1">
                <a:solidFill>
                  <a:srgbClr val="FF9300"/>
                </a:solidFill>
                <a:latin typeface="Arial" panose="020B0604020202020204" pitchFamily="34" charset="0"/>
                <a:cs typeface="Arial" panose="020B0604020202020204" pitchFamily="34" charset="0"/>
              </a:rPr>
              <a:t>interconverter</a:t>
            </a:r>
            <a:r>
              <a:rPr lang="pt-BR" sz="2400" b="1" dirty="0">
                <a:solidFill>
                  <a:srgbClr val="FF9300"/>
                </a:solidFill>
                <a:latin typeface="Arial" panose="020B0604020202020204" pitchFamily="34" charset="0"/>
                <a:cs typeface="Arial" panose="020B0604020202020204" pitchFamily="34" charset="0"/>
              </a:rPr>
              <a:t> a enzima entre um estado ativo e outro inativo.</a:t>
            </a:r>
          </a:p>
        </p:txBody>
      </p:sp>
      <p:pic>
        <p:nvPicPr>
          <p:cNvPr id="3" name="Picture 2">
            <a:extLst>
              <a:ext uri="{FF2B5EF4-FFF2-40B4-BE49-F238E27FC236}">
                <a16:creationId xmlns:a16="http://schemas.microsoft.com/office/drawing/2014/main" id="{10588044-06EF-514A-99F5-BC75F4AD824A}"/>
              </a:ext>
            </a:extLst>
          </p:cNvPr>
          <p:cNvPicPr>
            <a:picLocks noChangeAspect="1"/>
          </p:cNvPicPr>
          <p:nvPr/>
        </p:nvPicPr>
        <p:blipFill>
          <a:blip r:embed="rId2"/>
          <a:stretch>
            <a:fillRect/>
          </a:stretch>
        </p:blipFill>
        <p:spPr>
          <a:xfrm>
            <a:off x="8049718" y="1263535"/>
            <a:ext cx="3992380" cy="2729254"/>
          </a:xfrm>
          <a:prstGeom prst="rect">
            <a:avLst/>
          </a:prstGeom>
        </p:spPr>
      </p:pic>
      <p:grpSp>
        <p:nvGrpSpPr>
          <p:cNvPr id="8" name="Group 7">
            <a:extLst>
              <a:ext uri="{FF2B5EF4-FFF2-40B4-BE49-F238E27FC236}">
                <a16:creationId xmlns:a16="http://schemas.microsoft.com/office/drawing/2014/main" id="{2D0146BE-72B4-6F80-1074-36CD78F40CBD}"/>
              </a:ext>
            </a:extLst>
          </p:cNvPr>
          <p:cNvGrpSpPr>
            <a:grpSpLocks noChangeAspect="1"/>
          </p:cNvGrpSpPr>
          <p:nvPr/>
        </p:nvGrpSpPr>
        <p:grpSpPr>
          <a:xfrm>
            <a:off x="2698747" y="3808889"/>
            <a:ext cx="6777878" cy="2813674"/>
            <a:chOff x="958850" y="3644900"/>
            <a:chExt cx="7556501" cy="3136900"/>
          </a:xfrm>
        </p:grpSpPr>
        <p:pic>
          <p:nvPicPr>
            <p:cNvPr id="5" name="Picture 4">
              <a:extLst>
                <a:ext uri="{FF2B5EF4-FFF2-40B4-BE49-F238E27FC236}">
                  <a16:creationId xmlns:a16="http://schemas.microsoft.com/office/drawing/2014/main" id="{A558C98C-4298-B1D7-2250-F88D08E693E8}"/>
                </a:ext>
              </a:extLst>
            </p:cNvPr>
            <p:cNvPicPr>
              <a:picLocks noChangeAspect="1"/>
            </p:cNvPicPr>
            <p:nvPr/>
          </p:nvPicPr>
          <p:blipFill>
            <a:blip r:embed="rId3"/>
            <a:stretch>
              <a:fillRect/>
            </a:stretch>
          </p:blipFill>
          <p:spPr>
            <a:xfrm>
              <a:off x="958850" y="3644900"/>
              <a:ext cx="3759200" cy="3111500"/>
            </a:xfrm>
            <a:prstGeom prst="rect">
              <a:avLst/>
            </a:prstGeom>
          </p:spPr>
        </p:pic>
        <p:pic>
          <p:nvPicPr>
            <p:cNvPr id="7" name="Picture 6">
              <a:extLst>
                <a:ext uri="{FF2B5EF4-FFF2-40B4-BE49-F238E27FC236}">
                  <a16:creationId xmlns:a16="http://schemas.microsoft.com/office/drawing/2014/main" id="{4EE8FF99-283E-93B8-3228-4A3D144498B4}"/>
                </a:ext>
              </a:extLst>
            </p:cNvPr>
            <p:cNvPicPr>
              <a:picLocks noChangeAspect="1"/>
            </p:cNvPicPr>
            <p:nvPr/>
          </p:nvPicPr>
          <p:blipFill>
            <a:blip r:embed="rId4"/>
            <a:stretch>
              <a:fillRect/>
            </a:stretch>
          </p:blipFill>
          <p:spPr>
            <a:xfrm>
              <a:off x="4718051" y="3644900"/>
              <a:ext cx="3797300" cy="3136900"/>
            </a:xfrm>
            <a:prstGeom prst="rect">
              <a:avLst/>
            </a:prstGeom>
          </p:spPr>
        </p:pic>
      </p:grpSp>
    </p:spTree>
    <p:extLst>
      <p:ext uri="{BB962C8B-B14F-4D97-AF65-F5344CB8AC3E}">
        <p14:creationId xmlns:p14="http://schemas.microsoft.com/office/powerpoint/2010/main" val="3425137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5" y="0"/>
            <a:ext cx="5117264" cy="6858000"/>
          </a:xfrm>
          <a:prstGeom prst="rect">
            <a:avLst/>
          </a:prstGeom>
          <a:solidFill>
            <a:schemeClr val="accent1">
              <a:lumMod val="75000"/>
            </a:schemeClr>
          </a:solidFill>
        </p:spPr>
        <p:txBody>
          <a:bodyPr wrap="square" rtlCol="0" anchor="t" anchorCtr="0">
            <a:noAutofit/>
          </a:bodyPr>
          <a:lstStyle/>
          <a:p>
            <a:pPr algn="ctr"/>
            <a:endParaRPr lang="pt-BR" sz="4000" b="1" dirty="0">
              <a:solidFill>
                <a:schemeClr val="bg1"/>
              </a:solidFill>
              <a:latin typeface="Arial" panose="020B0604020202020204" pitchFamily="34" charset="0"/>
              <a:cs typeface="Arial" panose="020B0604020202020204" pitchFamily="34" charset="0"/>
            </a:endParaRPr>
          </a:p>
          <a:p>
            <a:pPr algn="ctr"/>
            <a:r>
              <a:rPr lang="pt-BR" sz="4000" b="1" dirty="0">
                <a:solidFill>
                  <a:schemeClr val="bg1"/>
                </a:solidFill>
                <a:latin typeface="Arial" panose="020B0604020202020204" pitchFamily="34" charset="0"/>
                <a:cs typeface="Arial" panose="020B0604020202020204" pitchFamily="34" charset="0"/>
              </a:rPr>
              <a:t>Regulação da atividade enzimática</a:t>
            </a:r>
            <a:endParaRPr lang="pt-BR" sz="4000" b="1" i="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6666E34-531B-8F47-BED1-F2404720017D}"/>
              </a:ext>
            </a:extLst>
          </p:cNvPr>
          <p:cNvSpPr txBox="1"/>
          <p:nvPr/>
        </p:nvSpPr>
        <p:spPr>
          <a:xfrm>
            <a:off x="228600" y="3249499"/>
            <a:ext cx="4757739" cy="2308324"/>
          </a:xfrm>
          <a:prstGeom prst="rect">
            <a:avLst/>
          </a:prstGeom>
          <a:noFill/>
        </p:spPr>
        <p:txBody>
          <a:bodyPr wrap="square" rtlCol="0">
            <a:spAutoFit/>
          </a:bodyPr>
          <a:lstStyle/>
          <a:p>
            <a:pPr algn="ctr"/>
            <a:r>
              <a:rPr lang="pt-BR" sz="2400" b="1" dirty="0">
                <a:solidFill>
                  <a:schemeClr val="bg1"/>
                </a:solidFill>
                <a:latin typeface="Arial" panose="020B0604020202020204" pitchFamily="34" charset="0"/>
                <a:cs typeface="Arial" panose="020B0604020202020204" pitchFamily="34" charset="0"/>
              </a:rPr>
              <a:t>Modificação pós-traducional: </a:t>
            </a:r>
            <a:r>
              <a:rPr lang="pt-BR" sz="2400" b="1" dirty="0">
                <a:solidFill>
                  <a:srgbClr val="FF9300"/>
                </a:solidFill>
                <a:latin typeface="Arial" panose="020B0604020202020204" pitchFamily="34" charset="0"/>
                <a:cs typeface="Arial" panose="020B0604020202020204" pitchFamily="34" charset="0"/>
              </a:rPr>
              <a:t>através da conjugação de grupos químicos aos seus resíduos de aminoácidos, uma enzima pode ser ativada ou inativada. </a:t>
            </a:r>
          </a:p>
        </p:txBody>
      </p:sp>
      <p:pic>
        <p:nvPicPr>
          <p:cNvPr id="5" name="Picture 4">
            <a:extLst>
              <a:ext uri="{FF2B5EF4-FFF2-40B4-BE49-F238E27FC236}">
                <a16:creationId xmlns:a16="http://schemas.microsoft.com/office/drawing/2014/main" id="{163006A9-04F2-34FE-DF33-6F38E41A1D79}"/>
              </a:ext>
            </a:extLst>
          </p:cNvPr>
          <p:cNvPicPr>
            <a:picLocks noChangeAspect="1"/>
          </p:cNvPicPr>
          <p:nvPr/>
        </p:nvPicPr>
        <p:blipFill rotWithShape="1">
          <a:blip r:embed="rId2"/>
          <a:srcRect b="50904"/>
          <a:stretch/>
        </p:blipFill>
        <p:spPr>
          <a:xfrm>
            <a:off x="5412144" y="1555813"/>
            <a:ext cx="3274565" cy="4587812"/>
          </a:xfrm>
          <a:prstGeom prst="rect">
            <a:avLst/>
          </a:prstGeom>
        </p:spPr>
      </p:pic>
      <p:pic>
        <p:nvPicPr>
          <p:cNvPr id="7" name="Picture 6">
            <a:extLst>
              <a:ext uri="{FF2B5EF4-FFF2-40B4-BE49-F238E27FC236}">
                <a16:creationId xmlns:a16="http://schemas.microsoft.com/office/drawing/2014/main" id="{0C1E6E08-2798-BC8D-3CF5-6690916AAE06}"/>
              </a:ext>
            </a:extLst>
          </p:cNvPr>
          <p:cNvPicPr>
            <a:picLocks noChangeAspect="1"/>
          </p:cNvPicPr>
          <p:nvPr/>
        </p:nvPicPr>
        <p:blipFill rotWithShape="1">
          <a:blip r:embed="rId2"/>
          <a:srcRect l="1047" t="48830" r="-1047" b="-1213"/>
          <a:stretch/>
        </p:blipFill>
        <p:spPr>
          <a:xfrm>
            <a:off x="8780615" y="1628775"/>
            <a:ext cx="3182785" cy="4757737"/>
          </a:xfrm>
          <a:prstGeom prst="rect">
            <a:avLst/>
          </a:prstGeom>
        </p:spPr>
      </p:pic>
    </p:spTree>
    <p:extLst>
      <p:ext uri="{BB962C8B-B14F-4D97-AF65-F5344CB8AC3E}">
        <p14:creationId xmlns:p14="http://schemas.microsoft.com/office/powerpoint/2010/main" val="1542212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7046260" y="0"/>
            <a:ext cx="5145740"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Controle do fluxo </a:t>
            </a:r>
          </a:p>
          <a:p>
            <a:pPr algn="ctr"/>
            <a:r>
              <a:rPr lang="pt-BR" sz="4000" b="1" dirty="0">
                <a:solidFill>
                  <a:schemeClr val="bg1"/>
                </a:solidFill>
                <a:latin typeface="Arial" panose="020B0604020202020204" pitchFamily="34" charset="0"/>
                <a:cs typeface="Arial" panose="020B0604020202020204" pitchFamily="34" charset="0"/>
              </a:rPr>
              <a:t>na glicólise</a:t>
            </a:r>
            <a:endParaRPr lang="pt-BR" sz="4000" b="1" i="1" dirty="0">
              <a:solidFill>
                <a:schemeClr val="bg1"/>
              </a:solidFill>
              <a:latin typeface="Arial" panose="020B0604020202020204" pitchFamily="34" charset="0"/>
              <a:cs typeface="Arial" panose="020B0604020202020204" pitchFamily="34" charset="0"/>
            </a:endParaRPr>
          </a:p>
        </p:txBody>
      </p:sp>
      <p:pic>
        <p:nvPicPr>
          <p:cNvPr id="4" name="Picture 3" descr="Diagram&#10;&#10;Description automatically generated">
            <a:extLst>
              <a:ext uri="{FF2B5EF4-FFF2-40B4-BE49-F238E27FC236}">
                <a16:creationId xmlns:a16="http://schemas.microsoft.com/office/drawing/2014/main" id="{0E38578A-570E-DF49-9741-8D3E5F7BB322}"/>
              </a:ext>
            </a:extLst>
          </p:cNvPr>
          <p:cNvPicPr>
            <a:picLocks noChangeAspect="1"/>
          </p:cNvPicPr>
          <p:nvPr/>
        </p:nvPicPr>
        <p:blipFill>
          <a:blip r:embed="rId2"/>
          <a:stretch>
            <a:fillRect/>
          </a:stretch>
        </p:blipFill>
        <p:spPr>
          <a:xfrm>
            <a:off x="1429426" y="0"/>
            <a:ext cx="5227320" cy="6855503"/>
          </a:xfrm>
          <a:prstGeom prst="rect">
            <a:avLst/>
          </a:prstGeom>
        </p:spPr>
      </p:pic>
      <p:sp>
        <p:nvSpPr>
          <p:cNvPr id="5" name="7-Point Star 4">
            <a:extLst>
              <a:ext uri="{FF2B5EF4-FFF2-40B4-BE49-F238E27FC236}">
                <a16:creationId xmlns:a16="http://schemas.microsoft.com/office/drawing/2014/main" id="{20EEAB27-235B-6240-8F70-412A1D7C3A67}"/>
              </a:ext>
            </a:extLst>
          </p:cNvPr>
          <p:cNvSpPr>
            <a:spLocks noChangeAspect="1"/>
          </p:cNvSpPr>
          <p:nvPr/>
        </p:nvSpPr>
        <p:spPr>
          <a:xfrm>
            <a:off x="642488" y="1963190"/>
            <a:ext cx="579120" cy="579120"/>
          </a:xfrm>
          <a:prstGeom prst="star7">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7" name="7-Point Star 6">
            <a:extLst>
              <a:ext uri="{FF2B5EF4-FFF2-40B4-BE49-F238E27FC236}">
                <a16:creationId xmlns:a16="http://schemas.microsoft.com/office/drawing/2014/main" id="{96F7FD79-4407-934F-A4FF-2068DC698F76}"/>
              </a:ext>
            </a:extLst>
          </p:cNvPr>
          <p:cNvSpPr>
            <a:spLocks noChangeAspect="1"/>
          </p:cNvSpPr>
          <p:nvPr/>
        </p:nvSpPr>
        <p:spPr>
          <a:xfrm>
            <a:off x="642488" y="5453150"/>
            <a:ext cx="579120" cy="579120"/>
          </a:xfrm>
          <a:prstGeom prst="star7">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8" name="7-Point Star 7">
            <a:extLst>
              <a:ext uri="{FF2B5EF4-FFF2-40B4-BE49-F238E27FC236}">
                <a16:creationId xmlns:a16="http://schemas.microsoft.com/office/drawing/2014/main" id="{54236707-CCC1-614C-B7E4-F88EE79AE9DA}"/>
              </a:ext>
            </a:extLst>
          </p:cNvPr>
          <p:cNvSpPr>
            <a:spLocks noChangeAspect="1"/>
          </p:cNvSpPr>
          <p:nvPr/>
        </p:nvSpPr>
        <p:spPr>
          <a:xfrm>
            <a:off x="642488" y="536170"/>
            <a:ext cx="579120" cy="579120"/>
          </a:xfrm>
          <a:prstGeom prst="star7">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pic>
        <p:nvPicPr>
          <p:cNvPr id="9" name="Picture 8">
            <a:extLst>
              <a:ext uri="{FF2B5EF4-FFF2-40B4-BE49-F238E27FC236}">
                <a16:creationId xmlns:a16="http://schemas.microsoft.com/office/drawing/2014/main" id="{288DE3BB-FCE0-6641-90CC-68DA0326535F}"/>
              </a:ext>
            </a:extLst>
          </p:cNvPr>
          <p:cNvPicPr>
            <a:picLocks noChangeAspect="1"/>
          </p:cNvPicPr>
          <p:nvPr/>
        </p:nvPicPr>
        <p:blipFill>
          <a:blip r:embed="rId3"/>
          <a:stretch>
            <a:fillRect/>
          </a:stretch>
        </p:blipFill>
        <p:spPr>
          <a:xfrm>
            <a:off x="7046259" y="3921253"/>
            <a:ext cx="4990978" cy="1389783"/>
          </a:xfrm>
          <a:prstGeom prst="rect">
            <a:avLst/>
          </a:prstGeom>
        </p:spPr>
      </p:pic>
      <p:sp>
        <p:nvSpPr>
          <p:cNvPr id="3" name="TextBox 2">
            <a:extLst>
              <a:ext uri="{FF2B5EF4-FFF2-40B4-BE49-F238E27FC236}">
                <a16:creationId xmlns:a16="http://schemas.microsoft.com/office/drawing/2014/main" id="{EC96FE38-3C3D-9E49-8D6A-7DD6A24C96A6}"/>
              </a:ext>
            </a:extLst>
          </p:cNvPr>
          <p:cNvSpPr txBox="1"/>
          <p:nvPr/>
        </p:nvSpPr>
        <p:spPr>
          <a:xfrm>
            <a:off x="7730998" y="2916729"/>
            <a:ext cx="3621504" cy="523220"/>
          </a:xfrm>
          <a:prstGeom prst="rect">
            <a:avLst/>
          </a:prstGeom>
          <a:noFill/>
        </p:spPr>
        <p:txBody>
          <a:bodyPr wrap="none" rtlCol="0">
            <a:spAutoFit/>
          </a:bodyPr>
          <a:lstStyle/>
          <a:p>
            <a:pPr algn="ctr"/>
            <a:r>
              <a:rPr lang="pt-BR" sz="2800" b="1" dirty="0">
                <a:solidFill>
                  <a:srgbClr val="0432FF"/>
                </a:solidFill>
                <a:latin typeface="Arial" panose="020B0604020202020204" pitchFamily="34" charset="0"/>
                <a:cs typeface="Arial" panose="020B0604020202020204" pitchFamily="34" charset="0"/>
              </a:rPr>
              <a:t>Enzimas </a:t>
            </a:r>
            <a:r>
              <a:rPr lang="pt-BR" sz="2800" b="1" dirty="0" err="1">
                <a:solidFill>
                  <a:srgbClr val="0432FF"/>
                </a:solidFill>
                <a:latin typeface="Arial" panose="020B0604020202020204" pitchFamily="34" charset="0"/>
                <a:cs typeface="Arial" panose="020B0604020202020204" pitchFamily="34" charset="0"/>
              </a:rPr>
              <a:t>alostéricas</a:t>
            </a:r>
            <a:endParaRPr lang="en-CL" sz="2800" dirty="0"/>
          </a:p>
        </p:txBody>
      </p:sp>
    </p:spTree>
    <p:extLst>
      <p:ext uri="{BB962C8B-B14F-4D97-AF65-F5344CB8AC3E}">
        <p14:creationId xmlns:p14="http://schemas.microsoft.com/office/powerpoint/2010/main" val="2354714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0" y="0"/>
            <a:ext cx="12192000"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Metabolismo do glicogênio</a:t>
            </a:r>
            <a:endParaRPr lang="pt-BR" sz="4000" b="1" i="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C96FE38-3C3D-9E49-8D6A-7DD6A24C96A6}"/>
              </a:ext>
            </a:extLst>
          </p:cNvPr>
          <p:cNvSpPr txBox="1"/>
          <p:nvPr/>
        </p:nvSpPr>
        <p:spPr>
          <a:xfrm>
            <a:off x="119063" y="1874728"/>
            <a:ext cx="4816008" cy="3108543"/>
          </a:xfrm>
          <a:prstGeom prst="rect">
            <a:avLst/>
          </a:prstGeom>
          <a:noFill/>
        </p:spPr>
        <p:txBody>
          <a:bodyPr wrap="square" rtlCol="0">
            <a:spAutoFit/>
          </a:bodyPr>
          <a:lstStyle/>
          <a:p>
            <a:r>
              <a:rPr lang="pt-BR" sz="2800" b="1" dirty="0">
                <a:solidFill>
                  <a:srgbClr val="0432FF"/>
                </a:solidFill>
                <a:latin typeface="Arial" panose="020B0604020202020204" pitchFamily="34" charset="0"/>
                <a:cs typeface="Arial" panose="020B0604020202020204" pitchFamily="34" charset="0"/>
              </a:rPr>
              <a:t>A glicogênio </a:t>
            </a:r>
            <a:r>
              <a:rPr lang="pt-BR" sz="2800" b="1" dirty="0" err="1">
                <a:solidFill>
                  <a:srgbClr val="0432FF"/>
                </a:solidFill>
                <a:latin typeface="Arial" panose="020B0604020202020204" pitchFamily="34" charset="0"/>
                <a:cs typeface="Arial" panose="020B0604020202020204" pitchFamily="34" charset="0"/>
              </a:rPr>
              <a:t>fosforilase</a:t>
            </a:r>
            <a:r>
              <a:rPr lang="pt-BR" sz="2800" b="1" dirty="0">
                <a:solidFill>
                  <a:srgbClr val="0432FF"/>
                </a:solidFill>
                <a:latin typeface="Arial" panose="020B0604020202020204" pitchFamily="34" charset="0"/>
                <a:cs typeface="Arial" panose="020B0604020202020204" pitchFamily="34" charset="0"/>
              </a:rPr>
              <a:t> catalisa a etapa que regula a degradação de glicogênio e esta sujeita tanto a controle alostérico quanto a modificação covalente por fosforilação.</a:t>
            </a:r>
            <a:endParaRPr lang="en-CL" sz="2800" dirty="0"/>
          </a:p>
        </p:txBody>
      </p:sp>
      <p:pic>
        <p:nvPicPr>
          <p:cNvPr id="6" name="Picture 5">
            <a:extLst>
              <a:ext uri="{FF2B5EF4-FFF2-40B4-BE49-F238E27FC236}">
                <a16:creationId xmlns:a16="http://schemas.microsoft.com/office/drawing/2014/main" id="{C7EEC407-7481-9D4D-B208-26212DED945F}"/>
              </a:ext>
            </a:extLst>
          </p:cNvPr>
          <p:cNvPicPr>
            <a:picLocks noChangeAspect="1"/>
          </p:cNvPicPr>
          <p:nvPr/>
        </p:nvPicPr>
        <p:blipFill>
          <a:blip r:embed="rId2"/>
          <a:stretch>
            <a:fillRect/>
          </a:stretch>
        </p:blipFill>
        <p:spPr>
          <a:xfrm>
            <a:off x="4935071" y="1484010"/>
            <a:ext cx="6489700" cy="4597400"/>
          </a:xfrm>
          <a:prstGeom prst="rect">
            <a:avLst/>
          </a:prstGeom>
        </p:spPr>
      </p:pic>
    </p:spTree>
    <p:extLst>
      <p:ext uri="{BB962C8B-B14F-4D97-AF65-F5344CB8AC3E}">
        <p14:creationId xmlns:p14="http://schemas.microsoft.com/office/powerpoint/2010/main" val="3855309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Exercícios</a:t>
            </a:r>
            <a:endParaRPr lang="pt-BR" sz="4000" b="1" i="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BB2565-D65F-934F-ACE9-846B6DCDC2D9}"/>
              </a:ext>
            </a:extLst>
          </p:cNvPr>
          <p:cNvSpPr txBox="1"/>
          <p:nvPr/>
        </p:nvSpPr>
        <p:spPr>
          <a:xfrm>
            <a:off x="182502" y="1325040"/>
            <a:ext cx="11577376" cy="5632311"/>
          </a:xfrm>
          <a:prstGeom prst="rect">
            <a:avLst/>
          </a:prstGeom>
          <a:noFill/>
        </p:spPr>
        <p:txBody>
          <a:bodyPr wrap="square" rtlCol="0">
            <a:spAutoFit/>
          </a:bodyPr>
          <a:lstStyle/>
          <a:p>
            <a:pPr marL="342900" indent="-342900">
              <a:buFontTx/>
              <a:buAutoNum type="arabicPeriod"/>
            </a:pPr>
            <a:r>
              <a:rPr lang="pt-BR" sz="2400" dirty="0">
                <a:solidFill>
                  <a:srgbClr val="0432FF"/>
                </a:solidFill>
                <a:latin typeface="Arial" panose="020B0604020202020204" pitchFamily="34" charset="0"/>
                <a:cs typeface="Arial" panose="020B0604020202020204" pitchFamily="34" charset="0"/>
              </a:rPr>
              <a:t>Explique como enzimas aceleram a velocidade de reações.</a:t>
            </a:r>
          </a:p>
          <a:p>
            <a:pPr marL="342900" indent="-342900">
              <a:buFontTx/>
              <a:buAutoNum type="arabicPeriod"/>
            </a:pPr>
            <a:endParaRPr lang="pt-BR" sz="2400" dirty="0">
              <a:solidFill>
                <a:srgbClr val="0432FF"/>
              </a:solidFill>
              <a:latin typeface="Arial" panose="020B0604020202020204" pitchFamily="34" charset="0"/>
              <a:cs typeface="Arial" panose="020B0604020202020204" pitchFamily="34" charset="0"/>
            </a:endParaRPr>
          </a:p>
          <a:p>
            <a:pPr marL="342900" indent="-342900">
              <a:buFontTx/>
              <a:buAutoNum type="arabicPeriod"/>
            </a:pPr>
            <a:r>
              <a:rPr lang="pt-BR" sz="2400" dirty="0">
                <a:solidFill>
                  <a:srgbClr val="0432FF"/>
                </a:solidFill>
                <a:latin typeface="Arial" panose="020B0604020202020204" pitchFamily="34" charset="0"/>
                <a:cs typeface="Arial" panose="020B0604020202020204" pitchFamily="34" charset="0"/>
              </a:rPr>
              <a:t>O milho é doce ao ser colhido. Se for estocado por alguns dias, perde o gosto doce pois os seus açúcares são convertidos em amido. Ferver o milho na hora da colheita retém o saber doce por mais tempo. Explique porque. </a:t>
            </a:r>
          </a:p>
          <a:p>
            <a:pPr marL="342900" indent="-342900">
              <a:buFontTx/>
              <a:buAutoNum type="arabicPeriod"/>
            </a:pPr>
            <a:endParaRPr lang="pt-BR" sz="2400" dirty="0">
              <a:solidFill>
                <a:srgbClr val="0432FF"/>
              </a:solidFill>
              <a:latin typeface="Arial" panose="020B0604020202020204" pitchFamily="34" charset="0"/>
              <a:cs typeface="Arial" panose="020B0604020202020204" pitchFamily="34" charset="0"/>
            </a:endParaRPr>
          </a:p>
          <a:p>
            <a:pPr marL="342900" indent="-342900">
              <a:buAutoNum type="arabicPeriod"/>
            </a:pPr>
            <a:r>
              <a:rPr lang="pt-BR" sz="2400" dirty="0">
                <a:solidFill>
                  <a:srgbClr val="0432FF"/>
                </a:solidFill>
                <a:latin typeface="Arial" panose="020B0604020202020204" pitchFamily="34" charset="0"/>
                <a:cs typeface="Arial" panose="020B0604020202020204" pitchFamily="34" charset="0"/>
              </a:rPr>
              <a:t>Explique porque o modelo de chave-fechadura não é adequado para explicar o mecanismo de funcionamento de enzimas. Descreva a que estado o sítio ativo da enzima é complementar.</a:t>
            </a:r>
          </a:p>
          <a:p>
            <a:pPr marL="342900" indent="-342900">
              <a:buAutoNum type="arabicPeriod"/>
            </a:pPr>
            <a:endParaRPr lang="pt-BR" sz="2400" dirty="0">
              <a:solidFill>
                <a:srgbClr val="0432FF"/>
              </a:solidFill>
              <a:latin typeface="Arial" panose="020B0604020202020204" pitchFamily="34" charset="0"/>
              <a:cs typeface="Arial" panose="020B0604020202020204" pitchFamily="34" charset="0"/>
            </a:endParaRPr>
          </a:p>
          <a:p>
            <a:pPr marL="342900" indent="-342900">
              <a:buAutoNum type="arabicPeriod"/>
            </a:pPr>
            <a:r>
              <a:rPr lang="pt-BR" sz="2400" dirty="0">
                <a:solidFill>
                  <a:srgbClr val="0432FF"/>
                </a:solidFill>
                <a:latin typeface="Arial" panose="020B0604020202020204" pitchFamily="34" charset="0"/>
                <a:cs typeface="Arial" panose="020B0604020202020204" pitchFamily="34" charset="0"/>
              </a:rPr>
              <a:t>A </a:t>
            </a:r>
            <a:r>
              <a:rPr lang="pt-BR" sz="2400" dirty="0" err="1">
                <a:solidFill>
                  <a:srgbClr val="0432FF"/>
                </a:solidFill>
                <a:latin typeface="Arial" panose="020B0604020202020204" pitchFamily="34" charset="0"/>
                <a:cs typeface="Arial" panose="020B0604020202020204" pitchFamily="34" charset="0"/>
              </a:rPr>
              <a:t>fosfofrutoquinase</a:t>
            </a:r>
            <a:r>
              <a:rPr lang="pt-BR" sz="2400" dirty="0">
                <a:solidFill>
                  <a:srgbClr val="0432FF"/>
                </a:solidFill>
                <a:latin typeface="Arial" panose="020B0604020202020204" pitchFamily="34" charset="0"/>
                <a:cs typeface="Arial" panose="020B0604020202020204" pitchFamily="34" charset="0"/>
              </a:rPr>
              <a:t> é uma enzima que utiliza ATP como substrato, sendo também inibida por ATP em altas concentrações. Explique esse fenômeno.</a:t>
            </a:r>
          </a:p>
          <a:p>
            <a:pPr marL="342900" indent="-342900">
              <a:buAutoNum type="arabicPeriod"/>
            </a:pPr>
            <a:endParaRPr lang="pt-BR" sz="2400" dirty="0">
              <a:solidFill>
                <a:srgbClr val="0432FF"/>
              </a:solidFill>
              <a:latin typeface="Arial" panose="020B0604020202020204" pitchFamily="34" charset="0"/>
              <a:cs typeface="Arial" panose="020B0604020202020204" pitchFamily="34" charset="0"/>
            </a:endParaRPr>
          </a:p>
          <a:p>
            <a:pPr marL="342900" indent="-342900">
              <a:buAutoNum type="arabicPeriod"/>
            </a:pPr>
            <a:r>
              <a:rPr lang="pt-BR" sz="2400" dirty="0">
                <a:solidFill>
                  <a:srgbClr val="0432FF"/>
                </a:solidFill>
                <a:latin typeface="Arial" panose="020B0604020202020204" pitchFamily="34" charset="0"/>
                <a:cs typeface="Arial" panose="020B0604020202020204" pitchFamily="34" charset="0"/>
              </a:rPr>
              <a:t>Descreva os principais tipos de catálise enzimática.</a:t>
            </a:r>
          </a:p>
          <a:p>
            <a:endParaRPr lang="pt-BR" sz="2400" b="1" dirty="0">
              <a:solidFill>
                <a:srgbClr val="0432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624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BB2565-D65F-934F-ACE9-846B6DCDC2D9}"/>
              </a:ext>
            </a:extLst>
          </p:cNvPr>
          <p:cNvSpPr txBox="1"/>
          <p:nvPr/>
        </p:nvSpPr>
        <p:spPr>
          <a:xfrm>
            <a:off x="921435" y="1618625"/>
            <a:ext cx="10130319" cy="3477875"/>
          </a:xfrm>
          <a:prstGeom prst="rect">
            <a:avLst/>
          </a:prstGeom>
          <a:noFill/>
        </p:spPr>
        <p:txBody>
          <a:bodyPr wrap="square" rtlCol="0">
            <a:spAutoFit/>
          </a:bodyPr>
          <a:lstStyle/>
          <a:p>
            <a:pPr algn="ctr"/>
            <a:r>
              <a:rPr lang="pt-BR" sz="4400" b="1" dirty="0">
                <a:solidFill>
                  <a:srgbClr val="0432FF"/>
                </a:solidFill>
                <a:latin typeface="Arial" panose="020B0604020202020204" pitchFamily="34" charset="0"/>
                <a:cs typeface="Arial" panose="020B0604020202020204" pitchFamily="34" charset="0"/>
              </a:rPr>
              <a:t>Como descrevemos matematicamente a catálise enzimática? O estudo da </a:t>
            </a:r>
            <a:r>
              <a:rPr lang="pt-BR" sz="4400" b="1" dirty="0">
                <a:solidFill>
                  <a:srgbClr val="FF9300"/>
                </a:solidFill>
                <a:latin typeface="Arial" panose="020B0604020202020204" pitchFamily="34" charset="0"/>
                <a:cs typeface="Arial" panose="020B0604020202020204" pitchFamily="34" charset="0"/>
              </a:rPr>
              <a:t>cinética</a:t>
            </a:r>
            <a:r>
              <a:rPr lang="pt-BR" sz="4400" b="1" dirty="0">
                <a:solidFill>
                  <a:srgbClr val="0432FF"/>
                </a:solidFill>
                <a:latin typeface="Arial" panose="020B0604020202020204" pitchFamily="34" charset="0"/>
                <a:cs typeface="Arial" panose="020B0604020202020204" pitchFamily="34" charset="0"/>
              </a:rPr>
              <a:t> fornece elementos para conhecer o </a:t>
            </a:r>
            <a:r>
              <a:rPr lang="pt-BR" sz="4400" b="1" dirty="0">
                <a:solidFill>
                  <a:srgbClr val="FF9300"/>
                </a:solidFill>
                <a:latin typeface="Arial" panose="020B0604020202020204" pitchFamily="34" charset="0"/>
                <a:cs typeface="Arial" panose="020B0604020202020204" pitchFamily="34" charset="0"/>
              </a:rPr>
              <a:t>mecanismo</a:t>
            </a:r>
            <a:r>
              <a:rPr lang="pt-BR" sz="4400" b="1" dirty="0">
                <a:solidFill>
                  <a:srgbClr val="0432FF"/>
                </a:solidFill>
                <a:latin typeface="Arial" panose="020B0604020202020204" pitchFamily="34" charset="0"/>
                <a:cs typeface="Arial" panose="020B0604020202020204" pitchFamily="34" charset="0"/>
              </a:rPr>
              <a:t> da reação.</a:t>
            </a:r>
          </a:p>
        </p:txBody>
      </p:sp>
    </p:spTree>
    <p:extLst>
      <p:ext uri="{BB962C8B-B14F-4D97-AF65-F5344CB8AC3E}">
        <p14:creationId xmlns:p14="http://schemas.microsoft.com/office/powerpoint/2010/main" val="2307489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rgbClr val="0432FF"/>
                </a:solidFill>
                <a:latin typeface="Arial" panose="020B0604020202020204" pitchFamily="34" charset="0"/>
                <a:cs typeface="Arial" panose="020B0604020202020204" pitchFamily="34" charset="0"/>
              </a:rPr>
              <a:t>⚠️ </a:t>
            </a:r>
            <a:r>
              <a:rPr lang="pt-BR" sz="4000" b="1" dirty="0">
                <a:solidFill>
                  <a:schemeClr val="bg1"/>
                </a:solidFill>
                <a:latin typeface="Arial" panose="020B0604020202020204" pitchFamily="34" charset="0"/>
                <a:cs typeface="Arial" panose="020B0604020202020204" pitchFamily="34" charset="0"/>
              </a:rPr>
              <a:t>Atenção</a:t>
            </a:r>
            <a:endParaRPr lang="pt-BR" sz="4000" b="1" i="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40D5B5A-11CF-2A41-AF28-C9FB60C55678}"/>
              </a:ext>
            </a:extLst>
          </p:cNvPr>
          <p:cNvSpPr txBox="1"/>
          <p:nvPr/>
        </p:nvSpPr>
        <p:spPr>
          <a:xfrm>
            <a:off x="207103" y="1819603"/>
            <a:ext cx="9312677" cy="4031873"/>
          </a:xfrm>
          <a:prstGeom prst="rect">
            <a:avLst/>
          </a:prstGeom>
          <a:noFill/>
        </p:spPr>
        <p:txBody>
          <a:bodyPr wrap="square" rtlCol="0">
            <a:spAutoFit/>
          </a:bodyPr>
          <a:lstStyle/>
          <a:p>
            <a:r>
              <a:rPr lang="pt-BR" sz="3200" b="1" dirty="0">
                <a:solidFill>
                  <a:srgbClr val="0432FF"/>
                </a:solidFill>
                <a:latin typeface="Arial" panose="020B0604020202020204" pitchFamily="34" charset="0"/>
                <a:cs typeface="Arial" panose="020B0604020202020204" pitchFamily="34" charset="0"/>
              </a:rPr>
              <a:t>A velocidade de reações catalisadas dependem de:</a:t>
            </a:r>
          </a:p>
          <a:p>
            <a:endParaRPr lang="pt-BR" sz="3200" b="1" dirty="0">
              <a:solidFill>
                <a:srgbClr val="0432FF"/>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pt-BR" sz="3200" b="1" dirty="0">
                <a:latin typeface="Arial" panose="020B0604020202020204" pitchFamily="34" charset="0"/>
                <a:cs typeface="Arial" panose="020B0604020202020204" pitchFamily="34" charset="0"/>
              </a:rPr>
              <a:t>Natureza e concentração da enzima</a:t>
            </a:r>
          </a:p>
          <a:p>
            <a:pPr marL="457200" indent="-457200">
              <a:buFont typeface="Arial" panose="020B0604020202020204" pitchFamily="34" charset="0"/>
              <a:buChar char="•"/>
            </a:pPr>
            <a:r>
              <a:rPr lang="pt-BR" sz="3200" b="1" dirty="0">
                <a:latin typeface="Arial" panose="020B0604020202020204" pitchFamily="34" charset="0"/>
                <a:cs typeface="Arial" panose="020B0604020202020204" pitchFamily="34" charset="0"/>
              </a:rPr>
              <a:t>Concentração dos substratos</a:t>
            </a:r>
          </a:p>
          <a:p>
            <a:pPr marL="457200" indent="-457200">
              <a:buFont typeface="Arial" panose="020B0604020202020204" pitchFamily="34" charset="0"/>
              <a:buChar char="•"/>
            </a:pPr>
            <a:r>
              <a:rPr lang="pt-BR" sz="3200" b="1" dirty="0">
                <a:latin typeface="Arial" panose="020B0604020202020204" pitchFamily="34" charset="0"/>
                <a:cs typeface="Arial" panose="020B0604020202020204" pitchFamily="34" charset="0"/>
              </a:rPr>
              <a:t>Temperatura</a:t>
            </a:r>
          </a:p>
          <a:p>
            <a:pPr marL="457200" indent="-457200">
              <a:buFont typeface="Arial" panose="020B0604020202020204" pitchFamily="34" charset="0"/>
              <a:buChar char="•"/>
            </a:pPr>
            <a:r>
              <a:rPr lang="pt-BR" sz="3200" b="1" dirty="0">
                <a:latin typeface="Arial" panose="020B0604020202020204" pitchFamily="34" charset="0"/>
                <a:cs typeface="Arial" panose="020B0604020202020204" pitchFamily="34" charset="0"/>
              </a:rPr>
              <a:t>pH</a:t>
            </a:r>
          </a:p>
          <a:p>
            <a:pPr marL="457200" indent="-457200">
              <a:buFont typeface="Arial" panose="020B0604020202020204" pitchFamily="34" charset="0"/>
              <a:buChar char="•"/>
            </a:pPr>
            <a:r>
              <a:rPr lang="pt-BR" sz="3200" b="1" dirty="0">
                <a:latin typeface="Arial" panose="020B0604020202020204" pitchFamily="34" charset="0"/>
                <a:cs typeface="Arial" panose="020B0604020202020204" pitchFamily="34" charset="0"/>
              </a:rPr>
              <a:t>Cofatores, coenzimas e outros</a:t>
            </a:r>
          </a:p>
        </p:txBody>
      </p:sp>
    </p:spTree>
    <p:extLst>
      <p:ext uri="{BB962C8B-B14F-4D97-AF65-F5344CB8AC3E}">
        <p14:creationId xmlns:p14="http://schemas.microsoft.com/office/powerpoint/2010/main" val="1153652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Classificação das enzimas</a:t>
            </a:r>
            <a:endParaRPr lang="pt-BR" sz="4000" b="1" i="1"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7D8FBDB8-FF8C-5F46-A45F-FEA4F413A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292" y="2687030"/>
            <a:ext cx="9094788"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98A5578-5AA1-E34B-998D-FD875E7E6F27}"/>
              </a:ext>
            </a:extLst>
          </p:cNvPr>
          <p:cNvSpPr txBox="1"/>
          <p:nvPr/>
        </p:nvSpPr>
        <p:spPr>
          <a:xfrm>
            <a:off x="207103" y="1619187"/>
            <a:ext cx="9300152" cy="584775"/>
          </a:xfrm>
          <a:prstGeom prst="rect">
            <a:avLst/>
          </a:prstGeom>
          <a:noFill/>
        </p:spPr>
        <p:txBody>
          <a:bodyPr wrap="square" rtlCol="0">
            <a:spAutoFit/>
          </a:bodyPr>
          <a:lstStyle/>
          <a:p>
            <a:r>
              <a:rPr lang="pt-BR" sz="3200" b="1" dirty="0">
                <a:solidFill>
                  <a:srgbClr val="0432FF"/>
                </a:solidFill>
                <a:latin typeface="Arial" panose="020B0604020202020204" pitchFamily="34" charset="0"/>
                <a:cs typeface="Arial" panose="020B0604020202020204" pitchFamily="34" charset="0"/>
              </a:rPr>
              <a:t>De acordo ao tipo de reação catalisada</a:t>
            </a:r>
          </a:p>
        </p:txBody>
      </p:sp>
    </p:spTree>
    <p:extLst>
      <p:ext uri="{BB962C8B-B14F-4D97-AF65-F5344CB8AC3E}">
        <p14:creationId xmlns:p14="http://schemas.microsoft.com/office/powerpoint/2010/main" val="4155199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O início da cinética enzimática </a:t>
            </a:r>
            <a:endParaRPr lang="pt-BR" sz="4000" b="1" i="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40D5B5A-11CF-2A41-AF28-C9FB60C55678}"/>
              </a:ext>
            </a:extLst>
          </p:cNvPr>
          <p:cNvSpPr txBox="1"/>
          <p:nvPr/>
        </p:nvSpPr>
        <p:spPr>
          <a:xfrm>
            <a:off x="62044" y="5379928"/>
            <a:ext cx="4559474" cy="1200329"/>
          </a:xfrm>
          <a:prstGeom prst="rect">
            <a:avLst/>
          </a:prstGeom>
          <a:noFill/>
        </p:spPr>
        <p:txBody>
          <a:bodyPr wrap="square" rtlCol="0">
            <a:spAutoFit/>
          </a:bodyPr>
          <a:lstStyle/>
          <a:p>
            <a:pPr algn="ctr"/>
            <a:r>
              <a:rPr lang="pt-BR" sz="2400" b="1" dirty="0">
                <a:solidFill>
                  <a:srgbClr val="0432FF"/>
                </a:solidFill>
                <a:latin typeface="Arial" panose="020B0604020202020204" pitchFamily="34" charset="0"/>
                <a:cs typeface="Arial" panose="020B0604020202020204" pitchFamily="34" charset="0"/>
              </a:rPr>
              <a:t>Estudos da conversão da sacarose a glicose e frutose catalisada pela invertase.</a:t>
            </a:r>
            <a:endParaRPr lang="pt-BR" sz="2400" b="1" dirty="0">
              <a:latin typeface="Arial" panose="020B0604020202020204" pitchFamily="34" charset="0"/>
              <a:cs typeface="Arial" panose="020B0604020202020204" pitchFamily="34" charset="0"/>
            </a:endParaRPr>
          </a:p>
        </p:txBody>
      </p:sp>
      <p:pic>
        <p:nvPicPr>
          <p:cNvPr id="1026" name="Picture 2" descr="Professor Adrian J. Brown | John Bernard Munns | Oil Painting">
            <a:extLst>
              <a:ext uri="{FF2B5EF4-FFF2-40B4-BE49-F238E27FC236}">
                <a16:creationId xmlns:a16="http://schemas.microsoft.com/office/drawing/2014/main" id="{86AF3CDF-2904-BC49-85F7-2E7AD31E5D4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val="0"/>
              </a:ext>
            </a:extLst>
          </a:blip>
          <a:srcRect b="37900"/>
          <a:stretch/>
        </p:blipFill>
        <p:spPr bwMode="auto">
          <a:xfrm>
            <a:off x="488669" y="1478072"/>
            <a:ext cx="3701364" cy="31176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4489C3-FDC8-364D-9226-2DDC57AE5ADF}"/>
              </a:ext>
            </a:extLst>
          </p:cNvPr>
          <p:cNvSpPr txBox="1"/>
          <p:nvPr/>
        </p:nvSpPr>
        <p:spPr>
          <a:xfrm>
            <a:off x="300038" y="4595748"/>
            <a:ext cx="4045906" cy="400110"/>
          </a:xfrm>
          <a:prstGeom prst="rect">
            <a:avLst/>
          </a:prstGeom>
          <a:noFill/>
        </p:spPr>
        <p:txBody>
          <a:bodyPr wrap="square" rtlCol="0">
            <a:spAutoFit/>
          </a:bodyPr>
          <a:lstStyle/>
          <a:p>
            <a:pPr algn="ctr"/>
            <a:r>
              <a:rPr lang="pt-BR" sz="2000" b="1" dirty="0">
                <a:latin typeface="Arial" panose="020B0604020202020204" pitchFamily="34" charset="0"/>
                <a:cs typeface="Arial" panose="020B0604020202020204" pitchFamily="34" charset="0"/>
              </a:rPr>
              <a:t>Adrian Brown, 1902</a:t>
            </a:r>
          </a:p>
        </p:txBody>
      </p:sp>
      <p:sp>
        <p:nvSpPr>
          <p:cNvPr id="6" name="TextBox 5">
            <a:extLst>
              <a:ext uri="{FF2B5EF4-FFF2-40B4-BE49-F238E27FC236}">
                <a16:creationId xmlns:a16="http://schemas.microsoft.com/office/drawing/2014/main" id="{A79D2A4C-D8D0-F441-A3D4-95E10C8F874A}"/>
              </a:ext>
            </a:extLst>
          </p:cNvPr>
          <p:cNvSpPr txBox="1"/>
          <p:nvPr/>
        </p:nvSpPr>
        <p:spPr>
          <a:xfrm>
            <a:off x="4745952" y="1478072"/>
            <a:ext cx="7216403" cy="1938992"/>
          </a:xfrm>
          <a:prstGeom prst="rect">
            <a:avLst/>
          </a:prstGeom>
          <a:noFill/>
        </p:spPr>
        <p:txBody>
          <a:bodyPr wrap="square" rtlCol="0">
            <a:spAutoFit/>
          </a:bodyPr>
          <a:lstStyle/>
          <a:p>
            <a:pPr marL="342900" indent="-342900">
              <a:buFont typeface="Arial" panose="020B0604020202020204" pitchFamily="34" charset="0"/>
              <a:buChar char="•"/>
            </a:pPr>
            <a:r>
              <a:rPr lang="pt-BR" sz="2400" b="1" dirty="0">
                <a:latin typeface="Arial" panose="020B0604020202020204" pitchFamily="34" charset="0"/>
                <a:cs typeface="Arial" panose="020B0604020202020204" pitchFamily="34" charset="0"/>
              </a:rPr>
              <a:t>A altas concentrações de substrato, a reação atingiu uma velocidade máxima (</a:t>
            </a:r>
            <a:r>
              <a:rPr lang="pt-BR" sz="2400" b="1" dirty="0" err="1">
                <a:latin typeface="Arial" panose="020B0604020202020204" pitchFamily="34" charset="0"/>
                <a:cs typeface="Arial" panose="020B0604020202020204" pitchFamily="34" charset="0"/>
              </a:rPr>
              <a:t>V</a:t>
            </a:r>
            <a:r>
              <a:rPr lang="pt-BR" sz="2400" b="1" baseline="-25000" dirty="0" err="1">
                <a:latin typeface="Arial" panose="020B0604020202020204" pitchFamily="34" charset="0"/>
                <a:cs typeface="Arial" panose="020B0604020202020204" pitchFamily="34" charset="0"/>
              </a:rPr>
              <a:t>máx</a:t>
            </a:r>
            <a:r>
              <a:rPr lang="pt-BR" sz="2400" b="1" dirty="0">
                <a:latin typeface="Arial" panose="020B0604020202020204" pitchFamily="34" charset="0"/>
                <a:cs typeface="Arial" panose="020B0604020202020204" pitchFamily="34" charset="0"/>
              </a:rPr>
              <a:t>). Assim, a reação passa a ser independente da concentração do substrato, ou seja, possui </a:t>
            </a:r>
            <a:r>
              <a:rPr lang="pt-BR" sz="2400" b="1" dirty="0">
                <a:solidFill>
                  <a:srgbClr val="FF9300"/>
                </a:solidFill>
                <a:latin typeface="Arial" panose="020B0604020202020204" pitchFamily="34" charset="0"/>
                <a:cs typeface="Arial" panose="020B0604020202020204" pitchFamily="34" charset="0"/>
              </a:rPr>
              <a:t>ordem zero</a:t>
            </a:r>
            <a:r>
              <a:rPr lang="pt-BR" sz="2400" b="1"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839E0848-37FC-0547-8D8B-CD632125BB37}"/>
              </a:ext>
            </a:extLst>
          </p:cNvPr>
          <p:cNvSpPr txBox="1"/>
          <p:nvPr/>
        </p:nvSpPr>
        <p:spPr>
          <a:xfrm>
            <a:off x="4745953" y="3654988"/>
            <a:ext cx="7216402" cy="1200329"/>
          </a:xfrm>
          <a:prstGeom prst="rect">
            <a:avLst/>
          </a:prstGeom>
          <a:noFill/>
        </p:spPr>
        <p:txBody>
          <a:bodyPr wrap="square" rtlCol="0">
            <a:spAutoFit/>
          </a:bodyPr>
          <a:lstStyle/>
          <a:p>
            <a:r>
              <a:rPr lang="pt-BR" sz="2400" b="1" dirty="0">
                <a:solidFill>
                  <a:srgbClr val="0432FF"/>
                </a:solidFill>
                <a:latin typeface="Arial" panose="020B0604020202020204" pitchFamily="34" charset="0"/>
                <a:cs typeface="Arial" panose="020B0604020202020204" pitchFamily="34" charset="0"/>
              </a:rPr>
              <a:t>Hipótese: </a:t>
            </a:r>
            <a:r>
              <a:rPr lang="pt-BR" sz="2400" b="1" dirty="0">
                <a:latin typeface="Arial" panose="020B0604020202020204" pitchFamily="34" charset="0"/>
                <a:cs typeface="Arial" panose="020B0604020202020204" pitchFamily="34" charset="0"/>
              </a:rPr>
              <a:t>A enzima forma um complexo com o substrato, ES, que então decai a produtos e regenera a enzima.</a:t>
            </a:r>
          </a:p>
        </p:txBody>
      </p:sp>
      <p:pic>
        <p:nvPicPr>
          <p:cNvPr id="3" name="Picture 2">
            <a:extLst>
              <a:ext uri="{FF2B5EF4-FFF2-40B4-BE49-F238E27FC236}">
                <a16:creationId xmlns:a16="http://schemas.microsoft.com/office/drawing/2014/main" id="{3B863253-ACB8-404E-9913-9C0861388720}"/>
              </a:ext>
            </a:extLst>
          </p:cNvPr>
          <p:cNvPicPr>
            <a:picLocks noChangeAspect="1"/>
          </p:cNvPicPr>
          <p:nvPr/>
        </p:nvPicPr>
        <p:blipFill>
          <a:blip r:embed="rId4"/>
          <a:stretch>
            <a:fillRect/>
          </a:stretch>
        </p:blipFill>
        <p:spPr>
          <a:xfrm>
            <a:off x="6264809" y="5379928"/>
            <a:ext cx="4178688" cy="1017608"/>
          </a:xfrm>
          <a:prstGeom prst="rect">
            <a:avLst/>
          </a:prstGeom>
        </p:spPr>
      </p:pic>
    </p:spTree>
    <p:extLst>
      <p:ext uri="{BB962C8B-B14F-4D97-AF65-F5344CB8AC3E}">
        <p14:creationId xmlns:p14="http://schemas.microsoft.com/office/powerpoint/2010/main" val="3491612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Expressão da velocidade de reação</a:t>
            </a:r>
            <a:endParaRPr lang="pt-BR" sz="4000" b="1" i="1" dirty="0">
              <a:solidFill>
                <a:schemeClr val="bg1"/>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DCF7E8FD-8E2B-9245-99E8-B8BEFE3EA819}"/>
              </a:ext>
            </a:extLst>
          </p:cNvPr>
          <p:cNvGrpSpPr/>
          <p:nvPr/>
        </p:nvGrpSpPr>
        <p:grpSpPr>
          <a:xfrm>
            <a:off x="415154" y="3261359"/>
            <a:ext cx="4178688" cy="985026"/>
            <a:chOff x="415154" y="2747793"/>
            <a:chExt cx="4178688" cy="985026"/>
          </a:xfrm>
        </p:grpSpPr>
        <p:sp>
          <p:nvSpPr>
            <p:cNvPr id="13" name="Rectangle 12">
              <a:extLst>
                <a:ext uri="{FF2B5EF4-FFF2-40B4-BE49-F238E27FC236}">
                  <a16:creationId xmlns:a16="http://schemas.microsoft.com/office/drawing/2014/main" id="{A8F52E62-B6C1-5E4F-A3C1-DD4A5560D063}"/>
                </a:ext>
              </a:extLst>
            </p:cNvPr>
            <p:cNvSpPr/>
            <p:nvPr/>
          </p:nvSpPr>
          <p:spPr>
            <a:xfrm>
              <a:off x="415154" y="2812156"/>
              <a:ext cx="4178688" cy="920663"/>
            </a:xfrm>
            <a:prstGeom prst="rect">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pic>
          <p:nvPicPr>
            <p:cNvPr id="8" name="Picture 7">
              <a:extLst>
                <a:ext uri="{FF2B5EF4-FFF2-40B4-BE49-F238E27FC236}">
                  <a16:creationId xmlns:a16="http://schemas.microsoft.com/office/drawing/2014/main" id="{41EBA45A-15B2-8A45-BAB8-E80FF4378218}"/>
                </a:ext>
              </a:extLst>
            </p:cNvPr>
            <p:cNvPicPr>
              <a:picLocks noChangeAspect="1"/>
            </p:cNvPicPr>
            <p:nvPr/>
          </p:nvPicPr>
          <p:blipFill>
            <a:blip r:embed="rId2"/>
            <a:stretch>
              <a:fillRect/>
            </a:stretch>
          </p:blipFill>
          <p:spPr>
            <a:xfrm>
              <a:off x="1152394" y="2747793"/>
              <a:ext cx="2532925" cy="985026"/>
            </a:xfrm>
            <a:prstGeom prst="rect">
              <a:avLst/>
            </a:prstGeom>
          </p:spPr>
        </p:pic>
      </p:grpSp>
      <p:pic>
        <p:nvPicPr>
          <p:cNvPr id="10" name="Picture 9">
            <a:extLst>
              <a:ext uri="{FF2B5EF4-FFF2-40B4-BE49-F238E27FC236}">
                <a16:creationId xmlns:a16="http://schemas.microsoft.com/office/drawing/2014/main" id="{CB80165D-FF8C-6E43-A731-8E869F4323BD}"/>
              </a:ext>
            </a:extLst>
          </p:cNvPr>
          <p:cNvPicPr>
            <a:picLocks noChangeAspect="1"/>
          </p:cNvPicPr>
          <p:nvPr/>
        </p:nvPicPr>
        <p:blipFill>
          <a:blip r:embed="rId3"/>
          <a:stretch>
            <a:fillRect/>
          </a:stretch>
        </p:blipFill>
        <p:spPr>
          <a:xfrm>
            <a:off x="415154" y="1496860"/>
            <a:ext cx="4178688" cy="1017608"/>
          </a:xfrm>
          <a:prstGeom prst="rect">
            <a:avLst/>
          </a:prstGeom>
        </p:spPr>
      </p:pic>
      <p:pic>
        <p:nvPicPr>
          <p:cNvPr id="9" name="Picture 8">
            <a:extLst>
              <a:ext uri="{FF2B5EF4-FFF2-40B4-BE49-F238E27FC236}">
                <a16:creationId xmlns:a16="http://schemas.microsoft.com/office/drawing/2014/main" id="{D258BABF-21D7-3543-B56A-2C46645D3BD0}"/>
              </a:ext>
            </a:extLst>
          </p:cNvPr>
          <p:cNvPicPr>
            <a:picLocks noChangeAspect="1"/>
          </p:cNvPicPr>
          <p:nvPr/>
        </p:nvPicPr>
        <p:blipFill>
          <a:blip r:embed="rId4"/>
          <a:stretch>
            <a:fillRect/>
          </a:stretch>
        </p:blipFill>
        <p:spPr>
          <a:xfrm>
            <a:off x="0" y="5065141"/>
            <a:ext cx="4837714" cy="922298"/>
          </a:xfrm>
          <a:prstGeom prst="rect">
            <a:avLst/>
          </a:prstGeom>
        </p:spPr>
      </p:pic>
      <p:sp>
        <p:nvSpPr>
          <p:cNvPr id="11" name="Rectangle 10">
            <a:extLst>
              <a:ext uri="{FF2B5EF4-FFF2-40B4-BE49-F238E27FC236}">
                <a16:creationId xmlns:a16="http://schemas.microsoft.com/office/drawing/2014/main" id="{46E480EA-1D25-0348-B9DC-95749BC30873}"/>
              </a:ext>
            </a:extLst>
          </p:cNvPr>
          <p:cNvSpPr/>
          <p:nvPr/>
        </p:nvSpPr>
        <p:spPr>
          <a:xfrm>
            <a:off x="415154" y="1521912"/>
            <a:ext cx="4178688" cy="9206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14" name="TextBox 13">
            <a:extLst>
              <a:ext uri="{FF2B5EF4-FFF2-40B4-BE49-F238E27FC236}">
                <a16:creationId xmlns:a16="http://schemas.microsoft.com/office/drawing/2014/main" id="{3C4B0EF2-A31A-8848-B283-042E04C2BF78}"/>
              </a:ext>
            </a:extLst>
          </p:cNvPr>
          <p:cNvSpPr txBox="1"/>
          <p:nvPr/>
        </p:nvSpPr>
        <p:spPr>
          <a:xfrm>
            <a:off x="6096000" y="1520630"/>
            <a:ext cx="2441694" cy="461665"/>
          </a:xfrm>
          <a:prstGeom prst="rect">
            <a:avLst/>
          </a:prstGeom>
          <a:noFill/>
        </p:spPr>
        <p:txBody>
          <a:bodyPr wrap="none" rtlCol="0">
            <a:spAutoFit/>
          </a:bodyPr>
          <a:lstStyle/>
          <a:p>
            <a:r>
              <a:rPr lang="pt-BR" sz="2400" b="1" dirty="0">
                <a:solidFill>
                  <a:srgbClr val="0432FF"/>
                </a:solidFill>
                <a:latin typeface="Arial" panose="020B0604020202020204" pitchFamily="34" charset="0"/>
                <a:cs typeface="Arial" panose="020B0604020202020204" pitchFamily="34" charset="0"/>
              </a:rPr>
              <a:t>Simplificações:</a:t>
            </a:r>
          </a:p>
        </p:txBody>
      </p:sp>
      <p:grpSp>
        <p:nvGrpSpPr>
          <p:cNvPr id="18" name="Group 17">
            <a:extLst>
              <a:ext uri="{FF2B5EF4-FFF2-40B4-BE49-F238E27FC236}">
                <a16:creationId xmlns:a16="http://schemas.microsoft.com/office/drawing/2014/main" id="{4B27CD6A-99F2-4E41-BF47-28C4F7967F35}"/>
              </a:ext>
            </a:extLst>
          </p:cNvPr>
          <p:cNvGrpSpPr/>
          <p:nvPr/>
        </p:nvGrpSpPr>
        <p:grpSpPr>
          <a:xfrm>
            <a:off x="6341879" y="2314052"/>
            <a:ext cx="4391630" cy="1048488"/>
            <a:chOff x="6298212" y="1918331"/>
            <a:chExt cx="4391630" cy="1048488"/>
          </a:xfrm>
        </p:grpSpPr>
        <p:pic>
          <p:nvPicPr>
            <p:cNvPr id="15" name="Picture 14">
              <a:extLst>
                <a:ext uri="{FF2B5EF4-FFF2-40B4-BE49-F238E27FC236}">
                  <a16:creationId xmlns:a16="http://schemas.microsoft.com/office/drawing/2014/main" id="{45642EFC-FB0B-2B43-B6B0-DC59F778FC77}"/>
                </a:ext>
              </a:extLst>
            </p:cNvPr>
            <p:cNvPicPr>
              <a:picLocks noChangeAspect="1"/>
            </p:cNvPicPr>
            <p:nvPr/>
          </p:nvPicPr>
          <p:blipFill>
            <a:blip r:embed="rId5"/>
            <a:stretch>
              <a:fillRect/>
            </a:stretch>
          </p:blipFill>
          <p:spPr>
            <a:xfrm>
              <a:off x="6298212" y="2257909"/>
              <a:ext cx="1292662" cy="369332"/>
            </a:xfrm>
            <a:prstGeom prst="rect">
              <a:avLst/>
            </a:prstGeom>
          </p:spPr>
        </p:pic>
        <p:pic>
          <p:nvPicPr>
            <p:cNvPr id="16" name="Picture 15">
              <a:extLst>
                <a:ext uri="{FF2B5EF4-FFF2-40B4-BE49-F238E27FC236}">
                  <a16:creationId xmlns:a16="http://schemas.microsoft.com/office/drawing/2014/main" id="{ED98E814-21D5-3141-BC7B-49C2403B97A7}"/>
                </a:ext>
              </a:extLst>
            </p:cNvPr>
            <p:cNvPicPr>
              <a:picLocks noChangeAspect="1"/>
            </p:cNvPicPr>
            <p:nvPr/>
          </p:nvPicPr>
          <p:blipFill>
            <a:blip r:embed="rId6"/>
            <a:stretch>
              <a:fillRect/>
            </a:stretch>
          </p:blipFill>
          <p:spPr>
            <a:xfrm>
              <a:off x="8166362" y="1918331"/>
              <a:ext cx="2523480" cy="1048488"/>
            </a:xfrm>
            <a:prstGeom prst="rect">
              <a:avLst/>
            </a:prstGeom>
          </p:spPr>
        </p:pic>
        <p:sp>
          <p:nvSpPr>
            <p:cNvPr id="17" name="TextBox 16">
              <a:extLst>
                <a:ext uri="{FF2B5EF4-FFF2-40B4-BE49-F238E27FC236}">
                  <a16:creationId xmlns:a16="http://schemas.microsoft.com/office/drawing/2014/main" id="{C06B36E0-10E9-6440-8BD4-414D6C8CE456}"/>
                </a:ext>
              </a:extLst>
            </p:cNvPr>
            <p:cNvSpPr txBox="1"/>
            <p:nvPr/>
          </p:nvSpPr>
          <p:spPr>
            <a:xfrm>
              <a:off x="7800450" y="2087557"/>
              <a:ext cx="320922" cy="584775"/>
            </a:xfrm>
            <a:prstGeom prst="rect">
              <a:avLst/>
            </a:prstGeom>
            <a:noFill/>
          </p:spPr>
          <p:txBody>
            <a:bodyPr wrap="none" rtlCol="0">
              <a:spAutoFit/>
            </a:bodyPr>
            <a:lstStyle/>
            <a:p>
              <a:pPr algn="ctr"/>
              <a:r>
                <a:rPr lang="en-CL" sz="3200" b="1" dirty="0">
                  <a:latin typeface="Arial" panose="020B0604020202020204" pitchFamily="34" charset="0"/>
                  <a:cs typeface="Arial" panose="020B0604020202020204" pitchFamily="34" charset="0"/>
                </a:rPr>
                <a:t>:</a:t>
              </a:r>
            </a:p>
          </p:txBody>
        </p:sp>
      </p:grpSp>
      <p:sp>
        <p:nvSpPr>
          <p:cNvPr id="20" name="TextBox 19">
            <a:extLst>
              <a:ext uri="{FF2B5EF4-FFF2-40B4-BE49-F238E27FC236}">
                <a16:creationId xmlns:a16="http://schemas.microsoft.com/office/drawing/2014/main" id="{91E1E4DE-F0F9-F844-A3F1-F98D2800C3C3}"/>
              </a:ext>
            </a:extLst>
          </p:cNvPr>
          <p:cNvSpPr txBox="1"/>
          <p:nvPr/>
        </p:nvSpPr>
        <p:spPr>
          <a:xfrm>
            <a:off x="6127141" y="2074740"/>
            <a:ext cx="1326004"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Equilíbrio:</a:t>
            </a:r>
          </a:p>
        </p:txBody>
      </p:sp>
      <p:sp>
        <p:nvSpPr>
          <p:cNvPr id="21" name="TextBox 20">
            <a:extLst>
              <a:ext uri="{FF2B5EF4-FFF2-40B4-BE49-F238E27FC236}">
                <a16:creationId xmlns:a16="http://schemas.microsoft.com/office/drawing/2014/main" id="{11D1D529-DAEA-C842-B007-392DB1BC7FC9}"/>
              </a:ext>
            </a:extLst>
          </p:cNvPr>
          <p:cNvSpPr txBox="1"/>
          <p:nvPr/>
        </p:nvSpPr>
        <p:spPr>
          <a:xfrm>
            <a:off x="6127141" y="3747625"/>
            <a:ext cx="2518638" cy="369332"/>
          </a:xfrm>
          <a:prstGeom prst="rect">
            <a:avLst/>
          </a:prstGeom>
          <a:noFill/>
        </p:spPr>
        <p:txBody>
          <a:bodyPr wrap="none" rtlCol="0">
            <a:spAutoFit/>
          </a:bodyPr>
          <a:lstStyle/>
          <a:p>
            <a:r>
              <a:rPr lang="pt-BR" b="1" dirty="0">
                <a:latin typeface="Arial" panose="020B0604020202020204" pitchFamily="34" charset="0"/>
                <a:cs typeface="Arial" panose="020B0604020202020204" pitchFamily="34" charset="0"/>
              </a:rPr>
              <a:t>Estado estacionário:</a:t>
            </a:r>
          </a:p>
        </p:txBody>
      </p:sp>
      <p:pic>
        <p:nvPicPr>
          <p:cNvPr id="19" name="Picture 18">
            <a:extLst>
              <a:ext uri="{FF2B5EF4-FFF2-40B4-BE49-F238E27FC236}">
                <a16:creationId xmlns:a16="http://schemas.microsoft.com/office/drawing/2014/main" id="{1E12193A-E083-1343-9E7E-FE03F0E53162}"/>
              </a:ext>
            </a:extLst>
          </p:cNvPr>
          <p:cNvPicPr>
            <a:picLocks noChangeAspect="1"/>
          </p:cNvPicPr>
          <p:nvPr/>
        </p:nvPicPr>
        <p:blipFill>
          <a:blip r:embed="rId7"/>
          <a:stretch>
            <a:fillRect/>
          </a:stretch>
        </p:blipFill>
        <p:spPr>
          <a:xfrm>
            <a:off x="8663970" y="3605160"/>
            <a:ext cx="3112876" cy="3146712"/>
          </a:xfrm>
          <a:prstGeom prst="rect">
            <a:avLst/>
          </a:prstGeom>
        </p:spPr>
      </p:pic>
      <p:pic>
        <p:nvPicPr>
          <p:cNvPr id="22" name="Picture 21">
            <a:extLst>
              <a:ext uri="{FF2B5EF4-FFF2-40B4-BE49-F238E27FC236}">
                <a16:creationId xmlns:a16="http://schemas.microsoft.com/office/drawing/2014/main" id="{2133448B-59E5-0341-A74E-92115A0E17A8}"/>
              </a:ext>
            </a:extLst>
          </p:cNvPr>
          <p:cNvPicPr>
            <a:picLocks noChangeAspect="1"/>
          </p:cNvPicPr>
          <p:nvPr/>
        </p:nvPicPr>
        <p:blipFill>
          <a:blip r:embed="rId8"/>
          <a:stretch>
            <a:fillRect/>
          </a:stretch>
        </p:blipFill>
        <p:spPr>
          <a:xfrm>
            <a:off x="6581135" y="4788292"/>
            <a:ext cx="1546306" cy="1049279"/>
          </a:xfrm>
          <a:prstGeom prst="rect">
            <a:avLst/>
          </a:prstGeom>
        </p:spPr>
      </p:pic>
    </p:spTree>
    <p:extLst>
      <p:ext uri="{BB962C8B-B14F-4D97-AF65-F5344CB8AC3E}">
        <p14:creationId xmlns:p14="http://schemas.microsoft.com/office/powerpoint/2010/main" val="2070750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D727B25-D733-F04D-A88F-075D7D04E71B}"/>
              </a:ext>
            </a:extLst>
          </p:cNvPr>
          <p:cNvSpPr/>
          <p:nvPr/>
        </p:nvSpPr>
        <p:spPr>
          <a:xfrm>
            <a:off x="8148191" y="4296723"/>
            <a:ext cx="2614112" cy="169571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pic>
        <p:nvPicPr>
          <p:cNvPr id="3" name="Picture 2">
            <a:extLst>
              <a:ext uri="{FF2B5EF4-FFF2-40B4-BE49-F238E27FC236}">
                <a16:creationId xmlns:a16="http://schemas.microsoft.com/office/drawing/2014/main" id="{E44831B9-EF04-9642-A1D4-5E05B8D0A2D0}"/>
              </a:ext>
            </a:extLst>
          </p:cNvPr>
          <p:cNvPicPr>
            <a:picLocks noChangeAspect="1"/>
          </p:cNvPicPr>
          <p:nvPr/>
        </p:nvPicPr>
        <p:blipFill>
          <a:blip r:embed="rId2"/>
          <a:stretch>
            <a:fillRect/>
          </a:stretch>
        </p:blipFill>
        <p:spPr>
          <a:xfrm>
            <a:off x="574002" y="2224760"/>
            <a:ext cx="3860237" cy="985026"/>
          </a:xfrm>
          <a:prstGeom prst="rect">
            <a:avLst/>
          </a:prstGeom>
        </p:spPr>
      </p:pic>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Expressão da velocidade de reação</a:t>
            </a:r>
            <a:endParaRPr lang="pt-BR" sz="4000" b="1" i="1"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6E480EA-1D25-0348-B9DC-95749BC30873}"/>
              </a:ext>
            </a:extLst>
          </p:cNvPr>
          <p:cNvSpPr/>
          <p:nvPr/>
        </p:nvSpPr>
        <p:spPr>
          <a:xfrm>
            <a:off x="415154" y="2248420"/>
            <a:ext cx="4178688" cy="9206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23" name="TextBox 22">
            <a:extLst>
              <a:ext uri="{FF2B5EF4-FFF2-40B4-BE49-F238E27FC236}">
                <a16:creationId xmlns:a16="http://schemas.microsoft.com/office/drawing/2014/main" id="{005D57FF-C13D-FC4A-BD8D-F3FAF0868C08}"/>
              </a:ext>
            </a:extLst>
          </p:cNvPr>
          <p:cNvSpPr txBox="1"/>
          <p:nvPr/>
        </p:nvSpPr>
        <p:spPr>
          <a:xfrm>
            <a:off x="311063" y="1513315"/>
            <a:ext cx="2972289" cy="461665"/>
          </a:xfrm>
          <a:prstGeom prst="rect">
            <a:avLst/>
          </a:prstGeom>
          <a:noFill/>
        </p:spPr>
        <p:txBody>
          <a:bodyPr wrap="none" rtlCol="0">
            <a:spAutoFit/>
          </a:bodyPr>
          <a:lstStyle/>
          <a:p>
            <a:r>
              <a:rPr lang="pt-BR" sz="2400" b="1" dirty="0">
                <a:solidFill>
                  <a:srgbClr val="0432FF"/>
                </a:solidFill>
                <a:latin typeface="Arial" panose="020B0604020202020204" pitchFamily="34" charset="0"/>
                <a:cs typeface="Arial" panose="020B0604020202020204" pitchFamily="34" charset="0"/>
              </a:rPr>
              <a:t>Formas da enzima:</a:t>
            </a:r>
          </a:p>
        </p:txBody>
      </p:sp>
      <p:pic>
        <p:nvPicPr>
          <p:cNvPr id="24" name="Picture 23">
            <a:extLst>
              <a:ext uri="{FF2B5EF4-FFF2-40B4-BE49-F238E27FC236}">
                <a16:creationId xmlns:a16="http://schemas.microsoft.com/office/drawing/2014/main" id="{E0A31585-3AC0-6344-A961-975455BC2C42}"/>
              </a:ext>
            </a:extLst>
          </p:cNvPr>
          <p:cNvPicPr>
            <a:picLocks noChangeAspect="1"/>
          </p:cNvPicPr>
          <p:nvPr/>
        </p:nvPicPr>
        <p:blipFill>
          <a:blip r:embed="rId3"/>
          <a:stretch>
            <a:fillRect/>
          </a:stretch>
        </p:blipFill>
        <p:spPr>
          <a:xfrm>
            <a:off x="85263" y="3747625"/>
            <a:ext cx="4837714" cy="922298"/>
          </a:xfrm>
          <a:prstGeom prst="rect">
            <a:avLst/>
          </a:prstGeom>
        </p:spPr>
      </p:pic>
      <p:pic>
        <p:nvPicPr>
          <p:cNvPr id="25" name="Picture 24">
            <a:extLst>
              <a:ext uri="{FF2B5EF4-FFF2-40B4-BE49-F238E27FC236}">
                <a16:creationId xmlns:a16="http://schemas.microsoft.com/office/drawing/2014/main" id="{B5F02948-96A5-5942-8EBE-6F7549C5A542}"/>
              </a:ext>
            </a:extLst>
          </p:cNvPr>
          <p:cNvPicPr>
            <a:picLocks noChangeAspect="1"/>
          </p:cNvPicPr>
          <p:nvPr/>
        </p:nvPicPr>
        <p:blipFill>
          <a:blip r:embed="rId4"/>
          <a:stretch>
            <a:fillRect/>
          </a:stretch>
        </p:blipFill>
        <p:spPr>
          <a:xfrm>
            <a:off x="5148448" y="3687496"/>
            <a:ext cx="1465294" cy="994307"/>
          </a:xfrm>
          <a:prstGeom prst="rect">
            <a:avLst/>
          </a:prstGeom>
        </p:spPr>
      </p:pic>
      <p:sp>
        <p:nvSpPr>
          <p:cNvPr id="26" name="TextBox 25">
            <a:extLst>
              <a:ext uri="{FF2B5EF4-FFF2-40B4-BE49-F238E27FC236}">
                <a16:creationId xmlns:a16="http://schemas.microsoft.com/office/drawing/2014/main" id="{4952E342-A2FA-3A4E-A30D-45E8C5DD67CC}"/>
              </a:ext>
            </a:extLst>
          </p:cNvPr>
          <p:cNvSpPr txBox="1"/>
          <p:nvPr/>
        </p:nvSpPr>
        <p:spPr>
          <a:xfrm>
            <a:off x="4777421" y="3842157"/>
            <a:ext cx="320922" cy="584775"/>
          </a:xfrm>
          <a:prstGeom prst="rect">
            <a:avLst/>
          </a:prstGeom>
          <a:noFill/>
        </p:spPr>
        <p:txBody>
          <a:bodyPr wrap="none" rtlCol="0">
            <a:spAutoFit/>
          </a:bodyPr>
          <a:lstStyle/>
          <a:p>
            <a:pPr algn="ctr"/>
            <a:r>
              <a:rPr lang="en-CL" sz="3200" b="1"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C74E5E0E-B44C-6947-AEF2-B309F0CD6010}"/>
              </a:ext>
            </a:extLst>
          </p:cNvPr>
          <p:cNvPicPr>
            <a:picLocks noChangeAspect="1"/>
          </p:cNvPicPr>
          <p:nvPr/>
        </p:nvPicPr>
        <p:blipFill>
          <a:blip r:embed="rId5"/>
          <a:stretch>
            <a:fillRect/>
          </a:stretch>
        </p:blipFill>
        <p:spPr>
          <a:xfrm>
            <a:off x="415154" y="5207762"/>
            <a:ext cx="4837714" cy="703996"/>
          </a:xfrm>
          <a:prstGeom prst="rect">
            <a:avLst/>
          </a:prstGeom>
        </p:spPr>
      </p:pic>
      <p:sp>
        <p:nvSpPr>
          <p:cNvPr id="5" name="Oval 4">
            <a:extLst>
              <a:ext uri="{FF2B5EF4-FFF2-40B4-BE49-F238E27FC236}">
                <a16:creationId xmlns:a16="http://schemas.microsoft.com/office/drawing/2014/main" id="{720E352E-E80E-F24B-BCFD-708050067E03}"/>
              </a:ext>
            </a:extLst>
          </p:cNvPr>
          <p:cNvSpPr/>
          <p:nvPr/>
        </p:nvSpPr>
        <p:spPr>
          <a:xfrm>
            <a:off x="148117" y="3724315"/>
            <a:ext cx="851770" cy="820457"/>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27" name="Oval 26">
            <a:extLst>
              <a:ext uri="{FF2B5EF4-FFF2-40B4-BE49-F238E27FC236}">
                <a16:creationId xmlns:a16="http://schemas.microsoft.com/office/drawing/2014/main" id="{D410EEDE-CB09-334F-8692-76079F19E8CA}"/>
              </a:ext>
            </a:extLst>
          </p:cNvPr>
          <p:cNvSpPr/>
          <p:nvPr/>
        </p:nvSpPr>
        <p:spPr>
          <a:xfrm>
            <a:off x="5225185" y="3731072"/>
            <a:ext cx="851770" cy="820457"/>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cxnSp>
        <p:nvCxnSpPr>
          <p:cNvPr id="7" name="Straight Connector 6">
            <a:extLst>
              <a:ext uri="{FF2B5EF4-FFF2-40B4-BE49-F238E27FC236}">
                <a16:creationId xmlns:a16="http://schemas.microsoft.com/office/drawing/2014/main" id="{367CC5F1-893F-1E4D-96DE-6E954C4FFEB5}"/>
              </a:ext>
            </a:extLst>
          </p:cNvPr>
          <p:cNvCxnSpPr/>
          <p:nvPr/>
        </p:nvCxnSpPr>
        <p:spPr>
          <a:xfrm>
            <a:off x="2673048" y="4439458"/>
            <a:ext cx="2104373" cy="0"/>
          </a:xfrm>
          <a:prstGeom prst="line">
            <a:avLst/>
          </a:prstGeom>
          <a:ln w="571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5298D6F-BFFA-5641-90E5-089805F83C90}"/>
              </a:ext>
            </a:extLst>
          </p:cNvPr>
          <p:cNvCxnSpPr/>
          <p:nvPr/>
        </p:nvCxnSpPr>
        <p:spPr>
          <a:xfrm>
            <a:off x="3161021" y="5756779"/>
            <a:ext cx="2104373" cy="0"/>
          </a:xfrm>
          <a:prstGeom prst="line">
            <a:avLst/>
          </a:prstGeom>
          <a:ln w="571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A93DFDC-2CFA-6F43-ABA5-E10BDCE85147}"/>
              </a:ext>
            </a:extLst>
          </p:cNvPr>
          <p:cNvCxnSpPr/>
          <p:nvPr/>
        </p:nvCxnSpPr>
        <p:spPr>
          <a:xfrm>
            <a:off x="882806" y="5756779"/>
            <a:ext cx="1548000" cy="0"/>
          </a:xfrm>
          <a:prstGeom prst="line">
            <a:avLst/>
          </a:prstGeom>
          <a:ln w="57150">
            <a:solidFill>
              <a:srgbClr val="FF93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4948513-21CE-D94B-BDFE-39B2BD4ED12F}"/>
              </a:ext>
            </a:extLst>
          </p:cNvPr>
          <p:cNvCxnSpPr/>
          <p:nvPr/>
        </p:nvCxnSpPr>
        <p:spPr>
          <a:xfrm>
            <a:off x="850680" y="3003141"/>
            <a:ext cx="3204000" cy="0"/>
          </a:xfrm>
          <a:prstGeom prst="line">
            <a:avLst/>
          </a:prstGeom>
          <a:ln w="57150">
            <a:solidFill>
              <a:srgbClr val="FF93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EB6D242-910A-3F49-841F-4F9560E2F2E8}"/>
              </a:ext>
            </a:extLst>
          </p:cNvPr>
          <p:cNvCxnSpPr/>
          <p:nvPr/>
        </p:nvCxnSpPr>
        <p:spPr>
          <a:xfrm>
            <a:off x="1511480" y="4426932"/>
            <a:ext cx="468000" cy="0"/>
          </a:xfrm>
          <a:prstGeom prst="line">
            <a:avLst/>
          </a:prstGeom>
          <a:ln w="57150">
            <a:solidFill>
              <a:srgbClr val="FF9300"/>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220D9A7-455B-A94A-BAB8-8374432BAFB9}"/>
              </a:ext>
            </a:extLst>
          </p:cNvPr>
          <p:cNvPicPr>
            <a:picLocks noChangeAspect="1"/>
          </p:cNvPicPr>
          <p:nvPr/>
        </p:nvPicPr>
        <p:blipFill>
          <a:blip r:embed="rId6"/>
          <a:stretch>
            <a:fillRect/>
          </a:stretch>
        </p:blipFill>
        <p:spPr>
          <a:xfrm>
            <a:off x="657672" y="6075689"/>
            <a:ext cx="4567513" cy="710897"/>
          </a:xfrm>
          <a:prstGeom prst="rect">
            <a:avLst/>
          </a:prstGeom>
        </p:spPr>
      </p:pic>
      <p:sp>
        <p:nvSpPr>
          <p:cNvPr id="33" name="Curved Left Arrow 32">
            <a:extLst>
              <a:ext uri="{FF2B5EF4-FFF2-40B4-BE49-F238E27FC236}">
                <a16:creationId xmlns:a16="http://schemas.microsoft.com/office/drawing/2014/main" id="{C3E5F5A0-03FC-0A4E-B8A8-9FF8BFCBB866}"/>
              </a:ext>
            </a:extLst>
          </p:cNvPr>
          <p:cNvSpPr/>
          <p:nvPr/>
        </p:nvSpPr>
        <p:spPr>
          <a:xfrm>
            <a:off x="5438127" y="5604671"/>
            <a:ext cx="638828" cy="95443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tx1"/>
              </a:solidFill>
            </a:endParaRPr>
          </a:p>
        </p:txBody>
      </p:sp>
      <p:pic>
        <p:nvPicPr>
          <p:cNvPr id="34" name="Picture 33">
            <a:extLst>
              <a:ext uri="{FF2B5EF4-FFF2-40B4-BE49-F238E27FC236}">
                <a16:creationId xmlns:a16="http://schemas.microsoft.com/office/drawing/2014/main" id="{B4F6F5F5-D411-DE4F-8228-3B5207B10BB3}"/>
              </a:ext>
            </a:extLst>
          </p:cNvPr>
          <p:cNvPicPr>
            <a:picLocks noChangeAspect="1"/>
          </p:cNvPicPr>
          <p:nvPr/>
        </p:nvPicPr>
        <p:blipFill>
          <a:blip r:embed="rId6"/>
          <a:stretch>
            <a:fillRect/>
          </a:stretch>
        </p:blipFill>
        <p:spPr>
          <a:xfrm>
            <a:off x="7017911" y="1425091"/>
            <a:ext cx="4567513" cy="710897"/>
          </a:xfrm>
          <a:prstGeom prst="rect">
            <a:avLst/>
          </a:prstGeom>
        </p:spPr>
      </p:pic>
      <p:cxnSp>
        <p:nvCxnSpPr>
          <p:cNvPr id="35" name="Straight Connector 34">
            <a:extLst>
              <a:ext uri="{FF2B5EF4-FFF2-40B4-BE49-F238E27FC236}">
                <a16:creationId xmlns:a16="http://schemas.microsoft.com/office/drawing/2014/main" id="{4BFB9292-408C-DF42-A66B-B3C83CA271A8}"/>
              </a:ext>
            </a:extLst>
          </p:cNvPr>
          <p:cNvCxnSpPr>
            <a:cxnSpLocks/>
          </p:cNvCxnSpPr>
          <p:nvPr/>
        </p:nvCxnSpPr>
        <p:spPr>
          <a:xfrm>
            <a:off x="7017911" y="2135988"/>
            <a:ext cx="290270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1835693-9B12-7B44-85C9-8856EAA75E23}"/>
              </a:ext>
            </a:extLst>
          </p:cNvPr>
          <p:cNvCxnSpPr>
            <a:cxnSpLocks/>
          </p:cNvCxnSpPr>
          <p:nvPr/>
        </p:nvCxnSpPr>
        <p:spPr>
          <a:xfrm>
            <a:off x="10214206" y="2135988"/>
            <a:ext cx="129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15F7AF39-88BF-7B42-8AA9-F4440C5600FD}"/>
              </a:ext>
            </a:extLst>
          </p:cNvPr>
          <p:cNvPicPr>
            <a:picLocks noChangeAspect="1"/>
          </p:cNvPicPr>
          <p:nvPr/>
        </p:nvPicPr>
        <p:blipFill>
          <a:blip r:embed="rId7"/>
          <a:stretch>
            <a:fillRect/>
          </a:stretch>
        </p:blipFill>
        <p:spPr>
          <a:xfrm>
            <a:off x="8024762" y="2230684"/>
            <a:ext cx="889000" cy="711200"/>
          </a:xfrm>
          <a:prstGeom prst="rect">
            <a:avLst/>
          </a:prstGeom>
        </p:spPr>
      </p:pic>
      <p:pic>
        <p:nvPicPr>
          <p:cNvPr id="40" name="Picture 39">
            <a:extLst>
              <a:ext uri="{FF2B5EF4-FFF2-40B4-BE49-F238E27FC236}">
                <a16:creationId xmlns:a16="http://schemas.microsoft.com/office/drawing/2014/main" id="{899F655F-8B23-1949-B0F1-D9720CA231C2}"/>
              </a:ext>
            </a:extLst>
          </p:cNvPr>
          <p:cNvPicPr>
            <a:picLocks noChangeAspect="1"/>
          </p:cNvPicPr>
          <p:nvPr/>
        </p:nvPicPr>
        <p:blipFill>
          <a:blip r:embed="rId7"/>
          <a:stretch>
            <a:fillRect/>
          </a:stretch>
        </p:blipFill>
        <p:spPr>
          <a:xfrm>
            <a:off x="10452320" y="2230684"/>
            <a:ext cx="889000" cy="711200"/>
          </a:xfrm>
          <a:prstGeom prst="rect">
            <a:avLst/>
          </a:prstGeom>
        </p:spPr>
      </p:pic>
      <p:pic>
        <p:nvPicPr>
          <p:cNvPr id="42" name="Picture 41">
            <a:extLst>
              <a:ext uri="{FF2B5EF4-FFF2-40B4-BE49-F238E27FC236}">
                <a16:creationId xmlns:a16="http://schemas.microsoft.com/office/drawing/2014/main" id="{D72B6CA3-9005-C14C-935E-8BC4B4F3BC0E}"/>
              </a:ext>
            </a:extLst>
          </p:cNvPr>
          <p:cNvPicPr>
            <a:picLocks noChangeAspect="1"/>
          </p:cNvPicPr>
          <p:nvPr/>
        </p:nvPicPr>
        <p:blipFill>
          <a:blip r:embed="rId8"/>
          <a:stretch>
            <a:fillRect/>
          </a:stretch>
        </p:blipFill>
        <p:spPr>
          <a:xfrm>
            <a:off x="8367300" y="4546909"/>
            <a:ext cx="2198953" cy="1201109"/>
          </a:xfrm>
          <a:prstGeom prst="rect">
            <a:avLst/>
          </a:prstGeom>
        </p:spPr>
      </p:pic>
      <p:sp>
        <p:nvSpPr>
          <p:cNvPr id="44" name="TextBox 43">
            <a:extLst>
              <a:ext uri="{FF2B5EF4-FFF2-40B4-BE49-F238E27FC236}">
                <a16:creationId xmlns:a16="http://schemas.microsoft.com/office/drawing/2014/main" id="{9A45367A-D0B0-A843-AF4A-4DB1A35A9BE9}"/>
              </a:ext>
            </a:extLst>
          </p:cNvPr>
          <p:cNvSpPr txBox="1"/>
          <p:nvPr/>
        </p:nvSpPr>
        <p:spPr>
          <a:xfrm>
            <a:off x="7761513" y="6200304"/>
            <a:ext cx="3387467" cy="461665"/>
          </a:xfrm>
          <a:prstGeom prst="rect">
            <a:avLst/>
          </a:prstGeom>
          <a:noFill/>
        </p:spPr>
        <p:txBody>
          <a:bodyPr wrap="none" rtlCol="0">
            <a:spAutoFit/>
          </a:bodyPr>
          <a:lstStyle/>
          <a:p>
            <a:pPr algn="ctr"/>
            <a:r>
              <a:rPr lang="en-CL" sz="2400" dirty="0">
                <a:solidFill>
                  <a:srgbClr val="0432FF"/>
                </a:solidFill>
                <a:latin typeface="Arial" panose="020B0604020202020204" pitchFamily="34" charset="0"/>
                <a:cs typeface="Arial" panose="020B0604020202020204" pitchFamily="34" charset="0"/>
              </a:rPr>
              <a:t>Constante de Michaelis</a:t>
            </a:r>
          </a:p>
        </p:txBody>
      </p:sp>
      <p:grpSp>
        <p:nvGrpSpPr>
          <p:cNvPr id="46" name="Group 45">
            <a:extLst>
              <a:ext uri="{FF2B5EF4-FFF2-40B4-BE49-F238E27FC236}">
                <a16:creationId xmlns:a16="http://schemas.microsoft.com/office/drawing/2014/main" id="{8446FB93-E471-6C43-ACD6-EF842E73DA06}"/>
              </a:ext>
            </a:extLst>
          </p:cNvPr>
          <p:cNvGrpSpPr/>
          <p:nvPr/>
        </p:nvGrpSpPr>
        <p:grpSpPr>
          <a:xfrm>
            <a:off x="8148191" y="3088401"/>
            <a:ext cx="2448818" cy="1046958"/>
            <a:chOff x="8148191" y="3088401"/>
            <a:chExt cx="2448818" cy="1046958"/>
          </a:xfrm>
        </p:grpSpPr>
        <p:pic>
          <p:nvPicPr>
            <p:cNvPr id="41" name="Picture 40">
              <a:extLst>
                <a:ext uri="{FF2B5EF4-FFF2-40B4-BE49-F238E27FC236}">
                  <a16:creationId xmlns:a16="http://schemas.microsoft.com/office/drawing/2014/main" id="{AB3DD6FA-411B-8F43-B4E8-C5D4FFCB7E96}"/>
                </a:ext>
              </a:extLst>
            </p:cNvPr>
            <p:cNvPicPr>
              <a:picLocks noChangeAspect="1"/>
            </p:cNvPicPr>
            <p:nvPr/>
          </p:nvPicPr>
          <p:blipFill>
            <a:blip r:embed="rId9"/>
            <a:stretch>
              <a:fillRect/>
            </a:stretch>
          </p:blipFill>
          <p:spPr>
            <a:xfrm>
              <a:off x="8148191" y="3088401"/>
              <a:ext cx="2448818" cy="1046958"/>
            </a:xfrm>
            <a:prstGeom prst="rect">
              <a:avLst/>
            </a:prstGeom>
          </p:spPr>
        </p:pic>
        <p:pic>
          <p:nvPicPr>
            <p:cNvPr id="45" name="Picture 44">
              <a:extLst>
                <a:ext uri="{FF2B5EF4-FFF2-40B4-BE49-F238E27FC236}">
                  <a16:creationId xmlns:a16="http://schemas.microsoft.com/office/drawing/2014/main" id="{04C41F0D-2F5F-2F4A-9481-C19D37F20DB2}"/>
                </a:ext>
              </a:extLst>
            </p:cNvPr>
            <p:cNvPicPr>
              <a:picLocks noChangeAspect="1"/>
            </p:cNvPicPr>
            <p:nvPr/>
          </p:nvPicPr>
          <p:blipFill rotWithShape="1">
            <a:blip r:embed="rId9"/>
            <a:srcRect l="72328" t="52662" r="10526" b="16714"/>
            <a:stretch/>
          </p:blipFill>
          <p:spPr>
            <a:xfrm>
              <a:off x="9862458" y="3258716"/>
              <a:ext cx="419877" cy="320609"/>
            </a:xfrm>
            <a:prstGeom prst="rect">
              <a:avLst/>
            </a:prstGeom>
          </p:spPr>
        </p:pic>
      </p:grpSp>
    </p:spTree>
    <p:extLst>
      <p:ext uri="{BB962C8B-B14F-4D97-AF65-F5344CB8AC3E}">
        <p14:creationId xmlns:p14="http://schemas.microsoft.com/office/powerpoint/2010/main" val="4290641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5E23B7-D010-8B44-912E-B082295BEDCA}"/>
              </a:ext>
            </a:extLst>
          </p:cNvPr>
          <p:cNvSpPr/>
          <p:nvPr/>
        </p:nvSpPr>
        <p:spPr>
          <a:xfrm>
            <a:off x="7329555" y="1910862"/>
            <a:ext cx="4447292" cy="277958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Expressão da velocidade de reação</a:t>
            </a:r>
            <a:endParaRPr lang="pt-BR" sz="4000" b="1" i="1"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B80165D-FF8C-6E43-A731-8E869F4323BD}"/>
              </a:ext>
            </a:extLst>
          </p:cNvPr>
          <p:cNvPicPr>
            <a:picLocks noChangeAspect="1"/>
          </p:cNvPicPr>
          <p:nvPr/>
        </p:nvPicPr>
        <p:blipFill>
          <a:blip r:embed="rId2"/>
          <a:stretch>
            <a:fillRect/>
          </a:stretch>
        </p:blipFill>
        <p:spPr>
          <a:xfrm>
            <a:off x="923151" y="1496860"/>
            <a:ext cx="4178688" cy="1017608"/>
          </a:xfrm>
          <a:prstGeom prst="rect">
            <a:avLst/>
          </a:prstGeom>
        </p:spPr>
      </p:pic>
      <p:sp>
        <p:nvSpPr>
          <p:cNvPr id="11" name="Rectangle 10">
            <a:extLst>
              <a:ext uri="{FF2B5EF4-FFF2-40B4-BE49-F238E27FC236}">
                <a16:creationId xmlns:a16="http://schemas.microsoft.com/office/drawing/2014/main" id="{46E480EA-1D25-0348-B9DC-95749BC30873}"/>
              </a:ext>
            </a:extLst>
          </p:cNvPr>
          <p:cNvSpPr/>
          <p:nvPr/>
        </p:nvSpPr>
        <p:spPr>
          <a:xfrm>
            <a:off x="923151" y="1521912"/>
            <a:ext cx="4178688" cy="9206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pic>
        <p:nvPicPr>
          <p:cNvPr id="3" name="Picture 2">
            <a:extLst>
              <a:ext uri="{FF2B5EF4-FFF2-40B4-BE49-F238E27FC236}">
                <a16:creationId xmlns:a16="http://schemas.microsoft.com/office/drawing/2014/main" id="{95017CD7-BC20-D745-B87C-1C2C22AFD0A9}"/>
              </a:ext>
            </a:extLst>
          </p:cNvPr>
          <p:cNvPicPr>
            <a:picLocks noChangeAspect="1"/>
          </p:cNvPicPr>
          <p:nvPr/>
        </p:nvPicPr>
        <p:blipFill>
          <a:blip r:embed="rId3"/>
          <a:stretch>
            <a:fillRect/>
          </a:stretch>
        </p:blipFill>
        <p:spPr>
          <a:xfrm>
            <a:off x="415154" y="2754332"/>
            <a:ext cx="5063898" cy="1133436"/>
          </a:xfrm>
          <a:prstGeom prst="rect">
            <a:avLst/>
          </a:prstGeom>
        </p:spPr>
      </p:pic>
      <p:grpSp>
        <p:nvGrpSpPr>
          <p:cNvPr id="26" name="Group 25">
            <a:extLst>
              <a:ext uri="{FF2B5EF4-FFF2-40B4-BE49-F238E27FC236}">
                <a16:creationId xmlns:a16="http://schemas.microsoft.com/office/drawing/2014/main" id="{DDAEF020-9A9F-3943-BC70-9869CDB08A5C}"/>
              </a:ext>
            </a:extLst>
          </p:cNvPr>
          <p:cNvGrpSpPr/>
          <p:nvPr/>
        </p:nvGrpSpPr>
        <p:grpSpPr>
          <a:xfrm>
            <a:off x="1959335" y="4199525"/>
            <a:ext cx="2448818" cy="1046958"/>
            <a:chOff x="8148191" y="3088401"/>
            <a:chExt cx="2448818" cy="1046958"/>
          </a:xfrm>
        </p:grpSpPr>
        <p:pic>
          <p:nvPicPr>
            <p:cNvPr id="27" name="Picture 26">
              <a:extLst>
                <a:ext uri="{FF2B5EF4-FFF2-40B4-BE49-F238E27FC236}">
                  <a16:creationId xmlns:a16="http://schemas.microsoft.com/office/drawing/2014/main" id="{60B00AC9-42C2-5749-8BE8-7CBD6BDE6364}"/>
                </a:ext>
              </a:extLst>
            </p:cNvPr>
            <p:cNvPicPr>
              <a:picLocks noChangeAspect="1"/>
            </p:cNvPicPr>
            <p:nvPr/>
          </p:nvPicPr>
          <p:blipFill>
            <a:blip r:embed="rId4"/>
            <a:stretch>
              <a:fillRect/>
            </a:stretch>
          </p:blipFill>
          <p:spPr>
            <a:xfrm>
              <a:off x="8148191" y="3088401"/>
              <a:ext cx="2448818" cy="1046958"/>
            </a:xfrm>
            <a:prstGeom prst="rect">
              <a:avLst/>
            </a:prstGeom>
          </p:spPr>
        </p:pic>
        <p:pic>
          <p:nvPicPr>
            <p:cNvPr id="28" name="Picture 27">
              <a:extLst>
                <a:ext uri="{FF2B5EF4-FFF2-40B4-BE49-F238E27FC236}">
                  <a16:creationId xmlns:a16="http://schemas.microsoft.com/office/drawing/2014/main" id="{DC15CEED-BF4B-1649-AC99-6183BFD173DB}"/>
                </a:ext>
              </a:extLst>
            </p:cNvPr>
            <p:cNvPicPr>
              <a:picLocks noChangeAspect="1"/>
            </p:cNvPicPr>
            <p:nvPr/>
          </p:nvPicPr>
          <p:blipFill rotWithShape="1">
            <a:blip r:embed="rId4"/>
            <a:srcRect l="72328" t="52662" r="10526" b="16714"/>
            <a:stretch/>
          </p:blipFill>
          <p:spPr>
            <a:xfrm>
              <a:off x="9862458" y="3258716"/>
              <a:ext cx="419877" cy="320609"/>
            </a:xfrm>
            <a:prstGeom prst="rect">
              <a:avLst/>
            </a:prstGeom>
          </p:spPr>
        </p:pic>
      </p:grpSp>
      <p:cxnSp>
        <p:nvCxnSpPr>
          <p:cNvPr id="5" name="Straight Arrow Connector 4">
            <a:extLst>
              <a:ext uri="{FF2B5EF4-FFF2-40B4-BE49-F238E27FC236}">
                <a16:creationId xmlns:a16="http://schemas.microsoft.com/office/drawing/2014/main" id="{49BF13E3-55B8-8446-AB22-3403FC8A3621}"/>
              </a:ext>
            </a:extLst>
          </p:cNvPr>
          <p:cNvCxnSpPr>
            <a:cxnSpLocks/>
          </p:cNvCxnSpPr>
          <p:nvPr/>
        </p:nvCxnSpPr>
        <p:spPr>
          <a:xfrm>
            <a:off x="3336555" y="3533267"/>
            <a:ext cx="191476" cy="594365"/>
          </a:xfrm>
          <a:prstGeom prst="straightConnector1">
            <a:avLst/>
          </a:prstGeom>
          <a:ln w="698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86382CD-AEE3-3245-9D74-82CE996299B6}"/>
              </a:ext>
            </a:extLst>
          </p:cNvPr>
          <p:cNvPicPr>
            <a:picLocks noChangeAspect="1"/>
          </p:cNvPicPr>
          <p:nvPr/>
        </p:nvPicPr>
        <p:blipFill>
          <a:blip r:embed="rId5"/>
          <a:stretch>
            <a:fillRect/>
          </a:stretch>
        </p:blipFill>
        <p:spPr>
          <a:xfrm>
            <a:off x="2401874" y="5934632"/>
            <a:ext cx="1869362" cy="592273"/>
          </a:xfrm>
          <a:prstGeom prst="rect">
            <a:avLst/>
          </a:prstGeom>
        </p:spPr>
      </p:pic>
      <p:sp>
        <p:nvSpPr>
          <p:cNvPr id="29" name="TextBox 28">
            <a:extLst>
              <a:ext uri="{FF2B5EF4-FFF2-40B4-BE49-F238E27FC236}">
                <a16:creationId xmlns:a16="http://schemas.microsoft.com/office/drawing/2014/main" id="{4D0D9F4D-0124-7144-BEC0-6D7D931AB0E9}"/>
              </a:ext>
            </a:extLst>
          </p:cNvPr>
          <p:cNvSpPr txBox="1"/>
          <p:nvPr/>
        </p:nvSpPr>
        <p:spPr>
          <a:xfrm>
            <a:off x="347153" y="5361140"/>
            <a:ext cx="6170279" cy="461665"/>
          </a:xfrm>
          <a:prstGeom prst="rect">
            <a:avLst/>
          </a:prstGeom>
          <a:noFill/>
        </p:spPr>
        <p:txBody>
          <a:bodyPr wrap="none" rtlCol="0">
            <a:spAutoFit/>
          </a:bodyPr>
          <a:lstStyle/>
          <a:p>
            <a:pPr algn="ctr"/>
            <a:r>
              <a:rPr lang="pt-BR" sz="2400" b="1" dirty="0">
                <a:solidFill>
                  <a:srgbClr val="0432FF"/>
                </a:solidFill>
                <a:latin typeface="Arial" panose="020B0604020202020204" pitchFamily="34" charset="0"/>
                <a:cs typeface="Arial" panose="020B0604020202020204" pitchFamily="34" charset="0"/>
              </a:rPr>
              <a:t>Enzima saturada na velocidade máxima</a:t>
            </a:r>
          </a:p>
        </p:txBody>
      </p:sp>
      <p:pic>
        <p:nvPicPr>
          <p:cNvPr id="30" name="Picture 29">
            <a:extLst>
              <a:ext uri="{FF2B5EF4-FFF2-40B4-BE49-F238E27FC236}">
                <a16:creationId xmlns:a16="http://schemas.microsoft.com/office/drawing/2014/main" id="{66ACF088-BD54-794B-8082-AC869B8FE272}"/>
              </a:ext>
            </a:extLst>
          </p:cNvPr>
          <p:cNvPicPr>
            <a:picLocks noChangeAspect="1"/>
          </p:cNvPicPr>
          <p:nvPr/>
        </p:nvPicPr>
        <p:blipFill>
          <a:blip r:embed="rId6"/>
          <a:stretch>
            <a:fillRect/>
          </a:stretch>
        </p:blipFill>
        <p:spPr>
          <a:xfrm>
            <a:off x="7817711" y="2393427"/>
            <a:ext cx="3519895" cy="1837821"/>
          </a:xfrm>
          <a:prstGeom prst="rect">
            <a:avLst/>
          </a:prstGeom>
        </p:spPr>
      </p:pic>
      <p:sp>
        <p:nvSpPr>
          <p:cNvPr id="31" name="Curved Up Arrow 30">
            <a:extLst>
              <a:ext uri="{FF2B5EF4-FFF2-40B4-BE49-F238E27FC236}">
                <a16:creationId xmlns:a16="http://schemas.microsoft.com/office/drawing/2014/main" id="{70FEE714-B5AC-9344-B62F-A9986B639765}"/>
              </a:ext>
            </a:extLst>
          </p:cNvPr>
          <p:cNvSpPr/>
          <p:nvPr/>
        </p:nvSpPr>
        <p:spPr>
          <a:xfrm rot="16200000">
            <a:off x="4798793" y="4235529"/>
            <a:ext cx="2993636" cy="158911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tx1"/>
              </a:solidFill>
            </a:endParaRPr>
          </a:p>
        </p:txBody>
      </p:sp>
      <p:sp>
        <p:nvSpPr>
          <p:cNvPr id="33" name="TextBox 32">
            <a:extLst>
              <a:ext uri="{FF2B5EF4-FFF2-40B4-BE49-F238E27FC236}">
                <a16:creationId xmlns:a16="http://schemas.microsoft.com/office/drawing/2014/main" id="{2BE73E70-7721-AD44-9E1E-93B80992AEE8}"/>
              </a:ext>
            </a:extLst>
          </p:cNvPr>
          <p:cNvSpPr txBox="1"/>
          <p:nvPr/>
        </p:nvSpPr>
        <p:spPr>
          <a:xfrm>
            <a:off x="7759096" y="4737482"/>
            <a:ext cx="3599993" cy="1077218"/>
          </a:xfrm>
          <a:prstGeom prst="rect">
            <a:avLst/>
          </a:prstGeom>
          <a:noFill/>
        </p:spPr>
        <p:txBody>
          <a:bodyPr wrap="square" rtlCol="0">
            <a:spAutoFit/>
          </a:bodyPr>
          <a:lstStyle/>
          <a:p>
            <a:pPr algn="ctr"/>
            <a:r>
              <a:rPr lang="pt-BR" sz="3200" b="1" dirty="0">
                <a:solidFill>
                  <a:srgbClr val="0432FF"/>
                </a:solidFill>
                <a:latin typeface="Arial" panose="020B0604020202020204" pitchFamily="34" charset="0"/>
                <a:cs typeface="Arial" panose="020B0604020202020204" pitchFamily="34" charset="0"/>
              </a:rPr>
              <a:t>Equação de Michaelis-</a:t>
            </a:r>
            <a:r>
              <a:rPr lang="pt-BR" sz="3200" b="1" dirty="0" err="1">
                <a:solidFill>
                  <a:srgbClr val="0432FF"/>
                </a:solidFill>
                <a:latin typeface="Arial" panose="020B0604020202020204" pitchFamily="34" charset="0"/>
                <a:cs typeface="Arial" panose="020B0604020202020204" pitchFamily="34" charset="0"/>
              </a:rPr>
              <a:t>Menten</a:t>
            </a:r>
            <a:endParaRPr lang="pt-BR" sz="3200" b="1" dirty="0">
              <a:solidFill>
                <a:srgbClr val="0432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2233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Variação da velocidade em função da [</a:t>
            </a:r>
            <a:r>
              <a:rPr lang="pt-BR" sz="4000" b="1" dirty="0" err="1">
                <a:solidFill>
                  <a:schemeClr val="bg1"/>
                </a:solidFill>
                <a:latin typeface="Arial" panose="020B0604020202020204" pitchFamily="34" charset="0"/>
                <a:cs typeface="Arial" panose="020B0604020202020204" pitchFamily="34" charset="0"/>
              </a:rPr>
              <a:t>S</a:t>
            </a:r>
            <a:r>
              <a:rPr lang="pt-BR" sz="4000" b="1" dirty="0">
                <a:solidFill>
                  <a:schemeClr val="bg1"/>
                </a:solidFill>
                <a:latin typeface="Arial" panose="020B0604020202020204" pitchFamily="34" charset="0"/>
                <a:cs typeface="Arial" panose="020B0604020202020204" pitchFamily="34" charset="0"/>
              </a:rPr>
              <a:t>]</a:t>
            </a:r>
            <a:endParaRPr lang="pt-BR" sz="4000" b="1" i="1"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446BCAF-70C4-6347-BC60-46958B230A1D}"/>
              </a:ext>
            </a:extLst>
          </p:cNvPr>
          <p:cNvPicPr>
            <a:picLocks noChangeAspect="1"/>
          </p:cNvPicPr>
          <p:nvPr/>
        </p:nvPicPr>
        <p:blipFill>
          <a:blip r:embed="rId2"/>
          <a:stretch>
            <a:fillRect/>
          </a:stretch>
        </p:blipFill>
        <p:spPr>
          <a:xfrm>
            <a:off x="4567820" y="1300054"/>
            <a:ext cx="6813759" cy="4684460"/>
          </a:xfrm>
          <a:prstGeom prst="rect">
            <a:avLst/>
          </a:prstGeom>
        </p:spPr>
      </p:pic>
      <p:grpSp>
        <p:nvGrpSpPr>
          <p:cNvPr id="6" name="Group 5">
            <a:extLst>
              <a:ext uri="{FF2B5EF4-FFF2-40B4-BE49-F238E27FC236}">
                <a16:creationId xmlns:a16="http://schemas.microsoft.com/office/drawing/2014/main" id="{23F3658F-239F-4348-A3FE-0B6E4DEE2A7E}"/>
              </a:ext>
            </a:extLst>
          </p:cNvPr>
          <p:cNvGrpSpPr>
            <a:grpSpLocks noChangeAspect="1"/>
          </p:cNvGrpSpPr>
          <p:nvPr/>
        </p:nvGrpSpPr>
        <p:grpSpPr>
          <a:xfrm>
            <a:off x="579620" y="2575881"/>
            <a:ext cx="3384000" cy="2115029"/>
            <a:chOff x="380115" y="2326499"/>
            <a:chExt cx="4447292" cy="2779587"/>
          </a:xfrm>
        </p:grpSpPr>
        <p:sp>
          <p:nvSpPr>
            <p:cNvPr id="17" name="Rectangle 16">
              <a:extLst>
                <a:ext uri="{FF2B5EF4-FFF2-40B4-BE49-F238E27FC236}">
                  <a16:creationId xmlns:a16="http://schemas.microsoft.com/office/drawing/2014/main" id="{77218C26-5E77-9B40-AD8C-25F1FD40372B}"/>
                </a:ext>
              </a:extLst>
            </p:cNvPr>
            <p:cNvSpPr/>
            <p:nvPr/>
          </p:nvSpPr>
          <p:spPr>
            <a:xfrm>
              <a:off x="380115" y="2326499"/>
              <a:ext cx="4447292" cy="277958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pic>
          <p:nvPicPr>
            <p:cNvPr id="18" name="Picture 17">
              <a:extLst>
                <a:ext uri="{FF2B5EF4-FFF2-40B4-BE49-F238E27FC236}">
                  <a16:creationId xmlns:a16="http://schemas.microsoft.com/office/drawing/2014/main" id="{88C99ADC-15EE-614E-9416-6BDAC1892B75}"/>
                </a:ext>
              </a:extLst>
            </p:cNvPr>
            <p:cNvPicPr>
              <a:picLocks noChangeAspect="1"/>
            </p:cNvPicPr>
            <p:nvPr/>
          </p:nvPicPr>
          <p:blipFill>
            <a:blip r:embed="rId3"/>
            <a:stretch>
              <a:fillRect/>
            </a:stretch>
          </p:blipFill>
          <p:spPr>
            <a:xfrm>
              <a:off x="868271" y="2809064"/>
              <a:ext cx="3519895" cy="1837821"/>
            </a:xfrm>
            <a:prstGeom prst="rect">
              <a:avLst/>
            </a:prstGeom>
          </p:spPr>
        </p:pic>
      </p:grpSp>
      <p:sp>
        <p:nvSpPr>
          <p:cNvPr id="19" name="TextBox 18">
            <a:extLst>
              <a:ext uri="{FF2B5EF4-FFF2-40B4-BE49-F238E27FC236}">
                <a16:creationId xmlns:a16="http://schemas.microsoft.com/office/drawing/2014/main" id="{49FD486D-AE23-8245-BF26-1A45E93CDFC2}"/>
              </a:ext>
            </a:extLst>
          </p:cNvPr>
          <p:cNvSpPr txBox="1"/>
          <p:nvPr/>
        </p:nvSpPr>
        <p:spPr>
          <a:xfrm>
            <a:off x="579619" y="4743406"/>
            <a:ext cx="3384001" cy="830997"/>
          </a:xfrm>
          <a:prstGeom prst="rect">
            <a:avLst/>
          </a:prstGeom>
          <a:noFill/>
        </p:spPr>
        <p:txBody>
          <a:bodyPr wrap="square" rtlCol="0">
            <a:spAutoFit/>
          </a:bodyPr>
          <a:lstStyle/>
          <a:p>
            <a:pPr algn="ctr"/>
            <a:r>
              <a:rPr lang="pt-BR" sz="2400" b="1" dirty="0">
                <a:solidFill>
                  <a:srgbClr val="0432FF"/>
                </a:solidFill>
                <a:latin typeface="Arial" panose="020B0604020202020204" pitchFamily="34" charset="0"/>
                <a:cs typeface="Arial" panose="020B0604020202020204" pitchFamily="34" charset="0"/>
              </a:rPr>
              <a:t>Equação de Michaelis-</a:t>
            </a:r>
            <a:r>
              <a:rPr lang="pt-BR" sz="2400" b="1" dirty="0" err="1">
                <a:solidFill>
                  <a:srgbClr val="0432FF"/>
                </a:solidFill>
                <a:latin typeface="Arial" panose="020B0604020202020204" pitchFamily="34" charset="0"/>
                <a:cs typeface="Arial" panose="020B0604020202020204" pitchFamily="34" charset="0"/>
              </a:rPr>
              <a:t>Menten</a:t>
            </a:r>
            <a:endParaRPr lang="pt-BR" sz="2400" b="1" dirty="0">
              <a:solidFill>
                <a:srgbClr val="0432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799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O significado da constante de Michaelis</a:t>
            </a:r>
            <a:endParaRPr lang="pt-BR" sz="4000" b="1" i="1"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446BCAF-70C4-6347-BC60-46958B230A1D}"/>
              </a:ext>
            </a:extLst>
          </p:cNvPr>
          <p:cNvPicPr>
            <a:picLocks noChangeAspect="1"/>
          </p:cNvPicPr>
          <p:nvPr/>
        </p:nvPicPr>
        <p:blipFill>
          <a:blip r:embed="rId2"/>
          <a:stretch>
            <a:fillRect/>
          </a:stretch>
        </p:blipFill>
        <p:spPr>
          <a:xfrm>
            <a:off x="443325" y="3321050"/>
            <a:ext cx="4225888" cy="2905298"/>
          </a:xfrm>
          <a:prstGeom prst="rect">
            <a:avLst/>
          </a:prstGeom>
        </p:spPr>
      </p:pic>
      <p:grpSp>
        <p:nvGrpSpPr>
          <p:cNvPr id="6" name="Group 5">
            <a:extLst>
              <a:ext uri="{FF2B5EF4-FFF2-40B4-BE49-F238E27FC236}">
                <a16:creationId xmlns:a16="http://schemas.microsoft.com/office/drawing/2014/main" id="{23F3658F-239F-4348-A3FE-0B6E4DEE2A7E}"/>
              </a:ext>
            </a:extLst>
          </p:cNvPr>
          <p:cNvGrpSpPr>
            <a:grpSpLocks noChangeAspect="1"/>
          </p:cNvGrpSpPr>
          <p:nvPr/>
        </p:nvGrpSpPr>
        <p:grpSpPr>
          <a:xfrm>
            <a:off x="1398302" y="1555991"/>
            <a:ext cx="2315935" cy="1447479"/>
            <a:chOff x="380115" y="2326499"/>
            <a:chExt cx="4447292" cy="2779587"/>
          </a:xfrm>
        </p:grpSpPr>
        <p:sp>
          <p:nvSpPr>
            <p:cNvPr id="17" name="Rectangle 16">
              <a:extLst>
                <a:ext uri="{FF2B5EF4-FFF2-40B4-BE49-F238E27FC236}">
                  <a16:creationId xmlns:a16="http://schemas.microsoft.com/office/drawing/2014/main" id="{77218C26-5E77-9B40-AD8C-25F1FD40372B}"/>
                </a:ext>
              </a:extLst>
            </p:cNvPr>
            <p:cNvSpPr/>
            <p:nvPr/>
          </p:nvSpPr>
          <p:spPr>
            <a:xfrm>
              <a:off x="380115" y="2326499"/>
              <a:ext cx="4447292" cy="277958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pic>
          <p:nvPicPr>
            <p:cNvPr id="18" name="Picture 17">
              <a:extLst>
                <a:ext uri="{FF2B5EF4-FFF2-40B4-BE49-F238E27FC236}">
                  <a16:creationId xmlns:a16="http://schemas.microsoft.com/office/drawing/2014/main" id="{88C99ADC-15EE-614E-9416-6BDAC1892B75}"/>
                </a:ext>
              </a:extLst>
            </p:cNvPr>
            <p:cNvPicPr>
              <a:picLocks noChangeAspect="1"/>
            </p:cNvPicPr>
            <p:nvPr/>
          </p:nvPicPr>
          <p:blipFill>
            <a:blip r:embed="rId3"/>
            <a:stretch>
              <a:fillRect/>
            </a:stretch>
          </p:blipFill>
          <p:spPr>
            <a:xfrm>
              <a:off x="868271" y="2809064"/>
              <a:ext cx="3519895" cy="1837821"/>
            </a:xfrm>
            <a:prstGeom prst="rect">
              <a:avLst/>
            </a:prstGeom>
          </p:spPr>
        </p:pic>
      </p:grpSp>
      <p:sp>
        <p:nvSpPr>
          <p:cNvPr id="3" name="TextBox 2">
            <a:extLst>
              <a:ext uri="{FF2B5EF4-FFF2-40B4-BE49-F238E27FC236}">
                <a16:creationId xmlns:a16="http://schemas.microsoft.com/office/drawing/2014/main" id="{87C4198B-2C60-9040-8159-C168437188D0}"/>
              </a:ext>
            </a:extLst>
          </p:cNvPr>
          <p:cNvSpPr txBox="1"/>
          <p:nvPr/>
        </p:nvSpPr>
        <p:spPr>
          <a:xfrm>
            <a:off x="4854633" y="1484837"/>
            <a:ext cx="7009183" cy="1938992"/>
          </a:xfrm>
          <a:prstGeom prst="rect">
            <a:avLst/>
          </a:prstGeom>
          <a:noFill/>
        </p:spPr>
        <p:txBody>
          <a:bodyPr wrap="square" rtlCol="0">
            <a:spAutoFit/>
          </a:bodyPr>
          <a:lstStyle/>
          <a:p>
            <a:r>
              <a:rPr lang="pt-BR" sz="2400" dirty="0">
                <a:solidFill>
                  <a:srgbClr val="0432FF"/>
                </a:solidFill>
                <a:latin typeface="Arial" panose="020B0604020202020204" pitchFamily="34" charset="0"/>
                <a:cs typeface="Arial" panose="020B0604020202020204" pitchFamily="34" charset="0"/>
              </a:rPr>
              <a:t>Na concentração de substrato em que [</a:t>
            </a:r>
            <a:r>
              <a:rPr lang="pt-BR" sz="2400" dirty="0" err="1">
                <a:solidFill>
                  <a:srgbClr val="0432FF"/>
                </a:solidFill>
                <a:latin typeface="Arial" panose="020B0604020202020204" pitchFamily="34" charset="0"/>
                <a:cs typeface="Arial" panose="020B0604020202020204" pitchFamily="34" charset="0"/>
              </a:rPr>
              <a:t>S</a:t>
            </a:r>
            <a:r>
              <a:rPr lang="pt-BR" sz="2400" dirty="0">
                <a:solidFill>
                  <a:srgbClr val="0432FF"/>
                </a:solidFill>
                <a:latin typeface="Arial" panose="020B0604020202020204" pitchFamily="34" charset="0"/>
                <a:cs typeface="Arial" panose="020B0604020202020204" pitchFamily="34" charset="0"/>
              </a:rPr>
              <a:t>] = [K</a:t>
            </a:r>
            <a:r>
              <a:rPr lang="pt-BR" sz="2400" baseline="-25000" dirty="0">
                <a:solidFill>
                  <a:srgbClr val="0432FF"/>
                </a:solidFill>
                <a:latin typeface="Arial" panose="020B0604020202020204" pitchFamily="34" charset="0"/>
                <a:cs typeface="Arial" panose="020B0604020202020204" pitchFamily="34" charset="0"/>
              </a:rPr>
              <a:t>M</a:t>
            </a:r>
            <a:r>
              <a:rPr lang="pt-BR" sz="2400" dirty="0">
                <a:solidFill>
                  <a:srgbClr val="0432FF"/>
                </a:solidFill>
                <a:latin typeface="Arial" panose="020B0604020202020204" pitchFamily="34" charset="0"/>
                <a:cs typeface="Arial" panose="020B0604020202020204" pitchFamily="34" charset="0"/>
              </a:rPr>
              <a:t>], </a:t>
            </a:r>
            <a:r>
              <a:rPr lang="pt-BR" sz="2400" dirty="0" err="1">
                <a:solidFill>
                  <a:srgbClr val="0432FF"/>
                </a:solidFill>
                <a:latin typeface="Arial" panose="020B0604020202020204" pitchFamily="34" charset="0"/>
                <a:cs typeface="Arial" panose="020B0604020202020204" pitchFamily="34" charset="0"/>
              </a:rPr>
              <a:t>Vo</a:t>
            </a:r>
            <a:r>
              <a:rPr lang="pt-BR" sz="2400" dirty="0">
                <a:solidFill>
                  <a:srgbClr val="0432FF"/>
                </a:solidFill>
                <a:latin typeface="Arial" panose="020B0604020202020204" pitchFamily="34" charset="0"/>
                <a:cs typeface="Arial" panose="020B0604020202020204" pitchFamily="34" charset="0"/>
              </a:rPr>
              <a:t> = </a:t>
            </a:r>
            <a:r>
              <a:rPr lang="pt-BR" sz="2400" dirty="0" err="1">
                <a:solidFill>
                  <a:srgbClr val="0432FF"/>
                </a:solidFill>
                <a:latin typeface="Arial" panose="020B0604020202020204" pitchFamily="34" charset="0"/>
                <a:cs typeface="Arial" panose="020B0604020202020204" pitchFamily="34" charset="0"/>
              </a:rPr>
              <a:t>Vmáx</a:t>
            </a:r>
            <a:r>
              <a:rPr lang="pt-BR" sz="2400" dirty="0">
                <a:solidFill>
                  <a:srgbClr val="0432FF"/>
                </a:solidFill>
                <a:latin typeface="Arial" panose="020B0604020202020204" pitchFamily="34" charset="0"/>
                <a:cs typeface="Arial" panose="020B0604020202020204" pitchFamily="34" charset="0"/>
              </a:rPr>
              <a:t>/2. Portanto, K</a:t>
            </a:r>
            <a:r>
              <a:rPr lang="pt-BR" sz="2400" baseline="-25000" dirty="0">
                <a:solidFill>
                  <a:srgbClr val="0432FF"/>
                </a:solidFill>
                <a:latin typeface="Arial" panose="020B0604020202020204" pitchFamily="34" charset="0"/>
                <a:cs typeface="Arial" panose="020B0604020202020204" pitchFamily="34" charset="0"/>
              </a:rPr>
              <a:t>M</a:t>
            </a:r>
            <a:r>
              <a:rPr lang="pt-BR" sz="2400" dirty="0">
                <a:solidFill>
                  <a:srgbClr val="0432FF"/>
                </a:solidFill>
                <a:latin typeface="Arial" panose="020B0604020202020204" pitchFamily="34" charset="0"/>
                <a:cs typeface="Arial" panose="020B0604020202020204" pitchFamily="34" charset="0"/>
              </a:rPr>
              <a:t>  é a concentração de substrato na qual a velocidade da reação  é metade da velocidade máxima.</a:t>
            </a:r>
          </a:p>
          <a:p>
            <a:endParaRPr lang="pt-BR" sz="2400" dirty="0">
              <a:solidFill>
                <a:srgbClr val="0432F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A233F65-5DEC-0245-9C61-EE5BBA3C187E}"/>
              </a:ext>
            </a:extLst>
          </p:cNvPr>
          <p:cNvSpPr txBox="1"/>
          <p:nvPr/>
        </p:nvSpPr>
        <p:spPr>
          <a:xfrm>
            <a:off x="4854632" y="3331007"/>
            <a:ext cx="7009183" cy="1200329"/>
          </a:xfrm>
          <a:prstGeom prst="rect">
            <a:avLst/>
          </a:prstGeom>
          <a:noFill/>
        </p:spPr>
        <p:txBody>
          <a:bodyPr wrap="square" rtlCol="0">
            <a:spAutoFit/>
          </a:bodyPr>
          <a:lstStyle/>
          <a:p>
            <a:r>
              <a:rPr lang="pt-BR" sz="2400" dirty="0">
                <a:solidFill>
                  <a:srgbClr val="0432FF"/>
                </a:solidFill>
                <a:latin typeface="Arial" panose="020B0604020202020204" pitchFamily="34" charset="0"/>
                <a:cs typeface="Arial" panose="020B0604020202020204" pitchFamily="34" charset="0"/>
              </a:rPr>
              <a:t>Assim, se uma  enzima tiver um valor de K</a:t>
            </a:r>
            <a:r>
              <a:rPr lang="pt-BR" sz="2400" baseline="-25000" dirty="0">
                <a:solidFill>
                  <a:srgbClr val="0432FF"/>
                </a:solidFill>
                <a:latin typeface="Arial" panose="020B0604020202020204" pitchFamily="34" charset="0"/>
                <a:cs typeface="Arial" panose="020B0604020202020204" pitchFamily="34" charset="0"/>
              </a:rPr>
              <a:t>M</a:t>
            </a:r>
            <a:r>
              <a:rPr lang="pt-BR" sz="2400" dirty="0">
                <a:solidFill>
                  <a:srgbClr val="0432FF"/>
                </a:solidFill>
                <a:latin typeface="Arial" panose="020B0604020202020204" pitchFamily="34" charset="0"/>
                <a:cs typeface="Arial" panose="020B0604020202020204" pitchFamily="34" charset="0"/>
              </a:rPr>
              <a:t> pequeno, ela atinge o máximo de eficiência catalítica em baixas concentrações de substrato. </a:t>
            </a:r>
          </a:p>
        </p:txBody>
      </p:sp>
      <p:pic>
        <p:nvPicPr>
          <p:cNvPr id="5" name="Picture 4">
            <a:extLst>
              <a:ext uri="{FF2B5EF4-FFF2-40B4-BE49-F238E27FC236}">
                <a16:creationId xmlns:a16="http://schemas.microsoft.com/office/drawing/2014/main" id="{9AF219AC-A126-CA42-BE31-22D6416EACA2}"/>
              </a:ext>
            </a:extLst>
          </p:cNvPr>
          <p:cNvPicPr>
            <a:picLocks noChangeAspect="1"/>
          </p:cNvPicPr>
          <p:nvPr/>
        </p:nvPicPr>
        <p:blipFill>
          <a:blip r:embed="rId4"/>
          <a:stretch>
            <a:fillRect/>
          </a:stretch>
        </p:blipFill>
        <p:spPr>
          <a:xfrm>
            <a:off x="6220419" y="4788814"/>
            <a:ext cx="3237063" cy="962370"/>
          </a:xfrm>
          <a:prstGeom prst="rect">
            <a:avLst/>
          </a:prstGeom>
        </p:spPr>
      </p:pic>
      <p:sp>
        <p:nvSpPr>
          <p:cNvPr id="7" name="TextBox 6">
            <a:extLst>
              <a:ext uri="{FF2B5EF4-FFF2-40B4-BE49-F238E27FC236}">
                <a16:creationId xmlns:a16="http://schemas.microsoft.com/office/drawing/2014/main" id="{10CA1EFF-DF93-1A46-9722-C839F6E375A0}"/>
              </a:ext>
            </a:extLst>
          </p:cNvPr>
          <p:cNvSpPr txBox="1"/>
          <p:nvPr/>
        </p:nvSpPr>
        <p:spPr>
          <a:xfrm>
            <a:off x="8931789" y="4726804"/>
            <a:ext cx="492443" cy="830997"/>
          </a:xfrm>
          <a:prstGeom prst="rect">
            <a:avLst/>
          </a:prstGeom>
          <a:noFill/>
        </p:spPr>
        <p:txBody>
          <a:bodyPr wrap="none" rtlCol="0">
            <a:spAutoFit/>
          </a:bodyPr>
          <a:lstStyle/>
          <a:p>
            <a:r>
              <a:rPr lang="en-CL" sz="4800" dirty="0">
                <a:solidFill>
                  <a:srgbClr val="FF0000"/>
                </a:solidFill>
                <a:latin typeface="Arial" panose="020B0604020202020204" pitchFamily="34" charset="0"/>
                <a:cs typeface="Arial" panose="020B0604020202020204" pitchFamily="34" charset="0"/>
              </a:rPr>
              <a:t>x</a:t>
            </a:r>
          </a:p>
        </p:txBody>
      </p:sp>
      <p:sp>
        <p:nvSpPr>
          <p:cNvPr id="13" name="TextBox 12">
            <a:extLst>
              <a:ext uri="{FF2B5EF4-FFF2-40B4-BE49-F238E27FC236}">
                <a16:creationId xmlns:a16="http://schemas.microsoft.com/office/drawing/2014/main" id="{068BE7F3-B8C3-9E4A-9858-2D3E25C9F004}"/>
              </a:ext>
            </a:extLst>
          </p:cNvPr>
          <p:cNvSpPr txBox="1"/>
          <p:nvPr/>
        </p:nvSpPr>
        <p:spPr>
          <a:xfrm>
            <a:off x="4854632" y="5751184"/>
            <a:ext cx="7009183" cy="830997"/>
          </a:xfrm>
          <a:prstGeom prst="rect">
            <a:avLst/>
          </a:prstGeom>
          <a:noFill/>
        </p:spPr>
        <p:txBody>
          <a:bodyPr wrap="square" rtlCol="0">
            <a:spAutoFit/>
          </a:bodyPr>
          <a:lstStyle/>
          <a:p>
            <a:r>
              <a:rPr lang="pt-BR" sz="2400" dirty="0">
                <a:solidFill>
                  <a:srgbClr val="FF9300"/>
                </a:solidFill>
                <a:latin typeface="Arial" panose="020B0604020202020204" pitchFamily="34" charset="0"/>
                <a:cs typeface="Arial" panose="020B0604020202020204" pitchFamily="34" charset="0"/>
              </a:rPr>
              <a:t>K</a:t>
            </a:r>
            <a:r>
              <a:rPr lang="pt-BR" sz="2400" baseline="-25000" dirty="0">
                <a:solidFill>
                  <a:srgbClr val="FF9300"/>
                </a:solidFill>
                <a:latin typeface="Arial" panose="020B0604020202020204" pitchFamily="34" charset="0"/>
                <a:cs typeface="Arial" panose="020B0604020202020204" pitchFamily="34" charset="0"/>
              </a:rPr>
              <a:t>M</a:t>
            </a:r>
            <a:r>
              <a:rPr lang="pt-BR" sz="2400" dirty="0">
                <a:solidFill>
                  <a:srgbClr val="FF9300"/>
                </a:solidFill>
                <a:latin typeface="Arial" panose="020B0604020202020204" pitchFamily="34" charset="0"/>
                <a:cs typeface="Arial" panose="020B0604020202020204" pitchFamily="34" charset="0"/>
              </a:rPr>
              <a:t>, portanto, também é uma  medida da afinidade da enzima pelo seu substrato. </a:t>
            </a:r>
          </a:p>
        </p:txBody>
      </p:sp>
    </p:spTree>
    <p:extLst>
      <p:ext uri="{BB962C8B-B14F-4D97-AF65-F5344CB8AC3E}">
        <p14:creationId xmlns:p14="http://schemas.microsoft.com/office/powerpoint/2010/main" val="2717059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AE5C7A-51BC-354D-9DF5-B6DE9E2ACCDD}"/>
              </a:ext>
            </a:extLst>
          </p:cNvPr>
          <p:cNvSpPr/>
          <p:nvPr/>
        </p:nvSpPr>
        <p:spPr>
          <a:xfrm>
            <a:off x="7597832" y="1565694"/>
            <a:ext cx="3823855" cy="1447479"/>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O método de </a:t>
            </a:r>
            <a:r>
              <a:rPr lang="pt-BR" sz="4000" b="1" dirty="0" err="1">
                <a:solidFill>
                  <a:schemeClr val="bg1"/>
                </a:solidFill>
                <a:latin typeface="Arial" panose="020B0604020202020204" pitchFamily="34" charset="0"/>
                <a:cs typeface="Arial" panose="020B0604020202020204" pitchFamily="34" charset="0"/>
              </a:rPr>
              <a:t>Lineweaver-Burk</a:t>
            </a:r>
            <a:endParaRPr lang="pt-BR" sz="4000" b="1" i="1"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446BCAF-70C4-6347-BC60-46958B230A1D}"/>
              </a:ext>
            </a:extLst>
          </p:cNvPr>
          <p:cNvPicPr>
            <a:picLocks noChangeAspect="1"/>
          </p:cNvPicPr>
          <p:nvPr/>
        </p:nvPicPr>
        <p:blipFill>
          <a:blip r:embed="rId2"/>
          <a:stretch>
            <a:fillRect/>
          </a:stretch>
        </p:blipFill>
        <p:spPr>
          <a:xfrm>
            <a:off x="60942" y="3005170"/>
            <a:ext cx="4225888" cy="2905298"/>
          </a:xfrm>
          <a:prstGeom prst="rect">
            <a:avLst/>
          </a:prstGeom>
        </p:spPr>
      </p:pic>
      <p:grpSp>
        <p:nvGrpSpPr>
          <p:cNvPr id="6" name="Group 5">
            <a:extLst>
              <a:ext uri="{FF2B5EF4-FFF2-40B4-BE49-F238E27FC236}">
                <a16:creationId xmlns:a16="http://schemas.microsoft.com/office/drawing/2014/main" id="{23F3658F-239F-4348-A3FE-0B6E4DEE2A7E}"/>
              </a:ext>
            </a:extLst>
          </p:cNvPr>
          <p:cNvGrpSpPr>
            <a:grpSpLocks noChangeAspect="1"/>
          </p:cNvGrpSpPr>
          <p:nvPr/>
        </p:nvGrpSpPr>
        <p:grpSpPr>
          <a:xfrm>
            <a:off x="1015919" y="1555991"/>
            <a:ext cx="2315935" cy="1447479"/>
            <a:chOff x="380115" y="2326499"/>
            <a:chExt cx="4447292" cy="2779587"/>
          </a:xfrm>
        </p:grpSpPr>
        <p:sp>
          <p:nvSpPr>
            <p:cNvPr id="17" name="Rectangle 16">
              <a:extLst>
                <a:ext uri="{FF2B5EF4-FFF2-40B4-BE49-F238E27FC236}">
                  <a16:creationId xmlns:a16="http://schemas.microsoft.com/office/drawing/2014/main" id="{77218C26-5E77-9B40-AD8C-25F1FD40372B}"/>
                </a:ext>
              </a:extLst>
            </p:cNvPr>
            <p:cNvSpPr/>
            <p:nvPr/>
          </p:nvSpPr>
          <p:spPr>
            <a:xfrm>
              <a:off x="380115" y="2326499"/>
              <a:ext cx="4447292" cy="277958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pic>
          <p:nvPicPr>
            <p:cNvPr id="18" name="Picture 17">
              <a:extLst>
                <a:ext uri="{FF2B5EF4-FFF2-40B4-BE49-F238E27FC236}">
                  <a16:creationId xmlns:a16="http://schemas.microsoft.com/office/drawing/2014/main" id="{88C99ADC-15EE-614E-9416-6BDAC1892B75}"/>
                </a:ext>
              </a:extLst>
            </p:cNvPr>
            <p:cNvPicPr>
              <a:picLocks noChangeAspect="1"/>
            </p:cNvPicPr>
            <p:nvPr/>
          </p:nvPicPr>
          <p:blipFill>
            <a:blip r:embed="rId3"/>
            <a:stretch>
              <a:fillRect/>
            </a:stretch>
          </p:blipFill>
          <p:spPr>
            <a:xfrm>
              <a:off x="868271" y="2809064"/>
              <a:ext cx="3519895" cy="1837821"/>
            </a:xfrm>
            <a:prstGeom prst="rect">
              <a:avLst/>
            </a:prstGeom>
          </p:spPr>
        </p:pic>
      </p:grpSp>
      <p:sp>
        <p:nvSpPr>
          <p:cNvPr id="12" name="TextBox 11">
            <a:extLst>
              <a:ext uri="{FF2B5EF4-FFF2-40B4-BE49-F238E27FC236}">
                <a16:creationId xmlns:a16="http://schemas.microsoft.com/office/drawing/2014/main" id="{761ACA37-8A9A-CF42-A45B-5E48EA33E181}"/>
              </a:ext>
            </a:extLst>
          </p:cNvPr>
          <p:cNvSpPr txBox="1"/>
          <p:nvPr/>
        </p:nvSpPr>
        <p:spPr>
          <a:xfrm>
            <a:off x="424742" y="5910468"/>
            <a:ext cx="3756511" cy="830997"/>
          </a:xfrm>
          <a:prstGeom prst="rect">
            <a:avLst/>
          </a:prstGeom>
          <a:noFill/>
        </p:spPr>
        <p:txBody>
          <a:bodyPr wrap="square" rtlCol="0">
            <a:spAutoFit/>
          </a:bodyPr>
          <a:lstStyle/>
          <a:p>
            <a:pPr algn="ctr"/>
            <a:r>
              <a:rPr lang="pt-BR" sz="2400" dirty="0">
                <a:solidFill>
                  <a:srgbClr val="0432FF"/>
                </a:solidFill>
                <a:latin typeface="Arial" panose="020B0604020202020204" pitchFamily="34" charset="0"/>
                <a:cs typeface="Arial" panose="020B0604020202020204" pitchFamily="34" charset="0"/>
              </a:rPr>
              <a:t>Limitação matemática para determinar </a:t>
            </a:r>
            <a:r>
              <a:rPr lang="pt-BR" sz="2400" dirty="0" err="1">
                <a:solidFill>
                  <a:srgbClr val="0432FF"/>
                </a:solidFill>
                <a:latin typeface="Arial" panose="020B0604020202020204" pitchFamily="34" charset="0"/>
                <a:cs typeface="Arial" panose="020B0604020202020204" pitchFamily="34" charset="0"/>
              </a:rPr>
              <a:t>V</a:t>
            </a:r>
            <a:r>
              <a:rPr lang="pt-BR" sz="2400" baseline="-25000" dirty="0" err="1">
                <a:solidFill>
                  <a:srgbClr val="0432FF"/>
                </a:solidFill>
                <a:latin typeface="Arial" panose="020B0604020202020204" pitchFamily="34" charset="0"/>
                <a:cs typeface="Arial" panose="020B0604020202020204" pitchFamily="34" charset="0"/>
              </a:rPr>
              <a:t>máx</a:t>
            </a:r>
            <a:r>
              <a:rPr lang="pt-BR" sz="2400" dirty="0">
                <a:solidFill>
                  <a:srgbClr val="0432FF"/>
                </a:solidFill>
                <a:latin typeface="Arial" panose="020B0604020202020204" pitchFamily="34" charset="0"/>
                <a:cs typeface="Arial" panose="020B0604020202020204" pitchFamily="34" charset="0"/>
              </a:rPr>
              <a:t> e K</a:t>
            </a:r>
            <a:r>
              <a:rPr lang="pt-BR" sz="2400" baseline="-25000" dirty="0">
                <a:solidFill>
                  <a:srgbClr val="0432FF"/>
                </a:solidFill>
                <a:latin typeface="Arial" panose="020B0604020202020204" pitchFamily="34" charset="0"/>
                <a:cs typeface="Arial" panose="020B0604020202020204" pitchFamily="34" charset="0"/>
              </a:rPr>
              <a:t>M</a:t>
            </a:r>
            <a:r>
              <a:rPr lang="pt-BR" sz="2400" dirty="0">
                <a:solidFill>
                  <a:srgbClr val="0432FF"/>
                </a:solidFill>
                <a:latin typeface="Arial" panose="020B0604020202020204" pitchFamily="34" charset="0"/>
                <a:cs typeface="Arial" panose="020B0604020202020204" pitchFamily="34" charset="0"/>
              </a:rPr>
              <a:t> </a:t>
            </a:r>
          </a:p>
        </p:txBody>
      </p:sp>
      <p:sp>
        <p:nvSpPr>
          <p:cNvPr id="8" name="Right Arrow 7">
            <a:extLst>
              <a:ext uri="{FF2B5EF4-FFF2-40B4-BE49-F238E27FC236}">
                <a16:creationId xmlns:a16="http://schemas.microsoft.com/office/drawing/2014/main" id="{5CB7C660-F272-1443-BF8D-D8A027A84420}"/>
              </a:ext>
            </a:extLst>
          </p:cNvPr>
          <p:cNvSpPr/>
          <p:nvPr/>
        </p:nvSpPr>
        <p:spPr>
          <a:xfrm>
            <a:off x="5054136" y="3640975"/>
            <a:ext cx="1961804" cy="6982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14" name="TextBox 13">
            <a:extLst>
              <a:ext uri="{FF2B5EF4-FFF2-40B4-BE49-F238E27FC236}">
                <a16:creationId xmlns:a16="http://schemas.microsoft.com/office/drawing/2014/main" id="{DBBD98B4-EF64-FE44-A881-F4DF875F525B}"/>
              </a:ext>
            </a:extLst>
          </p:cNvPr>
          <p:cNvSpPr txBox="1"/>
          <p:nvPr/>
        </p:nvSpPr>
        <p:spPr>
          <a:xfrm>
            <a:off x="3990107" y="3774082"/>
            <a:ext cx="3756511" cy="430887"/>
          </a:xfrm>
          <a:prstGeom prst="rect">
            <a:avLst/>
          </a:prstGeom>
          <a:noFill/>
        </p:spPr>
        <p:txBody>
          <a:bodyPr wrap="square" rtlCol="0">
            <a:spAutoFit/>
          </a:bodyPr>
          <a:lstStyle/>
          <a:p>
            <a:pPr algn="ctr"/>
            <a:r>
              <a:rPr lang="pt-BR" sz="2200" dirty="0">
                <a:solidFill>
                  <a:schemeClr val="bg1"/>
                </a:solidFill>
                <a:latin typeface="Arial" panose="020B0604020202020204" pitchFamily="34" charset="0"/>
                <a:cs typeface="Arial" panose="020B0604020202020204" pitchFamily="34" charset="0"/>
              </a:rPr>
              <a:t>linearização</a:t>
            </a:r>
          </a:p>
        </p:txBody>
      </p:sp>
      <p:pic>
        <p:nvPicPr>
          <p:cNvPr id="10" name="Picture 9">
            <a:extLst>
              <a:ext uri="{FF2B5EF4-FFF2-40B4-BE49-F238E27FC236}">
                <a16:creationId xmlns:a16="http://schemas.microsoft.com/office/drawing/2014/main" id="{3D5310B7-B516-E94B-AA20-1E77116B34F3}"/>
              </a:ext>
            </a:extLst>
          </p:cNvPr>
          <p:cNvPicPr>
            <a:picLocks noChangeAspect="1"/>
          </p:cNvPicPr>
          <p:nvPr/>
        </p:nvPicPr>
        <p:blipFill>
          <a:blip r:embed="rId4"/>
          <a:stretch>
            <a:fillRect/>
          </a:stretch>
        </p:blipFill>
        <p:spPr>
          <a:xfrm>
            <a:off x="7847968" y="1772353"/>
            <a:ext cx="3328113" cy="1034159"/>
          </a:xfrm>
          <a:prstGeom prst="rect">
            <a:avLst/>
          </a:prstGeom>
        </p:spPr>
      </p:pic>
      <p:pic>
        <p:nvPicPr>
          <p:cNvPr id="11" name="Picture 10">
            <a:extLst>
              <a:ext uri="{FF2B5EF4-FFF2-40B4-BE49-F238E27FC236}">
                <a16:creationId xmlns:a16="http://schemas.microsoft.com/office/drawing/2014/main" id="{626E1C74-A529-6942-A16C-C8E23E0D1DE2}"/>
              </a:ext>
            </a:extLst>
          </p:cNvPr>
          <p:cNvPicPr>
            <a:picLocks noChangeAspect="1"/>
          </p:cNvPicPr>
          <p:nvPr/>
        </p:nvPicPr>
        <p:blipFill>
          <a:blip r:embed="rId5"/>
          <a:stretch>
            <a:fillRect/>
          </a:stretch>
        </p:blipFill>
        <p:spPr>
          <a:xfrm>
            <a:off x="7185659" y="3582743"/>
            <a:ext cx="4648200" cy="3124200"/>
          </a:xfrm>
          <a:prstGeom prst="rect">
            <a:avLst/>
          </a:prstGeom>
        </p:spPr>
      </p:pic>
    </p:spTree>
    <p:extLst>
      <p:ext uri="{BB962C8B-B14F-4D97-AF65-F5344CB8AC3E}">
        <p14:creationId xmlns:p14="http://schemas.microsoft.com/office/powerpoint/2010/main" val="2785925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O parâmetro de eficiência enzimática</a:t>
            </a:r>
            <a:endParaRPr lang="pt-BR" sz="4000" b="1" i="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AD3DAC4-3582-4E44-9F85-6A46AE643502}"/>
              </a:ext>
            </a:extLst>
          </p:cNvPr>
          <p:cNvSpPr txBox="1"/>
          <p:nvPr/>
        </p:nvSpPr>
        <p:spPr>
          <a:xfrm>
            <a:off x="343585" y="1520630"/>
            <a:ext cx="3280065" cy="461665"/>
          </a:xfrm>
          <a:prstGeom prst="rect">
            <a:avLst/>
          </a:prstGeom>
          <a:noFill/>
        </p:spPr>
        <p:txBody>
          <a:bodyPr wrap="none" rtlCol="0">
            <a:spAutoFit/>
          </a:bodyPr>
          <a:lstStyle/>
          <a:p>
            <a:r>
              <a:rPr lang="pt-BR" sz="2400" b="1" dirty="0">
                <a:solidFill>
                  <a:srgbClr val="0432FF"/>
                </a:solidFill>
                <a:latin typeface="Arial" panose="020B0604020202020204" pitchFamily="34" charset="0"/>
                <a:cs typeface="Arial" panose="020B0604020202020204" pitchFamily="34" charset="0"/>
              </a:rPr>
              <a:t>Constante catalítica:</a:t>
            </a:r>
          </a:p>
        </p:txBody>
      </p:sp>
      <p:pic>
        <p:nvPicPr>
          <p:cNvPr id="3" name="Picture 2">
            <a:extLst>
              <a:ext uri="{FF2B5EF4-FFF2-40B4-BE49-F238E27FC236}">
                <a16:creationId xmlns:a16="http://schemas.microsoft.com/office/drawing/2014/main" id="{51B083D4-4AD4-AD41-B0C2-99CD58A9A94D}"/>
              </a:ext>
            </a:extLst>
          </p:cNvPr>
          <p:cNvPicPr>
            <a:picLocks noChangeAspect="1"/>
          </p:cNvPicPr>
          <p:nvPr/>
        </p:nvPicPr>
        <p:blipFill>
          <a:blip r:embed="rId2"/>
          <a:stretch>
            <a:fillRect/>
          </a:stretch>
        </p:blipFill>
        <p:spPr>
          <a:xfrm>
            <a:off x="1080382" y="2210593"/>
            <a:ext cx="1806468" cy="1099589"/>
          </a:xfrm>
          <a:prstGeom prst="rect">
            <a:avLst/>
          </a:prstGeom>
        </p:spPr>
      </p:pic>
      <p:sp>
        <p:nvSpPr>
          <p:cNvPr id="15" name="TextBox 14">
            <a:extLst>
              <a:ext uri="{FF2B5EF4-FFF2-40B4-BE49-F238E27FC236}">
                <a16:creationId xmlns:a16="http://schemas.microsoft.com/office/drawing/2014/main" id="{114C9495-007A-4A40-B258-3A89CF45C754}"/>
              </a:ext>
            </a:extLst>
          </p:cNvPr>
          <p:cNvSpPr txBox="1"/>
          <p:nvPr/>
        </p:nvSpPr>
        <p:spPr>
          <a:xfrm>
            <a:off x="105361" y="3754611"/>
            <a:ext cx="3756511" cy="1938992"/>
          </a:xfrm>
          <a:prstGeom prst="rect">
            <a:avLst/>
          </a:prstGeom>
          <a:noFill/>
        </p:spPr>
        <p:txBody>
          <a:bodyPr wrap="square" rtlCol="0">
            <a:spAutoFit/>
          </a:bodyPr>
          <a:lstStyle/>
          <a:p>
            <a:pPr algn="ctr"/>
            <a:r>
              <a:rPr lang="pt-BR" sz="2400" dirty="0">
                <a:solidFill>
                  <a:srgbClr val="0432FF"/>
                </a:solidFill>
                <a:latin typeface="Arial" panose="020B0604020202020204" pitchFamily="34" charset="0"/>
                <a:cs typeface="Arial" panose="020B0604020202020204" pitchFamily="34" charset="0"/>
              </a:rPr>
              <a:t>O número de vezes (ciclos de catálise) que cada sítio ativo da enzima  catalisa uma reação por unidade de tempo.</a:t>
            </a:r>
          </a:p>
        </p:txBody>
      </p:sp>
      <p:pic>
        <p:nvPicPr>
          <p:cNvPr id="5" name="Picture 4">
            <a:extLst>
              <a:ext uri="{FF2B5EF4-FFF2-40B4-BE49-F238E27FC236}">
                <a16:creationId xmlns:a16="http://schemas.microsoft.com/office/drawing/2014/main" id="{F1074161-DE12-6C49-B361-D72233C36E37}"/>
              </a:ext>
            </a:extLst>
          </p:cNvPr>
          <p:cNvPicPr>
            <a:picLocks noChangeAspect="1"/>
          </p:cNvPicPr>
          <p:nvPr/>
        </p:nvPicPr>
        <p:blipFill>
          <a:blip r:embed="rId3"/>
          <a:stretch>
            <a:fillRect/>
          </a:stretch>
        </p:blipFill>
        <p:spPr>
          <a:xfrm>
            <a:off x="10464867" y="1765152"/>
            <a:ext cx="1011600" cy="341949"/>
          </a:xfrm>
          <a:prstGeom prst="rect">
            <a:avLst/>
          </a:prstGeom>
        </p:spPr>
      </p:pic>
      <p:sp>
        <p:nvSpPr>
          <p:cNvPr id="19" name="TextBox 18">
            <a:extLst>
              <a:ext uri="{FF2B5EF4-FFF2-40B4-BE49-F238E27FC236}">
                <a16:creationId xmlns:a16="http://schemas.microsoft.com/office/drawing/2014/main" id="{0F8B660D-373C-A143-A95E-342AE2DFE898}"/>
              </a:ext>
            </a:extLst>
          </p:cNvPr>
          <p:cNvSpPr txBox="1"/>
          <p:nvPr/>
        </p:nvSpPr>
        <p:spPr>
          <a:xfrm>
            <a:off x="4712950" y="1520630"/>
            <a:ext cx="2749471" cy="830997"/>
          </a:xfrm>
          <a:prstGeom prst="rect">
            <a:avLst/>
          </a:prstGeom>
          <a:noFill/>
        </p:spPr>
        <p:txBody>
          <a:bodyPr wrap="none" rtlCol="0">
            <a:spAutoFit/>
          </a:bodyPr>
          <a:lstStyle/>
          <a:p>
            <a:pPr algn="ctr"/>
            <a:r>
              <a:rPr lang="pt-BR" sz="2400" b="1" dirty="0">
                <a:solidFill>
                  <a:srgbClr val="0432FF"/>
                </a:solidFill>
                <a:latin typeface="Arial" panose="020B0604020202020204" pitchFamily="34" charset="0"/>
                <a:cs typeface="Arial" panose="020B0604020202020204" pitchFamily="34" charset="0"/>
              </a:rPr>
              <a:t>Modelo de </a:t>
            </a:r>
          </a:p>
          <a:p>
            <a:pPr algn="ctr"/>
            <a:r>
              <a:rPr lang="pt-BR" sz="2400" b="1" dirty="0">
                <a:solidFill>
                  <a:srgbClr val="0432FF"/>
                </a:solidFill>
                <a:latin typeface="Arial" panose="020B0604020202020204" pitchFamily="34" charset="0"/>
                <a:cs typeface="Arial" panose="020B0604020202020204" pitchFamily="34" charset="0"/>
              </a:rPr>
              <a:t>Michaelis-</a:t>
            </a:r>
            <a:r>
              <a:rPr lang="pt-BR" sz="2400" b="1" dirty="0" err="1">
                <a:solidFill>
                  <a:srgbClr val="0432FF"/>
                </a:solidFill>
                <a:latin typeface="Arial" panose="020B0604020202020204" pitchFamily="34" charset="0"/>
                <a:cs typeface="Arial" panose="020B0604020202020204" pitchFamily="34" charset="0"/>
              </a:rPr>
              <a:t>Menten</a:t>
            </a:r>
            <a:endParaRPr lang="pt-BR" sz="2400" b="1" dirty="0">
              <a:solidFill>
                <a:srgbClr val="0432FF"/>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A83A038-07E3-0842-AFEC-744BECBFA419}"/>
              </a:ext>
            </a:extLst>
          </p:cNvPr>
          <p:cNvPicPr>
            <a:picLocks noChangeAspect="1"/>
          </p:cNvPicPr>
          <p:nvPr/>
        </p:nvPicPr>
        <p:blipFill>
          <a:blip r:embed="rId4"/>
          <a:stretch>
            <a:fillRect/>
          </a:stretch>
        </p:blipFill>
        <p:spPr>
          <a:xfrm>
            <a:off x="5822564" y="4472668"/>
            <a:ext cx="4620325" cy="1212574"/>
          </a:xfrm>
          <a:prstGeom prst="rect">
            <a:avLst/>
          </a:prstGeom>
        </p:spPr>
      </p:pic>
      <p:pic>
        <p:nvPicPr>
          <p:cNvPr id="9" name="Picture 8">
            <a:extLst>
              <a:ext uri="{FF2B5EF4-FFF2-40B4-BE49-F238E27FC236}">
                <a16:creationId xmlns:a16="http://schemas.microsoft.com/office/drawing/2014/main" id="{CB3D2A46-25CD-A34D-9AC3-E398E0C0EDAC}"/>
              </a:ext>
            </a:extLst>
          </p:cNvPr>
          <p:cNvPicPr>
            <a:picLocks noChangeAspect="1"/>
          </p:cNvPicPr>
          <p:nvPr/>
        </p:nvPicPr>
        <p:blipFill>
          <a:blip r:embed="rId5"/>
          <a:stretch>
            <a:fillRect/>
          </a:stretch>
        </p:blipFill>
        <p:spPr>
          <a:xfrm>
            <a:off x="7061071" y="2670793"/>
            <a:ext cx="1435026" cy="450038"/>
          </a:xfrm>
          <a:prstGeom prst="rect">
            <a:avLst/>
          </a:prstGeom>
        </p:spPr>
      </p:pic>
      <p:pic>
        <p:nvPicPr>
          <p:cNvPr id="21" name="Picture 20">
            <a:extLst>
              <a:ext uri="{FF2B5EF4-FFF2-40B4-BE49-F238E27FC236}">
                <a16:creationId xmlns:a16="http://schemas.microsoft.com/office/drawing/2014/main" id="{EF517780-4008-7044-9739-12518B67B997}"/>
              </a:ext>
            </a:extLst>
          </p:cNvPr>
          <p:cNvPicPr>
            <a:picLocks noChangeAspect="1"/>
          </p:cNvPicPr>
          <p:nvPr/>
        </p:nvPicPr>
        <p:blipFill>
          <a:blip r:embed="rId6"/>
          <a:stretch>
            <a:fillRect/>
          </a:stretch>
        </p:blipFill>
        <p:spPr>
          <a:xfrm>
            <a:off x="9445283" y="2727487"/>
            <a:ext cx="1369075" cy="347819"/>
          </a:xfrm>
          <a:prstGeom prst="rect">
            <a:avLst/>
          </a:prstGeom>
        </p:spPr>
      </p:pic>
      <p:sp>
        <p:nvSpPr>
          <p:cNvPr id="22" name="TextBox 21">
            <a:extLst>
              <a:ext uri="{FF2B5EF4-FFF2-40B4-BE49-F238E27FC236}">
                <a16:creationId xmlns:a16="http://schemas.microsoft.com/office/drawing/2014/main" id="{7D82A5E8-17C4-464B-AAAE-E81754605596}"/>
              </a:ext>
            </a:extLst>
          </p:cNvPr>
          <p:cNvSpPr txBox="1"/>
          <p:nvPr/>
        </p:nvSpPr>
        <p:spPr>
          <a:xfrm>
            <a:off x="4649489" y="5787215"/>
            <a:ext cx="7650995" cy="830997"/>
          </a:xfrm>
          <a:prstGeom prst="rect">
            <a:avLst/>
          </a:prstGeom>
          <a:noFill/>
        </p:spPr>
        <p:txBody>
          <a:bodyPr wrap="square" rtlCol="0">
            <a:spAutoFit/>
          </a:bodyPr>
          <a:lstStyle/>
          <a:p>
            <a:pPr algn="ctr"/>
            <a:r>
              <a:rPr lang="pt-BR" sz="2400" b="1" dirty="0">
                <a:solidFill>
                  <a:srgbClr val="0432FF"/>
                </a:solidFill>
                <a:latin typeface="Arial" panose="020B0604020202020204" pitchFamily="34" charset="0"/>
                <a:cs typeface="Arial" panose="020B0604020202020204" pitchFamily="34" charset="0"/>
              </a:rPr>
              <a:t>A grandeza </a:t>
            </a:r>
            <a:r>
              <a:rPr lang="pt-BR" sz="2400" b="1" dirty="0" err="1">
                <a:solidFill>
                  <a:srgbClr val="0432FF"/>
                </a:solidFill>
                <a:latin typeface="Arial" panose="020B0604020202020204" pitchFamily="34" charset="0"/>
                <a:cs typeface="Arial" panose="020B0604020202020204" pitchFamily="34" charset="0"/>
              </a:rPr>
              <a:t>k</a:t>
            </a:r>
            <a:r>
              <a:rPr lang="pt-BR" sz="2400" b="1" baseline="-25000" dirty="0" err="1">
                <a:solidFill>
                  <a:srgbClr val="0432FF"/>
                </a:solidFill>
                <a:latin typeface="Arial" panose="020B0604020202020204" pitchFamily="34" charset="0"/>
                <a:cs typeface="Arial" panose="020B0604020202020204" pitchFamily="34" charset="0"/>
              </a:rPr>
              <a:t>cat</a:t>
            </a:r>
            <a:r>
              <a:rPr lang="pt-BR" sz="2400" b="1" dirty="0">
                <a:solidFill>
                  <a:srgbClr val="0432FF"/>
                </a:solidFill>
                <a:latin typeface="Arial" panose="020B0604020202020204" pitchFamily="34" charset="0"/>
                <a:cs typeface="Arial" panose="020B0604020202020204" pitchFamily="34" charset="0"/>
              </a:rPr>
              <a:t>/K</a:t>
            </a:r>
            <a:r>
              <a:rPr lang="pt-BR" sz="2400" b="1" baseline="-25000" dirty="0">
                <a:solidFill>
                  <a:srgbClr val="0432FF"/>
                </a:solidFill>
                <a:latin typeface="Arial" panose="020B0604020202020204" pitchFamily="34" charset="0"/>
                <a:cs typeface="Arial" panose="020B0604020202020204" pitchFamily="34" charset="0"/>
              </a:rPr>
              <a:t>M</a:t>
            </a:r>
            <a:r>
              <a:rPr lang="pt-BR" sz="2400" b="1" dirty="0">
                <a:solidFill>
                  <a:srgbClr val="0432FF"/>
                </a:solidFill>
                <a:latin typeface="Arial" panose="020B0604020202020204" pitchFamily="34" charset="0"/>
                <a:cs typeface="Arial" panose="020B0604020202020204" pitchFamily="34" charset="0"/>
              </a:rPr>
              <a:t> é uma constante de segunda ordem e medida da eficiência catalítica da enzima.</a:t>
            </a:r>
          </a:p>
        </p:txBody>
      </p:sp>
      <p:pic>
        <p:nvPicPr>
          <p:cNvPr id="23" name="Picture 22">
            <a:extLst>
              <a:ext uri="{FF2B5EF4-FFF2-40B4-BE49-F238E27FC236}">
                <a16:creationId xmlns:a16="http://schemas.microsoft.com/office/drawing/2014/main" id="{B907BE4F-9460-3846-9644-03C95E0A0682}"/>
              </a:ext>
            </a:extLst>
          </p:cNvPr>
          <p:cNvPicPr>
            <a:picLocks noChangeAspect="1"/>
          </p:cNvPicPr>
          <p:nvPr/>
        </p:nvPicPr>
        <p:blipFill>
          <a:blip r:embed="rId7"/>
          <a:stretch>
            <a:fillRect/>
          </a:stretch>
        </p:blipFill>
        <p:spPr>
          <a:xfrm>
            <a:off x="5772689" y="3423895"/>
            <a:ext cx="5063898" cy="1133436"/>
          </a:xfrm>
          <a:prstGeom prst="rect">
            <a:avLst/>
          </a:prstGeom>
        </p:spPr>
      </p:pic>
      <p:sp>
        <p:nvSpPr>
          <p:cNvPr id="24" name="TextBox 23">
            <a:extLst>
              <a:ext uri="{FF2B5EF4-FFF2-40B4-BE49-F238E27FC236}">
                <a16:creationId xmlns:a16="http://schemas.microsoft.com/office/drawing/2014/main" id="{B981F36F-36DE-8A41-9CDC-731646643A41}"/>
              </a:ext>
            </a:extLst>
          </p:cNvPr>
          <p:cNvSpPr txBox="1"/>
          <p:nvPr/>
        </p:nvSpPr>
        <p:spPr>
          <a:xfrm>
            <a:off x="5627342" y="2651785"/>
            <a:ext cx="1447832" cy="461665"/>
          </a:xfrm>
          <a:prstGeom prst="rect">
            <a:avLst/>
          </a:prstGeom>
          <a:noFill/>
        </p:spPr>
        <p:txBody>
          <a:bodyPr wrap="none" rtlCol="0">
            <a:spAutoFit/>
          </a:bodyPr>
          <a:lstStyle/>
          <a:p>
            <a:r>
              <a:rPr lang="pt-BR" sz="2400" b="1" dirty="0">
                <a:solidFill>
                  <a:srgbClr val="FF9300"/>
                </a:solidFill>
                <a:latin typeface="Arial" panose="020B0604020202020204" pitchFamily="34" charset="0"/>
                <a:cs typeface="Arial" panose="020B0604020202020204" pitchFamily="34" charset="0"/>
              </a:rPr>
              <a:t>Quando:</a:t>
            </a:r>
          </a:p>
        </p:txBody>
      </p:sp>
      <p:pic>
        <p:nvPicPr>
          <p:cNvPr id="26" name="Picture 25">
            <a:extLst>
              <a:ext uri="{FF2B5EF4-FFF2-40B4-BE49-F238E27FC236}">
                <a16:creationId xmlns:a16="http://schemas.microsoft.com/office/drawing/2014/main" id="{135AEC4E-7FE0-2741-8475-F596A6EE224B}"/>
              </a:ext>
            </a:extLst>
          </p:cNvPr>
          <p:cNvPicPr>
            <a:picLocks noChangeAspect="1"/>
          </p:cNvPicPr>
          <p:nvPr/>
        </p:nvPicPr>
        <p:blipFill>
          <a:blip r:embed="rId8"/>
          <a:stretch>
            <a:fillRect/>
          </a:stretch>
        </p:blipFill>
        <p:spPr>
          <a:xfrm>
            <a:off x="8028963" y="1639991"/>
            <a:ext cx="1869362" cy="592273"/>
          </a:xfrm>
          <a:prstGeom prst="rect">
            <a:avLst/>
          </a:prstGeom>
        </p:spPr>
      </p:pic>
      <p:cxnSp>
        <p:nvCxnSpPr>
          <p:cNvPr id="28" name="Straight Arrow Connector 27">
            <a:extLst>
              <a:ext uri="{FF2B5EF4-FFF2-40B4-BE49-F238E27FC236}">
                <a16:creationId xmlns:a16="http://schemas.microsoft.com/office/drawing/2014/main" id="{D8B6D2F0-1E71-3B41-A6D4-905388ED4D95}"/>
              </a:ext>
            </a:extLst>
          </p:cNvPr>
          <p:cNvCxnSpPr/>
          <p:nvPr/>
        </p:nvCxnSpPr>
        <p:spPr>
          <a:xfrm>
            <a:off x="9901891" y="1936126"/>
            <a:ext cx="44888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2A2476D-EB8F-E04C-8B19-7A30B0BD467D}"/>
              </a:ext>
            </a:extLst>
          </p:cNvPr>
          <p:cNvCxnSpPr/>
          <p:nvPr/>
        </p:nvCxnSpPr>
        <p:spPr>
          <a:xfrm>
            <a:off x="8718911" y="2886548"/>
            <a:ext cx="44888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956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Inibição de enzimas</a:t>
            </a:r>
            <a:endParaRPr lang="pt-BR" sz="4000" b="1" i="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AD3DAC4-3582-4E44-9F85-6A46AE643502}"/>
              </a:ext>
            </a:extLst>
          </p:cNvPr>
          <p:cNvSpPr txBox="1"/>
          <p:nvPr/>
        </p:nvSpPr>
        <p:spPr>
          <a:xfrm>
            <a:off x="343585" y="1520630"/>
            <a:ext cx="11227731" cy="5386090"/>
          </a:xfrm>
          <a:prstGeom prst="rect">
            <a:avLst/>
          </a:prstGeom>
          <a:noFill/>
        </p:spPr>
        <p:txBody>
          <a:bodyPr wrap="square" rtlCol="0">
            <a:spAutoFit/>
          </a:bodyPr>
          <a:lstStyle/>
          <a:p>
            <a:r>
              <a:rPr lang="pt-BR" sz="2800" b="1" dirty="0">
                <a:solidFill>
                  <a:srgbClr val="0432FF"/>
                </a:solidFill>
                <a:latin typeface="Arial" panose="020B0604020202020204" pitchFamily="34" charset="0"/>
                <a:cs typeface="Arial" panose="020B0604020202020204" pitchFamily="34" charset="0"/>
              </a:rPr>
              <a:t>As enzimas podem ter sua atividade reduzida ou bloqueada pela ação de inibidores de distintos tipos. Esta estratégia pode ser útil para estudar os mecanismos enzimáticos e também no desenvolvimento de novos fármacos. </a:t>
            </a:r>
          </a:p>
          <a:p>
            <a:endParaRPr lang="pt-BR" sz="3200" b="1" dirty="0">
              <a:solidFill>
                <a:srgbClr val="0432FF"/>
              </a:solidFill>
              <a:latin typeface="Arial" panose="020B0604020202020204" pitchFamily="34" charset="0"/>
              <a:cs typeface="Arial" panose="020B0604020202020204" pitchFamily="34" charset="0"/>
            </a:endParaRPr>
          </a:p>
          <a:p>
            <a:r>
              <a:rPr lang="pt-BR" sz="2800" b="1" dirty="0">
                <a:solidFill>
                  <a:srgbClr val="0432FF"/>
                </a:solidFill>
                <a:latin typeface="Arial" panose="020B0604020202020204" pitchFamily="34" charset="0"/>
                <a:cs typeface="Arial" panose="020B0604020202020204" pitchFamily="34" charset="0"/>
              </a:rPr>
              <a:t>Modos de inibição:</a:t>
            </a:r>
          </a:p>
          <a:p>
            <a:endParaRPr lang="pt-BR" sz="2400" b="1" dirty="0">
              <a:solidFill>
                <a:srgbClr val="0432FF"/>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Reversível </a:t>
            </a:r>
          </a:p>
          <a:p>
            <a:r>
              <a:rPr lang="pt-BR" sz="2400" b="1" dirty="0">
                <a:solidFill>
                  <a:srgbClr val="0432FF"/>
                </a:solidFill>
                <a:latin typeface="Arial" panose="020B0604020202020204" pitchFamily="34" charset="0"/>
                <a:cs typeface="Arial" panose="020B0604020202020204" pitchFamily="34" charset="0"/>
              </a:rPr>
              <a:t>	</a:t>
            </a:r>
            <a:r>
              <a:rPr lang="pt-BR" sz="2400" b="1" dirty="0">
                <a:solidFill>
                  <a:srgbClr val="FF9300"/>
                </a:solidFill>
                <a:latin typeface="Arial" panose="020B0604020202020204" pitchFamily="34" charset="0"/>
                <a:cs typeface="Arial" panose="020B0604020202020204" pitchFamily="34" charset="0"/>
              </a:rPr>
              <a:t>Competitivo, </a:t>
            </a:r>
            <a:r>
              <a:rPr lang="pt-BR" sz="2400" b="1" dirty="0" err="1">
                <a:solidFill>
                  <a:srgbClr val="FF9300"/>
                </a:solidFill>
                <a:latin typeface="Arial" panose="020B0604020202020204" pitchFamily="34" charset="0"/>
                <a:cs typeface="Arial" panose="020B0604020202020204" pitchFamily="34" charset="0"/>
              </a:rPr>
              <a:t>incompetitivo</a:t>
            </a:r>
            <a:r>
              <a:rPr lang="pt-BR" sz="2400" b="1" dirty="0">
                <a:solidFill>
                  <a:srgbClr val="FF9300"/>
                </a:solidFill>
                <a:latin typeface="Arial" panose="020B0604020202020204" pitchFamily="34" charset="0"/>
                <a:cs typeface="Arial" panose="020B0604020202020204" pitchFamily="34" charset="0"/>
              </a:rPr>
              <a:t> e misto.</a:t>
            </a:r>
          </a:p>
          <a:p>
            <a:pPr marL="342900" indent="-342900">
              <a:buFont typeface="Arial" panose="020B0604020202020204" pitchFamily="34" charset="0"/>
              <a:buChar char="•"/>
            </a:pPr>
            <a:endParaRPr lang="pt-BR" sz="2400" b="1" dirty="0">
              <a:solidFill>
                <a:srgbClr val="0432FF"/>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Irreversível</a:t>
            </a:r>
          </a:p>
          <a:p>
            <a:r>
              <a:rPr lang="pt-BR" sz="2400" b="1" dirty="0">
                <a:solidFill>
                  <a:srgbClr val="0432FF"/>
                </a:solidFill>
                <a:latin typeface="Arial" panose="020B0604020202020204" pitchFamily="34" charset="0"/>
                <a:cs typeface="Arial" panose="020B0604020202020204" pitchFamily="34" charset="0"/>
              </a:rPr>
              <a:t>	</a:t>
            </a:r>
            <a:r>
              <a:rPr lang="pt-BR" sz="2400" b="1" dirty="0">
                <a:solidFill>
                  <a:srgbClr val="FF9300"/>
                </a:solidFill>
                <a:latin typeface="Arial" panose="020B0604020202020204" pitchFamily="34" charset="0"/>
                <a:cs typeface="Arial" panose="020B0604020202020204" pitchFamily="34" charset="0"/>
              </a:rPr>
              <a:t>Covalente e não covalente. Inativadores suicidas com base no mecanismo. Análogos do estado de transição.</a:t>
            </a:r>
            <a:endParaRPr lang="pt-BR" sz="3200" b="1" dirty="0">
              <a:solidFill>
                <a:srgbClr val="FF9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0853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Inibição competitiva</a:t>
            </a:r>
            <a:endParaRPr lang="pt-BR" sz="4000" b="1" i="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AD3DAC4-3582-4E44-9F85-6A46AE643502}"/>
              </a:ext>
            </a:extLst>
          </p:cNvPr>
          <p:cNvSpPr txBox="1"/>
          <p:nvPr/>
        </p:nvSpPr>
        <p:spPr>
          <a:xfrm>
            <a:off x="343585" y="1520630"/>
            <a:ext cx="7549839" cy="1077218"/>
          </a:xfrm>
          <a:prstGeom prst="rect">
            <a:avLst/>
          </a:prstGeom>
          <a:noFill/>
        </p:spPr>
        <p:txBody>
          <a:bodyPr wrap="square" rtlCol="0">
            <a:spAutoFit/>
          </a:bodyPr>
          <a:lstStyle/>
          <a:p>
            <a:r>
              <a:rPr lang="pt-BR" sz="3200" b="1" dirty="0">
                <a:solidFill>
                  <a:srgbClr val="0432FF"/>
                </a:solidFill>
                <a:latin typeface="Arial" panose="020B0604020202020204" pitchFamily="34" charset="0"/>
                <a:cs typeface="Arial" panose="020B0604020202020204" pitchFamily="34" charset="0"/>
              </a:rPr>
              <a:t>Competição direta entre o substrato e o inibidor pelo sitio ativo da enzima. </a:t>
            </a:r>
          </a:p>
        </p:txBody>
      </p:sp>
      <p:grpSp>
        <p:nvGrpSpPr>
          <p:cNvPr id="5" name="Group 4">
            <a:extLst>
              <a:ext uri="{FF2B5EF4-FFF2-40B4-BE49-F238E27FC236}">
                <a16:creationId xmlns:a16="http://schemas.microsoft.com/office/drawing/2014/main" id="{A0ADB163-AD49-F241-B3EE-0628BCF4484D}"/>
              </a:ext>
            </a:extLst>
          </p:cNvPr>
          <p:cNvGrpSpPr/>
          <p:nvPr/>
        </p:nvGrpSpPr>
        <p:grpSpPr>
          <a:xfrm>
            <a:off x="1147357" y="5517481"/>
            <a:ext cx="2315935" cy="1130807"/>
            <a:chOff x="993353" y="5337370"/>
            <a:chExt cx="2315935" cy="1130807"/>
          </a:xfrm>
        </p:grpSpPr>
        <p:sp>
          <p:nvSpPr>
            <p:cNvPr id="6" name="Rectangle 5">
              <a:extLst>
                <a:ext uri="{FF2B5EF4-FFF2-40B4-BE49-F238E27FC236}">
                  <a16:creationId xmlns:a16="http://schemas.microsoft.com/office/drawing/2014/main" id="{8C880FDF-65C2-EF45-ABC8-753B04F94C08}"/>
                </a:ext>
              </a:extLst>
            </p:cNvPr>
            <p:cNvSpPr/>
            <p:nvPr/>
          </p:nvSpPr>
          <p:spPr>
            <a:xfrm>
              <a:off x="993353" y="5337370"/>
              <a:ext cx="2315935" cy="113080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pic>
          <p:nvPicPr>
            <p:cNvPr id="4" name="Picture 3">
              <a:extLst>
                <a:ext uri="{FF2B5EF4-FFF2-40B4-BE49-F238E27FC236}">
                  <a16:creationId xmlns:a16="http://schemas.microsoft.com/office/drawing/2014/main" id="{268B7B5B-35C7-B146-8455-40F210EE9E72}"/>
                </a:ext>
              </a:extLst>
            </p:cNvPr>
            <p:cNvPicPr>
              <a:picLocks noChangeAspect="1"/>
            </p:cNvPicPr>
            <p:nvPr/>
          </p:nvPicPr>
          <p:blipFill>
            <a:blip r:embed="rId2"/>
            <a:stretch>
              <a:fillRect/>
            </a:stretch>
          </p:blipFill>
          <p:spPr>
            <a:xfrm>
              <a:off x="1205460" y="5514340"/>
              <a:ext cx="1891723" cy="770082"/>
            </a:xfrm>
            <a:prstGeom prst="rect">
              <a:avLst/>
            </a:prstGeom>
          </p:spPr>
        </p:pic>
      </p:grpSp>
      <p:pic>
        <p:nvPicPr>
          <p:cNvPr id="7" name="Picture 6">
            <a:extLst>
              <a:ext uri="{FF2B5EF4-FFF2-40B4-BE49-F238E27FC236}">
                <a16:creationId xmlns:a16="http://schemas.microsoft.com/office/drawing/2014/main" id="{64A60C81-CE7B-A94B-82DB-6821DE98ED64}"/>
              </a:ext>
            </a:extLst>
          </p:cNvPr>
          <p:cNvPicPr>
            <a:picLocks noChangeAspect="1"/>
          </p:cNvPicPr>
          <p:nvPr/>
        </p:nvPicPr>
        <p:blipFill>
          <a:blip r:embed="rId3"/>
          <a:stretch>
            <a:fillRect/>
          </a:stretch>
        </p:blipFill>
        <p:spPr>
          <a:xfrm>
            <a:off x="3675399" y="5816480"/>
            <a:ext cx="1422400" cy="787400"/>
          </a:xfrm>
          <a:prstGeom prst="rect">
            <a:avLst/>
          </a:prstGeom>
        </p:spPr>
      </p:pic>
      <p:sp>
        <p:nvSpPr>
          <p:cNvPr id="8" name="TextBox 7">
            <a:extLst>
              <a:ext uri="{FF2B5EF4-FFF2-40B4-BE49-F238E27FC236}">
                <a16:creationId xmlns:a16="http://schemas.microsoft.com/office/drawing/2014/main" id="{C5748AC0-0C06-3541-9804-9E9A85AE83CD}"/>
              </a:ext>
            </a:extLst>
          </p:cNvPr>
          <p:cNvSpPr txBox="1"/>
          <p:nvPr/>
        </p:nvSpPr>
        <p:spPr>
          <a:xfrm>
            <a:off x="3675399" y="5535574"/>
            <a:ext cx="813043" cy="369332"/>
          </a:xfrm>
          <a:prstGeom prst="rect">
            <a:avLst/>
          </a:prstGeom>
          <a:noFill/>
        </p:spPr>
        <p:txBody>
          <a:bodyPr wrap="none" rtlCol="0">
            <a:spAutoFit/>
          </a:bodyPr>
          <a:lstStyle/>
          <a:p>
            <a:r>
              <a:rPr lang="en-CL" dirty="0">
                <a:latin typeface="Arial" panose="020B0604020202020204" pitchFamily="34" charset="0"/>
                <a:cs typeface="Arial" panose="020B0604020202020204" pitchFamily="34" charset="0"/>
              </a:rPr>
              <a:t>Onde,</a:t>
            </a:r>
          </a:p>
        </p:txBody>
      </p:sp>
      <p:pic>
        <p:nvPicPr>
          <p:cNvPr id="9" name="Picture 8">
            <a:extLst>
              <a:ext uri="{FF2B5EF4-FFF2-40B4-BE49-F238E27FC236}">
                <a16:creationId xmlns:a16="http://schemas.microsoft.com/office/drawing/2014/main" id="{948A799C-36B7-E341-880A-2F2DC7B83D93}"/>
              </a:ext>
            </a:extLst>
          </p:cNvPr>
          <p:cNvPicPr>
            <a:picLocks noChangeAspect="1"/>
          </p:cNvPicPr>
          <p:nvPr/>
        </p:nvPicPr>
        <p:blipFill>
          <a:blip r:embed="rId4"/>
          <a:stretch>
            <a:fillRect/>
          </a:stretch>
        </p:blipFill>
        <p:spPr>
          <a:xfrm>
            <a:off x="5680518" y="2450185"/>
            <a:ext cx="4637919" cy="3215624"/>
          </a:xfrm>
          <a:prstGeom prst="rect">
            <a:avLst/>
          </a:prstGeom>
        </p:spPr>
      </p:pic>
      <p:sp>
        <p:nvSpPr>
          <p:cNvPr id="11" name="TextBox 10">
            <a:extLst>
              <a:ext uri="{FF2B5EF4-FFF2-40B4-BE49-F238E27FC236}">
                <a16:creationId xmlns:a16="http://schemas.microsoft.com/office/drawing/2014/main" id="{4AB20BAA-C187-0343-B1AB-C5F70B036166}"/>
              </a:ext>
            </a:extLst>
          </p:cNvPr>
          <p:cNvSpPr txBox="1"/>
          <p:nvPr/>
        </p:nvSpPr>
        <p:spPr>
          <a:xfrm>
            <a:off x="5472952" y="5544847"/>
            <a:ext cx="6306671" cy="1200329"/>
          </a:xfrm>
          <a:prstGeom prst="rect">
            <a:avLst/>
          </a:prstGeom>
          <a:noFill/>
        </p:spPr>
        <p:txBody>
          <a:bodyPr wrap="square" rtlCol="0">
            <a:spAutoFit/>
          </a:bodyPr>
          <a:lstStyle/>
          <a:p>
            <a:r>
              <a:rPr lang="pt-BR" dirty="0">
                <a:solidFill>
                  <a:srgbClr val="FF9300"/>
                </a:solidFill>
                <a:latin typeface="Arial" panose="020B0604020202020204" pitchFamily="34" charset="0"/>
                <a:cs typeface="Arial" panose="020B0604020202020204" pitchFamily="34" charset="0"/>
              </a:rPr>
              <a:t>A presença do inibidor tem o  efeito de fazer [</a:t>
            </a:r>
            <a:r>
              <a:rPr lang="pt-BR" dirty="0" err="1">
                <a:solidFill>
                  <a:srgbClr val="FF9300"/>
                </a:solidFill>
                <a:latin typeface="Arial" panose="020B0604020202020204" pitchFamily="34" charset="0"/>
                <a:cs typeface="Arial" panose="020B0604020202020204" pitchFamily="34" charset="0"/>
              </a:rPr>
              <a:t>S</a:t>
            </a:r>
            <a:r>
              <a:rPr lang="pt-BR" dirty="0">
                <a:solidFill>
                  <a:srgbClr val="FF9300"/>
                </a:solidFill>
                <a:latin typeface="Arial" panose="020B0604020202020204" pitchFamily="34" charset="0"/>
                <a:cs typeface="Arial" panose="020B0604020202020204" pitchFamily="34" charset="0"/>
              </a:rPr>
              <a:t>] parecer mais diluído do que realmente é,  ou, alternativamente, faz K</a:t>
            </a:r>
            <a:r>
              <a:rPr lang="pt-BR" baseline="-25000" dirty="0">
                <a:solidFill>
                  <a:srgbClr val="FF9300"/>
                </a:solidFill>
                <a:latin typeface="Arial" panose="020B0604020202020204" pitchFamily="34" charset="0"/>
                <a:cs typeface="Arial" panose="020B0604020202020204" pitchFamily="34" charset="0"/>
              </a:rPr>
              <a:t>M</a:t>
            </a:r>
            <a:r>
              <a:rPr lang="pt-BR" dirty="0">
                <a:solidFill>
                  <a:srgbClr val="FF9300"/>
                </a:solidFill>
                <a:latin typeface="Arial" panose="020B0604020202020204" pitchFamily="34" charset="0"/>
                <a:cs typeface="Arial" panose="020B0604020202020204" pitchFamily="34" charset="0"/>
              </a:rPr>
              <a:t> parecer maior do realmente é (K</a:t>
            </a:r>
            <a:r>
              <a:rPr lang="pt-BR" baseline="-25000" dirty="0">
                <a:solidFill>
                  <a:srgbClr val="FF9300"/>
                </a:solidFill>
                <a:latin typeface="Arial" panose="020B0604020202020204" pitchFamily="34" charset="0"/>
                <a:cs typeface="Arial" panose="020B0604020202020204" pitchFamily="34" charset="0"/>
              </a:rPr>
              <a:t>M</a:t>
            </a:r>
            <a:r>
              <a:rPr lang="pt-BR" dirty="0">
                <a:solidFill>
                  <a:srgbClr val="FF9300"/>
                </a:solidFill>
                <a:latin typeface="Arial" panose="020B0604020202020204" pitchFamily="34" charset="0"/>
                <a:cs typeface="Arial" panose="020B0604020202020204" pitchFamily="34" charset="0"/>
              </a:rPr>
              <a:t> aparente). </a:t>
            </a:r>
            <a:r>
              <a:rPr lang="pt-BR" dirty="0" err="1">
                <a:solidFill>
                  <a:srgbClr val="FF9300"/>
                </a:solidFill>
                <a:latin typeface="Arial" panose="020B0604020202020204" pitchFamily="34" charset="0"/>
                <a:cs typeface="Arial" panose="020B0604020202020204" pitchFamily="34" charset="0"/>
              </a:rPr>
              <a:t>V</a:t>
            </a:r>
            <a:r>
              <a:rPr lang="pt-BR" baseline="-25000" dirty="0" err="1">
                <a:solidFill>
                  <a:srgbClr val="FF9300"/>
                </a:solidFill>
                <a:latin typeface="Arial" panose="020B0604020202020204" pitchFamily="34" charset="0"/>
                <a:cs typeface="Arial" panose="020B0604020202020204" pitchFamily="34" charset="0"/>
              </a:rPr>
              <a:t>máx</a:t>
            </a:r>
            <a:r>
              <a:rPr lang="pt-BR" dirty="0">
                <a:solidFill>
                  <a:srgbClr val="FF9300"/>
                </a:solidFill>
                <a:latin typeface="Arial" panose="020B0604020202020204" pitchFamily="34" charset="0"/>
                <a:cs typeface="Arial" panose="020B0604020202020204" pitchFamily="34" charset="0"/>
              </a:rPr>
              <a:t> mantida, quando [</a:t>
            </a:r>
            <a:r>
              <a:rPr lang="pt-BR" dirty="0" err="1">
                <a:solidFill>
                  <a:srgbClr val="FF9300"/>
                </a:solidFill>
                <a:latin typeface="Arial" panose="020B0604020202020204" pitchFamily="34" charset="0"/>
                <a:cs typeface="Arial" panose="020B0604020202020204" pitchFamily="34" charset="0"/>
              </a:rPr>
              <a:t>S</a:t>
            </a:r>
            <a:r>
              <a:rPr lang="pt-BR" dirty="0">
                <a:solidFill>
                  <a:srgbClr val="FF9300"/>
                </a:solidFill>
                <a:latin typeface="Arial" panose="020B0604020202020204" pitchFamily="34" charset="0"/>
                <a:cs typeface="Arial" panose="020B0604020202020204" pitchFamily="34" charset="0"/>
              </a:rPr>
              <a:t>] &gt;&gt;&gt; [</a:t>
            </a:r>
            <a:r>
              <a:rPr lang="pt-BR" dirty="0" err="1">
                <a:solidFill>
                  <a:srgbClr val="FF9300"/>
                </a:solidFill>
                <a:latin typeface="Arial" panose="020B0604020202020204" pitchFamily="34" charset="0"/>
                <a:cs typeface="Arial" panose="020B0604020202020204" pitchFamily="34" charset="0"/>
              </a:rPr>
              <a:t>I</a:t>
            </a:r>
            <a:r>
              <a:rPr lang="pt-BR" dirty="0">
                <a:solidFill>
                  <a:srgbClr val="FF9300"/>
                </a:solidFill>
                <a:latin typeface="Arial" panose="020B0604020202020204" pitchFamily="34" charset="0"/>
                <a:cs typeface="Arial" panose="020B0604020202020204" pitchFamily="34" charset="0"/>
              </a:rPr>
              <a:t>].</a:t>
            </a:r>
          </a:p>
        </p:txBody>
      </p:sp>
      <p:pic>
        <p:nvPicPr>
          <p:cNvPr id="14" name="Picture 4" descr="figure 8-15a">
            <a:extLst>
              <a:ext uri="{FF2B5EF4-FFF2-40B4-BE49-F238E27FC236}">
                <a16:creationId xmlns:a16="http://schemas.microsoft.com/office/drawing/2014/main" id="{9CF97EED-2397-1B47-B54F-1D1D60A500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7300" y="1412564"/>
            <a:ext cx="1247539" cy="133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descr="figure 8-15b">
            <a:extLst>
              <a:ext uri="{FF2B5EF4-FFF2-40B4-BE49-F238E27FC236}">
                <a16:creationId xmlns:a16="http://schemas.microsoft.com/office/drawing/2014/main" id="{46C938D8-E46B-E544-A10F-98F1AFF995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5564" y="1373911"/>
            <a:ext cx="1260670" cy="1398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1D977D43-6ABE-5887-F4BA-8153B188DCD5}"/>
              </a:ext>
            </a:extLst>
          </p:cNvPr>
          <p:cNvPicPr>
            <a:picLocks noChangeAspect="1"/>
          </p:cNvPicPr>
          <p:nvPr/>
        </p:nvPicPr>
        <p:blipFill>
          <a:blip r:embed="rId7"/>
          <a:stretch>
            <a:fillRect/>
          </a:stretch>
        </p:blipFill>
        <p:spPr>
          <a:xfrm>
            <a:off x="531840" y="2723385"/>
            <a:ext cx="3798109" cy="2367194"/>
          </a:xfrm>
          <a:prstGeom prst="rect">
            <a:avLst/>
          </a:prstGeom>
        </p:spPr>
      </p:pic>
    </p:spTree>
    <p:extLst>
      <p:ext uri="{BB962C8B-B14F-4D97-AF65-F5344CB8AC3E}">
        <p14:creationId xmlns:p14="http://schemas.microsoft.com/office/powerpoint/2010/main" val="3282789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Natureza química das enzimas</a:t>
            </a:r>
            <a:endParaRPr lang="pt-BR" sz="4000" b="1" i="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F15888E-6894-1B4E-AEA6-611F2946CD14}"/>
              </a:ext>
            </a:extLst>
          </p:cNvPr>
          <p:cNvSpPr txBox="1"/>
          <p:nvPr/>
        </p:nvSpPr>
        <p:spPr>
          <a:xfrm>
            <a:off x="207103" y="1619187"/>
            <a:ext cx="9300152" cy="1569660"/>
          </a:xfrm>
          <a:prstGeom prst="rect">
            <a:avLst/>
          </a:prstGeom>
          <a:noFill/>
        </p:spPr>
        <p:txBody>
          <a:bodyPr wrap="square" rtlCol="0">
            <a:spAutoFit/>
          </a:bodyPr>
          <a:lstStyle/>
          <a:p>
            <a:r>
              <a:rPr lang="pt-BR" sz="3200" b="1" dirty="0">
                <a:solidFill>
                  <a:srgbClr val="0432FF"/>
                </a:solidFill>
                <a:latin typeface="Arial" panose="020B0604020202020204" pitchFamily="34" charset="0"/>
                <a:cs typeface="Arial" panose="020B0604020202020204" pitchFamily="34" charset="0"/>
              </a:rPr>
              <a:t>Proteína ou RNA (</a:t>
            </a:r>
            <a:r>
              <a:rPr lang="pt-BR" sz="3200" b="1" dirty="0" err="1">
                <a:solidFill>
                  <a:srgbClr val="0432FF"/>
                </a:solidFill>
                <a:latin typeface="Arial" panose="020B0604020202020204" pitchFamily="34" charset="0"/>
                <a:cs typeface="Arial" panose="020B0604020202020204" pitchFamily="34" charset="0"/>
              </a:rPr>
              <a:t>Ribozimas</a:t>
            </a:r>
            <a:r>
              <a:rPr lang="pt-BR" sz="3200" b="1" dirty="0">
                <a:solidFill>
                  <a:srgbClr val="0432FF"/>
                </a:solidFill>
                <a:latin typeface="Arial" panose="020B0604020202020204" pitchFamily="34" charset="0"/>
                <a:cs typeface="Arial" panose="020B0604020202020204" pitchFamily="34" charset="0"/>
              </a:rPr>
              <a:t>)</a:t>
            </a:r>
          </a:p>
          <a:p>
            <a:endParaRPr lang="pt-BR" sz="3200" b="1" dirty="0">
              <a:solidFill>
                <a:srgbClr val="0432FF"/>
              </a:solidFill>
              <a:latin typeface="Arial" panose="020B0604020202020204" pitchFamily="34" charset="0"/>
              <a:cs typeface="Arial" panose="020B0604020202020204" pitchFamily="34" charset="0"/>
            </a:endParaRPr>
          </a:p>
          <a:p>
            <a:r>
              <a:rPr lang="pt-BR" sz="3200" b="1" dirty="0">
                <a:solidFill>
                  <a:srgbClr val="0432FF"/>
                </a:solidFill>
                <a:latin typeface="Arial" panose="020B0604020202020204" pitchFamily="34" charset="0"/>
                <a:cs typeface="Arial" panose="020B0604020202020204" pitchFamily="34" charset="0"/>
              </a:rPr>
              <a:t>Podem utilizar cofatores e coenzimas</a:t>
            </a:r>
          </a:p>
        </p:txBody>
      </p:sp>
      <p:pic>
        <p:nvPicPr>
          <p:cNvPr id="4" name="Picture 3">
            <a:extLst>
              <a:ext uri="{FF2B5EF4-FFF2-40B4-BE49-F238E27FC236}">
                <a16:creationId xmlns:a16="http://schemas.microsoft.com/office/drawing/2014/main" id="{FC6FF08C-BC64-1346-881F-A2545E8C2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3429000"/>
            <a:ext cx="8207375" cy="315753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47E8B3AF-87BD-D14F-9592-CA9E00D77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0287" y="1351756"/>
            <a:ext cx="3541712"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ço Reservado para Conteúdo 1">
            <a:extLst>
              <a:ext uri="{FF2B5EF4-FFF2-40B4-BE49-F238E27FC236}">
                <a16:creationId xmlns:a16="http://schemas.microsoft.com/office/drawing/2014/main" id="{3C1293DE-72CD-6D47-96E1-1E59F6E0280A}"/>
              </a:ext>
            </a:extLst>
          </p:cNvPr>
          <p:cNvSpPr txBox="1">
            <a:spLocks/>
          </p:cNvSpPr>
          <p:nvPr/>
        </p:nvSpPr>
        <p:spPr bwMode="auto">
          <a:xfrm>
            <a:off x="8728868" y="5648415"/>
            <a:ext cx="3384550" cy="431800"/>
          </a:xfrm>
          <a:prstGeom prst="rect">
            <a:avLst/>
          </a:prstGeom>
          <a:solidFill>
            <a:schemeClr val="bg1"/>
          </a:solidFill>
          <a:ln>
            <a:noFill/>
          </a:ln>
        </p:spPr>
        <p:txBody>
          <a:bodyPr/>
          <a:lstStyle>
            <a:lvl1pPr marL="342900" indent="-342900">
              <a:spcBef>
                <a:spcPct val="20000"/>
              </a:spcBef>
              <a:buClr>
                <a:srgbClr val="000099"/>
              </a:buClr>
              <a:buChar char="•"/>
              <a:defRPr kumimoji="1" sz="3200">
                <a:solidFill>
                  <a:schemeClr val="bg2"/>
                </a:solidFill>
                <a:latin typeface="Arial" panose="020B0604020202020204" pitchFamily="34" charset="0"/>
              </a:defRPr>
            </a:lvl1pPr>
            <a:lvl2pPr marL="742950" indent="-285750">
              <a:spcBef>
                <a:spcPct val="20000"/>
              </a:spcBef>
              <a:buClr>
                <a:srgbClr val="3399FF"/>
              </a:buClr>
              <a:buFont typeface="Wingdings" pitchFamily="2" charset="2"/>
              <a:buChar char="Ø"/>
              <a:defRPr kumimoji="1" sz="2800">
                <a:solidFill>
                  <a:schemeClr val="bg2"/>
                </a:solidFill>
                <a:latin typeface="Arial" panose="020B0604020202020204" pitchFamily="34" charset="0"/>
              </a:defRPr>
            </a:lvl2pPr>
            <a:lvl3pPr marL="1143000" indent="-228600">
              <a:spcBef>
                <a:spcPct val="20000"/>
              </a:spcBef>
              <a:buChar char="–"/>
              <a:defRPr kumimoji="1" sz="2400">
                <a:solidFill>
                  <a:schemeClr val="bg2"/>
                </a:solidFill>
                <a:latin typeface="Arial" panose="020B0604020202020204" pitchFamily="34" charset="0"/>
              </a:defRPr>
            </a:lvl3pPr>
            <a:lvl4pPr marL="1600200" indent="-228600">
              <a:spcBef>
                <a:spcPct val="20000"/>
              </a:spcBef>
              <a:buChar char="–"/>
              <a:defRPr kumimoji="1" sz="2000">
                <a:solidFill>
                  <a:schemeClr val="bg2"/>
                </a:solidFill>
                <a:latin typeface="Arial" panose="020B0604020202020204" pitchFamily="34" charset="0"/>
              </a:defRPr>
            </a:lvl4pPr>
            <a:lvl5pPr marL="2057400" indent="-228600">
              <a:spcBef>
                <a:spcPct val="20000"/>
              </a:spcBef>
              <a:buChar char="»"/>
              <a:defRPr kumimoji="1" sz="2000">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bg2"/>
                </a:solidFill>
                <a:latin typeface="Arial" panose="020B0604020202020204" pitchFamily="34" charset="0"/>
              </a:defRPr>
            </a:lvl9pPr>
          </a:lstStyle>
          <a:p>
            <a:pPr algn="ctr">
              <a:buFontTx/>
              <a:buNone/>
              <a:defRPr/>
            </a:pPr>
            <a:r>
              <a:rPr lang="pt-BR" altLang="pt-BR" sz="2400" b="1" dirty="0" err="1">
                <a:solidFill>
                  <a:srgbClr val="FF9300"/>
                </a:solidFill>
                <a:latin typeface="Calibri" panose="020F0502020204030204" pitchFamily="34" charset="0"/>
              </a:rPr>
              <a:t>Succinato</a:t>
            </a:r>
            <a:r>
              <a:rPr lang="pt-BR" altLang="pt-BR" sz="2400" b="1" dirty="0">
                <a:solidFill>
                  <a:srgbClr val="FF9300"/>
                </a:solidFill>
                <a:latin typeface="Calibri" panose="020F0502020204030204" pitchFamily="34" charset="0"/>
              </a:rPr>
              <a:t> </a:t>
            </a:r>
            <a:r>
              <a:rPr lang="pt-BR" altLang="pt-BR" sz="2400" b="1" dirty="0" err="1">
                <a:solidFill>
                  <a:srgbClr val="FF9300"/>
                </a:solidFill>
                <a:latin typeface="Calibri" panose="020F0502020204030204" pitchFamily="34" charset="0"/>
              </a:rPr>
              <a:t>desidrogenase</a:t>
            </a:r>
            <a:endParaRPr lang="pt-BR" altLang="pt-BR" sz="2400" b="1" dirty="0">
              <a:solidFill>
                <a:srgbClr val="FF9300"/>
              </a:solidFill>
              <a:latin typeface="Calibri" panose="020F0502020204030204" pitchFamily="34" charset="0"/>
            </a:endParaRPr>
          </a:p>
        </p:txBody>
      </p:sp>
    </p:spTree>
    <p:extLst>
      <p:ext uri="{BB962C8B-B14F-4D97-AF65-F5344CB8AC3E}">
        <p14:creationId xmlns:p14="http://schemas.microsoft.com/office/powerpoint/2010/main" val="1859443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Inibição competitiva</a:t>
            </a:r>
            <a:endParaRPr lang="pt-BR" sz="4000" b="1" i="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AD3DAC4-3582-4E44-9F85-6A46AE643502}"/>
              </a:ext>
            </a:extLst>
          </p:cNvPr>
          <p:cNvSpPr txBox="1"/>
          <p:nvPr/>
        </p:nvSpPr>
        <p:spPr>
          <a:xfrm>
            <a:off x="343585" y="1520630"/>
            <a:ext cx="7549839" cy="1077218"/>
          </a:xfrm>
          <a:prstGeom prst="rect">
            <a:avLst/>
          </a:prstGeom>
          <a:noFill/>
        </p:spPr>
        <p:txBody>
          <a:bodyPr wrap="square" rtlCol="0">
            <a:spAutoFit/>
          </a:bodyPr>
          <a:lstStyle/>
          <a:p>
            <a:r>
              <a:rPr lang="pt-BR" sz="3200" b="1" dirty="0">
                <a:solidFill>
                  <a:srgbClr val="0432FF"/>
                </a:solidFill>
                <a:latin typeface="Arial" panose="020B0604020202020204" pitchFamily="34" charset="0"/>
                <a:cs typeface="Arial" panose="020B0604020202020204" pitchFamily="34" charset="0"/>
              </a:rPr>
              <a:t>Competição direta entre o substrato e o inibidor pelo sitio ativo da enzima. </a:t>
            </a:r>
          </a:p>
        </p:txBody>
      </p:sp>
      <p:grpSp>
        <p:nvGrpSpPr>
          <p:cNvPr id="5" name="Group 4">
            <a:extLst>
              <a:ext uri="{FF2B5EF4-FFF2-40B4-BE49-F238E27FC236}">
                <a16:creationId xmlns:a16="http://schemas.microsoft.com/office/drawing/2014/main" id="{A0ADB163-AD49-F241-B3EE-0628BCF4484D}"/>
              </a:ext>
            </a:extLst>
          </p:cNvPr>
          <p:cNvGrpSpPr/>
          <p:nvPr/>
        </p:nvGrpSpPr>
        <p:grpSpPr>
          <a:xfrm>
            <a:off x="1147357" y="5517481"/>
            <a:ext cx="2315935" cy="1130807"/>
            <a:chOff x="993353" y="5337370"/>
            <a:chExt cx="2315935" cy="1130807"/>
          </a:xfrm>
        </p:grpSpPr>
        <p:sp>
          <p:nvSpPr>
            <p:cNvPr id="6" name="Rectangle 5">
              <a:extLst>
                <a:ext uri="{FF2B5EF4-FFF2-40B4-BE49-F238E27FC236}">
                  <a16:creationId xmlns:a16="http://schemas.microsoft.com/office/drawing/2014/main" id="{8C880FDF-65C2-EF45-ABC8-753B04F94C08}"/>
                </a:ext>
              </a:extLst>
            </p:cNvPr>
            <p:cNvSpPr/>
            <p:nvPr/>
          </p:nvSpPr>
          <p:spPr>
            <a:xfrm>
              <a:off x="993353" y="5337370"/>
              <a:ext cx="2315935" cy="113080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pic>
          <p:nvPicPr>
            <p:cNvPr id="4" name="Picture 3">
              <a:extLst>
                <a:ext uri="{FF2B5EF4-FFF2-40B4-BE49-F238E27FC236}">
                  <a16:creationId xmlns:a16="http://schemas.microsoft.com/office/drawing/2014/main" id="{268B7B5B-35C7-B146-8455-40F210EE9E72}"/>
                </a:ext>
              </a:extLst>
            </p:cNvPr>
            <p:cNvPicPr>
              <a:picLocks noChangeAspect="1"/>
            </p:cNvPicPr>
            <p:nvPr/>
          </p:nvPicPr>
          <p:blipFill>
            <a:blip r:embed="rId2"/>
            <a:stretch>
              <a:fillRect/>
            </a:stretch>
          </p:blipFill>
          <p:spPr>
            <a:xfrm>
              <a:off x="1205460" y="5514340"/>
              <a:ext cx="1891723" cy="770082"/>
            </a:xfrm>
            <a:prstGeom prst="rect">
              <a:avLst/>
            </a:prstGeom>
          </p:spPr>
        </p:pic>
      </p:grpSp>
      <p:pic>
        <p:nvPicPr>
          <p:cNvPr id="7" name="Picture 6">
            <a:extLst>
              <a:ext uri="{FF2B5EF4-FFF2-40B4-BE49-F238E27FC236}">
                <a16:creationId xmlns:a16="http://schemas.microsoft.com/office/drawing/2014/main" id="{64A60C81-CE7B-A94B-82DB-6821DE98ED64}"/>
              </a:ext>
            </a:extLst>
          </p:cNvPr>
          <p:cNvPicPr>
            <a:picLocks noChangeAspect="1"/>
          </p:cNvPicPr>
          <p:nvPr/>
        </p:nvPicPr>
        <p:blipFill>
          <a:blip r:embed="rId3"/>
          <a:stretch>
            <a:fillRect/>
          </a:stretch>
        </p:blipFill>
        <p:spPr>
          <a:xfrm>
            <a:off x="3675399" y="5816480"/>
            <a:ext cx="1422400" cy="787400"/>
          </a:xfrm>
          <a:prstGeom prst="rect">
            <a:avLst/>
          </a:prstGeom>
        </p:spPr>
      </p:pic>
      <p:sp>
        <p:nvSpPr>
          <p:cNvPr id="8" name="TextBox 7">
            <a:extLst>
              <a:ext uri="{FF2B5EF4-FFF2-40B4-BE49-F238E27FC236}">
                <a16:creationId xmlns:a16="http://schemas.microsoft.com/office/drawing/2014/main" id="{C5748AC0-0C06-3541-9804-9E9A85AE83CD}"/>
              </a:ext>
            </a:extLst>
          </p:cNvPr>
          <p:cNvSpPr txBox="1"/>
          <p:nvPr/>
        </p:nvSpPr>
        <p:spPr>
          <a:xfrm>
            <a:off x="3675399" y="5535574"/>
            <a:ext cx="813043" cy="369332"/>
          </a:xfrm>
          <a:prstGeom prst="rect">
            <a:avLst/>
          </a:prstGeom>
          <a:noFill/>
        </p:spPr>
        <p:txBody>
          <a:bodyPr wrap="none" rtlCol="0">
            <a:spAutoFit/>
          </a:bodyPr>
          <a:lstStyle/>
          <a:p>
            <a:r>
              <a:rPr lang="en-CL" dirty="0">
                <a:latin typeface="Arial" panose="020B0604020202020204" pitchFamily="34" charset="0"/>
                <a:cs typeface="Arial" panose="020B0604020202020204" pitchFamily="34" charset="0"/>
              </a:rPr>
              <a:t>Onde,</a:t>
            </a:r>
          </a:p>
        </p:txBody>
      </p:sp>
      <p:pic>
        <p:nvPicPr>
          <p:cNvPr id="10" name="Picture 9">
            <a:extLst>
              <a:ext uri="{FF2B5EF4-FFF2-40B4-BE49-F238E27FC236}">
                <a16:creationId xmlns:a16="http://schemas.microsoft.com/office/drawing/2014/main" id="{D5EB9C14-9DF4-2F4A-BBCB-EC7B29BB8FD8}"/>
              </a:ext>
            </a:extLst>
          </p:cNvPr>
          <p:cNvPicPr>
            <a:picLocks noChangeAspect="1"/>
          </p:cNvPicPr>
          <p:nvPr/>
        </p:nvPicPr>
        <p:blipFill>
          <a:blip r:embed="rId4"/>
          <a:stretch>
            <a:fillRect/>
          </a:stretch>
        </p:blipFill>
        <p:spPr>
          <a:xfrm>
            <a:off x="6498102" y="2497784"/>
            <a:ext cx="4191199" cy="3137855"/>
          </a:xfrm>
          <a:prstGeom prst="rect">
            <a:avLst/>
          </a:prstGeom>
        </p:spPr>
      </p:pic>
      <p:sp>
        <p:nvSpPr>
          <p:cNvPr id="12" name="Oval 11">
            <a:extLst>
              <a:ext uri="{FF2B5EF4-FFF2-40B4-BE49-F238E27FC236}">
                <a16:creationId xmlns:a16="http://schemas.microsoft.com/office/drawing/2014/main" id="{F433BAC3-C5FA-8A48-8C01-A76AABAD54F6}"/>
              </a:ext>
            </a:extLst>
          </p:cNvPr>
          <p:cNvSpPr>
            <a:spLocks noChangeAspect="1"/>
          </p:cNvSpPr>
          <p:nvPr/>
        </p:nvSpPr>
        <p:spPr>
          <a:xfrm>
            <a:off x="7308626" y="4020700"/>
            <a:ext cx="913021" cy="879456"/>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11" name="TextBox 10">
            <a:extLst>
              <a:ext uri="{FF2B5EF4-FFF2-40B4-BE49-F238E27FC236}">
                <a16:creationId xmlns:a16="http://schemas.microsoft.com/office/drawing/2014/main" id="{4AB20BAA-C187-0343-B1AB-C5F70B036166}"/>
              </a:ext>
            </a:extLst>
          </p:cNvPr>
          <p:cNvSpPr txBox="1"/>
          <p:nvPr/>
        </p:nvSpPr>
        <p:spPr>
          <a:xfrm>
            <a:off x="5472952" y="5544847"/>
            <a:ext cx="6306671" cy="1200329"/>
          </a:xfrm>
          <a:prstGeom prst="rect">
            <a:avLst/>
          </a:prstGeom>
          <a:noFill/>
        </p:spPr>
        <p:txBody>
          <a:bodyPr wrap="square" rtlCol="0">
            <a:spAutoFit/>
          </a:bodyPr>
          <a:lstStyle/>
          <a:p>
            <a:r>
              <a:rPr lang="pt-BR" dirty="0">
                <a:solidFill>
                  <a:srgbClr val="FF9300"/>
                </a:solidFill>
                <a:latin typeface="Arial" panose="020B0604020202020204" pitchFamily="34" charset="0"/>
                <a:cs typeface="Arial" panose="020B0604020202020204" pitchFamily="34" charset="0"/>
              </a:rPr>
              <a:t>A presença do inibidor tem o  efeito de fazer [</a:t>
            </a:r>
            <a:r>
              <a:rPr lang="pt-BR" dirty="0" err="1">
                <a:solidFill>
                  <a:srgbClr val="FF9300"/>
                </a:solidFill>
                <a:latin typeface="Arial" panose="020B0604020202020204" pitchFamily="34" charset="0"/>
                <a:cs typeface="Arial" panose="020B0604020202020204" pitchFamily="34" charset="0"/>
              </a:rPr>
              <a:t>S</a:t>
            </a:r>
            <a:r>
              <a:rPr lang="pt-BR" dirty="0">
                <a:solidFill>
                  <a:srgbClr val="FF9300"/>
                </a:solidFill>
                <a:latin typeface="Arial" panose="020B0604020202020204" pitchFamily="34" charset="0"/>
                <a:cs typeface="Arial" panose="020B0604020202020204" pitchFamily="34" charset="0"/>
              </a:rPr>
              <a:t>] parecer mais diluído do que realmente é,  ou, alternativamente, faz K</a:t>
            </a:r>
            <a:r>
              <a:rPr lang="pt-BR" baseline="-25000" dirty="0">
                <a:solidFill>
                  <a:srgbClr val="FF9300"/>
                </a:solidFill>
                <a:latin typeface="Arial" panose="020B0604020202020204" pitchFamily="34" charset="0"/>
                <a:cs typeface="Arial" panose="020B0604020202020204" pitchFamily="34" charset="0"/>
              </a:rPr>
              <a:t>M</a:t>
            </a:r>
            <a:r>
              <a:rPr lang="pt-BR" dirty="0">
                <a:solidFill>
                  <a:srgbClr val="FF9300"/>
                </a:solidFill>
                <a:latin typeface="Arial" panose="020B0604020202020204" pitchFamily="34" charset="0"/>
                <a:cs typeface="Arial" panose="020B0604020202020204" pitchFamily="34" charset="0"/>
              </a:rPr>
              <a:t> parecer maior do realmente é (K</a:t>
            </a:r>
            <a:r>
              <a:rPr lang="pt-BR" baseline="-25000" dirty="0">
                <a:solidFill>
                  <a:srgbClr val="FF9300"/>
                </a:solidFill>
                <a:latin typeface="Arial" panose="020B0604020202020204" pitchFamily="34" charset="0"/>
                <a:cs typeface="Arial" panose="020B0604020202020204" pitchFamily="34" charset="0"/>
              </a:rPr>
              <a:t>M</a:t>
            </a:r>
            <a:r>
              <a:rPr lang="pt-BR" dirty="0">
                <a:solidFill>
                  <a:srgbClr val="FF9300"/>
                </a:solidFill>
                <a:latin typeface="Arial" panose="020B0604020202020204" pitchFamily="34" charset="0"/>
                <a:cs typeface="Arial" panose="020B0604020202020204" pitchFamily="34" charset="0"/>
              </a:rPr>
              <a:t> aparente). </a:t>
            </a:r>
            <a:r>
              <a:rPr lang="pt-BR" dirty="0" err="1">
                <a:solidFill>
                  <a:srgbClr val="FF9300"/>
                </a:solidFill>
                <a:latin typeface="Arial" panose="020B0604020202020204" pitchFamily="34" charset="0"/>
                <a:cs typeface="Arial" panose="020B0604020202020204" pitchFamily="34" charset="0"/>
              </a:rPr>
              <a:t>V</a:t>
            </a:r>
            <a:r>
              <a:rPr lang="pt-BR" baseline="-25000" dirty="0" err="1">
                <a:solidFill>
                  <a:srgbClr val="FF9300"/>
                </a:solidFill>
                <a:latin typeface="Arial" panose="020B0604020202020204" pitchFamily="34" charset="0"/>
                <a:cs typeface="Arial" panose="020B0604020202020204" pitchFamily="34" charset="0"/>
              </a:rPr>
              <a:t>máx</a:t>
            </a:r>
            <a:r>
              <a:rPr lang="pt-BR" dirty="0">
                <a:solidFill>
                  <a:srgbClr val="FF9300"/>
                </a:solidFill>
                <a:latin typeface="Arial" panose="020B0604020202020204" pitchFamily="34" charset="0"/>
                <a:cs typeface="Arial" panose="020B0604020202020204" pitchFamily="34" charset="0"/>
              </a:rPr>
              <a:t> mantida, quando [</a:t>
            </a:r>
            <a:r>
              <a:rPr lang="pt-BR" dirty="0" err="1">
                <a:solidFill>
                  <a:srgbClr val="FF9300"/>
                </a:solidFill>
                <a:latin typeface="Arial" panose="020B0604020202020204" pitchFamily="34" charset="0"/>
                <a:cs typeface="Arial" panose="020B0604020202020204" pitchFamily="34" charset="0"/>
              </a:rPr>
              <a:t>S</a:t>
            </a:r>
            <a:r>
              <a:rPr lang="pt-BR" dirty="0">
                <a:solidFill>
                  <a:srgbClr val="FF9300"/>
                </a:solidFill>
                <a:latin typeface="Arial" panose="020B0604020202020204" pitchFamily="34" charset="0"/>
                <a:cs typeface="Arial" panose="020B0604020202020204" pitchFamily="34" charset="0"/>
              </a:rPr>
              <a:t>] &gt;&gt;&gt; [</a:t>
            </a:r>
            <a:r>
              <a:rPr lang="pt-BR" dirty="0" err="1">
                <a:solidFill>
                  <a:srgbClr val="FF9300"/>
                </a:solidFill>
                <a:latin typeface="Arial" panose="020B0604020202020204" pitchFamily="34" charset="0"/>
                <a:cs typeface="Arial" panose="020B0604020202020204" pitchFamily="34" charset="0"/>
              </a:rPr>
              <a:t>I</a:t>
            </a:r>
            <a:r>
              <a:rPr lang="pt-BR" dirty="0">
                <a:solidFill>
                  <a:srgbClr val="FF9300"/>
                </a:solidFill>
                <a:latin typeface="Arial" panose="020B0604020202020204" pitchFamily="34" charset="0"/>
                <a:cs typeface="Arial" panose="020B0604020202020204" pitchFamily="34" charset="0"/>
              </a:rPr>
              <a:t>].</a:t>
            </a:r>
          </a:p>
        </p:txBody>
      </p:sp>
      <p:pic>
        <p:nvPicPr>
          <p:cNvPr id="14" name="Picture 4" descr="figure 8-15a">
            <a:extLst>
              <a:ext uri="{FF2B5EF4-FFF2-40B4-BE49-F238E27FC236}">
                <a16:creationId xmlns:a16="http://schemas.microsoft.com/office/drawing/2014/main" id="{9CF97EED-2397-1B47-B54F-1D1D60A500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7300" y="1412564"/>
            <a:ext cx="1247539" cy="133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descr="figure 8-15b">
            <a:extLst>
              <a:ext uri="{FF2B5EF4-FFF2-40B4-BE49-F238E27FC236}">
                <a16:creationId xmlns:a16="http://schemas.microsoft.com/office/drawing/2014/main" id="{46C938D8-E46B-E544-A10F-98F1AFF995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5564" y="1373911"/>
            <a:ext cx="1260670" cy="1398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a:extLst>
              <a:ext uri="{FF2B5EF4-FFF2-40B4-BE49-F238E27FC236}">
                <a16:creationId xmlns:a16="http://schemas.microsoft.com/office/drawing/2014/main" id="{8D2AD942-0D0E-1FFC-160B-1A5B73A556BB}"/>
              </a:ext>
            </a:extLst>
          </p:cNvPr>
          <p:cNvPicPr>
            <a:picLocks noChangeAspect="1"/>
          </p:cNvPicPr>
          <p:nvPr/>
        </p:nvPicPr>
        <p:blipFill>
          <a:blip r:embed="rId7"/>
          <a:stretch>
            <a:fillRect/>
          </a:stretch>
        </p:blipFill>
        <p:spPr>
          <a:xfrm>
            <a:off x="5068443" y="3194002"/>
            <a:ext cx="2501900" cy="762000"/>
          </a:xfrm>
          <a:prstGeom prst="rect">
            <a:avLst/>
          </a:prstGeom>
        </p:spPr>
      </p:pic>
      <p:pic>
        <p:nvPicPr>
          <p:cNvPr id="3" name="Picture 2">
            <a:extLst>
              <a:ext uri="{FF2B5EF4-FFF2-40B4-BE49-F238E27FC236}">
                <a16:creationId xmlns:a16="http://schemas.microsoft.com/office/drawing/2014/main" id="{3D96812B-5FDE-7C01-B99E-FA71BF7D4F47}"/>
              </a:ext>
            </a:extLst>
          </p:cNvPr>
          <p:cNvPicPr>
            <a:picLocks noChangeAspect="1"/>
          </p:cNvPicPr>
          <p:nvPr/>
        </p:nvPicPr>
        <p:blipFill>
          <a:blip r:embed="rId8"/>
          <a:stretch>
            <a:fillRect/>
          </a:stretch>
        </p:blipFill>
        <p:spPr>
          <a:xfrm>
            <a:off x="531840" y="2723385"/>
            <a:ext cx="3798109" cy="2367194"/>
          </a:xfrm>
          <a:prstGeom prst="rect">
            <a:avLst/>
          </a:prstGeom>
        </p:spPr>
      </p:pic>
    </p:spTree>
    <p:extLst>
      <p:ext uri="{BB962C8B-B14F-4D97-AF65-F5344CB8AC3E}">
        <p14:creationId xmlns:p14="http://schemas.microsoft.com/office/powerpoint/2010/main" val="3787495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5" y="0"/>
            <a:ext cx="5024054" cy="6858000"/>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Exemplo: como estudar inibidores competitivos de uma </a:t>
            </a:r>
            <a:r>
              <a:rPr lang="pt-BR" sz="4000" b="1" dirty="0" err="1">
                <a:solidFill>
                  <a:schemeClr val="bg1"/>
                </a:solidFill>
                <a:latin typeface="Arial" panose="020B0604020202020204" pitchFamily="34" charset="0"/>
                <a:cs typeface="Arial" panose="020B0604020202020204" pitchFamily="34" charset="0"/>
              </a:rPr>
              <a:t>ATPase</a:t>
            </a:r>
            <a:endParaRPr lang="pt-BR" sz="4000" b="1" i="1"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A7CFDDE-493F-F8F5-D6DF-7937EB25EE47}"/>
              </a:ext>
            </a:extLst>
          </p:cNvPr>
          <p:cNvPicPr>
            <a:picLocks noChangeAspect="1"/>
          </p:cNvPicPr>
          <p:nvPr/>
        </p:nvPicPr>
        <p:blipFill>
          <a:blip r:embed="rId2"/>
          <a:stretch>
            <a:fillRect/>
          </a:stretch>
        </p:blipFill>
        <p:spPr>
          <a:xfrm>
            <a:off x="5836166" y="1330546"/>
            <a:ext cx="5746173" cy="5102476"/>
          </a:xfrm>
          <a:prstGeom prst="rect">
            <a:avLst/>
          </a:prstGeom>
        </p:spPr>
      </p:pic>
      <p:sp>
        <p:nvSpPr>
          <p:cNvPr id="17" name="TextBox 16">
            <a:extLst>
              <a:ext uri="{FF2B5EF4-FFF2-40B4-BE49-F238E27FC236}">
                <a16:creationId xmlns:a16="http://schemas.microsoft.com/office/drawing/2014/main" id="{D5C1CCAC-C7EF-4F26-3F24-0DB60EF3BDC1}"/>
              </a:ext>
            </a:extLst>
          </p:cNvPr>
          <p:cNvSpPr txBox="1"/>
          <p:nvPr/>
        </p:nvSpPr>
        <p:spPr>
          <a:xfrm>
            <a:off x="5615330" y="250810"/>
            <a:ext cx="6054093" cy="1077218"/>
          </a:xfrm>
          <a:prstGeom prst="rect">
            <a:avLst/>
          </a:prstGeom>
          <a:noFill/>
        </p:spPr>
        <p:txBody>
          <a:bodyPr wrap="square" rtlCol="0">
            <a:spAutoFit/>
          </a:bodyPr>
          <a:lstStyle/>
          <a:p>
            <a:r>
              <a:rPr lang="pt-BR" sz="3200" b="1" dirty="0">
                <a:solidFill>
                  <a:srgbClr val="0432FF"/>
                </a:solidFill>
                <a:latin typeface="Arial" panose="020B0604020202020204" pitchFamily="34" charset="0"/>
                <a:cs typeface="Arial" panose="020B0604020202020204" pitchFamily="34" charset="0"/>
              </a:rPr>
              <a:t>Verificar o efeito de ADP, AMP, Ribose, Trifosfato. </a:t>
            </a:r>
          </a:p>
        </p:txBody>
      </p:sp>
    </p:spTree>
    <p:extLst>
      <p:ext uri="{BB962C8B-B14F-4D97-AF65-F5344CB8AC3E}">
        <p14:creationId xmlns:p14="http://schemas.microsoft.com/office/powerpoint/2010/main" val="20090277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5004124-A447-5E44-9214-322E88941318}"/>
              </a:ext>
            </a:extLst>
          </p:cNvPr>
          <p:cNvPicPr>
            <a:picLocks noChangeAspect="1"/>
          </p:cNvPicPr>
          <p:nvPr/>
        </p:nvPicPr>
        <p:blipFill>
          <a:blip r:embed="rId2"/>
          <a:stretch>
            <a:fillRect/>
          </a:stretch>
        </p:blipFill>
        <p:spPr>
          <a:xfrm>
            <a:off x="5957450" y="2512156"/>
            <a:ext cx="4699000" cy="3098800"/>
          </a:xfrm>
          <a:prstGeom prst="rect">
            <a:avLst/>
          </a:prstGeom>
        </p:spPr>
      </p:pic>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Inibição </a:t>
            </a:r>
            <a:r>
              <a:rPr lang="pt-BR" sz="4000" b="1" dirty="0" err="1">
                <a:solidFill>
                  <a:schemeClr val="bg1"/>
                </a:solidFill>
                <a:latin typeface="Arial" panose="020B0604020202020204" pitchFamily="34" charset="0"/>
                <a:cs typeface="Arial" panose="020B0604020202020204" pitchFamily="34" charset="0"/>
              </a:rPr>
              <a:t>incompetitiva</a:t>
            </a:r>
            <a:endParaRPr lang="pt-BR" sz="4000" b="1" i="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AD3DAC4-3582-4E44-9F85-6A46AE643502}"/>
              </a:ext>
            </a:extLst>
          </p:cNvPr>
          <p:cNvSpPr txBox="1"/>
          <p:nvPr/>
        </p:nvSpPr>
        <p:spPr>
          <a:xfrm>
            <a:off x="343585" y="1520630"/>
            <a:ext cx="8518027" cy="1077218"/>
          </a:xfrm>
          <a:prstGeom prst="rect">
            <a:avLst/>
          </a:prstGeom>
          <a:noFill/>
        </p:spPr>
        <p:txBody>
          <a:bodyPr wrap="square" rtlCol="0">
            <a:spAutoFit/>
          </a:bodyPr>
          <a:lstStyle/>
          <a:p>
            <a:r>
              <a:rPr lang="pt-BR" sz="3200" b="1" dirty="0">
                <a:solidFill>
                  <a:srgbClr val="0432FF"/>
                </a:solidFill>
                <a:latin typeface="Arial" panose="020B0604020202020204" pitchFamily="34" charset="0"/>
                <a:cs typeface="Arial" panose="020B0604020202020204" pitchFamily="34" charset="0"/>
              </a:rPr>
              <a:t>O inibidor causa distorções na estrutura da enzima causando sua inativação. </a:t>
            </a:r>
          </a:p>
        </p:txBody>
      </p:sp>
      <p:sp>
        <p:nvSpPr>
          <p:cNvPr id="6" name="Rectangle 5">
            <a:extLst>
              <a:ext uri="{FF2B5EF4-FFF2-40B4-BE49-F238E27FC236}">
                <a16:creationId xmlns:a16="http://schemas.microsoft.com/office/drawing/2014/main" id="{8C880FDF-65C2-EF45-ABC8-753B04F94C08}"/>
              </a:ext>
            </a:extLst>
          </p:cNvPr>
          <p:cNvSpPr/>
          <p:nvPr/>
        </p:nvSpPr>
        <p:spPr>
          <a:xfrm>
            <a:off x="1147357" y="5503628"/>
            <a:ext cx="2315935" cy="113080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8" name="TextBox 7">
            <a:extLst>
              <a:ext uri="{FF2B5EF4-FFF2-40B4-BE49-F238E27FC236}">
                <a16:creationId xmlns:a16="http://schemas.microsoft.com/office/drawing/2014/main" id="{C5748AC0-0C06-3541-9804-9E9A85AE83CD}"/>
              </a:ext>
            </a:extLst>
          </p:cNvPr>
          <p:cNvSpPr txBox="1"/>
          <p:nvPr/>
        </p:nvSpPr>
        <p:spPr>
          <a:xfrm>
            <a:off x="3675399" y="5521721"/>
            <a:ext cx="813043" cy="369332"/>
          </a:xfrm>
          <a:prstGeom prst="rect">
            <a:avLst/>
          </a:prstGeom>
          <a:noFill/>
        </p:spPr>
        <p:txBody>
          <a:bodyPr wrap="none" rtlCol="0">
            <a:spAutoFit/>
          </a:bodyPr>
          <a:lstStyle/>
          <a:p>
            <a:r>
              <a:rPr lang="en-CL" dirty="0">
                <a:latin typeface="Arial" panose="020B0604020202020204" pitchFamily="34" charset="0"/>
                <a:cs typeface="Arial" panose="020B0604020202020204" pitchFamily="34" charset="0"/>
              </a:rPr>
              <a:t>Onde,</a:t>
            </a:r>
          </a:p>
        </p:txBody>
      </p:sp>
      <p:sp>
        <p:nvSpPr>
          <p:cNvPr id="11" name="TextBox 10">
            <a:extLst>
              <a:ext uri="{FF2B5EF4-FFF2-40B4-BE49-F238E27FC236}">
                <a16:creationId xmlns:a16="http://schemas.microsoft.com/office/drawing/2014/main" id="{4AB20BAA-C187-0343-B1AB-C5F70B036166}"/>
              </a:ext>
            </a:extLst>
          </p:cNvPr>
          <p:cNvSpPr txBox="1"/>
          <p:nvPr/>
        </p:nvSpPr>
        <p:spPr>
          <a:xfrm>
            <a:off x="5472952" y="5544847"/>
            <a:ext cx="5571691" cy="923330"/>
          </a:xfrm>
          <a:prstGeom prst="rect">
            <a:avLst/>
          </a:prstGeom>
          <a:noFill/>
        </p:spPr>
        <p:txBody>
          <a:bodyPr wrap="square" rtlCol="0">
            <a:spAutoFit/>
          </a:bodyPr>
          <a:lstStyle/>
          <a:p>
            <a:r>
              <a:rPr lang="pt-BR" dirty="0">
                <a:solidFill>
                  <a:srgbClr val="FF9300"/>
                </a:solidFill>
                <a:latin typeface="Arial" panose="020B0604020202020204" pitchFamily="34" charset="0"/>
                <a:cs typeface="Arial" panose="020B0604020202020204" pitchFamily="34" charset="0"/>
              </a:rPr>
              <a:t>Ao contrário da inibição competitiva, o aumento da concentração do substrato não reverte os efeitos da  inibição </a:t>
            </a:r>
            <a:r>
              <a:rPr lang="pt-BR" dirty="0" err="1">
                <a:solidFill>
                  <a:srgbClr val="FF9300"/>
                </a:solidFill>
                <a:latin typeface="Arial" panose="020B0604020202020204" pitchFamily="34" charset="0"/>
                <a:cs typeface="Arial" panose="020B0604020202020204" pitchFamily="34" charset="0"/>
              </a:rPr>
              <a:t>incompetitiva</a:t>
            </a:r>
            <a:r>
              <a:rPr lang="pt-BR" dirty="0">
                <a:solidFill>
                  <a:srgbClr val="FF9300"/>
                </a:solidFill>
                <a:latin typeface="Arial" panose="020B0604020202020204" pitchFamily="34" charset="0"/>
                <a:cs typeface="Arial" panose="020B0604020202020204" pitchFamily="34" charset="0"/>
              </a:rPr>
              <a:t> sobre a </a:t>
            </a:r>
            <a:r>
              <a:rPr lang="pt-BR" dirty="0" err="1">
                <a:solidFill>
                  <a:srgbClr val="FF9300"/>
                </a:solidFill>
                <a:latin typeface="Arial" panose="020B0604020202020204" pitchFamily="34" charset="0"/>
                <a:cs typeface="Arial" panose="020B0604020202020204" pitchFamily="34" charset="0"/>
              </a:rPr>
              <a:t>V</a:t>
            </a:r>
            <a:r>
              <a:rPr lang="pt-BR" baseline="-25000" dirty="0" err="1">
                <a:solidFill>
                  <a:srgbClr val="FF9300"/>
                </a:solidFill>
                <a:latin typeface="Arial" panose="020B0604020202020204" pitchFamily="34" charset="0"/>
                <a:cs typeface="Arial" panose="020B0604020202020204" pitchFamily="34" charset="0"/>
              </a:rPr>
              <a:t>máx</a:t>
            </a:r>
            <a:r>
              <a:rPr lang="pt-BR" dirty="0">
                <a:solidFill>
                  <a:srgbClr val="FF9300"/>
                </a:solidFill>
                <a:latin typeface="Arial" panose="020B0604020202020204" pitchFamily="34" charset="0"/>
                <a:cs typeface="Arial" panose="020B0604020202020204" pitchFamily="34" charset="0"/>
              </a:rPr>
              <a:t>.</a:t>
            </a:r>
          </a:p>
        </p:txBody>
      </p:sp>
      <p:pic>
        <p:nvPicPr>
          <p:cNvPr id="15" name="Picture 14">
            <a:extLst>
              <a:ext uri="{FF2B5EF4-FFF2-40B4-BE49-F238E27FC236}">
                <a16:creationId xmlns:a16="http://schemas.microsoft.com/office/drawing/2014/main" id="{1B825D1E-5AC3-184F-8648-2AD54F71CBEA}"/>
              </a:ext>
            </a:extLst>
          </p:cNvPr>
          <p:cNvPicPr>
            <a:picLocks noChangeAspect="1"/>
          </p:cNvPicPr>
          <p:nvPr/>
        </p:nvPicPr>
        <p:blipFill rotWithShape="1">
          <a:blip r:embed="rId3"/>
          <a:srcRect b="12597"/>
          <a:stretch/>
        </p:blipFill>
        <p:spPr>
          <a:xfrm>
            <a:off x="1347540" y="5675676"/>
            <a:ext cx="1891723" cy="786709"/>
          </a:xfrm>
          <a:prstGeom prst="rect">
            <a:avLst/>
          </a:prstGeom>
        </p:spPr>
      </p:pic>
      <p:pic>
        <p:nvPicPr>
          <p:cNvPr id="16" name="Picture 15">
            <a:extLst>
              <a:ext uri="{FF2B5EF4-FFF2-40B4-BE49-F238E27FC236}">
                <a16:creationId xmlns:a16="http://schemas.microsoft.com/office/drawing/2014/main" id="{D92BA4BF-39DB-E34D-A41F-A3AB8299BDB8}"/>
              </a:ext>
            </a:extLst>
          </p:cNvPr>
          <p:cNvPicPr>
            <a:picLocks noChangeAspect="1"/>
          </p:cNvPicPr>
          <p:nvPr/>
        </p:nvPicPr>
        <p:blipFill>
          <a:blip r:embed="rId4"/>
          <a:stretch>
            <a:fillRect/>
          </a:stretch>
        </p:blipFill>
        <p:spPr>
          <a:xfrm>
            <a:off x="3699751" y="5904500"/>
            <a:ext cx="1143000" cy="673100"/>
          </a:xfrm>
          <a:prstGeom prst="rect">
            <a:avLst/>
          </a:prstGeom>
        </p:spPr>
      </p:pic>
      <p:pic>
        <p:nvPicPr>
          <p:cNvPr id="20" name="Picture 5" descr="figure 8-15c">
            <a:extLst>
              <a:ext uri="{FF2B5EF4-FFF2-40B4-BE49-F238E27FC236}">
                <a16:creationId xmlns:a16="http://schemas.microsoft.com/office/drawing/2014/main" id="{AC115B68-3F5B-794D-8D0E-76BE15787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3197" y="1303663"/>
            <a:ext cx="2207350" cy="151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506D2A86-067C-0264-FDC0-2404D55D94DA}"/>
              </a:ext>
            </a:extLst>
          </p:cNvPr>
          <p:cNvPicPr>
            <a:picLocks noChangeAspect="1"/>
          </p:cNvPicPr>
          <p:nvPr/>
        </p:nvPicPr>
        <p:blipFill>
          <a:blip r:embed="rId6"/>
          <a:stretch>
            <a:fillRect/>
          </a:stretch>
        </p:blipFill>
        <p:spPr>
          <a:xfrm>
            <a:off x="5442264" y="2793256"/>
            <a:ext cx="2466429" cy="923330"/>
          </a:xfrm>
          <a:prstGeom prst="rect">
            <a:avLst/>
          </a:prstGeom>
        </p:spPr>
      </p:pic>
      <p:sp>
        <p:nvSpPr>
          <p:cNvPr id="5" name="Oval 4">
            <a:extLst>
              <a:ext uri="{FF2B5EF4-FFF2-40B4-BE49-F238E27FC236}">
                <a16:creationId xmlns:a16="http://schemas.microsoft.com/office/drawing/2014/main" id="{F98F5CDA-4F42-9B33-8147-9390D2C25A16}"/>
              </a:ext>
            </a:extLst>
          </p:cNvPr>
          <p:cNvSpPr>
            <a:spLocks noChangeAspect="1"/>
          </p:cNvSpPr>
          <p:nvPr/>
        </p:nvSpPr>
        <p:spPr>
          <a:xfrm>
            <a:off x="7559039" y="3526971"/>
            <a:ext cx="836015" cy="1179087"/>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pic>
        <p:nvPicPr>
          <p:cNvPr id="7" name="Picture 6">
            <a:extLst>
              <a:ext uri="{FF2B5EF4-FFF2-40B4-BE49-F238E27FC236}">
                <a16:creationId xmlns:a16="http://schemas.microsoft.com/office/drawing/2014/main" id="{4A6FCB77-E20B-2D0D-98D5-90CCDE82BCC8}"/>
              </a:ext>
            </a:extLst>
          </p:cNvPr>
          <p:cNvPicPr>
            <a:picLocks noChangeAspect="1"/>
          </p:cNvPicPr>
          <p:nvPr/>
        </p:nvPicPr>
        <p:blipFill>
          <a:blip r:embed="rId7"/>
          <a:stretch>
            <a:fillRect/>
          </a:stretch>
        </p:blipFill>
        <p:spPr>
          <a:xfrm>
            <a:off x="433926" y="2597848"/>
            <a:ext cx="4161157" cy="2347319"/>
          </a:xfrm>
          <a:prstGeom prst="rect">
            <a:avLst/>
          </a:prstGeom>
        </p:spPr>
      </p:pic>
    </p:spTree>
    <p:extLst>
      <p:ext uri="{BB962C8B-B14F-4D97-AF65-F5344CB8AC3E}">
        <p14:creationId xmlns:p14="http://schemas.microsoft.com/office/powerpoint/2010/main" val="643381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Inibição mista</a:t>
            </a:r>
            <a:endParaRPr lang="pt-BR" sz="4000" b="1" i="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AD3DAC4-3582-4E44-9F85-6A46AE643502}"/>
              </a:ext>
            </a:extLst>
          </p:cNvPr>
          <p:cNvSpPr txBox="1"/>
          <p:nvPr/>
        </p:nvSpPr>
        <p:spPr>
          <a:xfrm>
            <a:off x="343585" y="1520630"/>
            <a:ext cx="11227731" cy="1077218"/>
          </a:xfrm>
          <a:prstGeom prst="rect">
            <a:avLst/>
          </a:prstGeom>
          <a:noFill/>
        </p:spPr>
        <p:txBody>
          <a:bodyPr wrap="square" rtlCol="0">
            <a:spAutoFit/>
          </a:bodyPr>
          <a:lstStyle/>
          <a:p>
            <a:r>
              <a:rPr lang="pt-BR" sz="3200" b="1" dirty="0">
                <a:solidFill>
                  <a:srgbClr val="0432FF"/>
                </a:solidFill>
                <a:latin typeface="Arial" panose="020B0604020202020204" pitchFamily="34" charset="0"/>
                <a:cs typeface="Arial" panose="020B0604020202020204" pitchFamily="34" charset="0"/>
              </a:rPr>
              <a:t>O inibidor causa distorções na estrutura da enzima causando sua inativação. </a:t>
            </a:r>
          </a:p>
        </p:txBody>
      </p:sp>
      <p:sp>
        <p:nvSpPr>
          <p:cNvPr id="6" name="Rectangle 5">
            <a:extLst>
              <a:ext uri="{FF2B5EF4-FFF2-40B4-BE49-F238E27FC236}">
                <a16:creationId xmlns:a16="http://schemas.microsoft.com/office/drawing/2014/main" id="{8C880FDF-65C2-EF45-ABC8-753B04F94C08}"/>
              </a:ext>
            </a:extLst>
          </p:cNvPr>
          <p:cNvSpPr/>
          <p:nvPr/>
        </p:nvSpPr>
        <p:spPr>
          <a:xfrm>
            <a:off x="1147357" y="5503628"/>
            <a:ext cx="2315935" cy="113080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11" name="TextBox 10">
            <a:extLst>
              <a:ext uri="{FF2B5EF4-FFF2-40B4-BE49-F238E27FC236}">
                <a16:creationId xmlns:a16="http://schemas.microsoft.com/office/drawing/2014/main" id="{4AB20BAA-C187-0343-B1AB-C5F70B036166}"/>
              </a:ext>
            </a:extLst>
          </p:cNvPr>
          <p:cNvSpPr txBox="1"/>
          <p:nvPr/>
        </p:nvSpPr>
        <p:spPr>
          <a:xfrm>
            <a:off x="5472952" y="5907916"/>
            <a:ext cx="5571691" cy="646331"/>
          </a:xfrm>
          <a:prstGeom prst="rect">
            <a:avLst/>
          </a:prstGeom>
          <a:noFill/>
        </p:spPr>
        <p:txBody>
          <a:bodyPr wrap="square" rtlCol="0">
            <a:spAutoFit/>
          </a:bodyPr>
          <a:lstStyle/>
          <a:p>
            <a:r>
              <a:rPr lang="pt-BR" dirty="0">
                <a:solidFill>
                  <a:srgbClr val="FF9300"/>
                </a:solidFill>
                <a:latin typeface="Arial" panose="020B0604020202020204" pitchFamily="34" charset="0"/>
                <a:cs typeface="Arial" panose="020B0604020202020204" pitchFamily="34" charset="0"/>
              </a:rPr>
              <a:t>Os inibidores mistos são efetivos tanto em baixas  como em altas concentrações de substrato. </a:t>
            </a:r>
          </a:p>
        </p:txBody>
      </p:sp>
      <p:pic>
        <p:nvPicPr>
          <p:cNvPr id="4" name="Picture 3">
            <a:extLst>
              <a:ext uri="{FF2B5EF4-FFF2-40B4-BE49-F238E27FC236}">
                <a16:creationId xmlns:a16="http://schemas.microsoft.com/office/drawing/2014/main" id="{E6C59705-3D83-F248-B142-37AF4EBC5B11}"/>
              </a:ext>
            </a:extLst>
          </p:cNvPr>
          <p:cNvPicPr>
            <a:picLocks noChangeAspect="1"/>
          </p:cNvPicPr>
          <p:nvPr/>
        </p:nvPicPr>
        <p:blipFill>
          <a:blip r:embed="rId2"/>
          <a:stretch>
            <a:fillRect/>
          </a:stretch>
        </p:blipFill>
        <p:spPr>
          <a:xfrm>
            <a:off x="1294055" y="5652172"/>
            <a:ext cx="2022538" cy="833718"/>
          </a:xfrm>
          <a:prstGeom prst="rect">
            <a:avLst/>
          </a:prstGeom>
        </p:spPr>
      </p:pic>
      <p:pic>
        <p:nvPicPr>
          <p:cNvPr id="5" name="Picture 4">
            <a:extLst>
              <a:ext uri="{FF2B5EF4-FFF2-40B4-BE49-F238E27FC236}">
                <a16:creationId xmlns:a16="http://schemas.microsoft.com/office/drawing/2014/main" id="{C3DACF81-98DA-4345-A2F9-48E09D7D4E5B}"/>
              </a:ext>
            </a:extLst>
          </p:cNvPr>
          <p:cNvPicPr>
            <a:picLocks noChangeAspect="1"/>
          </p:cNvPicPr>
          <p:nvPr/>
        </p:nvPicPr>
        <p:blipFill>
          <a:blip r:embed="rId3"/>
          <a:stretch>
            <a:fillRect/>
          </a:stretch>
        </p:blipFill>
        <p:spPr>
          <a:xfrm>
            <a:off x="5801240" y="2218278"/>
            <a:ext cx="4206693" cy="3549397"/>
          </a:xfrm>
          <a:prstGeom prst="rect">
            <a:avLst/>
          </a:prstGeom>
        </p:spPr>
      </p:pic>
      <p:sp>
        <p:nvSpPr>
          <p:cNvPr id="8" name="Oval 7">
            <a:extLst>
              <a:ext uri="{FF2B5EF4-FFF2-40B4-BE49-F238E27FC236}">
                <a16:creationId xmlns:a16="http://schemas.microsoft.com/office/drawing/2014/main" id="{C3734C73-7228-5BD0-D489-1A572F1B8FF3}"/>
              </a:ext>
            </a:extLst>
          </p:cNvPr>
          <p:cNvSpPr>
            <a:spLocks noChangeAspect="1"/>
          </p:cNvSpPr>
          <p:nvPr/>
        </p:nvSpPr>
        <p:spPr>
          <a:xfrm>
            <a:off x="7557429" y="4221969"/>
            <a:ext cx="765563" cy="1077218"/>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pic>
        <p:nvPicPr>
          <p:cNvPr id="9" name="Picture 8">
            <a:extLst>
              <a:ext uri="{FF2B5EF4-FFF2-40B4-BE49-F238E27FC236}">
                <a16:creationId xmlns:a16="http://schemas.microsoft.com/office/drawing/2014/main" id="{2A6FFBD8-9852-FC9C-3658-42601090F304}"/>
              </a:ext>
            </a:extLst>
          </p:cNvPr>
          <p:cNvPicPr>
            <a:picLocks noChangeAspect="1"/>
          </p:cNvPicPr>
          <p:nvPr/>
        </p:nvPicPr>
        <p:blipFill>
          <a:blip r:embed="rId4"/>
          <a:stretch>
            <a:fillRect/>
          </a:stretch>
        </p:blipFill>
        <p:spPr>
          <a:xfrm>
            <a:off x="4864365" y="2597848"/>
            <a:ext cx="2641600" cy="889000"/>
          </a:xfrm>
          <a:prstGeom prst="rect">
            <a:avLst/>
          </a:prstGeom>
        </p:spPr>
      </p:pic>
      <p:pic>
        <p:nvPicPr>
          <p:cNvPr id="10" name="Picture 9">
            <a:extLst>
              <a:ext uri="{FF2B5EF4-FFF2-40B4-BE49-F238E27FC236}">
                <a16:creationId xmlns:a16="http://schemas.microsoft.com/office/drawing/2014/main" id="{CD30A8E0-9799-1454-235A-E2EA71A20D9F}"/>
              </a:ext>
            </a:extLst>
          </p:cNvPr>
          <p:cNvPicPr>
            <a:picLocks noChangeAspect="1"/>
          </p:cNvPicPr>
          <p:nvPr/>
        </p:nvPicPr>
        <p:blipFill>
          <a:blip r:embed="rId5"/>
          <a:stretch>
            <a:fillRect/>
          </a:stretch>
        </p:blipFill>
        <p:spPr>
          <a:xfrm>
            <a:off x="343585" y="2632403"/>
            <a:ext cx="4694638" cy="2347319"/>
          </a:xfrm>
          <a:prstGeom prst="rect">
            <a:avLst/>
          </a:prstGeom>
        </p:spPr>
      </p:pic>
    </p:spTree>
    <p:extLst>
      <p:ext uri="{BB962C8B-B14F-4D97-AF65-F5344CB8AC3E}">
        <p14:creationId xmlns:p14="http://schemas.microsoft.com/office/powerpoint/2010/main" val="2621608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Resumo do efeito de inibidores sobre </a:t>
            </a:r>
          </a:p>
          <a:p>
            <a:pPr algn="ctr"/>
            <a:r>
              <a:rPr lang="pt-BR" sz="4000" b="1" dirty="0">
                <a:solidFill>
                  <a:schemeClr val="bg1"/>
                </a:solidFill>
                <a:latin typeface="Arial" panose="020B0604020202020204" pitchFamily="34" charset="0"/>
                <a:cs typeface="Arial" panose="020B0604020202020204" pitchFamily="34" charset="0"/>
              </a:rPr>
              <a:t>parâmetros cinéticos </a:t>
            </a:r>
            <a:endParaRPr lang="pt-BR" sz="4000" b="1" i="1"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4844231-1083-DF57-E0AD-71F8A48D7878}"/>
              </a:ext>
            </a:extLst>
          </p:cNvPr>
          <p:cNvPicPr>
            <a:picLocks noChangeAspect="1"/>
          </p:cNvPicPr>
          <p:nvPr/>
        </p:nvPicPr>
        <p:blipFill>
          <a:blip r:embed="rId2"/>
          <a:stretch>
            <a:fillRect/>
          </a:stretch>
        </p:blipFill>
        <p:spPr>
          <a:xfrm>
            <a:off x="1271230" y="2144297"/>
            <a:ext cx="9649539" cy="3225987"/>
          </a:xfrm>
          <a:prstGeom prst="rect">
            <a:avLst/>
          </a:prstGeom>
        </p:spPr>
      </p:pic>
    </p:spTree>
    <p:extLst>
      <p:ext uri="{BB962C8B-B14F-4D97-AF65-F5344CB8AC3E}">
        <p14:creationId xmlns:p14="http://schemas.microsoft.com/office/powerpoint/2010/main" val="1041549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Uso de inibidores enzimáticos como medicamentos</a:t>
            </a:r>
            <a:endParaRPr lang="pt-BR" sz="4000" b="1" i="1" dirty="0">
              <a:solidFill>
                <a:schemeClr val="bg1"/>
              </a:solidFill>
              <a:latin typeface="Arial" panose="020B0604020202020204" pitchFamily="34" charset="0"/>
              <a:cs typeface="Arial" panose="020B0604020202020204" pitchFamily="34" charset="0"/>
            </a:endParaRPr>
          </a:p>
        </p:txBody>
      </p:sp>
      <p:pic>
        <p:nvPicPr>
          <p:cNvPr id="9" name="Picture 16">
            <a:extLst>
              <a:ext uri="{FF2B5EF4-FFF2-40B4-BE49-F238E27FC236}">
                <a16:creationId xmlns:a16="http://schemas.microsoft.com/office/drawing/2014/main" id="{0E352A48-753E-E34D-BA49-1AB9AF0B54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623"/>
          <a:stretch/>
        </p:blipFill>
        <p:spPr bwMode="auto">
          <a:xfrm>
            <a:off x="8637440" y="1510507"/>
            <a:ext cx="2721124" cy="357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a:extLst>
              <a:ext uri="{FF2B5EF4-FFF2-40B4-BE49-F238E27FC236}">
                <a16:creationId xmlns:a16="http://schemas.microsoft.com/office/drawing/2014/main" id="{619CD27C-0D08-A44B-8E14-F659FA95E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867" y="1681956"/>
            <a:ext cx="1645999" cy="1687787"/>
          </a:xfrm>
          <a:prstGeom prst="rect">
            <a:avLst/>
          </a:prstGeom>
          <a:solidFill>
            <a:schemeClr val="bg2"/>
          </a:solidFill>
          <a:ln w="9525">
            <a:solidFill>
              <a:schemeClr val="tx1"/>
            </a:solidFill>
            <a:miter lim="800000"/>
            <a:headEnd/>
            <a:tailEnd/>
          </a:ln>
        </p:spPr>
      </p:pic>
      <p:pic>
        <p:nvPicPr>
          <p:cNvPr id="12" name="Picture 4" descr="Unfortunately we are unable to provide accessible alternative text for this. If you require assistance to access this image, please contact help@nature.com or the author">
            <a:extLst>
              <a:ext uri="{FF2B5EF4-FFF2-40B4-BE49-F238E27FC236}">
                <a16:creationId xmlns:a16="http://schemas.microsoft.com/office/drawing/2014/main" id="{CFADF42E-4A68-4544-AC6E-02259CE6F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911" y="1819275"/>
            <a:ext cx="5233988"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ixaDeTexto 3">
            <a:extLst>
              <a:ext uri="{FF2B5EF4-FFF2-40B4-BE49-F238E27FC236}">
                <a16:creationId xmlns:a16="http://schemas.microsoft.com/office/drawing/2014/main" id="{F39C3396-3487-3F48-8FF2-53D21E69FD56}"/>
              </a:ext>
            </a:extLst>
          </p:cNvPr>
          <p:cNvSpPr txBox="1">
            <a:spLocks noChangeArrowheads="1"/>
          </p:cNvSpPr>
          <p:nvPr/>
        </p:nvSpPr>
        <p:spPr bwMode="auto">
          <a:xfrm>
            <a:off x="423863" y="2259013"/>
            <a:ext cx="2919412" cy="1816100"/>
          </a:xfrm>
          <a:prstGeom prst="rect">
            <a:avLst/>
          </a:prstGeom>
          <a:noFill/>
          <a:ln w="9525">
            <a:noFill/>
            <a:miter lim="800000"/>
            <a:headEnd/>
            <a:tailEnd/>
          </a:ln>
        </p:spPr>
        <p:txBody>
          <a:bodyPr>
            <a:spAutoFit/>
          </a:bodyPr>
          <a:lstStyle/>
          <a:p>
            <a:pPr marL="457200" indent="-457200">
              <a:buFont typeface="Wingdings" pitchFamily="2" charset="2"/>
              <a:buChar char="Ø"/>
              <a:defRPr/>
            </a:pPr>
            <a:r>
              <a:rPr lang="pt-BR" sz="2800" dirty="0">
                <a:solidFill>
                  <a:srgbClr val="0432FF"/>
                </a:solidFill>
                <a:latin typeface="Arial" panose="020B0604020202020204" pitchFamily="34" charset="0"/>
                <a:cs typeface="Arial" panose="020B0604020202020204" pitchFamily="34" charset="0"/>
              </a:rPr>
              <a:t>Estatinas: inibidores da HMG-</a:t>
            </a:r>
            <a:r>
              <a:rPr lang="pt-BR" sz="2800" dirty="0" err="1">
                <a:solidFill>
                  <a:srgbClr val="0432FF"/>
                </a:solidFill>
                <a:latin typeface="Arial" panose="020B0604020202020204" pitchFamily="34" charset="0"/>
                <a:cs typeface="Arial" panose="020B0604020202020204" pitchFamily="34" charset="0"/>
              </a:rPr>
              <a:t>CoA</a:t>
            </a:r>
            <a:r>
              <a:rPr lang="pt-BR" sz="2800" dirty="0">
                <a:solidFill>
                  <a:srgbClr val="0432FF"/>
                </a:solidFill>
                <a:latin typeface="Arial" panose="020B0604020202020204" pitchFamily="34" charset="0"/>
                <a:cs typeface="Arial" panose="020B0604020202020204" pitchFamily="34" charset="0"/>
              </a:rPr>
              <a:t> </a:t>
            </a:r>
            <a:r>
              <a:rPr lang="pt-BR" sz="2800" dirty="0" err="1">
                <a:solidFill>
                  <a:srgbClr val="0432FF"/>
                </a:solidFill>
                <a:latin typeface="Arial" panose="020B0604020202020204" pitchFamily="34" charset="0"/>
                <a:cs typeface="Arial" panose="020B0604020202020204" pitchFamily="34" charset="0"/>
              </a:rPr>
              <a:t>redutase</a:t>
            </a:r>
            <a:r>
              <a:rPr lang="pt-BR" sz="2800" dirty="0">
                <a:solidFill>
                  <a:srgbClr val="0432FF"/>
                </a:solidFill>
                <a:latin typeface="Arial" panose="020B0604020202020204" pitchFamily="34" charset="0"/>
                <a:cs typeface="Arial" panose="020B0604020202020204" pitchFamily="34" charset="0"/>
              </a:rPr>
              <a:t> </a:t>
            </a:r>
          </a:p>
        </p:txBody>
      </p:sp>
      <p:sp>
        <p:nvSpPr>
          <p:cNvPr id="15" name="CaixaDeTexto 13">
            <a:extLst>
              <a:ext uri="{FF2B5EF4-FFF2-40B4-BE49-F238E27FC236}">
                <a16:creationId xmlns:a16="http://schemas.microsoft.com/office/drawing/2014/main" id="{8DEA1C00-2ED0-3944-BEE8-349F9E40E804}"/>
              </a:ext>
            </a:extLst>
          </p:cNvPr>
          <p:cNvSpPr txBox="1">
            <a:spLocks noChangeArrowheads="1"/>
          </p:cNvSpPr>
          <p:nvPr/>
        </p:nvSpPr>
        <p:spPr bwMode="auto">
          <a:xfrm>
            <a:off x="5163675" y="6280265"/>
            <a:ext cx="44882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pt-BR" altLang="pt-BR" sz="1400" dirty="0" err="1">
                <a:solidFill>
                  <a:srgbClr val="0432FF"/>
                </a:solidFill>
              </a:rPr>
              <a:t>Istvan</a:t>
            </a:r>
            <a:r>
              <a:rPr lang="pt-BR" altLang="pt-BR" sz="1400" dirty="0">
                <a:solidFill>
                  <a:srgbClr val="0432FF"/>
                </a:solidFill>
              </a:rPr>
              <a:t> e Deisenhofer, Science, 2001</a:t>
            </a:r>
          </a:p>
          <a:p>
            <a:pPr algn="r"/>
            <a:r>
              <a:rPr lang="pt-BR" altLang="pt-BR" sz="1400" dirty="0">
                <a:solidFill>
                  <a:srgbClr val="0432FF"/>
                </a:solidFill>
              </a:rPr>
              <a:t> </a:t>
            </a:r>
          </a:p>
        </p:txBody>
      </p:sp>
    </p:spTree>
    <p:extLst>
      <p:ext uri="{BB962C8B-B14F-4D97-AF65-F5344CB8AC3E}">
        <p14:creationId xmlns:p14="http://schemas.microsoft.com/office/powerpoint/2010/main" val="911900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Uso de inibidores enzimáticos como medicamentos</a:t>
            </a:r>
            <a:endParaRPr lang="pt-BR" sz="4000" b="1" i="1" dirty="0">
              <a:solidFill>
                <a:schemeClr val="bg1"/>
              </a:solidFill>
              <a:latin typeface="Arial" panose="020B0604020202020204" pitchFamily="34" charset="0"/>
              <a:cs typeface="Arial" panose="020B0604020202020204" pitchFamily="34" charset="0"/>
            </a:endParaRPr>
          </a:p>
        </p:txBody>
      </p:sp>
      <p:sp>
        <p:nvSpPr>
          <p:cNvPr id="14" name="CaixaDeTexto 3">
            <a:extLst>
              <a:ext uri="{FF2B5EF4-FFF2-40B4-BE49-F238E27FC236}">
                <a16:creationId xmlns:a16="http://schemas.microsoft.com/office/drawing/2014/main" id="{F39C3396-3487-3F48-8FF2-53D21E69FD56}"/>
              </a:ext>
            </a:extLst>
          </p:cNvPr>
          <p:cNvSpPr txBox="1">
            <a:spLocks noChangeArrowheads="1"/>
          </p:cNvSpPr>
          <p:nvPr/>
        </p:nvSpPr>
        <p:spPr bwMode="auto">
          <a:xfrm>
            <a:off x="423863" y="2259013"/>
            <a:ext cx="2919412" cy="1815882"/>
          </a:xfrm>
          <a:prstGeom prst="rect">
            <a:avLst/>
          </a:prstGeom>
          <a:noFill/>
          <a:ln w="9525">
            <a:noFill/>
            <a:miter lim="800000"/>
            <a:headEnd/>
            <a:tailEnd/>
          </a:ln>
        </p:spPr>
        <p:txBody>
          <a:bodyPr>
            <a:spAutoFit/>
          </a:bodyPr>
          <a:lstStyle/>
          <a:p>
            <a:pPr marL="457200" indent="-457200">
              <a:buFont typeface="Wingdings" pitchFamily="2" charset="2"/>
              <a:buChar char="Ø"/>
              <a:defRPr/>
            </a:pPr>
            <a:r>
              <a:rPr lang="pt-BR" sz="2800" dirty="0">
                <a:solidFill>
                  <a:srgbClr val="0432FF"/>
                </a:solidFill>
                <a:latin typeface="Arial" panose="020B0604020202020204" pitchFamily="34" charset="0"/>
                <a:cs typeface="Arial" panose="020B0604020202020204" pitchFamily="34" charset="0"/>
              </a:rPr>
              <a:t>Aspirina: </a:t>
            </a:r>
          </a:p>
          <a:p>
            <a:pPr>
              <a:defRPr/>
            </a:pPr>
            <a:r>
              <a:rPr lang="pt-BR" sz="2800" dirty="0">
                <a:solidFill>
                  <a:srgbClr val="0432FF"/>
                </a:solidFill>
                <a:latin typeface="Arial" panose="020B0604020202020204" pitchFamily="34" charset="0"/>
                <a:cs typeface="Arial" panose="020B0604020202020204" pitchFamily="34" charset="0"/>
              </a:rPr>
              <a:t>inibidor da </a:t>
            </a:r>
            <a:r>
              <a:rPr lang="pt-BR" sz="2800" dirty="0" err="1">
                <a:solidFill>
                  <a:srgbClr val="0432FF"/>
                </a:solidFill>
                <a:latin typeface="Arial" panose="020B0604020202020204" pitchFamily="34" charset="0"/>
                <a:cs typeface="Arial" panose="020B0604020202020204" pitchFamily="34" charset="0"/>
              </a:rPr>
              <a:t>ciclooxigenase</a:t>
            </a:r>
            <a:r>
              <a:rPr lang="pt-BR" sz="2800" dirty="0">
                <a:solidFill>
                  <a:srgbClr val="0432FF"/>
                </a:solidFill>
                <a:latin typeface="Arial" panose="020B0604020202020204" pitchFamily="34" charset="0"/>
                <a:cs typeface="Arial" panose="020B0604020202020204" pitchFamily="34" charset="0"/>
              </a:rPr>
              <a:t> 1</a:t>
            </a:r>
          </a:p>
          <a:p>
            <a:pPr marL="457200" indent="-457200">
              <a:buFont typeface="Wingdings" pitchFamily="2" charset="2"/>
              <a:buChar char="Ø"/>
              <a:defRPr/>
            </a:pPr>
            <a:endParaRPr lang="pt-BR" sz="2800" dirty="0">
              <a:solidFill>
                <a:srgbClr val="0432FF"/>
              </a:solidFill>
              <a:latin typeface="Arial" panose="020B0604020202020204" pitchFamily="34" charset="0"/>
              <a:cs typeface="Arial" panose="020B0604020202020204" pitchFamily="34" charset="0"/>
            </a:endParaRPr>
          </a:p>
        </p:txBody>
      </p:sp>
      <p:pic>
        <p:nvPicPr>
          <p:cNvPr id="8" name="Picture 2" descr="Antiplatelet drug 'resistance'. Part 1: mechanisms and clinical measurements">
            <a:extLst>
              <a:ext uri="{FF2B5EF4-FFF2-40B4-BE49-F238E27FC236}">
                <a16:creationId xmlns:a16="http://schemas.microsoft.com/office/drawing/2014/main" id="{9A51ECDB-381D-734A-B41C-9701F991C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0840" y="2543751"/>
            <a:ext cx="4100512"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C2D6FCE-7EF4-BB4F-BED0-4156DB1729E9}"/>
              </a:ext>
            </a:extLst>
          </p:cNvPr>
          <p:cNvPicPr>
            <a:picLocks noChangeAspect="1"/>
          </p:cNvPicPr>
          <p:nvPr/>
        </p:nvPicPr>
        <p:blipFill>
          <a:blip r:embed="rId3"/>
          <a:stretch>
            <a:fillRect/>
          </a:stretch>
        </p:blipFill>
        <p:spPr>
          <a:xfrm>
            <a:off x="3571137" y="2543751"/>
            <a:ext cx="3102714" cy="3062288"/>
          </a:xfrm>
          <a:prstGeom prst="rect">
            <a:avLst/>
          </a:prstGeom>
        </p:spPr>
      </p:pic>
    </p:spTree>
    <p:extLst>
      <p:ext uri="{BB962C8B-B14F-4D97-AF65-F5344CB8AC3E}">
        <p14:creationId xmlns:p14="http://schemas.microsoft.com/office/powerpoint/2010/main" val="4077549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5" y="0"/>
            <a:ext cx="4588625" cy="6858000"/>
          </a:xfrm>
          <a:prstGeom prst="rect">
            <a:avLst/>
          </a:prstGeom>
          <a:solidFill>
            <a:schemeClr val="accent1">
              <a:lumMod val="75000"/>
            </a:schemeClr>
          </a:solidFill>
        </p:spPr>
        <p:txBody>
          <a:bodyPr wrap="square" rtlCol="0" anchor="t" anchorCtr="0">
            <a:noAutofit/>
          </a:bodyPr>
          <a:lstStyle/>
          <a:p>
            <a:pPr algn="ctr"/>
            <a:endParaRPr lang="pt-BR" sz="4000" b="1" dirty="0">
              <a:solidFill>
                <a:schemeClr val="bg1"/>
              </a:solidFill>
              <a:latin typeface="Arial" panose="020B0604020202020204" pitchFamily="34" charset="0"/>
              <a:cs typeface="Arial" panose="020B0604020202020204" pitchFamily="34" charset="0"/>
            </a:endParaRPr>
          </a:p>
          <a:p>
            <a:pPr algn="ctr"/>
            <a:endParaRPr lang="pt-BR" sz="4000" b="1" dirty="0">
              <a:solidFill>
                <a:schemeClr val="bg1"/>
              </a:solidFill>
              <a:latin typeface="Arial" panose="020B0604020202020204" pitchFamily="34" charset="0"/>
              <a:cs typeface="Arial" panose="020B0604020202020204" pitchFamily="34" charset="0"/>
            </a:endParaRPr>
          </a:p>
          <a:p>
            <a:pPr algn="ctr"/>
            <a:r>
              <a:rPr lang="pt-BR" sz="4000" b="1" dirty="0">
                <a:solidFill>
                  <a:schemeClr val="bg1"/>
                </a:solidFill>
                <a:latin typeface="Arial" panose="020B0604020202020204" pitchFamily="34" charset="0"/>
                <a:cs typeface="Arial" panose="020B0604020202020204" pitchFamily="34" charset="0"/>
              </a:rPr>
              <a:t>Uso de inibidores enzimáticos como medicamentos</a:t>
            </a:r>
            <a:endParaRPr lang="pt-BR" sz="4000" b="1" i="1" dirty="0">
              <a:solidFill>
                <a:schemeClr val="bg1"/>
              </a:solidFill>
              <a:latin typeface="Arial" panose="020B0604020202020204" pitchFamily="34" charset="0"/>
              <a:cs typeface="Arial" panose="020B0604020202020204" pitchFamily="34" charset="0"/>
            </a:endParaRPr>
          </a:p>
        </p:txBody>
      </p:sp>
      <p:sp>
        <p:nvSpPr>
          <p:cNvPr id="14" name="CaixaDeTexto 3">
            <a:extLst>
              <a:ext uri="{FF2B5EF4-FFF2-40B4-BE49-F238E27FC236}">
                <a16:creationId xmlns:a16="http://schemas.microsoft.com/office/drawing/2014/main" id="{F39C3396-3487-3F48-8FF2-53D21E69FD56}"/>
              </a:ext>
            </a:extLst>
          </p:cNvPr>
          <p:cNvSpPr txBox="1">
            <a:spLocks noChangeArrowheads="1"/>
          </p:cNvSpPr>
          <p:nvPr/>
        </p:nvSpPr>
        <p:spPr bwMode="auto">
          <a:xfrm>
            <a:off x="211797" y="3938297"/>
            <a:ext cx="4131780" cy="1815882"/>
          </a:xfrm>
          <a:prstGeom prst="rect">
            <a:avLst/>
          </a:prstGeom>
          <a:noFill/>
          <a:ln w="9525">
            <a:noFill/>
            <a:miter lim="800000"/>
            <a:headEnd/>
            <a:tailEnd/>
          </a:ln>
        </p:spPr>
        <p:txBody>
          <a:bodyPr wrap="square">
            <a:spAutoFit/>
          </a:bodyPr>
          <a:lstStyle/>
          <a:p>
            <a:pPr algn="ctr">
              <a:defRPr/>
            </a:pPr>
            <a:r>
              <a:rPr lang="pt-BR" sz="2800" dirty="0">
                <a:solidFill>
                  <a:schemeClr val="bg1"/>
                </a:solidFill>
                <a:latin typeface="Arial" panose="020B0604020202020204" pitchFamily="34" charset="0"/>
                <a:cs typeface="Arial" panose="020B0604020202020204" pitchFamily="34" charset="0"/>
              </a:rPr>
              <a:t>Penicilina: inibidor da síntese da parede bacteriana</a:t>
            </a:r>
          </a:p>
          <a:p>
            <a:pPr algn="ctr">
              <a:defRPr/>
            </a:pPr>
            <a:endParaRPr lang="pt-BR" sz="28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9371022-4D41-4B0B-FE7F-D2A29AC91169}"/>
              </a:ext>
            </a:extLst>
          </p:cNvPr>
          <p:cNvPicPr>
            <a:picLocks noChangeAspect="1"/>
          </p:cNvPicPr>
          <p:nvPr/>
        </p:nvPicPr>
        <p:blipFill>
          <a:blip r:embed="rId2"/>
          <a:stretch>
            <a:fillRect/>
          </a:stretch>
        </p:blipFill>
        <p:spPr>
          <a:xfrm>
            <a:off x="4614678" y="0"/>
            <a:ext cx="4131780" cy="6858000"/>
          </a:xfrm>
          <a:prstGeom prst="rect">
            <a:avLst/>
          </a:prstGeom>
        </p:spPr>
      </p:pic>
      <p:pic>
        <p:nvPicPr>
          <p:cNvPr id="5" name="Picture 4">
            <a:extLst>
              <a:ext uri="{FF2B5EF4-FFF2-40B4-BE49-F238E27FC236}">
                <a16:creationId xmlns:a16="http://schemas.microsoft.com/office/drawing/2014/main" id="{38F116AD-6314-CE51-682F-9B11D015F763}"/>
              </a:ext>
            </a:extLst>
          </p:cNvPr>
          <p:cNvPicPr>
            <a:picLocks noChangeAspect="1"/>
          </p:cNvPicPr>
          <p:nvPr/>
        </p:nvPicPr>
        <p:blipFill rotWithShape="1">
          <a:blip r:embed="rId3"/>
          <a:srcRect b="27862"/>
          <a:stretch/>
        </p:blipFill>
        <p:spPr>
          <a:xfrm>
            <a:off x="7416240" y="0"/>
            <a:ext cx="3148330" cy="1728788"/>
          </a:xfrm>
          <a:prstGeom prst="rect">
            <a:avLst/>
          </a:prstGeom>
        </p:spPr>
      </p:pic>
      <p:sp>
        <p:nvSpPr>
          <p:cNvPr id="6" name="Freeform 5">
            <a:extLst>
              <a:ext uri="{FF2B5EF4-FFF2-40B4-BE49-F238E27FC236}">
                <a16:creationId xmlns:a16="http://schemas.microsoft.com/office/drawing/2014/main" id="{61F64B5E-107C-A72D-2405-9391E59C03E0}"/>
              </a:ext>
            </a:extLst>
          </p:cNvPr>
          <p:cNvSpPr/>
          <p:nvPr/>
        </p:nvSpPr>
        <p:spPr>
          <a:xfrm>
            <a:off x="7016408" y="260910"/>
            <a:ext cx="1721585" cy="6417739"/>
          </a:xfrm>
          <a:custGeom>
            <a:avLst/>
            <a:gdLst>
              <a:gd name="connsiteX0" fmla="*/ 0 w 2341419"/>
              <a:gd name="connsiteY0" fmla="*/ 3920879 h 4031233"/>
              <a:gd name="connsiteX1" fmla="*/ 942109 w 2341419"/>
              <a:gd name="connsiteY1" fmla="*/ 3643788 h 4031233"/>
              <a:gd name="connsiteX2" fmla="*/ 983673 w 2341419"/>
              <a:gd name="connsiteY2" fmla="*/ 748188 h 4031233"/>
              <a:gd name="connsiteX3" fmla="*/ 1911928 w 2341419"/>
              <a:gd name="connsiteY3" fmla="*/ 43 h 4031233"/>
              <a:gd name="connsiteX4" fmla="*/ 2341419 w 2341419"/>
              <a:gd name="connsiteY4" fmla="*/ 720479 h 4031233"/>
              <a:gd name="connsiteX0" fmla="*/ 0 w 2341419"/>
              <a:gd name="connsiteY0" fmla="*/ 3823914 h 3934268"/>
              <a:gd name="connsiteX1" fmla="*/ 942109 w 2341419"/>
              <a:gd name="connsiteY1" fmla="*/ 3546823 h 3934268"/>
              <a:gd name="connsiteX2" fmla="*/ 983673 w 2341419"/>
              <a:gd name="connsiteY2" fmla="*/ 651223 h 3934268"/>
              <a:gd name="connsiteX3" fmla="*/ 1759528 w 2341419"/>
              <a:gd name="connsiteY3" fmla="*/ 60 h 3934268"/>
              <a:gd name="connsiteX4" fmla="*/ 2341419 w 2341419"/>
              <a:gd name="connsiteY4" fmla="*/ 623514 h 3934268"/>
              <a:gd name="connsiteX0" fmla="*/ 0 w 4624291"/>
              <a:gd name="connsiteY0" fmla="*/ 3908298 h 3992364"/>
              <a:gd name="connsiteX1" fmla="*/ 3224981 w 4624291"/>
              <a:gd name="connsiteY1" fmla="*/ 3546823 h 3992364"/>
              <a:gd name="connsiteX2" fmla="*/ 3266545 w 4624291"/>
              <a:gd name="connsiteY2" fmla="*/ 651223 h 3992364"/>
              <a:gd name="connsiteX3" fmla="*/ 4042400 w 4624291"/>
              <a:gd name="connsiteY3" fmla="*/ 60 h 3992364"/>
              <a:gd name="connsiteX4" fmla="*/ 4624291 w 4624291"/>
              <a:gd name="connsiteY4" fmla="*/ 623514 h 3992364"/>
              <a:gd name="connsiteX0" fmla="*/ 0 w 4624291"/>
              <a:gd name="connsiteY0" fmla="*/ 3908298 h 3992364"/>
              <a:gd name="connsiteX1" fmla="*/ 3224981 w 4624291"/>
              <a:gd name="connsiteY1" fmla="*/ 3546823 h 3992364"/>
              <a:gd name="connsiteX2" fmla="*/ 2256813 w 4624291"/>
              <a:gd name="connsiteY2" fmla="*/ 651223 h 3992364"/>
              <a:gd name="connsiteX3" fmla="*/ 4042400 w 4624291"/>
              <a:gd name="connsiteY3" fmla="*/ 60 h 3992364"/>
              <a:gd name="connsiteX4" fmla="*/ 4624291 w 4624291"/>
              <a:gd name="connsiteY4" fmla="*/ 623514 h 3992364"/>
              <a:gd name="connsiteX0" fmla="*/ 0 w 4624291"/>
              <a:gd name="connsiteY0" fmla="*/ 3712272 h 3796338"/>
              <a:gd name="connsiteX1" fmla="*/ 3224981 w 4624291"/>
              <a:gd name="connsiteY1" fmla="*/ 3350797 h 3796338"/>
              <a:gd name="connsiteX2" fmla="*/ 2256813 w 4624291"/>
              <a:gd name="connsiteY2" fmla="*/ 455197 h 3796338"/>
              <a:gd name="connsiteX3" fmla="*/ 3339978 w 4624291"/>
              <a:gd name="connsiteY3" fmla="*/ 6555 h 3796338"/>
              <a:gd name="connsiteX4" fmla="*/ 4624291 w 4624291"/>
              <a:gd name="connsiteY4" fmla="*/ 427488 h 3796338"/>
              <a:gd name="connsiteX0" fmla="*/ 0 w 4931599"/>
              <a:gd name="connsiteY0" fmla="*/ 3809627 h 3893693"/>
              <a:gd name="connsiteX1" fmla="*/ 3224981 w 4931599"/>
              <a:gd name="connsiteY1" fmla="*/ 3448152 h 3893693"/>
              <a:gd name="connsiteX2" fmla="*/ 2256813 w 4931599"/>
              <a:gd name="connsiteY2" fmla="*/ 552552 h 3893693"/>
              <a:gd name="connsiteX3" fmla="*/ 3339978 w 4931599"/>
              <a:gd name="connsiteY3" fmla="*/ 103910 h 3893693"/>
              <a:gd name="connsiteX4" fmla="*/ 4931599 w 4931599"/>
              <a:gd name="connsiteY4" fmla="*/ 187308 h 3893693"/>
              <a:gd name="connsiteX0" fmla="*/ 0 w 4931599"/>
              <a:gd name="connsiteY0" fmla="*/ 3886671 h 3970737"/>
              <a:gd name="connsiteX1" fmla="*/ 3224981 w 4931599"/>
              <a:gd name="connsiteY1" fmla="*/ 3525196 h 3970737"/>
              <a:gd name="connsiteX2" fmla="*/ 2256813 w 4931599"/>
              <a:gd name="connsiteY2" fmla="*/ 629596 h 3970737"/>
              <a:gd name="connsiteX3" fmla="*/ 2900966 w 4931599"/>
              <a:gd name="connsiteY3" fmla="*/ 20625 h 3970737"/>
              <a:gd name="connsiteX4" fmla="*/ 4931599 w 4931599"/>
              <a:gd name="connsiteY4" fmla="*/ 264352 h 3970737"/>
              <a:gd name="connsiteX0" fmla="*/ 0 w 4185275"/>
              <a:gd name="connsiteY0" fmla="*/ 4010501 h 4094567"/>
              <a:gd name="connsiteX1" fmla="*/ 3224981 w 4185275"/>
              <a:gd name="connsiteY1" fmla="*/ 3649026 h 4094567"/>
              <a:gd name="connsiteX2" fmla="*/ 2256813 w 4185275"/>
              <a:gd name="connsiteY2" fmla="*/ 753426 h 4094567"/>
              <a:gd name="connsiteX3" fmla="*/ 2900966 w 4185275"/>
              <a:gd name="connsiteY3" fmla="*/ 144455 h 4094567"/>
              <a:gd name="connsiteX4" fmla="*/ 4185275 w 4185275"/>
              <a:gd name="connsiteY4" fmla="*/ 168785 h 4094567"/>
              <a:gd name="connsiteX0" fmla="*/ 0 w 4185275"/>
              <a:gd name="connsiteY0" fmla="*/ 4038218 h 4122284"/>
              <a:gd name="connsiteX1" fmla="*/ 3224981 w 4185275"/>
              <a:gd name="connsiteY1" fmla="*/ 3676743 h 4122284"/>
              <a:gd name="connsiteX2" fmla="*/ 2256813 w 4185275"/>
              <a:gd name="connsiteY2" fmla="*/ 781143 h 4122284"/>
              <a:gd name="connsiteX3" fmla="*/ 2637555 w 4185275"/>
              <a:gd name="connsiteY3" fmla="*/ 87788 h 4122284"/>
              <a:gd name="connsiteX4" fmla="*/ 4185275 w 4185275"/>
              <a:gd name="connsiteY4" fmla="*/ 196502 h 4122284"/>
              <a:gd name="connsiteX0" fmla="*/ 0 w 4185275"/>
              <a:gd name="connsiteY0" fmla="*/ 4038218 h 4104266"/>
              <a:gd name="connsiteX1" fmla="*/ 3224981 w 4185275"/>
              <a:gd name="connsiteY1" fmla="*/ 3676743 h 4104266"/>
              <a:gd name="connsiteX2" fmla="*/ 2081204 w 4185275"/>
              <a:gd name="connsiteY2" fmla="*/ 1236814 h 4104266"/>
              <a:gd name="connsiteX3" fmla="*/ 2637555 w 4185275"/>
              <a:gd name="connsiteY3" fmla="*/ 87788 h 4104266"/>
              <a:gd name="connsiteX4" fmla="*/ 4185275 w 4185275"/>
              <a:gd name="connsiteY4" fmla="*/ 196502 h 4104266"/>
              <a:gd name="connsiteX0" fmla="*/ 0 w 4185275"/>
              <a:gd name="connsiteY0" fmla="*/ 3995240 h 4061288"/>
              <a:gd name="connsiteX1" fmla="*/ 3224981 w 4185275"/>
              <a:gd name="connsiteY1" fmla="*/ 3633765 h 4061288"/>
              <a:gd name="connsiteX2" fmla="*/ 2081204 w 4185275"/>
              <a:gd name="connsiteY2" fmla="*/ 1193836 h 4061288"/>
              <a:gd name="connsiteX3" fmla="*/ 1891231 w 4185275"/>
              <a:gd name="connsiteY3" fmla="*/ 188262 h 4061288"/>
              <a:gd name="connsiteX4" fmla="*/ 4185275 w 4185275"/>
              <a:gd name="connsiteY4" fmla="*/ 153524 h 4061288"/>
              <a:gd name="connsiteX0" fmla="*/ 0 w 4360883"/>
              <a:gd name="connsiteY0" fmla="*/ 3995240 h 4061288"/>
              <a:gd name="connsiteX1" fmla="*/ 3224981 w 4360883"/>
              <a:gd name="connsiteY1" fmla="*/ 3633765 h 4061288"/>
              <a:gd name="connsiteX2" fmla="*/ 2081204 w 4360883"/>
              <a:gd name="connsiteY2" fmla="*/ 1193836 h 4061288"/>
              <a:gd name="connsiteX3" fmla="*/ 1891231 w 4360883"/>
              <a:gd name="connsiteY3" fmla="*/ 188262 h 4061288"/>
              <a:gd name="connsiteX4" fmla="*/ 4360883 w 4360883"/>
              <a:gd name="connsiteY4" fmla="*/ 153524 h 4061288"/>
              <a:gd name="connsiteX0" fmla="*/ 0 w 4360883"/>
              <a:gd name="connsiteY0" fmla="*/ 3905662 h 3971710"/>
              <a:gd name="connsiteX1" fmla="*/ 3224981 w 4360883"/>
              <a:gd name="connsiteY1" fmla="*/ 3544187 h 3971710"/>
              <a:gd name="connsiteX2" fmla="*/ 2081204 w 4360883"/>
              <a:gd name="connsiteY2" fmla="*/ 1104258 h 3971710"/>
              <a:gd name="connsiteX3" fmla="*/ 1891231 w 4360883"/>
              <a:gd name="connsiteY3" fmla="*/ 98684 h 3971710"/>
              <a:gd name="connsiteX4" fmla="*/ 4360883 w 4360883"/>
              <a:gd name="connsiteY4" fmla="*/ 63946 h 3971710"/>
              <a:gd name="connsiteX0" fmla="*/ 0 w 4360883"/>
              <a:gd name="connsiteY0" fmla="*/ 3877619 h 3943667"/>
              <a:gd name="connsiteX1" fmla="*/ 3224981 w 4360883"/>
              <a:gd name="connsiteY1" fmla="*/ 3516144 h 3943667"/>
              <a:gd name="connsiteX2" fmla="*/ 2081204 w 4360883"/>
              <a:gd name="connsiteY2" fmla="*/ 1076215 h 3943667"/>
              <a:gd name="connsiteX3" fmla="*/ 1759528 w 4360883"/>
              <a:gd name="connsiteY3" fmla="*/ 306915 h 3943667"/>
              <a:gd name="connsiteX4" fmla="*/ 4360883 w 4360883"/>
              <a:gd name="connsiteY4" fmla="*/ 35903 h 3943667"/>
              <a:gd name="connsiteX0" fmla="*/ 0 w 4360883"/>
              <a:gd name="connsiteY0" fmla="*/ 3877619 h 3943073"/>
              <a:gd name="connsiteX1" fmla="*/ 3224981 w 4360883"/>
              <a:gd name="connsiteY1" fmla="*/ 3516144 h 3943073"/>
              <a:gd name="connsiteX2" fmla="*/ 1817797 w 4360883"/>
              <a:gd name="connsiteY2" fmla="*/ 1093092 h 3943073"/>
              <a:gd name="connsiteX3" fmla="*/ 1759528 w 4360883"/>
              <a:gd name="connsiteY3" fmla="*/ 306915 h 3943073"/>
              <a:gd name="connsiteX4" fmla="*/ 4360883 w 4360883"/>
              <a:gd name="connsiteY4" fmla="*/ 35903 h 3943073"/>
              <a:gd name="connsiteX0" fmla="*/ 0 w 4360883"/>
              <a:gd name="connsiteY0" fmla="*/ 3880159 h 3945613"/>
              <a:gd name="connsiteX1" fmla="*/ 3224981 w 4360883"/>
              <a:gd name="connsiteY1" fmla="*/ 3518684 h 3945613"/>
              <a:gd name="connsiteX2" fmla="*/ 1817797 w 4360883"/>
              <a:gd name="connsiteY2" fmla="*/ 1095632 h 3945613"/>
              <a:gd name="connsiteX3" fmla="*/ 1697977 w 4360883"/>
              <a:gd name="connsiteY3" fmla="*/ 273961 h 3945613"/>
              <a:gd name="connsiteX4" fmla="*/ 4360883 w 4360883"/>
              <a:gd name="connsiteY4" fmla="*/ 38443 h 3945613"/>
              <a:gd name="connsiteX0" fmla="*/ 0 w 4360883"/>
              <a:gd name="connsiteY0" fmla="*/ 3884356 h 3949810"/>
              <a:gd name="connsiteX1" fmla="*/ 3224981 w 4360883"/>
              <a:gd name="connsiteY1" fmla="*/ 3522881 h 3949810"/>
              <a:gd name="connsiteX2" fmla="*/ 1817797 w 4360883"/>
              <a:gd name="connsiteY2" fmla="*/ 1099829 h 3949810"/>
              <a:gd name="connsiteX3" fmla="*/ 1697977 w 4360883"/>
              <a:gd name="connsiteY3" fmla="*/ 278158 h 3949810"/>
              <a:gd name="connsiteX4" fmla="*/ 4360883 w 4360883"/>
              <a:gd name="connsiteY4" fmla="*/ 42640 h 3949810"/>
              <a:gd name="connsiteX0" fmla="*/ 0 w 4360883"/>
              <a:gd name="connsiteY0" fmla="*/ 3884356 h 3949810"/>
              <a:gd name="connsiteX1" fmla="*/ 3224981 w 4360883"/>
              <a:gd name="connsiteY1" fmla="*/ 3522881 h 3949810"/>
              <a:gd name="connsiteX2" fmla="*/ 1817797 w 4360883"/>
              <a:gd name="connsiteY2" fmla="*/ 1099829 h 3949810"/>
              <a:gd name="connsiteX3" fmla="*/ 1697977 w 4360883"/>
              <a:gd name="connsiteY3" fmla="*/ 278158 h 3949810"/>
              <a:gd name="connsiteX4" fmla="*/ 4360883 w 4360883"/>
              <a:gd name="connsiteY4" fmla="*/ 42640 h 3949810"/>
              <a:gd name="connsiteX0" fmla="*/ 256711 w 4617594"/>
              <a:gd name="connsiteY0" fmla="*/ 3884356 h 3939500"/>
              <a:gd name="connsiteX1" fmla="*/ 3481692 w 4617594"/>
              <a:gd name="connsiteY1" fmla="*/ 3522881 h 3939500"/>
              <a:gd name="connsiteX2" fmla="*/ 22119 w 4617594"/>
              <a:gd name="connsiteY2" fmla="*/ 1422597 h 3939500"/>
              <a:gd name="connsiteX3" fmla="*/ 1954688 w 4617594"/>
              <a:gd name="connsiteY3" fmla="*/ 278158 h 3939500"/>
              <a:gd name="connsiteX4" fmla="*/ 4617594 w 4617594"/>
              <a:gd name="connsiteY4" fmla="*/ 42640 h 3939500"/>
              <a:gd name="connsiteX0" fmla="*/ 1500570 w 5861453"/>
              <a:gd name="connsiteY0" fmla="*/ 3895996 h 3951140"/>
              <a:gd name="connsiteX1" fmla="*/ 4725551 w 5861453"/>
              <a:gd name="connsiteY1" fmla="*/ 3534521 h 3951140"/>
              <a:gd name="connsiteX2" fmla="*/ 1265978 w 5861453"/>
              <a:gd name="connsiteY2" fmla="*/ 1434237 h 3951140"/>
              <a:gd name="connsiteX3" fmla="*/ 26673 w 5861453"/>
              <a:gd name="connsiteY3" fmla="*/ 191175 h 3951140"/>
              <a:gd name="connsiteX4" fmla="*/ 5861453 w 5861453"/>
              <a:gd name="connsiteY4" fmla="*/ 54280 h 3951140"/>
              <a:gd name="connsiteX0" fmla="*/ 1500573 w 4725948"/>
              <a:gd name="connsiteY0" fmla="*/ 3950737 h 4005881"/>
              <a:gd name="connsiteX1" fmla="*/ 4725554 w 4725948"/>
              <a:gd name="connsiteY1" fmla="*/ 3589262 h 4005881"/>
              <a:gd name="connsiteX2" fmla="*/ 1265981 w 4725948"/>
              <a:gd name="connsiteY2" fmla="*/ 1488978 h 4005881"/>
              <a:gd name="connsiteX3" fmla="*/ 26676 w 4725948"/>
              <a:gd name="connsiteY3" fmla="*/ 245916 h 4005881"/>
              <a:gd name="connsiteX4" fmla="*/ 2363063 w 4725948"/>
              <a:gd name="connsiteY4" fmla="*/ 46261 h 4005881"/>
              <a:gd name="connsiteX0" fmla="*/ 1614036 w 4846055"/>
              <a:gd name="connsiteY0" fmla="*/ 3950737 h 4005623"/>
              <a:gd name="connsiteX1" fmla="*/ 4839017 w 4846055"/>
              <a:gd name="connsiteY1" fmla="*/ 3589262 h 4005623"/>
              <a:gd name="connsiteX2" fmla="*/ 586474 w 4846055"/>
              <a:gd name="connsiteY2" fmla="*/ 1497944 h 4005623"/>
              <a:gd name="connsiteX3" fmla="*/ 140139 w 4846055"/>
              <a:gd name="connsiteY3" fmla="*/ 245916 h 4005623"/>
              <a:gd name="connsiteX4" fmla="*/ 2476526 w 4846055"/>
              <a:gd name="connsiteY4" fmla="*/ 46261 h 4005623"/>
              <a:gd name="connsiteX0" fmla="*/ 2388538 w 5620557"/>
              <a:gd name="connsiteY0" fmla="*/ 3947969 h 4002855"/>
              <a:gd name="connsiteX1" fmla="*/ 5613519 w 5620557"/>
              <a:gd name="connsiteY1" fmla="*/ 3586494 h 4002855"/>
              <a:gd name="connsiteX2" fmla="*/ 1360976 w 5620557"/>
              <a:gd name="connsiteY2" fmla="*/ 1495176 h 4002855"/>
              <a:gd name="connsiteX3" fmla="*/ 28384 w 5620557"/>
              <a:gd name="connsiteY3" fmla="*/ 270045 h 4002855"/>
              <a:gd name="connsiteX4" fmla="*/ 3251028 w 5620557"/>
              <a:gd name="connsiteY4" fmla="*/ 43493 h 4002855"/>
              <a:gd name="connsiteX0" fmla="*/ 2388538 w 5620557"/>
              <a:gd name="connsiteY0" fmla="*/ 3972404 h 4027290"/>
              <a:gd name="connsiteX1" fmla="*/ 5613519 w 5620557"/>
              <a:gd name="connsiteY1" fmla="*/ 3610929 h 4027290"/>
              <a:gd name="connsiteX2" fmla="*/ 1360976 w 5620557"/>
              <a:gd name="connsiteY2" fmla="*/ 1519611 h 4027290"/>
              <a:gd name="connsiteX3" fmla="*/ 28384 w 5620557"/>
              <a:gd name="connsiteY3" fmla="*/ 294480 h 4027290"/>
              <a:gd name="connsiteX4" fmla="*/ 2364768 w 5620557"/>
              <a:gd name="connsiteY4" fmla="*/ 41031 h 4027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0557" h="4027290">
                <a:moveTo>
                  <a:pt x="2388538" y="3972404"/>
                </a:moveTo>
                <a:cubicBezTo>
                  <a:pt x="2777620" y="4098249"/>
                  <a:pt x="5784779" y="4019728"/>
                  <a:pt x="5613519" y="3610929"/>
                </a:cubicBezTo>
                <a:cubicBezTo>
                  <a:pt x="5442259" y="3202130"/>
                  <a:pt x="2291832" y="2072353"/>
                  <a:pt x="1360976" y="1519611"/>
                </a:cubicBezTo>
                <a:cubicBezTo>
                  <a:pt x="430120" y="966870"/>
                  <a:pt x="-136355" y="346422"/>
                  <a:pt x="28384" y="294480"/>
                </a:cubicBezTo>
                <a:cubicBezTo>
                  <a:pt x="131570" y="236622"/>
                  <a:pt x="507115" y="-118975"/>
                  <a:pt x="2364768" y="41031"/>
                </a:cubicBezTo>
              </a:path>
            </a:pathLst>
          </a:custGeom>
          <a:noFill/>
          <a:ln w="34925">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dirty="0"/>
          </a:p>
        </p:txBody>
      </p:sp>
      <p:pic>
        <p:nvPicPr>
          <p:cNvPr id="7" name="Picture 6">
            <a:extLst>
              <a:ext uri="{FF2B5EF4-FFF2-40B4-BE49-F238E27FC236}">
                <a16:creationId xmlns:a16="http://schemas.microsoft.com/office/drawing/2014/main" id="{54A10B2D-5CF2-55F7-E844-B8D02FB35C26}"/>
              </a:ext>
            </a:extLst>
          </p:cNvPr>
          <p:cNvPicPr>
            <a:picLocks noChangeAspect="1"/>
          </p:cNvPicPr>
          <p:nvPr/>
        </p:nvPicPr>
        <p:blipFill>
          <a:blip r:embed="rId4"/>
          <a:stretch>
            <a:fillRect/>
          </a:stretch>
        </p:blipFill>
        <p:spPr>
          <a:xfrm>
            <a:off x="9519636" y="4281488"/>
            <a:ext cx="2621321" cy="2576512"/>
          </a:xfrm>
          <a:prstGeom prst="rect">
            <a:avLst/>
          </a:prstGeom>
        </p:spPr>
      </p:pic>
      <p:grpSp>
        <p:nvGrpSpPr>
          <p:cNvPr id="11" name="Group 10">
            <a:extLst>
              <a:ext uri="{FF2B5EF4-FFF2-40B4-BE49-F238E27FC236}">
                <a16:creationId xmlns:a16="http://schemas.microsoft.com/office/drawing/2014/main" id="{11EC2385-09A2-A40C-4538-A1C095787908}"/>
              </a:ext>
            </a:extLst>
          </p:cNvPr>
          <p:cNvGrpSpPr/>
          <p:nvPr/>
        </p:nvGrpSpPr>
        <p:grpSpPr>
          <a:xfrm>
            <a:off x="8115662" y="2004498"/>
            <a:ext cx="3737897" cy="2001280"/>
            <a:chOff x="8115662" y="2004498"/>
            <a:chExt cx="3737897" cy="2001280"/>
          </a:xfrm>
        </p:grpSpPr>
        <p:pic>
          <p:nvPicPr>
            <p:cNvPr id="9" name="Picture 8">
              <a:extLst>
                <a:ext uri="{FF2B5EF4-FFF2-40B4-BE49-F238E27FC236}">
                  <a16:creationId xmlns:a16="http://schemas.microsoft.com/office/drawing/2014/main" id="{2E7B737B-B759-210F-E0F1-D6515F2076C6}"/>
                </a:ext>
              </a:extLst>
            </p:cNvPr>
            <p:cNvPicPr>
              <a:picLocks noChangeAspect="1"/>
            </p:cNvPicPr>
            <p:nvPr/>
          </p:nvPicPr>
          <p:blipFill rotWithShape="1">
            <a:blip r:embed="rId5"/>
            <a:srcRect t="13793"/>
            <a:stretch/>
          </p:blipFill>
          <p:spPr>
            <a:xfrm>
              <a:off x="8990405" y="2004498"/>
              <a:ext cx="2863154" cy="2001280"/>
            </a:xfrm>
            <a:prstGeom prst="rect">
              <a:avLst/>
            </a:prstGeom>
          </p:spPr>
        </p:pic>
        <p:sp>
          <p:nvSpPr>
            <p:cNvPr id="10" name="TextBox 9">
              <a:extLst>
                <a:ext uri="{FF2B5EF4-FFF2-40B4-BE49-F238E27FC236}">
                  <a16:creationId xmlns:a16="http://schemas.microsoft.com/office/drawing/2014/main" id="{E47EB1E8-D739-901E-A061-3B0A265F8BED}"/>
                </a:ext>
              </a:extLst>
            </p:cNvPr>
            <p:cNvSpPr txBox="1"/>
            <p:nvPr/>
          </p:nvSpPr>
          <p:spPr>
            <a:xfrm>
              <a:off x="8115662" y="3067347"/>
              <a:ext cx="1505540" cy="461665"/>
            </a:xfrm>
            <a:prstGeom prst="rect">
              <a:avLst/>
            </a:prstGeom>
            <a:noFill/>
          </p:spPr>
          <p:txBody>
            <a:bodyPr wrap="none" rtlCol="0">
              <a:spAutoFit/>
            </a:bodyPr>
            <a:lstStyle/>
            <a:p>
              <a:r>
                <a:rPr lang="en-CL" sz="2400" dirty="0">
                  <a:solidFill>
                    <a:srgbClr val="0432FF"/>
                  </a:solidFill>
                  <a:latin typeface="Arial" panose="020B0604020202020204" pitchFamily="34" charset="0"/>
                  <a:cs typeface="Arial" panose="020B0604020202020204" pitchFamily="34" charset="0"/>
                </a:rPr>
                <a:t>Penicilina</a:t>
              </a:r>
            </a:p>
          </p:txBody>
        </p:sp>
      </p:grpSp>
    </p:spTree>
    <p:extLst>
      <p:ext uri="{BB962C8B-B14F-4D97-AF65-F5344CB8AC3E}">
        <p14:creationId xmlns:p14="http://schemas.microsoft.com/office/powerpoint/2010/main" val="199138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Enzimas regulatórias</a:t>
            </a:r>
            <a:endParaRPr lang="pt-BR" sz="4000" b="1" i="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F5C4090-00E0-434B-955C-BD3BDAF8718F}"/>
              </a:ext>
            </a:extLst>
          </p:cNvPr>
          <p:cNvSpPr txBox="1"/>
          <p:nvPr/>
        </p:nvSpPr>
        <p:spPr>
          <a:xfrm>
            <a:off x="343585" y="1520630"/>
            <a:ext cx="11227731" cy="4031873"/>
          </a:xfrm>
          <a:prstGeom prst="rect">
            <a:avLst/>
          </a:prstGeom>
          <a:noFill/>
        </p:spPr>
        <p:txBody>
          <a:bodyPr wrap="square" rtlCol="0">
            <a:spAutoFit/>
          </a:bodyPr>
          <a:lstStyle/>
          <a:p>
            <a:r>
              <a:rPr lang="pt-BR" sz="3200" b="1" dirty="0">
                <a:solidFill>
                  <a:srgbClr val="0432FF"/>
                </a:solidFill>
                <a:latin typeface="Arial" panose="020B0604020202020204" pitchFamily="34" charset="0"/>
                <a:cs typeface="Arial" panose="020B0604020202020204" pitchFamily="34" charset="0"/>
              </a:rPr>
              <a:t>As enzimas funcionam encadeadas em vias metabólicas altamente interconectadas. Algumas enzimas exercem papel regulador do fluxo metabólico por catalisarem reações que não estão em equilíbrio. Este papel regulador ocorre pela modulação da atividade catalítica da enzima em questão, seja pela </a:t>
            </a:r>
            <a:r>
              <a:rPr lang="pt-BR" sz="3200" b="1" dirty="0">
                <a:solidFill>
                  <a:srgbClr val="FF9300"/>
                </a:solidFill>
                <a:latin typeface="Arial" panose="020B0604020202020204" pitchFamily="34" charset="0"/>
                <a:cs typeface="Arial" panose="020B0604020202020204" pitchFamily="34" charset="0"/>
              </a:rPr>
              <a:t>ligação de moléculas efetoras</a:t>
            </a:r>
            <a:r>
              <a:rPr lang="pt-BR" sz="3200" b="1" dirty="0">
                <a:solidFill>
                  <a:srgbClr val="0432FF"/>
                </a:solidFill>
                <a:latin typeface="Arial" panose="020B0604020202020204" pitchFamily="34" charset="0"/>
                <a:cs typeface="Arial" panose="020B0604020202020204" pitchFamily="34" charset="0"/>
              </a:rPr>
              <a:t>, seja pela </a:t>
            </a:r>
            <a:r>
              <a:rPr lang="pt-BR" sz="3200" b="1" dirty="0">
                <a:solidFill>
                  <a:srgbClr val="FF9300"/>
                </a:solidFill>
                <a:latin typeface="Arial" panose="020B0604020202020204" pitchFamily="34" charset="0"/>
                <a:cs typeface="Arial" panose="020B0604020202020204" pitchFamily="34" charset="0"/>
              </a:rPr>
              <a:t>modificação covalente reversível </a:t>
            </a:r>
            <a:r>
              <a:rPr lang="pt-BR" sz="3200" b="1" dirty="0">
                <a:solidFill>
                  <a:srgbClr val="0432FF"/>
                </a:solidFill>
                <a:latin typeface="Arial" panose="020B0604020202020204" pitchFamily="34" charset="0"/>
                <a:cs typeface="Arial" panose="020B0604020202020204" pitchFamily="34" charset="0"/>
              </a:rPr>
              <a:t>associada a cascatas de sinalização celular.</a:t>
            </a:r>
          </a:p>
        </p:txBody>
      </p:sp>
    </p:spTree>
    <p:extLst>
      <p:ext uri="{BB962C8B-B14F-4D97-AF65-F5344CB8AC3E}">
        <p14:creationId xmlns:p14="http://schemas.microsoft.com/office/powerpoint/2010/main" val="265946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Regulação da atividade enzimática</a:t>
            </a:r>
            <a:endParaRPr lang="pt-BR" sz="4000" b="1" i="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F5C4090-00E0-434B-955C-BD3BDAF8718F}"/>
              </a:ext>
            </a:extLst>
          </p:cNvPr>
          <p:cNvSpPr txBox="1"/>
          <p:nvPr/>
        </p:nvSpPr>
        <p:spPr>
          <a:xfrm>
            <a:off x="343585" y="1790450"/>
            <a:ext cx="7706133" cy="2677656"/>
          </a:xfrm>
          <a:prstGeom prst="rect">
            <a:avLst/>
          </a:prstGeom>
          <a:noFill/>
        </p:spPr>
        <p:txBody>
          <a:bodyPr wrap="square" rtlCol="0">
            <a:spAutoFit/>
          </a:bodyPr>
          <a:lstStyle/>
          <a:p>
            <a:r>
              <a:rPr lang="pt-BR" sz="2400" b="1" dirty="0">
                <a:solidFill>
                  <a:srgbClr val="0432FF"/>
                </a:solidFill>
                <a:latin typeface="Arial" panose="020B0604020202020204" pitchFamily="34" charset="0"/>
                <a:cs typeface="Arial" panose="020B0604020202020204" pitchFamily="34" charset="0"/>
              </a:rPr>
              <a:t>Mecanismo alostérico: </a:t>
            </a:r>
            <a:r>
              <a:rPr lang="pt-BR" sz="2400" b="1" dirty="0">
                <a:solidFill>
                  <a:srgbClr val="FF9300"/>
                </a:solidFill>
                <a:latin typeface="Arial" panose="020B0604020202020204" pitchFamily="34" charset="0"/>
                <a:cs typeface="Arial" panose="020B0604020202020204" pitchFamily="34" charset="0"/>
              </a:rPr>
              <a:t>ligações reversíveis e não covalentes de moléculas moduladoras que geralmente são metabolitos relacionados direta ou indiretamente a via em que participa a enzima. Geram mudanças conformacionais, que podem </a:t>
            </a:r>
            <a:r>
              <a:rPr lang="pt-BR" sz="2400" b="1" dirty="0" err="1">
                <a:solidFill>
                  <a:srgbClr val="FF9300"/>
                </a:solidFill>
                <a:latin typeface="Arial" panose="020B0604020202020204" pitchFamily="34" charset="0"/>
                <a:cs typeface="Arial" panose="020B0604020202020204" pitchFamily="34" charset="0"/>
              </a:rPr>
              <a:t>interconverter</a:t>
            </a:r>
            <a:r>
              <a:rPr lang="pt-BR" sz="2400" b="1" dirty="0">
                <a:solidFill>
                  <a:srgbClr val="FF9300"/>
                </a:solidFill>
                <a:latin typeface="Arial" panose="020B0604020202020204" pitchFamily="34" charset="0"/>
                <a:cs typeface="Arial" panose="020B0604020202020204" pitchFamily="34" charset="0"/>
              </a:rPr>
              <a:t> a enzima entre um estado ativo e outro inativo.</a:t>
            </a:r>
          </a:p>
        </p:txBody>
      </p:sp>
      <p:sp>
        <p:nvSpPr>
          <p:cNvPr id="4" name="TextBox 3">
            <a:extLst>
              <a:ext uri="{FF2B5EF4-FFF2-40B4-BE49-F238E27FC236}">
                <a16:creationId xmlns:a16="http://schemas.microsoft.com/office/drawing/2014/main" id="{06666E34-531B-8F47-BED1-F2404720017D}"/>
              </a:ext>
            </a:extLst>
          </p:cNvPr>
          <p:cNvSpPr txBox="1"/>
          <p:nvPr/>
        </p:nvSpPr>
        <p:spPr>
          <a:xfrm>
            <a:off x="343584" y="5015833"/>
            <a:ext cx="11227731" cy="1200329"/>
          </a:xfrm>
          <a:prstGeom prst="rect">
            <a:avLst/>
          </a:prstGeom>
          <a:noFill/>
        </p:spPr>
        <p:txBody>
          <a:bodyPr wrap="square" rtlCol="0">
            <a:spAutoFit/>
          </a:bodyPr>
          <a:lstStyle/>
          <a:p>
            <a:r>
              <a:rPr lang="pt-BR" sz="2400" b="1" dirty="0">
                <a:solidFill>
                  <a:srgbClr val="0432FF"/>
                </a:solidFill>
                <a:latin typeface="Arial" panose="020B0604020202020204" pitchFamily="34" charset="0"/>
                <a:cs typeface="Arial" panose="020B0604020202020204" pitchFamily="34" charset="0"/>
              </a:rPr>
              <a:t>Modificação pós-traducional:</a:t>
            </a:r>
            <a:r>
              <a:rPr lang="pt-BR" sz="2400" b="1" dirty="0">
                <a:solidFill>
                  <a:srgbClr val="FF9300"/>
                </a:solidFill>
                <a:latin typeface="Arial" panose="020B0604020202020204" pitchFamily="34" charset="0"/>
                <a:cs typeface="Arial" panose="020B0604020202020204" pitchFamily="34" charset="0"/>
              </a:rPr>
              <a:t> através da conjugação de grupos químicos aos seus resíduos de aminoácidos, uma enzima pode ser ativada ou inativada. </a:t>
            </a:r>
          </a:p>
        </p:txBody>
      </p:sp>
      <p:pic>
        <p:nvPicPr>
          <p:cNvPr id="3" name="Picture 2">
            <a:extLst>
              <a:ext uri="{FF2B5EF4-FFF2-40B4-BE49-F238E27FC236}">
                <a16:creationId xmlns:a16="http://schemas.microsoft.com/office/drawing/2014/main" id="{10588044-06EF-514A-99F5-BC75F4AD824A}"/>
              </a:ext>
            </a:extLst>
          </p:cNvPr>
          <p:cNvPicPr>
            <a:picLocks noChangeAspect="1"/>
          </p:cNvPicPr>
          <p:nvPr/>
        </p:nvPicPr>
        <p:blipFill>
          <a:blip r:embed="rId2"/>
          <a:stretch>
            <a:fillRect/>
          </a:stretch>
        </p:blipFill>
        <p:spPr>
          <a:xfrm>
            <a:off x="8049718" y="1842167"/>
            <a:ext cx="3992380" cy="2729254"/>
          </a:xfrm>
          <a:prstGeom prst="rect">
            <a:avLst/>
          </a:prstGeom>
        </p:spPr>
      </p:pic>
    </p:spTree>
    <p:extLst>
      <p:ext uri="{BB962C8B-B14F-4D97-AF65-F5344CB8AC3E}">
        <p14:creationId xmlns:p14="http://schemas.microsoft.com/office/powerpoint/2010/main" val="4117519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471CA2-2E6C-2A45-B712-16F624A7CDCB}"/>
              </a:ext>
            </a:extLst>
          </p:cNvPr>
          <p:cNvSpPr/>
          <p:nvPr/>
        </p:nvSpPr>
        <p:spPr>
          <a:xfrm>
            <a:off x="7816241" y="2464299"/>
            <a:ext cx="3732756" cy="172878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3" name="Rounded Rectangle 2">
            <a:extLst>
              <a:ext uri="{FF2B5EF4-FFF2-40B4-BE49-F238E27FC236}">
                <a16:creationId xmlns:a16="http://schemas.microsoft.com/office/drawing/2014/main" id="{523081EA-654F-5F43-AC07-6F70824BA874}"/>
              </a:ext>
            </a:extLst>
          </p:cNvPr>
          <p:cNvSpPr/>
          <p:nvPr/>
        </p:nvSpPr>
        <p:spPr>
          <a:xfrm>
            <a:off x="9845457" y="2448641"/>
            <a:ext cx="1703540" cy="1089962"/>
          </a:xfrm>
          <a:prstGeom prst="roundRect">
            <a:avLst>
              <a:gd name="adj" fmla="val 26665"/>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4" name="Rounded Rectangle 3">
            <a:extLst>
              <a:ext uri="{FF2B5EF4-FFF2-40B4-BE49-F238E27FC236}">
                <a16:creationId xmlns:a16="http://schemas.microsoft.com/office/drawing/2014/main" id="{CC6B1314-A8C2-A44C-B48A-5D3E7D84619B}"/>
              </a:ext>
            </a:extLst>
          </p:cNvPr>
          <p:cNvSpPr/>
          <p:nvPr/>
        </p:nvSpPr>
        <p:spPr>
          <a:xfrm>
            <a:off x="590812" y="2479957"/>
            <a:ext cx="3732756" cy="172878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6" name="Rounded Rectangle 5">
            <a:extLst>
              <a:ext uri="{FF2B5EF4-FFF2-40B4-BE49-F238E27FC236}">
                <a16:creationId xmlns:a16="http://schemas.microsoft.com/office/drawing/2014/main" id="{FC01FE7D-D28A-5C4A-B2C7-C43D040E2EFF}"/>
              </a:ext>
            </a:extLst>
          </p:cNvPr>
          <p:cNvSpPr/>
          <p:nvPr/>
        </p:nvSpPr>
        <p:spPr>
          <a:xfrm>
            <a:off x="4820434" y="2783711"/>
            <a:ext cx="1703540" cy="1089962"/>
          </a:xfrm>
          <a:prstGeom prst="roundRect">
            <a:avLst>
              <a:gd name="adj" fmla="val 26665"/>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7" name="TextBox 6">
            <a:extLst>
              <a:ext uri="{FF2B5EF4-FFF2-40B4-BE49-F238E27FC236}">
                <a16:creationId xmlns:a16="http://schemas.microsoft.com/office/drawing/2014/main" id="{F0781017-60E0-3A4B-BD41-CA87E3E1E885}"/>
              </a:ext>
            </a:extLst>
          </p:cNvPr>
          <p:cNvSpPr txBox="1"/>
          <p:nvPr/>
        </p:nvSpPr>
        <p:spPr>
          <a:xfrm>
            <a:off x="1031734" y="3051962"/>
            <a:ext cx="2774092" cy="584775"/>
          </a:xfrm>
          <a:prstGeom prst="rect">
            <a:avLst/>
          </a:prstGeom>
          <a:noFill/>
        </p:spPr>
        <p:txBody>
          <a:bodyPr wrap="square" rtlCol="0">
            <a:spAutoFit/>
          </a:bodyPr>
          <a:lstStyle/>
          <a:p>
            <a:pPr algn="ctr"/>
            <a:r>
              <a:rPr lang="pt-BR" sz="3200" dirty="0" err="1">
                <a:latin typeface="Arial" panose="020B0604020202020204" pitchFamily="34" charset="0"/>
                <a:cs typeface="Arial" panose="020B0604020202020204" pitchFamily="34" charset="0"/>
              </a:rPr>
              <a:t>apo-enzima</a:t>
            </a:r>
            <a:endParaRPr lang="pt-BR" sz="3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9EF7F83-EDDD-464B-9234-AF04AB7AF862}"/>
              </a:ext>
            </a:extLst>
          </p:cNvPr>
          <p:cNvSpPr txBox="1"/>
          <p:nvPr/>
        </p:nvSpPr>
        <p:spPr>
          <a:xfrm>
            <a:off x="4285158" y="2913193"/>
            <a:ext cx="2774092" cy="830997"/>
          </a:xfrm>
          <a:prstGeom prst="rect">
            <a:avLst/>
          </a:prstGeom>
          <a:noFill/>
        </p:spPr>
        <p:txBody>
          <a:bodyPr wrap="square" rtlCol="0">
            <a:spAutoFit/>
          </a:bodyPr>
          <a:lstStyle/>
          <a:p>
            <a:pPr algn="ctr"/>
            <a:r>
              <a:rPr lang="pt-BR" sz="2400" dirty="0">
                <a:latin typeface="Arial" panose="020B0604020202020204" pitchFamily="34" charset="0"/>
                <a:cs typeface="Arial" panose="020B0604020202020204" pitchFamily="34" charset="0"/>
              </a:rPr>
              <a:t>cofator/</a:t>
            </a:r>
          </a:p>
          <a:p>
            <a:pPr algn="ctr"/>
            <a:r>
              <a:rPr lang="pt-BR" sz="2400" dirty="0">
                <a:latin typeface="Arial" panose="020B0604020202020204" pitchFamily="34" charset="0"/>
                <a:cs typeface="Arial" panose="020B0604020202020204" pitchFamily="34" charset="0"/>
              </a:rPr>
              <a:t>coenzima</a:t>
            </a:r>
          </a:p>
        </p:txBody>
      </p:sp>
      <p:sp>
        <p:nvSpPr>
          <p:cNvPr id="9" name="TextBox 8">
            <a:extLst>
              <a:ext uri="{FF2B5EF4-FFF2-40B4-BE49-F238E27FC236}">
                <a16:creationId xmlns:a16="http://schemas.microsoft.com/office/drawing/2014/main" id="{9BCD42A9-BB44-D44F-BAE9-B4242E7708D4}"/>
              </a:ext>
            </a:extLst>
          </p:cNvPr>
          <p:cNvSpPr txBox="1"/>
          <p:nvPr/>
        </p:nvSpPr>
        <p:spPr>
          <a:xfrm>
            <a:off x="8295573" y="3538603"/>
            <a:ext cx="2774092" cy="584775"/>
          </a:xfrm>
          <a:prstGeom prst="rect">
            <a:avLst/>
          </a:prstGeom>
          <a:noFill/>
        </p:spPr>
        <p:txBody>
          <a:bodyPr wrap="square" rtlCol="0">
            <a:spAutoFit/>
          </a:bodyPr>
          <a:lstStyle/>
          <a:p>
            <a:pPr algn="ctr"/>
            <a:r>
              <a:rPr lang="pt-BR" sz="3200" dirty="0" err="1">
                <a:latin typeface="Arial" panose="020B0604020202020204" pitchFamily="34" charset="0"/>
                <a:cs typeface="Arial" panose="020B0604020202020204" pitchFamily="34" charset="0"/>
              </a:rPr>
              <a:t>holo-enzima</a:t>
            </a:r>
            <a:endParaRPr lang="pt-BR" sz="3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4CC321C-13BC-E54B-A796-1BB9B068E791}"/>
              </a:ext>
            </a:extLst>
          </p:cNvPr>
          <p:cNvSpPr txBox="1"/>
          <p:nvPr/>
        </p:nvSpPr>
        <p:spPr>
          <a:xfrm>
            <a:off x="4289122" y="3036303"/>
            <a:ext cx="583293" cy="584775"/>
          </a:xfrm>
          <a:prstGeom prst="rect">
            <a:avLst/>
          </a:prstGeom>
          <a:noFill/>
        </p:spPr>
        <p:txBody>
          <a:bodyPr wrap="square" rtlCol="0">
            <a:spAutoFit/>
          </a:bodyPr>
          <a:lstStyle/>
          <a:p>
            <a:pPr algn="ctr"/>
            <a:r>
              <a:rPr lang="pt-BR" sz="3200" dirty="0">
                <a:latin typeface="Arial" panose="020B0604020202020204" pitchFamily="34" charset="0"/>
                <a:cs typeface="Arial" panose="020B0604020202020204" pitchFamily="34" charset="0"/>
              </a:rPr>
              <a:t>+</a:t>
            </a:r>
          </a:p>
        </p:txBody>
      </p:sp>
      <p:cxnSp>
        <p:nvCxnSpPr>
          <p:cNvPr id="12" name="Straight Arrow Connector 11">
            <a:extLst>
              <a:ext uri="{FF2B5EF4-FFF2-40B4-BE49-F238E27FC236}">
                <a16:creationId xmlns:a16="http://schemas.microsoft.com/office/drawing/2014/main" id="{A0EBCB39-C197-F64C-A5B9-5E8C2EC2559D}"/>
              </a:ext>
            </a:extLst>
          </p:cNvPr>
          <p:cNvCxnSpPr/>
          <p:nvPr/>
        </p:nvCxnSpPr>
        <p:spPr>
          <a:xfrm>
            <a:off x="6649234" y="3353742"/>
            <a:ext cx="104174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1686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7046260" y="0"/>
            <a:ext cx="5145740"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Controle do fluxo </a:t>
            </a:r>
          </a:p>
          <a:p>
            <a:pPr algn="ctr"/>
            <a:r>
              <a:rPr lang="pt-BR" sz="4000" b="1" dirty="0">
                <a:solidFill>
                  <a:schemeClr val="bg1"/>
                </a:solidFill>
                <a:latin typeface="Arial" panose="020B0604020202020204" pitchFamily="34" charset="0"/>
                <a:cs typeface="Arial" panose="020B0604020202020204" pitchFamily="34" charset="0"/>
              </a:rPr>
              <a:t>na glicólise</a:t>
            </a:r>
            <a:endParaRPr lang="pt-BR" sz="4000" b="1" i="1" dirty="0">
              <a:solidFill>
                <a:schemeClr val="bg1"/>
              </a:solidFill>
              <a:latin typeface="Arial" panose="020B0604020202020204" pitchFamily="34" charset="0"/>
              <a:cs typeface="Arial" panose="020B0604020202020204" pitchFamily="34" charset="0"/>
            </a:endParaRPr>
          </a:p>
        </p:txBody>
      </p:sp>
      <p:pic>
        <p:nvPicPr>
          <p:cNvPr id="4" name="Picture 3" descr="Diagram&#10;&#10;Description automatically generated">
            <a:extLst>
              <a:ext uri="{FF2B5EF4-FFF2-40B4-BE49-F238E27FC236}">
                <a16:creationId xmlns:a16="http://schemas.microsoft.com/office/drawing/2014/main" id="{0E38578A-570E-DF49-9741-8D3E5F7BB322}"/>
              </a:ext>
            </a:extLst>
          </p:cNvPr>
          <p:cNvPicPr>
            <a:picLocks noChangeAspect="1"/>
          </p:cNvPicPr>
          <p:nvPr/>
        </p:nvPicPr>
        <p:blipFill>
          <a:blip r:embed="rId2"/>
          <a:stretch>
            <a:fillRect/>
          </a:stretch>
        </p:blipFill>
        <p:spPr>
          <a:xfrm>
            <a:off x="1429426" y="0"/>
            <a:ext cx="5227320" cy="6855503"/>
          </a:xfrm>
          <a:prstGeom prst="rect">
            <a:avLst/>
          </a:prstGeom>
        </p:spPr>
      </p:pic>
      <p:sp>
        <p:nvSpPr>
          <p:cNvPr id="5" name="7-Point Star 4">
            <a:extLst>
              <a:ext uri="{FF2B5EF4-FFF2-40B4-BE49-F238E27FC236}">
                <a16:creationId xmlns:a16="http://schemas.microsoft.com/office/drawing/2014/main" id="{20EEAB27-235B-6240-8F70-412A1D7C3A67}"/>
              </a:ext>
            </a:extLst>
          </p:cNvPr>
          <p:cNvSpPr>
            <a:spLocks noChangeAspect="1"/>
          </p:cNvSpPr>
          <p:nvPr/>
        </p:nvSpPr>
        <p:spPr>
          <a:xfrm>
            <a:off x="642488" y="1963190"/>
            <a:ext cx="579120" cy="579120"/>
          </a:xfrm>
          <a:prstGeom prst="star7">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7" name="7-Point Star 6">
            <a:extLst>
              <a:ext uri="{FF2B5EF4-FFF2-40B4-BE49-F238E27FC236}">
                <a16:creationId xmlns:a16="http://schemas.microsoft.com/office/drawing/2014/main" id="{96F7FD79-4407-934F-A4FF-2068DC698F76}"/>
              </a:ext>
            </a:extLst>
          </p:cNvPr>
          <p:cNvSpPr>
            <a:spLocks noChangeAspect="1"/>
          </p:cNvSpPr>
          <p:nvPr/>
        </p:nvSpPr>
        <p:spPr>
          <a:xfrm>
            <a:off x="642488" y="5453150"/>
            <a:ext cx="579120" cy="579120"/>
          </a:xfrm>
          <a:prstGeom prst="star7">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8" name="7-Point Star 7">
            <a:extLst>
              <a:ext uri="{FF2B5EF4-FFF2-40B4-BE49-F238E27FC236}">
                <a16:creationId xmlns:a16="http://schemas.microsoft.com/office/drawing/2014/main" id="{54236707-CCC1-614C-B7E4-F88EE79AE9DA}"/>
              </a:ext>
            </a:extLst>
          </p:cNvPr>
          <p:cNvSpPr>
            <a:spLocks noChangeAspect="1"/>
          </p:cNvSpPr>
          <p:nvPr/>
        </p:nvSpPr>
        <p:spPr>
          <a:xfrm>
            <a:off x="642488" y="536170"/>
            <a:ext cx="579120" cy="579120"/>
          </a:xfrm>
          <a:prstGeom prst="star7">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pic>
        <p:nvPicPr>
          <p:cNvPr id="9" name="Picture 8">
            <a:extLst>
              <a:ext uri="{FF2B5EF4-FFF2-40B4-BE49-F238E27FC236}">
                <a16:creationId xmlns:a16="http://schemas.microsoft.com/office/drawing/2014/main" id="{288DE3BB-FCE0-6641-90CC-68DA0326535F}"/>
              </a:ext>
            </a:extLst>
          </p:cNvPr>
          <p:cNvPicPr>
            <a:picLocks noChangeAspect="1"/>
          </p:cNvPicPr>
          <p:nvPr/>
        </p:nvPicPr>
        <p:blipFill>
          <a:blip r:embed="rId3"/>
          <a:stretch>
            <a:fillRect/>
          </a:stretch>
        </p:blipFill>
        <p:spPr>
          <a:xfrm>
            <a:off x="7046259" y="3921253"/>
            <a:ext cx="4990978" cy="1389783"/>
          </a:xfrm>
          <a:prstGeom prst="rect">
            <a:avLst/>
          </a:prstGeom>
        </p:spPr>
      </p:pic>
      <p:sp>
        <p:nvSpPr>
          <p:cNvPr id="3" name="TextBox 2">
            <a:extLst>
              <a:ext uri="{FF2B5EF4-FFF2-40B4-BE49-F238E27FC236}">
                <a16:creationId xmlns:a16="http://schemas.microsoft.com/office/drawing/2014/main" id="{EC96FE38-3C3D-9E49-8D6A-7DD6A24C96A6}"/>
              </a:ext>
            </a:extLst>
          </p:cNvPr>
          <p:cNvSpPr txBox="1"/>
          <p:nvPr/>
        </p:nvSpPr>
        <p:spPr>
          <a:xfrm>
            <a:off x="7730998" y="2916729"/>
            <a:ext cx="3621504" cy="523220"/>
          </a:xfrm>
          <a:prstGeom prst="rect">
            <a:avLst/>
          </a:prstGeom>
          <a:noFill/>
        </p:spPr>
        <p:txBody>
          <a:bodyPr wrap="none" rtlCol="0">
            <a:spAutoFit/>
          </a:bodyPr>
          <a:lstStyle/>
          <a:p>
            <a:pPr algn="ctr"/>
            <a:r>
              <a:rPr lang="pt-BR" sz="2800" b="1" dirty="0">
                <a:solidFill>
                  <a:srgbClr val="0432FF"/>
                </a:solidFill>
                <a:latin typeface="Arial" panose="020B0604020202020204" pitchFamily="34" charset="0"/>
                <a:cs typeface="Arial" panose="020B0604020202020204" pitchFamily="34" charset="0"/>
              </a:rPr>
              <a:t>Enzimas </a:t>
            </a:r>
            <a:r>
              <a:rPr lang="pt-BR" sz="2800" b="1" dirty="0" err="1">
                <a:solidFill>
                  <a:srgbClr val="0432FF"/>
                </a:solidFill>
                <a:latin typeface="Arial" panose="020B0604020202020204" pitchFamily="34" charset="0"/>
                <a:cs typeface="Arial" panose="020B0604020202020204" pitchFamily="34" charset="0"/>
              </a:rPr>
              <a:t>alostéricas</a:t>
            </a:r>
            <a:endParaRPr lang="en-CL" sz="2800" dirty="0"/>
          </a:p>
        </p:txBody>
      </p:sp>
    </p:spTree>
    <p:extLst>
      <p:ext uri="{BB962C8B-B14F-4D97-AF65-F5344CB8AC3E}">
        <p14:creationId xmlns:p14="http://schemas.microsoft.com/office/powerpoint/2010/main" val="640654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0" y="0"/>
            <a:ext cx="12192000"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Metabolismo do glicogênio</a:t>
            </a:r>
            <a:endParaRPr lang="pt-BR" sz="4000" b="1" i="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C96FE38-3C3D-9E49-8D6A-7DD6A24C96A6}"/>
              </a:ext>
            </a:extLst>
          </p:cNvPr>
          <p:cNvSpPr txBox="1"/>
          <p:nvPr/>
        </p:nvSpPr>
        <p:spPr>
          <a:xfrm>
            <a:off x="119063" y="1874728"/>
            <a:ext cx="4816008" cy="3108543"/>
          </a:xfrm>
          <a:prstGeom prst="rect">
            <a:avLst/>
          </a:prstGeom>
          <a:noFill/>
        </p:spPr>
        <p:txBody>
          <a:bodyPr wrap="square" rtlCol="0">
            <a:spAutoFit/>
          </a:bodyPr>
          <a:lstStyle/>
          <a:p>
            <a:r>
              <a:rPr lang="pt-BR" sz="2800" b="1" dirty="0">
                <a:solidFill>
                  <a:srgbClr val="0432FF"/>
                </a:solidFill>
                <a:latin typeface="Arial" panose="020B0604020202020204" pitchFamily="34" charset="0"/>
                <a:cs typeface="Arial" panose="020B0604020202020204" pitchFamily="34" charset="0"/>
              </a:rPr>
              <a:t>A glicogênio </a:t>
            </a:r>
            <a:r>
              <a:rPr lang="pt-BR" sz="2800" b="1" dirty="0" err="1">
                <a:solidFill>
                  <a:srgbClr val="0432FF"/>
                </a:solidFill>
                <a:latin typeface="Arial" panose="020B0604020202020204" pitchFamily="34" charset="0"/>
                <a:cs typeface="Arial" panose="020B0604020202020204" pitchFamily="34" charset="0"/>
              </a:rPr>
              <a:t>fosforilase</a:t>
            </a:r>
            <a:r>
              <a:rPr lang="pt-BR" sz="2800" b="1" dirty="0">
                <a:solidFill>
                  <a:srgbClr val="0432FF"/>
                </a:solidFill>
                <a:latin typeface="Arial" panose="020B0604020202020204" pitchFamily="34" charset="0"/>
                <a:cs typeface="Arial" panose="020B0604020202020204" pitchFamily="34" charset="0"/>
              </a:rPr>
              <a:t> catalisa a etapa que regula a degradação de glicogênio e esta sujeita tanto a controle alostérico quanto a modificação covalente por fosforilação.</a:t>
            </a:r>
            <a:endParaRPr lang="en-CL" sz="2800" dirty="0"/>
          </a:p>
        </p:txBody>
      </p:sp>
      <p:pic>
        <p:nvPicPr>
          <p:cNvPr id="6" name="Picture 5">
            <a:extLst>
              <a:ext uri="{FF2B5EF4-FFF2-40B4-BE49-F238E27FC236}">
                <a16:creationId xmlns:a16="http://schemas.microsoft.com/office/drawing/2014/main" id="{C7EEC407-7481-9D4D-B208-26212DED945F}"/>
              </a:ext>
            </a:extLst>
          </p:cNvPr>
          <p:cNvPicPr>
            <a:picLocks noChangeAspect="1"/>
          </p:cNvPicPr>
          <p:nvPr/>
        </p:nvPicPr>
        <p:blipFill>
          <a:blip r:embed="rId2"/>
          <a:stretch>
            <a:fillRect/>
          </a:stretch>
        </p:blipFill>
        <p:spPr>
          <a:xfrm>
            <a:off x="4935071" y="1484010"/>
            <a:ext cx="6489700" cy="4597400"/>
          </a:xfrm>
          <a:prstGeom prst="rect">
            <a:avLst/>
          </a:prstGeom>
        </p:spPr>
      </p:pic>
    </p:spTree>
    <p:extLst>
      <p:ext uri="{BB962C8B-B14F-4D97-AF65-F5344CB8AC3E}">
        <p14:creationId xmlns:p14="http://schemas.microsoft.com/office/powerpoint/2010/main" val="4232778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Exercícios</a:t>
            </a:r>
            <a:endParaRPr lang="pt-BR" sz="4000" b="1" i="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BB2565-D65F-934F-ACE9-846B6DCDC2D9}"/>
              </a:ext>
            </a:extLst>
          </p:cNvPr>
          <p:cNvSpPr txBox="1"/>
          <p:nvPr/>
        </p:nvSpPr>
        <p:spPr>
          <a:xfrm>
            <a:off x="182502" y="1325040"/>
            <a:ext cx="11577376" cy="5016758"/>
          </a:xfrm>
          <a:prstGeom prst="rect">
            <a:avLst/>
          </a:prstGeom>
          <a:noFill/>
        </p:spPr>
        <p:txBody>
          <a:bodyPr wrap="square" rtlCol="0">
            <a:spAutoFit/>
          </a:bodyPr>
          <a:lstStyle/>
          <a:p>
            <a:r>
              <a:rPr lang="pt-BR" sz="2000" b="1" dirty="0">
                <a:solidFill>
                  <a:srgbClr val="0432FF"/>
                </a:solidFill>
                <a:latin typeface="Arial" panose="020B0604020202020204" pitchFamily="34" charset="0"/>
                <a:cs typeface="Arial" panose="020B0604020202020204" pitchFamily="34" charset="0"/>
              </a:rPr>
              <a:t>1) A tabela seguinte indica a velocidade de uma reação na qual o substrato é catalisado por uma enzima que segue o mecanismo  de Michaelis-</a:t>
            </a:r>
            <a:r>
              <a:rPr lang="pt-BR" sz="2000" b="1" dirty="0" err="1">
                <a:solidFill>
                  <a:srgbClr val="0432FF"/>
                </a:solidFill>
                <a:latin typeface="Arial" panose="020B0604020202020204" pitchFamily="34" charset="0"/>
                <a:cs typeface="Arial" panose="020B0604020202020204" pitchFamily="34" charset="0"/>
              </a:rPr>
              <a:t>Menten</a:t>
            </a:r>
            <a:r>
              <a:rPr lang="pt-BR" sz="2000" b="1" dirty="0">
                <a:solidFill>
                  <a:srgbClr val="0432FF"/>
                </a:solidFill>
                <a:latin typeface="Arial" panose="020B0604020202020204" pitchFamily="34" charset="0"/>
                <a:cs typeface="Arial" panose="020B0604020202020204" pitchFamily="34" charset="0"/>
              </a:rPr>
              <a:t>: (1) na ausência de inibidor; (2) e (3) na presença de uma concentração 10 </a:t>
            </a:r>
            <a:r>
              <a:rPr lang="pt-BR" sz="2000" b="1" dirty="0" err="1">
                <a:solidFill>
                  <a:srgbClr val="0432FF"/>
                </a:solidFill>
                <a:latin typeface="Arial" panose="020B0604020202020204" pitchFamily="34" charset="0"/>
                <a:cs typeface="Arial" panose="020B0604020202020204" pitchFamily="34" charset="0"/>
              </a:rPr>
              <a:t>mM</a:t>
            </a:r>
            <a:r>
              <a:rPr lang="pt-BR" sz="2000" b="1" dirty="0">
                <a:solidFill>
                  <a:srgbClr val="0432FF"/>
                </a:solidFill>
                <a:latin typeface="Arial" panose="020B0604020202020204" pitchFamily="34" charset="0"/>
                <a:cs typeface="Arial" panose="020B0604020202020204" pitchFamily="34" charset="0"/>
              </a:rPr>
              <a:t> de dois inibidores diferentes.  Considere que [E]</a:t>
            </a:r>
            <a:r>
              <a:rPr lang="pt-BR" sz="2000" b="1" baseline="-25000" dirty="0" err="1">
                <a:solidFill>
                  <a:srgbClr val="0432FF"/>
                </a:solidFill>
                <a:latin typeface="Arial" panose="020B0604020202020204" pitchFamily="34" charset="0"/>
                <a:cs typeface="Arial" panose="020B0604020202020204" pitchFamily="34" charset="0"/>
              </a:rPr>
              <a:t>T</a:t>
            </a:r>
            <a:r>
              <a:rPr lang="pt-BR" sz="2000" b="1" dirty="0">
                <a:solidFill>
                  <a:srgbClr val="0432FF"/>
                </a:solidFill>
                <a:latin typeface="Arial" panose="020B0604020202020204" pitchFamily="34" charset="0"/>
                <a:cs typeface="Arial" panose="020B0604020202020204" pitchFamily="34" charset="0"/>
              </a:rPr>
              <a:t> seja a mesma para todas as reações. </a:t>
            </a:r>
          </a:p>
          <a:p>
            <a:endParaRPr lang="pt-BR" sz="2000" b="1" dirty="0">
              <a:solidFill>
                <a:srgbClr val="0432FF"/>
              </a:solidFill>
              <a:latin typeface="Arial" panose="020B0604020202020204" pitchFamily="34" charset="0"/>
              <a:cs typeface="Arial" panose="020B0604020202020204" pitchFamily="34" charset="0"/>
            </a:endParaRPr>
          </a:p>
          <a:p>
            <a:endParaRPr lang="pt-BR" sz="2000" b="1" dirty="0">
              <a:solidFill>
                <a:srgbClr val="0432FF"/>
              </a:solidFill>
              <a:latin typeface="Arial" panose="020B0604020202020204" pitchFamily="34" charset="0"/>
              <a:cs typeface="Arial" panose="020B0604020202020204" pitchFamily="34" charset="0"/>
            </a:endParaRPr>
          </a:p>
          <a:p>
            <a:endParaRPr lang="pt-BR" sz="2000" b="1" dirty="0">
              <a:solidFill>
                <a:srgbClr val="0432FF"/>
              </a:solidFill>
              <a:latin typeface="Arial" panose="020B0604020202020204" pitchFamily="34" charset="0"/>
              <a:cs typeface="Arial" panose="020B0604020202020204" pitchFamily="34" charset="0"/>
            </a:endParaRPr>
          </a:p>
          <a:p>
            <a:endParaRPr lang="pt-BR" sz="2000" b="1" dirty="0">
              <a:solidFill>
                <a:srgbClr val="0432FF"/>
              </a:solidFill>
              <a:latin typeface="Arial" panose="020B0604020202020204" pitchFamily="34" charset="0"/>
              <a:cs typeface="Arial" panose="020B0604020202020204" pitchFamily="34" charset="0"/>
            </a:endParaRPr>
          </a:p>
          <a:p>
            <a:endParaRPr lang="pt-BR" sz="2000" b="1" dirty="0">
              <a:solidFill>
                <a:srgbClr val="0432FF"/>
              </a:solidFill>
              <a:latin typeface="Arial" panose="020B0604020202020204" pitchFamily="34" charset="0"/>
              <a:cs typeface="Arial" panose="020B0604020202020204" pitchFamily="34" charset="0"/>
            </a:endParaRPr>
          </a:p>
          <a:p>
            <a:endParaRPr lang="pt-BR" sz="2000" b="1" dirty="0">
              <a:solidFill>
                <a:srgbClr val="0432FF"/>
              </a:solidFill>
              <a:latin typeface="Arial" panose="020B0604020202020204" pitchFamily="34" charset="0"/>
              <a:cs typeface="Arial" panose="020B0604020202020204" pitchFamily="34" charset="0"/>
            </a:endParaRPr>
          </a:p>
          <a:p>
            <a:endParaRPr lang="pt-BR" sz="2000" b="1" dirty="0">
              <a:solidFill>
                <a:srgbClr val="0432FF"/>
              </a:solidFill>
              <a:latin typeface="Arial" panose="020B0604020202020204" pitchFamily="34" charset="0"/>
              <a:cs typeface="Arial" panose="020B0604020202020204" pitchFamily="34" charset="0"/>
            </a:endParaRPr>
          </a:p>
          <a:p>
            <a:r>
              <a:rPr lang="pt-BR" sz="2000" b="1" dirty="0">
                <a:solidFill>
                  <a:srgbClr val="0432FF"/>
                </a:solidFill>
                <a:latin typeface="Arial" panose="020B0604020202020204" pitchFamily="34" charset="0"/>
                <a:cs typeface="Arial" panose="020B0604020202020204" pitchFamily="34" charset="0"/>
              </a:rPr>
              <a:t>(a) Determine os valores de K</a:t>
            </a:r>
            <a:r>
              <a:rPr lang="pt-BR" sz="2000" b="1" baseline="-25000" dirty="0">
                <a:solidFill>
                  <a:srgbClr val="0432FF"/>
                </a:solidFill>
                <a:latin typeface="Arial" panose="020B0604020202020204" pitchFamily="34" charset="0"/>
                <a:cs typeface="Arial" panose="020B0604020202020204" pitchFamily="34" charset="0"/>
              </a:rPr>
              <a:t>M</a:t>
            </a:r>
            <a:r>
              <a:rPr lang="pt-BR" sz="2000" b="1" dirty="0">
                <a:solidFill>
                  <a:srgbClr val="0432FF"/>
                </a:solidFill>
                <a:latin typeface="Arial" panose="020B0604020202020204" pitchFamily="34" charset="0"/>
                <a:cs typeface="Arial" panose="020B0604020202020204" pitchFamily="34" charset="0"/>
              </a:rPr>
              <a:t> e </a:t>
            </a:r>
            <a:r>
              <a:rPr lang="pt-BR" sz="2000" b="1" dirty="0" err="1">
                <a:solidFill>
                  <a:srgbClr val="0432FF"/>
                </a:solidFill>
                <a:latin typeface="Arial" panose="020B0604020202020204" pitchFamily="34" charset="0"/>
                <a:cs typeface="Arial" panose="020B0604020202020204" pitchFamily="34" charset="0"/>
              </a:rPr>
              <a:t>V</a:t>
            </a:r>
            <a:r>
              <a:rPr lang="pt-BR" sz="2000" b="1" baseline="-25000" dirty="0" err="1">
                <a:solidFill>
                  <a:srgbClr val="0432FF"/>
                </a:solidFill>
                <a:latin typeface="Arial" panose="020B0604020202020204" pitchFamily="34" charset="0"/>
                <a:cs typeface="Arial" panose="020B0604020202020204" pitchFamily="34" charset="0"/>
              </a:rPr>
              <a:t>máx</a:t>
            </a:r>
            <a:r>
              <a:rPr lang="pt-BR" sz="2000" b="1" dirty="0">
                <a:solidFill>
                  <a:srgbClr val="0432FF"/>
                </a:solidFill>
                <a:latin typeface="Arial" panose="020B0604020202020204" pitchFamily="34" charset="0"/>
                <a:cs typeface="Arial" panose="020B0604020202020204" pitchFamily="34" charset="0"/>
              </a:rPr>
              <a:t> da enzima. Determine, para cada um dos inibidores, o tipo de inibição e K</a:t>
            </a:r>
            <a:r>
              <a:rPr lang="pt-BR" sz="2000" b="1" baseline="-25000" dirty="0">
                <a:solidFill>
                  <a:srgbClr val="0432FF"/>
                </a:solidFill>
                <a:latin typeface="Arial" panose="020B0604020202020204" pitchFamily="34" charset="0"/>
                <a:cs typeface="Arial" panose="020B0604020202020204" pitchFamily="34" charset="0"/>
              </a:rPr>
              <a:t>I</a:t>
            </a:r>
            <a:r>
              <a:rPr lang="pt-BR" sz="2000" b="1" dirty="0">
                <a:solidFill>
                  <a:srgbClr val="0432FF"/>
                </a:solidFill>
                <a:latin typeface="Arial" panose="020B0604020202020204" pitchFamily="34" charset="0"/>
                <a:cs typeface="Arial" panose="020B0604020202020204" pitchFamily="34" charset="0"/>
              </a:rPr>
              <a:t> e/ou K</a:t>
            </a:r>
            <a:r>
              <a:rPr lang="pt-BR" sz="2000" b="1" baseline="-25000" dirty="0">
                <a:solidFill>
                  <a:srgbClr val="0432FF"/>
                </a:solidFill>
                <a:latin typeface="Arial" panose="020B0604020202020204" pitchFamily="34" charset="0"/>
                <a:cs typeface="Arial" panose="020B0604020202020204" pitchFamily="34" charset="0"/>
              </a:rPr>
              <a:t>I</a:t>
            </a:r>
            <a:r>
              <a:rPr lang="pt-BR" sz="2000" b="1" dirty="0">
                <a:solidFill>
                  <a:srgbClr val="0432FF"/>
                </a:solidFill>
                <a:latin typeface="Arial" panose="020B0604020202020204" pitchFamily="34" charset="0"/>
                <a:cs typeface="Arial" panose="020B0604020202020204" pitchFamily="34" charset="0"/>
              </a:rPr>
              <a:t>’. Que informações a mais seriam necessárias para poder calcular o número de  renovação enzimática? (</a:t>
            </a:r>
            <a:r>
              <a:rPr lang="pt-BR" sz="2000" b="1" dirty="0" err="1">
                <a:solidFill>
                  <a:srgbClr val="0432FF"/>
                </a:solidFill>
                <a:latin typeface="Arial" panose="020B0604020202020204" pitchFamily="34" charset="0"/>
                <a:cs typeface="Arial" panose="020B0604020202020204" pitchFamily="34" charset="0"/>
              </a:rPr>
              <a:t>b</a:t>
            </a:r>
            <a:r>
              <a:rPr lang="pt-BR" sz="2000" b="1" dirty="0">
                <a:solidFill>
                  <a:srgbClr val="0432FF"/>
                </a:solidFill>
                <a:latin typeface="Arial" panose="020B0604020202020204" pitchFamily="34" charset="0"/>
                <a:cs typeface="Arial" panose="020B0604020202020204" pitchFamily="34" charset="0"/>
              </a:rPr>
              <a:t>) Para [</a:t>
            </a:r>
            <a:r>
              <a:rPr lang="pt-BR" sz="2000" b="1" dirty="0" err="1">
                <a:solidFill>
                  <a:srgbClr val="0432FF"/>
                </a:solidFill>
                <a:latin typeface="Arial" panose="020B0604020202020204" pitchFamily="34" charset="0"/>
                <a:cs typeface="Arial" panose="020B0604020202020204" pitchFamily="34" charset="0"/>
              </a:rPr>
              <a:t>S</a:t>
            </a:r>
            <a:r>
              <a:rPr lang="pt-BR" sz="2000" b="1" dirty="0">
                <a:solidFill>
                  <a:srgbClr val="0432FF"/>
                </a:solidFill>
                <a:latin typeface="Arial" panose="020B0604020202020204" pitchFamily="34" charset="0"/>
                <a:cs typeface="Arial" panose="020B0604020202020204" pitchFamily="34" charset="0"/>
              </a:rPr>
              <a:t>] = 5 </a:t>
            </a:r>
            <a:r>
              <a:rPr lang="pt-BR" sz="2000" b="1" dirty="0" err="1">
                <a:solidFill>
                  <a:srgbClr val="0432FF"/>
                </a:solidFill>
                <a:latin typeface="Arial" panose="020B0604020202020204" pitchFamily="34" charset="0"/>
                <a:cs typeface="Arial" panose="020B0604020202020204" pitchFamily="34" charset="0"/>
              </a:rPr>
              <a:t>mM</a:t>
            </a:r>
            <a:r>
              <a:rPr lang="pt-BR" sz="2000" b="1" dirty="0">
                <a:solidFill>
                  <a:srgbClr val="0432FF"/>
                </a:solidFill>
                <a:latin typeface="Arial" panose="020B0604020202020204" pitchFamily="34" charset="0"/>
                <a:cs typeface="Arial" panose="020B0604020202020204" pitchFamily="34" charset="0"/>
              </a:rPr>
              <a:t>, qual a proporção de  moléculas de enzima que está ligada ao substrato na ausência de inibidor; na presença de 10 </a:t>
            </a:r>
            <a:r>
              <a:rPr lang="pt-BR" sz="2000" b="1" dirty="0" err="1">
                <a:solidFill>
                  <a:srgbClr val="0432FF"/>
                </a:solidFill>
                <a:latin typeface="Arial" panose="020B0604020202020204" pitchFamily="34" charset="0"/>
                <a:cs typeface="Arial" panose="020B0604020202020204" pitchFamily="34" charset="0"/>
              </a:rPr>
              <a:t>mM</a:t>
            </a:r>
            <a:r>
              <a:rPr lang="pt-BR" sz="2000" b="1" dirty="0">
                <a:solidFill>
                  <a:srgbClr val="0432FF"/>
                </a:solidFill>
                <a:latin typeface="Arial" panose="020B0604020202020204" pitchFamily="34" charset="0"/>
                <a:cs typeface="Arial" panose="020B0604020202020204" pitchFamily="34" charset="0"/>
              </a:rPr>
              <a:t> de inibidor do tipo (2); e na presença de 10 </a:t>
            </a:r>
            <a:r>
              <a:rPr lang="pt-BR" sz="2000" b="1" dirty="0" err="1">
                <a:solidFill>
                  <a:srgbClr val="0432FF"/>
                </a:solidFill>
                <a:latin typeface="Arial" panose="020B0604020202020204" pitchFamily="34" charset="0"/>
                <a:cs typeface="Arial" panose="020B0604020202020204" pitchFamily="34" charset="0"/>
              </a:rPr>
              <a:t>mM</a:t>
            </a:r>
            <a:r>
              <a:rPr lang="pt-BR" sz="2000" b="1" dirty="0">
                <a:solidFill>
                  <a:srgbClr val="0432FF"/>
                </a:solidFill>
                <a:latin typeface="Arial" panose="020B0604020202020204" pitchFamily="34" charset="0"/>
                <a:cs typeface="Arial" panose="020B0604020202020204" pitchFamily="34" charset="0"/>
              </a:rPr>
              <a:t> de inibidor do tipo (3)? </a:t>
            </a:r>
          </a:p>
        </p:txBody>
      </p:sp>
      <p:pic>
        <p:nvPicPr>
          <p:cNvPr id="5" name="Picture 4">
            <a:extLst>
              <a:ext uri="{FF2B5EF4-FFF2-40B4-BE49-F238E27FC236}">
                <a16:creationId xmlns:a16="http://schemas.microsoft.com/office/drawing/2014/main" id="{485DD29B-26EB-8241-8691-DD8C5727BB9E}"/>
              </a:ext>
            </a:extLst>
          </p:cNvPr>
          <p:cNvPicPr>
            <a:picLocks noChangeAspect="1"/>
          </p:cNvPicPr>
          <p:nvPr/>
        </p:nvPicPr>
        <p:blipFill>
          <a:blip r:embed="rId2"/>
          <a:stretch>
            <a:fillRect/>
          </a:stretch>
        </p:blipFill>
        <p:spPr>
          <a:xfrm>
            <a:off x="182502" y="2686797"/>
            <a:ext cx="4902200" cy="1968500"/>
          </a:xfrm>
          <a:prstGeom prst="rect">
            <a:avLst/>
          </a:prstGeom>
        </p:spPr>
      </p:pic>
    </p:spTree>
    <p:extLst>
      <p:ext uri="{BB962C8B-B14F-4D97-AF65-F5344CB8AC3E}">
        <p14:creationId xmlns:p14="http://schemas.microsoft.com/office/powerpoint/2010/main" val="1433258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Exercícios</a:t>
            </a:r>
            <a:endParaRPr lang="pt-BR" sz="4000" b="1" i="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BB2565-D65F-934F-ACE9-846B6DCDC2D9}"/>
              </a:ext>
            </a:extLst>
          </p:cNvPr>
          <p:cNvSpPr txBox="1"/>
          <p:nvPr/>
        </p:nvSpPr>
        <p:spPr>
          <a:xfrm>
            <a:off x="182502" y="1325040"/>
            <a:ext cx="11577376" cy="5324535"/>
          </a:xfrm>
          <a:prstGeom prst="rect">
            <a:avLst/>
          </a:prstGeom>
          <a:noFill/>
        </p:spPr>
        <p:txBody>
          <a:bodyPr wrap="square" rtlCol="0">
            <a:spAutoFit/>
          </a:bodyPr>
          <a:lstStyle/>
          <a:p>
            <a:r>
              <a:rPr lang="pt-BR" sz="2000" b="1" dirty="0">
                <a:solidFill>
                  <a:srgbClr val="0432FF"/>
                </a:solidFill>
                <a:latin typeface="Arial" panose="020B0604020202020204" pitchFamily="34" charset="0"/>
                <a:cs typeface="Arial" panose="020B0604020202020204" pitchFamily="34" charset="0"/>
              </a:rPr>
              <a:t>2) A anidrase carbônica dos eritrócitos (</a:t>
            </a:r>
            <a:r>
              <a:rPr lang="pt-BR" sz="2000" b="1" dirty="0" err="1">
                <a:solidFill>
                  <a:srgbClr val="0432FF"/>
                </a:solidFill>
                <a:latin typeface="Arial" panose="020B0604020202020204" pitchFamily="34" charset="0"/>
                <a:cs typeface="Arial" panose="020B0604020202020204" pitchFamily="34" charset="0"/>
              </a:rPr>
              <a:t>Mr</a:t>
            </a:r>
            <a:r>
              <a:rPr lang="pt-BR" sz="2000" b="1" dirty="0">
                <a:solidFill>
                  <a:srgbClr val="0432FF"/>
                </a:solidFill>
                <a:latin typeface="Arial" panose="020B0604020202020204" pitchFamily="34" charset="0"/>
                <a:cs typeface="Arial" panose="020B0604020202020204" pitchFamily="34" charset="0"/>
              </a:rPr>
              <a:t> 30.000) tem um dos números de renovação mais altos conhecidos. Ela catalisa a hidratação reversível do CO</a:t>
            </a:r>
            <a:r>
              <a:rPr lang="pt-BR" sz="2000" b="1" baseline="-25000" dirty="0">
                <a:solidFill>
                  <a:srgbClr val="0432FF"/>
                </a:solidFill>
                <a:latin typeface="Arial" panose="020B0604020202020204" pitchFamily="34" charset="0"/>
                <a:cs typeface="Arial" panose="020B0604020202020204" pitchFamily="34" charset="0"/>
              </a:rPr>
              <a:t>2</a:t>
            </a:r>
            <a:r>
              <a:rPr lang="pt-BR" sz="2000" b="1" dirty="0">
                <a:solidFill>
                  <a:srgbClr val="0432FF"/>
                </a:solidFill>
                <a:latin typeface="Arial" panose="020B0604020202020204" pitchFamily="34" charset="0"/>
                <a:cs typeface="Arial" panose="020B0604020202020204" pitchFamily="34" charset="0"/>
              </a:rPr>
              <a:t>:</a:t>
            </a:r>
          </a:p>
          <a:p>
            <a:endParaRPr lang="pt-BR" sz="2000" b="1" dirty="0">
              <a:solidFill>
                <a:srgbClr val="0432FF"/>
              </a:solidFill>
              <a:latin typeface="Arial" panose="020B0604020202020204" pitchFamily="34" charset="0"/>
              <a:cs typeface="Arial" panose="020B0604020202020204" pitchFamily="34" charset="0"/>
            </a:endParaRPr>
          </a:p>
          <a:p>
            <a:endParaRPr lang="pt-BR" sz="2000" b="1" dirty="0">
              <a:solidFill>
                <a:srgbClr val="0432FF"/>
              </a:solidFill>
              <a:latin typeface="Arial" panose="020B0604020202020204" pitchFamily="34" charset="0"/>
              <a:cs typeface="Arial" panose="020B0604020202020204" pitchFamily="34" charset="0"/>
            </a:endParaRPr>
          </a:p>
          <a:p>
            <a:endParaRPr lang="pt-BR" sz="2000" b="1" dirty="0">
              <a:solidFill>
                <a:srgbClr val="0432FF"/>
              </a:solidFill>
              <a:latin typeface="Arial" panose="020B0604020202020204" pitchFamily="34" charset="0"/>
              <a:cs typeface="Arial" panose="020B0604020202020204" pitchFamily="34" charset="0"/>
            </a:endParaRPr>
          </a:p>
          <a:p>
            <a:r>
              <a:rPr lang="pt-BR" sz="2000" b="1" dirty="0">
                <a:solidFill>
                  <a:srgbClr val="0432FF"/>
                </a:solidFill>
                <a:latin typeface="Arial" panose="020B0604020202020204" pitchFamily="34" charset="0"/>
                <a:cs typeface="Arial" panose="020B0604020202020204" pitchFamily="34" charset="0"/>
              </a:rPr>
              <a:t>Este é um processo importante no transporte de CO</a:t>
            </a:r>
            <a:r>
              <a:rPr lang="pt-BR" sz="2000" b="1" baseline="-25000" dirty="0">
                <a:solidFill>
                  <a:srgbClr val="0432FF"/>
                </a:solidFill>
                <a:latin typeface="Arial" panose="020B0604020202020204" pitchFamily="34" charset="0"/>
                <a:cs typeface="Arial" panose="020B0604020202020204" pitchFamily="34" charset="0"/>
              </a:rPr>
              <a:t>2</a:t>
            </a:r>
            <a:r>
              <a:rPr lang="pt-BR" sz="2000" b="1" dirty="0">
                <a:solidFill>
                  <a:srgbClr val="0432FF"/>
                </a:solidFill>
                <a:latin typeface="Arial" panose="020B0604020202020204" pitchFamily="34" charset="0"/>
                <a:cs typeface="Arial" panose="020B0604020202020204" pitchFamily="34" charset="0"/>
              </a:rPr>
              <a:t> dos tecidos para os pulmões. Se 10,0 </a:t>
            </a:r>
            <a:r>
              <a:rPr lang="pt-BR" sz="2000" b="1" dirty="0" err="1">
                <a:solidFill>
                  <a:srgbClr val="0432FF"/>
                </a:solidFill>
                <a:latin typeface="Arial" panose="020B0604020202020204" pitchFamily="34" charset="0"/>
                <a:cs typeface="Arial" panose="020B0604020202020204" pitchFamily="34" charset="0"/>
              </a:rPr>
              <a:t>μg</a:t>
            </a:r>
            <a:r>
              <a:rPr lang="pt-BR" sz="2000" b="1" dirty="0">
                <a:solidFill>
                  <a:srgbClr val="0432FF"/>
                </a:solidFill>
                <a:latin typeface="Arial" panose="020B0604020202020204" pitchFamily="34" charset="0"/>
                <a:cs typeface="Arial" panose="020B0604020202020204" pitchFamily="34" charset="0"/>
              </a:rPr>
              <a:t> de anidrase carbônica pura catalisam a hidratação de 0,30 </a:t>
            </a:r>
            <a:r>
              <a:rPr lang="pt-BR" sz="2000" b="1" dirty="0" err="1">
                <a:solidFill>
                  <a:srgbClr val="0432FF"/>
                </a:solidFill>
                <a:latin typeface="Arial" panose="020B0604020202020204" pitchFamily="34" charset="0"/>
                <a:cs typeface="Arial" panose="020B0604020202020204" pitchFamily="34" charset="0"/>
              </a:rPr>
              <a:t>g</a:t>
            </a:r>
            <a:r>
              <a:rPr lang="pt-BR" sz="2000" b="1" dirty="0">
                <a:solidFill>
                  <a:srgbClr val="0432FF"/>
                </a:solidFill>
                <a:latin typeface="Arial" panose="020B0604020202020204" pitchFamily="34" charset="0"/>
                <a:cs typeface="Arial" panose="020B0604020202020204" pitchFamily="34" charset="0"/>
              </a:rPr>
              <a:t> de CO</a:t>
            </a:r>
            <a:r>
              <a:rPr lang="pt-BR" sz="2000" b="1" baseline="-25000" dirty="0">
                <a:solidFill>
                  <a:srgbClr val="0432FF"/>
                </a:solidFill>
                <a:latin typeface="Arial" panose="020B0604020202020204" pitchFamily="34" charset="0"/>
                <a:cs typeface="Arial" panose="020B0604020202020204" pitchFamily="34" charset="0"/>
              </a:rPr>
              <a:t>2</a:t>
            </a:r>
            <a:r>
              <a:rPr lang="pt-BR" sz="2000" b="1" dirty="0">
                <a:solidFill>
                  <a:srgbClr val="0432FF"/>
                </a:solidFill>
                <a:latin typeface="Arial" panose="020B0604020202020204" pitchFamily="34" charset="0"/>
                <a:cs typeface="Arial" panose="020B0604020202020204" pitchFamily="34" charset="0"/>
              </a:rPr>
              <a:t> em 1 min a 37</a:t>
            </a:r>
            <a:r>
              <a:rPr lang="pt-BR" sz="2000" b="1" baseline="30000" dirty="0">
                <a:solidFill>
                  <a:srgbClr val="0432FF"/>
                </a:solidFill>
                <a:latin typeface="Arial" panose="020B0604020202020204" pitchFamily="34" charset="0"/>
                <a:cs typeface="Arial" panose="020B0604020202020204" pitchFamily="34" charset="0"/>
              </a:rPr>
              <a:t>o</a:t>
            </a:r>
            <a:r>
              <a:rPr lang="pt-BR" sz="2000" b="1" dirty="0">
                <a:solidFill>
                  <a:srgbClr val="0432FF"/>
                </a:solidFill>
                <a:latin typeface="Arial" panose="020B0604020202020204" pitchFamily="34" charset="0"/>
                <a:cs typeface="Arial" panose="020B0604020202020204" pitchFamily="34" charset="0"/>
              </a:rPr>
              <a:t>C em </a:t>
            </a:r>
            <a:r>
              <a:rPr lang="pt-BR" sz="2000" b="1" dirty="0" err="1">
                <a:solidFill>
                  <a:srgbClr val="0432FF"/>
                </a:solidFill>
                <a:latin typeface="Arial" panose="020B0604020202020204" pitchFamily="34" charset="0"/>
                <a:cs typeface="Arial" panose="020B0604020202020204" pitchFamily="34" charset="0"/>
              </a:rPr>
              <a:t>V</a:t>
            </a:r>
            <a:r>
              <a:rPr lang="pt-BR" sz="2000" b="1" baseline="-25000" dirty="0" err="1">
                <a:solidFill>
                  <a:srgbClr val="0432FF"/>
                </a:solidFill>
                <a:latin typeface="Arial" panose="020B0604020202020204" pitchFamily="34" charset="0"/>
                <a:cs typeface="Arial" panose="020B0604020202020204" pitchFamily="34" charset="0"/>
              </a:rPr>
              <a:t>máx</a:t>
            </a:r>
            <a:r>
              <a:rPr lang="pt-BR" sz="2000" b="1" dirty="0">
                <a:solidFill>
                  <a:srgbClr val="0432FF"/>
                </a:solidFill>
                <a:latin typeface="Arial" panose="020B0604020202020204" pitchFamily="34" charset="0"/>
                <a:cs typeface="Arial" panose="020B0604020202020204" pitchFamily="34" charset="0"/>
              </a:rPr>
              <a:t>, qual é o número de renovação (</a:t>
            </a:r>
            <a:r>
              <a:rPr lang="pt-BR" sz="2000" b="1" dirty="0" err="1">
                <a:solidFill>
                  <a:srgbClr val="0432FF"/>
                </a:solidFill>
                <a:latin typeface="Arial" panose="020B0604020202020204" pitchFamily="34" charset="0"/>
                <a:cs typeface="Arial" panose="020B0604020202020204" pitchFamily="34" charset="0"/>
              </a:rPr>
              <a:t>kcat</a:t>
            </a:r>
            <a:r>
              <a:rPr lang="pt-BR" sz="2000" b="1" dirty="0">
                <a:solidFill>
                  <a:srgbClr val="0432FF"/>
                </a:solidFill>
                <a:latin typeface="Arial" panose="020B0604020202020204" pitchFamily="34" charset="0"/>
                <a:cs typeface="Arial" panose="020B0604020202020204" pitchFamily="34" charset="0"/>
              </a:rPr>
              <a:t>) da anidrase carbônica (em unidades de min</a:t>
            </a:r>
            <a:r>
              <a:rPr lang="pt-BR" sz="2000" b="1" baseline="30000" dirty="0">
                <a:solidFill>
                  <a:srgbClr val="0432FF"/>
                </a:solidFill>
                <a:latin typeface="Arial" panose="020B0604020202020204" pitchFamily="34" charset="0"/>
                <a:cs typeface="Arial" panose="020B0604020202020204" pitchFamily="34" charset="0"/>
              </a:rPr>
              <a:t>–1</a:t>
            </a:r>
            <a:r>
              <a:rPr lang="pt-BR" sz="2000" b="1" dirty="0">
                <a:solidFill>
                  <a:srgbClr val="0432FF"/>
                </a:solidFill>
                <a:latin typeface="Arial" panose="020B0604020202020204" pitchFamily="34" charset="0"/>
                <a:cs typeface="Arial" panose="020B0604020202020204" pitchFamily="34" charset="0"/>
              </a:rPr>
              <a:t>)?</a:t>
            </a:r>
          </a:p>
          <a:p>
            <a:endParaRPr lang="pt-BR" sz="2000" b="1" dirty="0">
              <a:solidFill>
                <a:srgbClr val="0432FF"/>
              </a:solidFill>
              <a:latin typeface="Arial" panose="020B0604020202020204" pitchFamily="34" charset="0"/>
              <a:cs typeface="Arial" panose="020B0604020202020204" pitchFamily="34" charset="0"/>
            </a:endParaRPr>
          </a:p>
          <a:p>
            <a:endParaRPr lang="pt-BR" sz="2000" b="1" dirty="0">
              <a:solidFill>
                <a:srgbClr val="0432FF"/>
              </a:solidFill>
              <a:latin typeface="Arial" panose="020B0604020202020204" pitchFamily="34" charset="0"/>
              <a:cs typeface="Arial" panose="020B0604020202020204" pitchFamily="34" charset="0"/>
            </a:endParaRPr>
          </a:p>
          <a:p>
            <a:r>
              <a:rPr lang="pt-BR" sz="2000" b="1" dirty="0">
                <a:solidFill>
                  <a:srgbClr val="0432FF"/>
                </a:solidFill>
                <a:latin typeface="Arial" panose="020B0604020202020204" pitchFamily="34" charset="0"/>
                <a:cs typeface="Arial" panose="020B0604020202020204" pitchFamily="34" charset="0"/>
              </a:rPr>
              <a:t>3) A cachaça feita em fábricas clandestinas pode levar a cegueira. Isto ocorre, pois a cachaça clandestina possui metanol, que, por ação da álcool </a:t>
            </a:r>
            <a:r>
              <a:rPr lang="pt-BR" sz="2000" b="1" dirty="0" err="1">
                <a:solidFill>
                  <a:srgbClr val="0432FF"/>
                </a:solidFill>
                <a:latin typeface="Arial" panose="020B0604020202020204" pitchFamily="34" charset="0"/>
                <a:cs typeface="Arial" panose="020B0604020202020204" pitchFamily="34" charset="0"/>
              </a:rPr>
              <a:t>desidrogenase</a:t>
            </a:r>
            <a:r>
              <a:rPr lang="pt-BR" sz="2000" b="1" dirty="0">
                <a:solidFill>
                  <a:srgbClr val="0432FF"/>
                </a:solidFill>
                <a:latin typeface="Arial" panose="020B0604020202020204" pitchFamily="34" charset="0"/>
                <a:cs typeface="Arial" panose="020B0604020202020204" pitchFamily="34" charset="0"/>
              </a:rPr>
              <a:t>, é convertido a formaldeído, substância extremamente tóxica (especialmente para os olhos). </a:t>
            </a:r>
            <a:r>
              <a:rPr lang="pt-BR" sz="2000" b="1" dirty="0">
                <a:solidFill>
                  <a:srgbClr val="FF9300"/>
                </a:solidFill>
                <a:latin typeface="Arial" panose="020B0604020202020204" pitchFamily="34" charset="0"/>
                <a:cs typeface="Arial" panose="020B0604020202020204" pitchFamily="34" charset="0"/>
              </a:rPr>
              <a:t>A intoxicação por metanol é tratada por infusão intravenosa de etanol.</a:t>
            </a:r>
            <a:r>
              <a:rPr lang="pt-BR" sz="2000" b="1" dirty="0">
                <a:solidFill>
                  <a:srgbClr val="0432FF"/>
                </a:solidFill>
                <a:latin typeface="Arial" panose="020B0604020202020204" pitchFamily="34" charset="0"/>
                <a:cs typeface="Arial" panose="020B0604020202020204" pitchFamily="34" charset="0"/>
              </a:rPr>
              <a:t> Como se justifica esta terapia? Que tipo de inibição você atribui ao etanol? Explique.</a:t>
            </a:r>
          </a:p>
          <a:p>
            <a:pPr marL="457200" indent="-457200">
              <a:buAutoNum type="arabicParenR"/>
            </a:pPr>
            <a:endParaRPr lang="pt-BR" sz="2000" b="1" dirty="0">
              <a:solidFill>
                <a:srgbClr val="0432FF"/>
              </a:solidFill>
              <a:latin typeface="Arial" panose="020B0604020202020204" pitchFamily="34" charset="0"/>
              <a:cs typeface="Arial" panose="020B0604020202020204" pitchFamily="34" charset="0"/>
            </a:endParaRPr>
          </a:p>
          <a:p>
            <a:pPr marL="457200" indent="-457200">
              <a:buAutoNum type="arabicParenR"/>
            </a:pPr>
            <a:endParaRPr lang="pt-BR" sz="2000" b="1" dirty="0">
              <a:solidFill>
                <a:srgbClr val="0432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A59D89F-24FE-B4B1-662A-9DB1F4E91456}"/>
              </a:ext>
            </a:extLst>
          </p:cNvPr>
          <p:cNvPicPr>
            <a:picLocks noChangeAspect="1"/>
          </p:cNvPicPr>
          <p:nvPr/>
        </p:nvPicPr>
        <p:blipFill>
          <a:blip r:embed="rId2"/>
          <a:stretch>
            <a:fillRect/>
          </a:stretch>
        </p:blipFill>
        <p:spPr>
          <a:xfrm>
            <a:off x="3415635" y="2067283"/>
            <a:ext cx="3211067" cy="702421"/>
          </a:xfrm>
          <a:prstGeom prst="rect">
            <a:avLst/>
          </a:prstGeom>
        </p:spPr>
      </p:pic>
    </p:spTree>
    <p:extLst>
      <p:ext uri="{BB962C8B-B14F-4D97-AF65-F5344CB8AC3E}">
        <p14:creationId xmlns:p14="http://schemas.microsoft.com/office/powerpoint/2010/main" val="1203021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Bibliografia</a:t>
            </a:r>
            <a:endParaRPr lang="pt-BR" sz="4000" b="1" i="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BB2565-D65F-934F-ACE9-846B6DCDC2D9}"/>
              </a:ext>
            </a:extLst>
          </p:cNvPr>
          <p:cNvSpPr txBox="1"/>
          <p:nvPr/>
        </p:nvSpPr>
        <p:spPr>
          <a:xfrm>
            <a:off x="182502" y="1876367"/>
            <a:ext cx="11577376" cy="1815882"/>
          </a:xfrm>
          <a:prstGeom prst="rect">
            <a:avLst/>
          </a:prstGeom>
          <a:noFill/>
        </p:spPr>
        <p:txBody>
          <a:bodyPr wrap="square" rtlCol="0">
            <a:spAutoFit/>
          </a:bodyPr>
          <a:lstStyle/>
          <a:p>
            <a:pPr marL="457200" indent="-457200">
              <a:buFont typeface="Arial" panose="020B0604020202020204" pitchFamily="34" charset="0"/>
              <a:buChar char="•"/>
            </a:pPr>
            <a:r>
              <a:rPr lang="pt-BR" sz="2800" b="1" dirty="0">
                <a:solidFill>
                  <a:srgbClr val="0432FF"/>
                </a:solidFill>
                <a:latin typeface="Arial" panose="020B0604020202020204" pitchFamily="34" charset="0"/>
                <a:cs typeface="Arial" panose="020B0604020202020204" pitchFamily="34" charset="0"/>
              </a:rPr>
              <a:t>Donald </a:t>
            </a:r>
            <a:r>
              <a:rPr lang="pt-BR" sz="2800" b="1" dirty="0" err="1">
                <a:solidFill>
                  <a:srgbClr val="0432FF"/>
                </a:solidFill>
                <a:latin typeface="Arial" panose="020B0604020202020204" pitchFamily="34" charset="0"/>
                <a:cs typeface="Arial" panose="020B0604020202020204" pitchFamily="34" charset="0"/>
              </a:rPr>
              <a:t>Voet</a:t>
            </a:r>
            <a:r>
              <a:rPr lang="pt-BR" sz="2800" b="1" dirty="0">
                <a:solidFill>
                  <a:srgbClr val="0432FF"/>
                </a:solidFill>
                <a:latin typeface="Arial" panose="020B0604020202020204" pitchFamily="34" charset="0"/>
                <a:cs typeface="Arial" panose="020B0604020202020204" pitchFamily="34" charset="0"/>
              </a:rPr>
              <a:t> e Judith G. </a:t>
            </a:r>
            <a:r>
              <a:rPr lang="pt-BR" sz="2800" b="1" dirty="0" err="1">
                <a:solidFill>
                  <a:srgbClr val="0432FF"/>
                </a:solidFill>
                <a:latin typeface="Arial" panose="020B0604020202020204" pitchFamily="34" charset="0"/>
                <a:cs typeface="Arial" panose="020B0604020202020204" pitchFamily="34" charset="0"/>
              </a:rPr>
              <a:t>Voet</a:t>
            </a:r>
            <a:r>
              <a:rPr lang="pt-BR" sz="2800" b="1" dirty="0">
                <a:solidFill>
                  <a:srgbClr val="0432FF"/>
                </a:solidFill>
                <a:latin typeface="Arial" panose="020B0604020202020204" pitchFamily="34" charset="0"/>
                <a:cs typeface="Arial" panose="020B0604020202020204" pitchFamily="34" charset="0"/>
              </a:rPr>
              <a:t>, </a:t>
            </a:r>
            <a:r>
              <a:rPr lang="pt-BR" sz="2800" b="1" dirty="0" err="1">
                <a:solidFill>
                  <a:srgbClr val="0432FF"/>
                </a:solidFill>
                <a:latin typeface="Arial" panose="020B0604020202020204" pitchFamily="34" charset="0"/>
                <a:cs typeface="Arial" panose="020B0604020202020204" pitchFamily="34" charset="0"/>
              </a:rPr>
              <a:t>Biochemistry</a:t>
            </a:r>
            <a:r>
              <a:rPr lang="pt-BR" sz="2800" b="1" dirty="0">
                <a:solidFill>
                  <a:srgbClr val="0432FF"/>
                </a:solidFill>
                <a:latin typeface="Arial" panose="020B0604020202020204" pitchFamily="34" charset="0"/>
                <a:cs typeface="Arial" panose="020B0604020202020204" pitchFamily="34" charset="0"/>
              </a:rPr>
              <a:t>, 4</a:t>
            </a:r>
            <a:r>
              <a:rPr lang="pt-BR" sz="2800" b="1" baseline="30000" dirty="0">
                <a:solidFill>
                  <a:srgbClr val="0432FF"/>
                </a:solidFill>
                <a:latin typeface="Arial" panose="020B0604020202020204" pitchFamily="34" charset="0"/>
                <a:cs typeface="Arial" panose="020B0604020202020204" pitchFamily="34" charset="0"/>
              </a:rPr>
              <a:t>th</a:t>
            </a:r>
            <a:r>
              <a:rPr lang="pt-BR" sz="2800" b="1" dirty="0">
                <a:solidFill>
                  <a:srgbClr val="0432FF"/>
                </a:solidFill>
                <a:latin typeface="Arial" panose="020B0604020202020204" pitchFamily="34" charset="0"/>
                <a:cs typeface="Arial" panose="020B0604020202020204" pitchFamily="34" charset="0"/>
              </a:rPr>
              <a:t> </a:t>
            </a:r>
            <a:r>
              <a:rPr lang="pt-BR" sz="2800" b="1" dirty="0" err="1">
                <a:solidFill>
                  <a:srgbClr val="0432FF"/>
                </a:solidFill>
                <a:latin typeface="Arial" panose="020B0604020202020204" pitchFamily="34" charset="0"/>
                <a:cs typeface="Arial" panose="020B0604020202020204" pitchFamily="34" charset="0"/>
              </a:rPr>
              <a:t>edition</a:t>
            </a:r>
            <a:r>
              <a:rPr lang="pt-BR" sz="2800" b="1" dirty="0">
                <a:solidFill>
                  <a:srgbClr val="0432FF"/>
                </a:solidFill>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pt-BR" sz="2800" b="1" dirty="0">
                <a:solidFill>
                  <a:srgbClr val="0432FF"/>
                </a:solidFill>
                <a:latin typeface="Arial" panose="020B0604020202020204" pitchFamily="34" charset="0"/>
                <a:cs typeface="Arial" panose="020B0604020202020204" pitchFamily="34" charset="0"/>
              </a:rPr>
              <a:t>David L. Nelson e Michael M. Cox, Princípios de Bioquímica de </a:t>
            </a:r>
            <a:r>
              <a:rPr lang="pt-BR" sz="2800" b="1" dirty="0" err="1">
                <a:solidFill>
                  <a:srgbClr val="0432FF"/>
                </a:solidFill>
                <a:latin typeface="Arial" panose="020B0604020202020204" pitchFamily="34" charset="0"/>
                <a:cs typeface="Arial" panose="020B0604020202020204" pitchFamily="34" charset="0"/>
              </a:rPr>
              <a:t>Lehninger</a:t>
            </a:r>
            <a:r>
              <a:rPr lang="pt-BR" sz="2800" b="1" dirty="0">
                <a:solidFill>
                  <a:srgbClr val="0432FF"/>
                </a:solidFill>
                <a:latin typeface="Arial" panose="020B0604020202020204" pitchFamily="34" charset="0"/>
                <a:cs typeface="Arial" panose="020B0604020202020204" pitchFamily="34" charset="0"/>
              </a:rPr>
              <a:t>, 6ª edição.</a:t>
            </a:r>
          </a:p>
          <a:p>
            <a:pPr marL="457200" indent="-457200">
              <a:buFont typeface="Arial" panose="020B0604020202020204" pitchFamily="34" charset="0"/>
              <a:buChar char="•"/>
            </a:pPr>
            <a:endParaRPr lang="pt-BR" sz="2800" b="1" dirty="0">
              <a:solidFill>
                <a:srgbClr val="0432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3345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Determinantes físico-químicos das reações</a:t>
            </a:r>
            <a:endParaRPr lang="pt-BR" sz="4000" b="1" i="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BB2565-D65F-934F-ACE9-846B6DCDC2D9}"/>
              </a:ext>
            </a:extLst>
          </p:cNvPr>
          <p:cNvSpPr txBox="1"/>
          <p:nvPr/>
        </p:nvSpPr>
        <p:spPr>
          <a:xfrm>
            <a:off x="182502" y="2477432"/>
            <a:ext cx="11577376" cy="1384995"/>
          </a:xfrm>
          <a:prstGeom prst="rect">
            <a:avLst/>
          </a:prstGeom>
          <a:noFill/>
        </p:spPr>
        <p:txBody>
          <a:bodyPr wrap="square" rtlCol="0">
            <a:spAutoFit/>
          </a:bodyPr>
          <a:lstStyle/>
          <a:p>
            <a:r>
              <a:rPr lang="pt-BR" sz="2800" b="1" dirty="0">
                <a:solidFill>
                  <a:srgbClr val="0432FF"/>
                </a:solidFill>
                <a:latin typeface="Arial" panose="020B0604020202020204" pitchFamily="34" charset="0"/>
                <a:cs typeface="Arial" panose="020B0604020202020204" pitchFamily="34" charset="0"/>
              </a:rPr>
              <a:t>Termodinâmica: as reações químicas devem ser energeticamente favoráveis, ou seja, possuírem uma variação de energia livre negativa. </a:t>
            </a:r>
            <a:r>
              <a:rPr lang="pt-BR" sz="2800" b="1" dirty="0">
                <a:solidFill>
                  <a:srgbClr val="FF9300"/>
                </a:solidFill>
                <a:latin typeface="Arial" panose="020B0604020202020204" pitchFamily="34" charset="0"/>
                <a:cs typeface="Arial" panose="020B0604020202020204" pitchFamily="34" charset="0"/>
              </a:rPr>
              <a:t>ΔG&lt;0.</a:t>
            </a:r>
            <a:r>
              <a:rPr lang="pt-BR" sz="2800" b="1" dirty="0">
                <a:solidFill>
                  <a:srgbClr val="0432FF"/>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F3E049CB-EAFC-D043-9478-580D1AD66587}"/>
              </a:ext>
            </a:extLst>
          </p:cNvPr>
          <p:cNvSpPr txBox="1"/>
          <p:nvPr/>
        </p:nvSpPr>
        <p:spPr>
          <a:xfrm>
            <a:off x="182502" y="4294246"/>
            <a:ext cx="11577376" cy="1384995"/>
          </a:xfrm>
          <a:prstGeom prst="rect">
            <a:avLst/>
          </a:prstGeom>
          <a:noFill/>
        </p:spPr>
        <p:txBody>
          <a:bodyPr wrap="square" rtlCol="0">
            <a:spAutoFit/>
          </a:bodyPr>
          <a:lstStyle/>
          <a:p>
            <a:r>
              <a:rPr lang="pt-BR" sz="2800" b="1" dirty="0">
                <a:solidFill>
                  <a:srgbClr val="0432FF"/>
                </a:solidFill>
                <a:latin typeface="Arial" panose="020B0604020202020204" pitchFamily="34" charset="0"/>
                <a:cs typeface="Arial" panose="020B0604020202020204" pitchFamily="34" charset="0"/>
              </a:rPr>
              <a:t>⚠️ Uma reação química termodinamicamente favorável não significa que ela acontece com uma velocidade compatível com a vida.</a:t>
            </a:r>
          </a:p>
        </p:txBody>
      </p:sp>
    </p:spTree>
    <p:extLst>
      <p:ext uri="{BB962C8B-B14F-4D97-AF65-F5344CB8AC3E}">
        <p14:creationId xmlns:p14="http://schemas.microsoft.com/office/powerpoint/2010/main" val="2062012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Determinantes físico-químicos das reações</a:t>
            </a:r>
            <a:endParaRPr lang="pt-BR" sz="4000" b="1" i="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BB2565-D65F-934F-ACE9-846B6DCDC2D9}"/>
              </a:ext>
            </a:extLst>
          </p:cNvPr>
          <p:cNvSpPr txBox="1"/>
          <p:nvPr/>
        </p:nvSpPr>
        <p:spPr>
          <a:xfrm>
            <a:off x="182502" y="2241126"/>
            <a:ext cx="5992267" cy="3539430"/>
          </a:xfrm>
          <a:prstGeom prst="rect">
            <a:avLst/>
          </a:prstGeom>
          <a:noFill/>
        </p:spPr>
        <p:txBody>
          <a:bodyPr wrap="square" rtlCol="0">
            <a:spAutoFit/>
          </a:bodyPr>
          <a:lstStyle/>
          <a:p>
            <a:r>
              <a:rPr lang="pt-BR" sz="2800" b="1" dirty="0">
                <a:solidFill>
                  <a:srgbClr val="0432FF"/>
                </a:solidFill>
                <a:latin typeface="Arial" panose="020B0604020202020204" pitchFamily="34" charset="0"/>
                <a:cs typeface="Arial" panose="020B0604020202020204" pitchFamily="34" charset="0"/>
              </a:rPr>
              <a:t>O caminho químico entre reagentes e produtos passa por um estado de transição, </a:t>
            </a:r>
            <a:r>
              <a:rPr lang="pt-BR" sz="2800" b="1" dirty="0">
                <a:solidFill>
                  <a:srgbClr val="FF9300"/>
                </a:solidFill>
                <a:latin typeface="Arial" panose="020B0604020202020204" pitchFamily="34" charset="0"/>
                <a:cs typeface="Arial" panose="020B0604020202020204" pitchFamily="34" charset="0"/>
              </a:rPr>
              <a:t>⧧.</a:t>
            </a:r>
            <a:r>
              <a:rPr lang="pt-BR" sz="2800" b="1" dirty="0">
                <a:solidFill>
                  <a:srgbClr val="0432FF"/>
                </a:solidFill>
                <a:latin typeface="Arial" panose="020B0604020202020204" pitchFamily="34" charset="0"/>
                <a:cs typeface="Arial" panose="020B0604020202020204" pitchFamily="34" charset="0"/>
              </a:rPr>
              <a:t> A energia necessária para produzir o estado de transição, </a:t>
            </a:r>
            <a:r>
              <a:rPr lang="pt-BR" sz="2800" b="1" dirty="0">
                <a:solidFill>
                  <a:srgbClr val="FF9300"/>
                </a:solidFill>
                <a:latin typeface="Arial" panose="020B0604020202020204" pitchFamily="34" charset="0"/>
                <a:cs typeface="Arial" panose="020B0604020202020204" pitchFamily="34" charset="0"/>
              </a:rPr>
              <a:t>ΔG</a:t>
            </a:r>
            <a:r>
              <a:rPr lang="pt-BR" sz="2800" b="1" baseline="30000" dirty="0">
                <a:solidFill>
                  <a:srgbClr val="FF9300"/>
                </a:solidFill>
                <a:latin typeface="Arial" panose="020B0604020202020204" pitchFamily="34" charset="0"/>
                <a:cs typeface="Arial" panose="020B0604020202020204" pitchFamily="34" charset="0"/>
              </a:rPr>
              <a:t>⧧</a:t>
            </a:r>
            <a:r>
              <a:rPr lang="pt-BR" sz="2800" b="1" dirty="0">
                <a:solidFill>
                  <a:srgbClr val="0432FF"/>
                </a:solidFill>
                <a:latin typeface="Arial" panose="020B0604020202020204" pitchFamily="34" charset="0"/>
                <a:cs typeface="Arial" panose="020B0604020202020204" pitchFamily="34" charset="0"/>
              </a:rPr>
              <a:t>, gera uma barreira termodinâmica para a reação que determina sua velocidade.</a:t>
            </a:r>
          </a:p>
        </p:txBody>
      </p:sp>
      <p:pic>
        <p:nvPicPr>
          <p:cNvPr id="6" name="Picture 2" descr="figure 6-02">
            <a:extLst>
              <a:ext uri="{FF2B5EF4-FFF2-40B4-BE49-F238E27FC236}">
                <a16:creationId xmlns:a16="http://schemas.microsoft.com/office/drawing/2014/main" id="{60206EC0-F78B-624B-B771-D9BF55851C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5605" y="2344677"/>
            <a:ext cx="4872063" cy="367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382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As reações químicas entram em equilíbrio</a:t>
            </a:r>
            <a:endParaRPr lang="pt-BR" sz="4000" b="1" i="1" dirty="0">
              <a:solidFill>
                <a:schemeClr val="bg1"/>
              </a:solidFill>
              <a:latin typeface="Arial" panose="020B0604020202020204" pitchFamily="34" charset="0"/>
              <a:cs typeface="Arial" panose="020B0604020202020204" pitchFamily="34" charset="0"/>
            </a:endParaRPr>
          </a:p>
        </p:txBody>
      </p:sp>
      <p:pic>
        <p:nvPicPr>
          <p:cNvPr id="6" name="Picture 2" descr="figure 6-02">
            <a:extLst>
              <a:ext uri="{FF2B5EF4-FFF2-40B4-BE49-F238E27FC236}">
                <a16:creationId xmlns:a16="http://schemas.microsoft.com/office/drawing/2014/main" id="{60206EC0-F78B-624B-B771-D9BF55851C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5605" y="2344677"/>
            <a:ext cx="4872063" cy="367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ABCC4A57-870B-2144-9384-729C9A6A334B}"/>
              </a:ext>
            </a:extLst>
          </p:cNvPr>
          <p:cNvGrpSpPr/>
          <p:nvPr/>
        </p:nvGrpSpPr>
        <p:grpSpPr>
          <a:xfrm>
            <a:off x="62044" y="2398060"/>
            <a:ext cx="5527384" cy="2007587"/>
            <a:chOff x="300038" y="3112042"/>
            <a:chExt cx="5527384" cy="2007587"/>
          </a:xfrm>
        </p:grpSpPr>
        <p:sp>
          <p:nvSpPr>
            <p:cNvPr id="3" name="TextBox 2">
              <a:extLst>
                <a:ext uri="{FF2B5EF4-FFF2-40B4-BE49-F238E27FC236}">
                  <a16:creationId xmlns:a16="http://schemas.microsoft.com/office/drawing/2014/main" id="{43BB2565-D65F-934F-ACE9-846B6DCDC2D9}"/>
                </a:ext>
              </a:extLst>
            </p:cNvPr>
            <p:cNvSpPr txBox="1"/>
            <p:nvPr/>
          </p:nvSpPr>
          <p:spPr>
            <a:xfrm>
              <a:off x="1417378" y="3112042"/>
              <a:ext cx="4410044" cy="584775"/>
            </a:xfrm>
            <a:prstGeom prst="rect">
              <a:avLst/>
            </a:prstGeom>
            <a:noFill/>
          </p:spPr>
          <p:txBody>
            <a:bodyPr wrap="square" rtlCol="0">
              <a:spAutoFit/>
            </a:bodyPr>
            <a:lstStyle/>
            <a:p>
              <a:pPr algn="ctr"/>
              <a:r>
                <a:rPr lang="pt-BR" sz="2400" b="1" dirty="0" err="1">
                  <a:solidFill>
                    <a:srgbClr val="0432FF"/>
                  </a:solidFill>
                  <a:latin typeface="Arial" panose="020B0604020202020204" pitchFamily="34" charset="0"/>
                  <a:cs typeface="Arial" panose="020B0604020202020204" pitchFamily="34" charset="0"/>
                </a:rPr>
                <a:t>a</a:t>
              </a:r>
              <a:r>
                <a:rPr lang="pt-BR" sz="3200" b="1" dirty="0" err="1">
                  <a:solidFill>
                    <a:srgbClr val="0432FF"/>
                  </a:solidFill>
                  <a:latin typeface="Arial" panose="020B0604020202020204" pitchFamily="34" charset="0"/>
                  <a:cs typeface="Arial" panose="020B0604020202020204" pitchFamily="34" charset="0"/>
                </a:rPr>
                <a:t>A</a:t>
              </a:r>
              <a:r>
                <a:rPr lang="pt-BR" sz="3200" b="1" dirty="0">
                  <a:solidFill>
                    <a:srgbClr val="0432FF"/>
                  </a:solidFill>
                  <a:latin typeface="Arial" panose="020B0604020202020204" pitchFamily="34" charset="0"/>
                  <a:cs typeface="Arial" panose="020B0604020202020204" pitchFamily="34" charset="0"/>
                </a:rPr>
                <a:t> + </a:t>
              </a:r>
              <a:r>
                <a:rPr lang="pt-BR" sz="2400" b="1" dirty="0" err="1">
                  <a:solidFill>
                    <a:srgbClr val="0432FF"/>
                  </a:solidFill>
                  <a:latin typeface="Arial" panose="020B0604020202020204" pitchFamily="34" charset="0"/>
                  <a:cs typeface="Arial" panose="020B0604020202020204" pitchFamily="34" charset="0"/>
                </a:rPr>
                <a:t>b</a:t>
              </a:r>
              <a:r>
                <a:rPr lang="pt-BR" sz="3200" b="1" dirty="0" err="1">
                  <a:solidFill>
                    <a:srgbClr val="0432FF"/>
                  </a:solidFill>
                  <a:latin typeface="Arial" panose="020B0604020202020204" pitchFamily="34" charset="0"/>
                  <a:cs typeface="Arial" panose="020B0604020202020204" pitchFamily="34" charset="0"/>
                </a:rPr>
                <a:t>B</a:t>
              </a:r>
              <a:r>
                <a:rPr lang="pt-BR" sz="3200" b="1" dirty="0">
                  <a:solidFill>
                    <a:srgbClr val="0432FF"/>
                  </a:solidFill>
                  <a:latin typeface="Arial" panose="020B0604020202020204" pitchFamily="34" charset="0"/>
                  <a:cs typeface="Arial" panose="020B0604020202020204" pitchFamily="34" charset="0"/>
                </a:rPr>
                <a:t>  ⇋  </a:t>
              </a:r>
              <a:r>
                <a:rPr lang="pt-BR" sz="2400" b="1" dirty="0" err="1">
                  <a:solidFill>
                    <a:srgbClr val="0432FF"/>
                  </a:solidFill>
                  <a:latin typeface="Arial" panose="020B0604020202020204" pitchFamily="34" charset="0"/>
                  <a:cs typeface="Arial" panose="020B0604020202020204" pitchFamily="34" charset="0"/>
                </a:rPr>
                <a:t>c</a:t>
              </a:r>
              <a:r>
                <a:rPr lang="pt-BR" sz="3200" b="1" dirty="0" err="1">
                  <a:solidFill>
                    <a:srgbClr val="0432FF"/>
                  </a:solidFill>
                  <a:latin typeface="Arial" panose="020B0604020202020204" pitchFamily="34" charset="0"/>
                  <a:cs typeface="Arial" panose="020B0604020202020204" pitchFamily="34" charset="0"/>
                </a:rPr>
                <a:t>C</a:t>
              </a:r>
              <a:r>
                <a:rPr lang="pt-BR" sz="3200" b="1" dirty="0">
                  <a:solidFill>
                    <a:srgbClr val="0432FF"/>
                  </a:solidFill>
                  <a:latin typeface="Arial" panose="020B0604020202020204" pitchFamily="34" charset="0"/>
                  <a:cs typeface="Arial" panose="020B0604020202020204" pitchFamily="34" charset="0"/>
                </a:rPr>
                <a:t> + </a:t>
              </a:r>
              <a:r>
                <a:rPr lang="pt-BR" sz="2400" b="1" dirty="0" err="1">
                  <a:solidFill>
                    <a:srgbClr val="0432FF"/>
                  </a:solidFill>
                  <a:latin typeface="Arial" panose="020B0604020202020204" pitchFamily="34" charset="0"/>
                  <a:cs typeface="Arial" panose="020B0604020202020204" pitchFamily="34" charset="0"/>
                </a:rPr>
                <a:t>d</a:t>
              </a:r>
              <a:r>
                <a:rPr lang="pt-BR" sz="3200" b="1" dirty="0" err="1">
                  <a:solidFill>
                    <a:srgbClr val="0432FF"/>
                  </a:solidFill>
                  <a:latin typeface="Arial" panose="020B0604020202020204" pitchFamily="34" charset="0"/>
                  <a:cs typeface="Arial" panose="020B0604020202020204" pitchFamily="34" charset="0"/>
                </a:rPr>
                <a:t>D</a:t>
              </a:r>
              <a:r>
                <a:rPr lang="pt-BR" sz="3200" b="1" dirty="0">
                  <a:solidFill>
                    <a:srgbClr val="0432FF"/>
                  </a:solidFill>
                  <a:latin typeface="Arial" panose="020B0604020202020204" pitchFamily="34" charset="0"/>
                  <a:cs typeface="Arial" panose="020B0604020202020204" pitchFamily="34" charset="0"/>
                </a:rPr>
                <a:t>             </a:t>
              </a:r>
            </a:p>
          </p:txBody>
        </p:sp>
        <p:grpSp>
          <p:nvGrpSpPr>
            <p:cNvPr id="10" name="Group 9">
              <a:extLst>
                <a:ext uri="{FF2B5EF4-FFF2-40B4-BE49-F238E27FC236}">
                  <a16:creationId xmlns:a16="http://schemas.microsoft.com/office/drawing/2014/main" id="{1136F9B0-FA30-3946-AC35-FEEE51866DAD}"/>
                </a:ext>
              </a:extLst>
            </p:cNvPr>
            <p:cNvGrpSpPr/>
            <p:nvPr/>
          </p:nvGrpSpPr>
          <p:grpSpPr>
            <a:xfrm>
              <a:off x="300038" y="3950079"/>
              <a:ext cx="5527384" cy="1169550"/>
              <a:chOff x="-421126" y="4714165"/>
              <a:chExt cx="5527384" cy="1169550"/>
            </a:xfrm>
          </p:grpSpPr>
          <p:sp>
            <p:nvSpPr>
              <p:cNvPr id="5" name="TextBox 4">
                <a:extLst>
                  <a:ext uri="{FF2B5EF4-FFF2-40B4-BE49-F238E27FC236}">
                    <a16:creationId xmlns:a16="http://schemas.microsoft.com/office/drawing/2014/main" id="{590E7A10-A768-A648-A610-3B0CA756B394}"/>
                  </a:ext>
                </a:extLst>
              </p:cNvPr>
              <p:cNvSpPr txBox="1"/>
              <p:nvPr/>
            </p:nvSpPr>
            <p:spPr>
              <a:xfrm>
                <a:off x="1353758" y="4714165"/>
                <a:ext cx="3752500" cy="584775"/>
              </a:xfrm>
              <a:prstGeom prst="rect">
                <a:avLst/>
              </a:prstGeom>
              <a:noFill/>
            </p:spPr>
            <p:txBody>
              <a:bodyPr wrap="square" rtlCol="0">
                <a:spAutoFit/>
              </a:bodyPr>
              <a:lstStyle/>
              <a:p>
                <a:pPr algn="ctr"/>
                <a:r>
                  <a:rPr lang="pt-BR" sz="3200" b="1" dirty="0">
                    <a:latin typeface="Arial" panose="020B0604020202020204" pitchFamily="34" charset="0"/>
                    <a:cs typeface="Arial" panose="020B0604020202020204" pitchFamily="34" charset="0"/>
                  </a:rPr>
                  <a:t>[C]</a:t>
                </a:r>
                <a:r>
                  <a:rPr lang="pt-BR" sz="3200" b="1" baseline="30000" dirty="0" err="1">
                    <a:latin typeface="Arial" panose="020B0604020202020204" pitchFamily="34" charset="0"/>
                    <a:cs typeface="Arial" panose="020B0604020202020204" pitchFamily="34" charset="0"/>
                  </a:rPr>
                  <a:t>c</a:t>
                </a:r>
                <a:r>
                  <a:rPr lang="pt-BR" sz="2000" b="1" baseline="-25000" dirty="0" err="1">
                    <a:latin typeface="Arial" panose="020B0604020202020204" pitchFamily="34" charset="0"/>
                    <a:cs typeface="Arial" panose="020B0604020202020204" pitchFamily="34" charset="0"/>
                  </a:rPr>
                  <a:t>eq</a:t>
                </a:r>
                <a:r>
                  <a:rPr lang="pt-BR" sz="3200" b="1" dirty="0">
                    <a:latin typeface="Arial" panose="020B0604020202020204" pitchFamily="34" charset="0"/>
                    <a:cs typeface="Arial" panose="020B0604020202020204" pitchFamily="34" charset="0"/>
                  </a:rPr>
                  <a:t> [</a:t>
                </a:r>
                <a:r>
                  <a:rPr lang="pt-BR" sz="3200" b="1" dirty="0" err="1">
                    <a:latin typeface="Arial" panose="020B0604020202020204" pitchFamily="34" charset="0"/>
                    <a:cs typeface="Arial" panose="020B0604020202020204" pitchFamily="34" charset="0"/>
                  </a:rPr>
                  <a:t>D</a:t>
                </a:r>
                <a:r>
                  <a:rPr lang="pt-BR" sz="3200" b="1" dirty="0">
                    <a:latin typeface="Arial" panose="020B0604020202020204" pitchFamily="34" charset="0"/>
                    <a:cs typeface="Arial" panose="020B0604020202020204" pitchFamily="34" charset="0"/>
                  </a:rPr>
                  <a:t>]</a:t>
                </a:r>
                <a:r>
                  <a:rPr lang="pt-BR" sz="3200" b="1" baseline="30000" dirty="0" err="1">
                    <a:latin typeface="Arial" panose="020B0604020202020204" pitchFamily="34" charset="0"/>
                    <a:cs typeface="Arial" panose="020B0604020202020204" pitchFamily="34" charset="0"/>
                  </a:rPr>
                  <a:t>d</a:t>
                </a:r>
                <a:r>
                  <a:rPr lang="pt-BR" sz="2000" b="1" baseline="-25000" dirty="0" err="1">
                    <a:latin typeface="Arial" panose="020B0604020202020204" pitchFamily="34" charset="0"/>
                    <a:cs typeface="Arial" panose="020B0604020202020204" pitchFamily="34" charset="0"/>
                  </a:rPr>
                  <a:t>eq</a:t>
                </a:r>
                <a:endParaRPr lang="pt-BR" sz="32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1D81987-6FCF-1344-B25D-8F1665295626}"/>
                  </a:ext>
                </a:extLst>
              </p:cNvPr>
              <p:cNvSpPr txBox="1"/>
              <p:nvPr/>
            </p:nvSpPr>
            <p:spPr>
              <a:xfrm>
                <a:off x="1353758" y="5298940"/>
                <a:ext cx="3752500" cy="584775"/>
              </a:xfrm>
              <a:prstGeom prst="rect">
                <a:avLst/>
              </a:prstGeom>
              <a:noFill/>
            </p:spPr>
            <p:txBody>
              <a:bodyPr wrap="square" rtlCol="0">
                <a:spAutoFit/>
              </a:bodyPr>
              <a:lstStyle/>
              <a:p>
                <a:pPr algn="ctr"/>
                <a:r>
                  <a:rPr lang="pt-BR" sz="3200" b="1" dirty="0">
                    <a:latin typeface="Arial" panose="020B0604020202020204" pitchFamily="34" charset="0"/>
                    <a:cs typeface="Arial" panose="020B0604020202020204" pitchFamily="34" charset="0"/>
                  </a:rPr>
                  <a:t>[A]</a:t>
                </a:r>
                <a:r>
                  <a:rPr lang="pt-BR" sz="3200" b="1" baseline="30000" dirty="0" err="1">
                    <a:latin typeface="Arial" panose="020B0604020202020204" pitchFamily="34" charset="0"/>
                    <a:cs typeface="Arial" panose="020B0604020202020204" pitchFamily="34" charset="0"/>
                  </a:rPr>
                  <a:t>a</a:t>
                </a:r>
                <a:r>
                  <a:rPr lang="pt-BR" sz="2000" b="1" baseline="-25000" dirty="0" err="1">
                    <a:latin typeface="Arial" panose="020B0604020202020204" pitchFamily="34" charset="0"/>
                    <a:cs typeface="Arial" panose="020B0604020202020204" pitchFamily="34" charset="0"/>
                  </a:rPr>
                  <a:t>eq</a:t>
                </a:r>
                <a:r>
                  <a:rPr lang="pt-BR" sz="3200" b="1" dirty="0">
                    <a:latin typeface="Arial" panose="020B0604020202020204" pitchFamily="34" charset="0"/>
                    <a:cs typeface="Arial" panose="020B0604020202020204" pitchFamily="34" charset="0"/>
                  </a:rPr>
                  <a:t> [</a:t>
                </a:r>
                <a:r>
                  <a:rPr lang="pt-BR" sz="3200" b="1" dirty="0" err="1">
                    <a:latin typeface="Arial" panose="020B0604020202020204" pitchFamily="34" charset="0"/>
                    <a:cs typeface="Arial" panose="020B0604020202020204" pitchFamily="34" charset="0"/>
                  </a:rPr>
                  <a:t>B</a:t>
                </a:r>
                <a:r>
                  <a:rPr lang="pt-BR" sz="3200" b="1" dirty="0">
                    <a:latin typeface="Arial" panose="020B0604020202020204" pitchFamily="34" charset="0"/>
                    <a:cs typeface="Arial" panose="020B0604020202020204" pitchFamily="34" charset="0"/>
                  </a:rPr>
                  <a:t>]</a:t>
                </a:r>
                <a:r>
                  <a:rPr lang="pt-BR" sz="3200" b="1" baseline="30000" dirty="0" err="1">
                    <a:latin typeface="Arial" panose="020B0604020202020204" pitchFamily="34" charset="0"/>
                    <a:cs typeface="Arial" panose="020B0604020202020204" pitchFamily="34" charset="0"/>
                  </a:rPr>
                  <a:t>b</a:t>
                </a:r>
                <a:r>
                  <a:rPr lang="pt-BR" sz="2000" b="1" baseline="-25000" dirty="0" err="1">
                    <a:latin typeface="Arial" panose="020B0604020202020204" pitchFamily="34" charset="0"/>
                    <a:cs typeface="Arial" panose="020B0604020202020204" pitchFamily="34" charset="0"/>
                  </a:rPr>
                  <a:t>eq</a:t>
                </a:r>
                <a:endParaRPr lang="pt-BR" sz="32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1A76EB4-F629-5248-9D3E-631EE8A4112B}"/>
                  </a:ext>
                </a:extLst>
              </p:cNvPr>
              <p:cNvSpPr txBox="1"/>
              <p:nvPr/>
            </p:nvSpPr>
            <p:spPr>
              <a:xfrm>
                <a:off x="-421126" y="5027100"/>
                <a:ext cx="3752500" cy="584775"/>
              </a:xfrm>
              <a:prstGeom prst="rect">
                <a:avLst/>
              </a:prstGeom>
              <a:noFill/>
            </p:spPr>
            <p:txBody>
              <a:bodyPr wrap="square" rtlCol="0">
                <a:spAutoFit/>
              </a:bodyPr>
              <a:lstStyle/>
              <a:p>
                <a:pPr algn="ctr"/>
                <a:r>
                  <a:rPr lang="pt-BR" sz="3200" b="1" i="1" dirty="0" err="1">
                    <a:latin typeface="Arial" panose="020B0604020202020204" pitchFamily="34" charset="0"/>
                    <a:cs typeface="Arial" panose="020B0604020202020204" pitchFamily="34" charset="0"/>
                  </a:rPr>
                  <a:t>K</a:t>
                </a:r>
                <a:r>
                  <a:rPr lang="pt-BR" sz="2000" b="1" baseline="-25000" dirty="0" err="1">
                    <a:latin typeface="Arial" panose="020B0604020202020204" pitchFamily="34" charset="0"/>
                    <a:cs typeface="Arial" panose="020B0604020202020204" pitchFamily="34" charset="0"/>
                  </a:rPr>
                  <a:t>eq</a:t>
                </a:r>
                <a:r>
                  <a:rPr lang="pt-BR" sz="3200" b="1" dirty="0">
                    <a:latin typeface="Arial" panose="020B0604020202020204" pitchFamily="34" charset="0"/>
                    <a:cs typeface="Arial" panose="020B0604020202020204" pitchFamily="34" charset="0"/>
                  </a:rPr>
                  <a:t> =</a:t>
                </a:r>
              </a:p>
            </p:txBody>
          </p:sp>
          <p:cxnSp>
            <p:nvCxnSpPr>
              <p:cNvPr id="9" name="Straight Connector 8">
                <a:extLst>
                  <a:ext uri="{FF2B5EF4-FFF2-40B4-BE49-F238E27FC236}">
                    <a16:creationId xmlns:a16="http://schemas.microsoft.com/office/drawing/2014/main" id="{750F0001-1890-9242-8043-CD698F103BDA}"/>
                  </a:ext>
                </a:extLst>
              </p:cNvPr>
              <p:cNvCxnSpPr/>
              <p:nvPr/>
            </p:nvCxnSpPr>
            <p:spPr>
              <a:xfrm>
                <a:off x="2128448" y="5338065"/>
                <a:ext cx="2160000"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 name="TextBox 11">
            <a:extLst>
              <a:ext uri="{FF2B5EF4-FFF2-40B4-BE49-F238E27FC236}">
                <a16:creationId xmlns:a16="http://schemas.microsoft.com/office/drawing/2014/main" id="{0E3334F3-B0DD-BB49-A076-0E256BDB56CD}"/>
              </a:ext>
            </a:extLst>
          </p:cNvPr>
          <p:cNvSpPr txBox="1"/>
          <p:nvPr/>
        </p:nvSpPr>
        <p:spPr>
          <a:xfrm>
            <a:off x="174491" y="4677487"/>
            <a:ext cx="5992267" cy="1384995"/>
          </a:xfrm>
          <a:prstGeom prst="rect">
            <a:avLst/>
          </a:prstGeom>
          <a:noFill/>
        </p:spPr>
        <p:txBody>
          <a:bodyPr wrap="square" rtlCol="0">
            <a:spAutoFit/>
          </a:bodyPr>
          <a:lstStyle/>
          <a:p>
            <a:r>
              <a:rPr lang="pt-BR" sz="2800" b="1" dirty="0">
                <a:solidFill>
                  <a:srgbClr val="0432FF"/>
                </a:solidFill>
                <a:latin typeface="Arial" panose="020B0604020202020204" pitchFamily="34" charset="0"/>
                <a:cs typeface="Arial" panose="020B0604020202020204" pitchFamily="34" charset="0"/>
              </a:rPr>
              <a:t>O </a:t>
            </a:r>
            <a:r>
              <a:rPr lang="pt-BR" sz="2800" b="1" dirty="0">
                <a:solidFill>
                  <a:srgbClr val="FF9300"/>
                </a:solidFill>
                <a:latin typeface="Arial" panose="020B0604020202020204" pitchFamily="34" charset="0"/>
                <a:cs typeface="Arial" panose="020B0604020202020204" pitchFamily="34" charset="0"/>
              </a:rPr>
              <a:t>equilíbrio químico</a:t>
            </a:r>
            <a:r>
              <a:rPr lang="pt-BR" sz="2800" b="1" dirty="0">
                <a:solidFill>
                  <a:srgbClr val="0432FF"/>
                </a:solidFill>
                <a:latin typeface="Arial" panose="020B0604020202020204" pitchFamily="34" charset="0"/>
                <a:cs typeface="Arial" panose="020B0604020202020204" pitchFamily="34" charset="0"/>
              </a:rPr>
              <a:t> é determinado pela termodinâmica do </a:t>
            </a:r>
            <a:r>
              <a:rPr lang="pt-BR" sz="2800" b="1" dirty="0">
                <a:solidFill>
                  <a:srgbClr val="FF9300"/>
                </a:solidFill>
                <a:latin typeface="Arial" panose="020B0604020202020204" pitchFamily="34" charset="0"/>
                <a:cs typeface="Arial" panose="020B0604020202020204" pitchFamily="34" charset="0"/>
              </a:rPr>
              <a:t>estado inicial e final</a:t>
            </a:r>
            <a:r>
              <a:rPr lang="pt-BR" sz="2800" b="1" dirty="0">
                <a:solidFill>
                  <a:srgbClr val="0432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05606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As enzimas são capazes de acelerar as reações </a:t>
            </a:r>
            <a:endParaRPr lang="pt-BR" sz="4000" b="1" i="1" dirty="0">
              <a:solidFill>
                <a:schemeClr val="bg1"/>
              </a:solidFill>
              <a:latin typeface="Arial" panose="020B0604020202020204" pitchFamily="34" charset="0"/>
              <a:cs typeface="Arial" panose="020B0604020202020204" pitchFamily="34" charset="0"/>
            </a:endParaRPr>
          </a:p>
        </p:txBody>
      </p:sp>
      <p:pic>
        <p:nvPicPr>
          <p:cNvPr id="6" name="Picture 2" descr="figure 6-02">
            <a:extLst>
              <a:ext uri="{FF2B5EF4-FFF2-40B4-BE49-F238E27FC236}">
                <a16:creationId xmlns:a16="http://schemas.microsoft.com/office/drawing/2014/main" id="{60206EC0-F78B-624B-B771-D9BF55851C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5605" y="2344677"/>
            <a:ext cx="4872063" cy="367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E3334F3-B0DD-BB49-A076-0E256BDB56CD}"/>
              </a:ext>
            </a:extLst>
          </p:cNvPr>
          <p:cNvSpPr txBox="1"/>
          <p:nvPr/>
        </p:nvSpPr>
        <p:spPr>
          <a:xfrm>
            <a:off x="207103" y="2521059"/>
            <a:ext cx="5992267" cy="1815882"/>
          </a:xfrm>
          <a:prstGeom prst="rect">
            <a:avLst/>
          </a:prstGeom>
          <a:noFill/>
        </p:spPr>
        <p:txBody>
          <a:bodyPr wrap="square" rtlCol="0">
            <a:spAutoFit/>
          </a:bodyPr>
          <a:lstStyle/>
          <a:p>
            <a:r>
              <a:rPr lang="pt-BR" sz="2800" b="1" dirty="0">
                <a:solidFill>
                  <a:srgbClr val="0432FF"/>
                </a:solidFill>
                <a:latin typeface="Arial" panose="020B0604020202020204" pitchFamily="34" charset="0"/>
                <a:cs typeface="Arial" panose="020B0604020202020204" pitchFamily="34" charset="0"/>
              </a:rPr>
              <a:t>As enzimas </a:t>
            </a:r>
            <a:r>
              <a:rPr lang="pt-BR" sz="2800" b="1" dirty="0">
                <a:solidFill>
                  <a:srgbClr val="FF9300"/>
                </a:solidFill>
                <a:latin typeface="Arial" panose="020B0604020202020204" pitchFamily="34" charset="0"/>
                <a:cs typeface="Arial" panose="020B0604020202020204" pitchFamily="34" charset="0"/>
              </a:rPr>
              <a:t>diminuem</a:t>
            </a:r>
            <a:r>
              <a:rPr lang="pt-BR" sz="2800" b="1" dirty="0">
                <a:solidFill>
                  <a:srgbClr val="0432FF"/>
                </a:solidFill>
                <a:latin typeface="Arial" panose="020B0604020202020204" pitchFamily="34" charset="0"/>
                <a:cs typeface="Arial" panose="020B0604020202020204" pitchFamily="34" charset="0"/>
              </a:rPr>
              <a:t> a barreira termodinâmica, ou seja, a </a:t>
            </a:r>
            <a:r>
              <a:rPr lang="pt-BR" sz="2800" b="1" dirty="0">
                <a:solidFill>
                  <a:srgbClr val="FF9300"/>
                </a:solidFill>
                <a:latin typeface="Arial" panose="020B0604020202020204" pitchFamily="34" charset="0"/>
                <a:cs typeface="Arial" panose="020B0604020202020204" pitchFamily="34" charset="0"/>
              </a:rPr>
              <a:t>energia de ativação</a:t>
            </a:r>
            <a:r>
              <a:rPr lang="pt-BR" sz="2800" b="1" dirty="0">
                <a:solidFill>
                  <a:srgbClr val="0432FF"/>
                </a:solidFill>
                <a:latin typeface="Arial" panose="020B0604020202020204" pitchFamily="34" charset="0"/>
                <a:cs typeface="Arial" panose="020B0604020202020204" pitchFamily="34" charset="0"/>
              </a:rPr>
              <a:t>, do complexo de transição.</a:t>
            </a:r>
          </a:p>
        </p:txBody>
      </p:sp>
      <p:sp>
        <p:nvSpPr>
          <p:cNvPr id="13" name="Down Arrow 12">
            <a:extLst>
              <a:ext uri="{FF2B5EF4-FFF2-40B4-BE49-F238E27FC236}">
                <a16:creationId xmlns:a16="http://schemas.microsoft.com/office/drawing/2014/main" id="{F9586C06-B9E1-EA48-90AB-1888E1E5D5F7}"/>
              </a:ext>
            </a:extLst>
          </p:cNvPr>
          <p:cNvSpPr/>
          <p:nvPr/>
        </p:nvSpPr>
        <p:spPr>
          <a:xfrm rot="13857989">
            <a:off x="8367385" y="3194136"/>
            <a:ext cx="638827" cy="1540702"/>
          </a:xfrm>
          <a:prstGeom prst="downArrow">
            <a:avLst/>
          </a:prstGeom>
          <a:solidFill>
            <a:schemeClr val="accent6">
              <a:lumMod val="40000"/>
              <a:lumOff val="6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14" name="TextBox 13">
            <a:extLst>
              <a:ext uri="{FF2B5EF4-FFF2-40B4-BE49-F238E27FC236}">
                <a16:creationId xmlns:a16="http://schemas.microsoft.com/office/drawing/2014/main" id="{115FF003-3B4D-3543-AF53-21C5CA78D036}"/>
              </a:ext>
            </a:extLst>
          </p:cNvPr>
          <p:cNvSpPr txBox="1"/>
          <p:nvPr/>
        </p:nvSpPr>
        <p:spPr>
          <a:xfrm>
            <a:off x="207103" y="4697749"/>
            <a:ext cx="5992267" cy="954107"/>
          </a:xfrm>
          <a:prstGeom prst="rect">
            <a:avLst/>
          </a:prstGeom>
          <a:noFill/>
        </p:spPr>
        <p:txBody>
          <a:bodyPr wrap="square" rtlCol="0">
            <a:spAutoFit/>
          </a:bodyPr>
          <a:lstStyle/>
          <a:p>
            <a:r>
              <a:rPr lang="pt-BR" sz="2800" b="1" dirty="0">
                <a:solidFill>
                  <a:srgbClr val="0432FF"/>
                </a:solidFill>
                <a:latin typeface="Arial" panose="020B0604020202020204" pitchFamily="34" charset="0"/>
                <a:cs typeface="Arial" panose="020B0604020202020204" pitchFamily="34" charset="0"/>
              </a:rPr>
              <a:t>⚠️ As enzimas não alteram o equilíbrio das reações!!!</a:t>
            </a:r>
          </a:p>
        </p:txBody>
      </p:sp>
    </p:spTree>
    <p:extLst>
      <p:ext uri="{BB962C8B-B14F-4D97-AF65-F5344CB8AC3E}">
        <p14:creationId xmlns:p14="http://schemas.microsoft.com/office/powerpoint/2010/main" val="2215154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46819</TotalTime>
  <Words>2313</Words>
  <Application>Microsoft Macintosh PowerPoint</Application>
  <PresentationFormat>Widescreen</PresentationFormat>
  <Paragraphs>235</Paragraphs>
  <Slides>54</Slides>
  <Notes>0</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Danilo Bilches Medinas</dc:creator>
  <cp:lastModifiedBy>Danilo Bilches Medinas</cp:lastModifiedBy>
  <cp:revision>714</cp:revision>
  <dcterms:created xsi:type="dcterms:W3CDTF">2022-04-06T18:25:04Z</dcterms:created>
  <dcterms:modified xsi:type="dcterms:W3CDTF">2023-09-05T17:47:35Z</dcterms:modified>
</cp:coreProperties>
</file>