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58" r:id="rId4"/>
    <p:sldId id="262" r:id="rId5"/>
    <p:sldId id="263" r:id="rId6"/>
    <p:sldId id="264" r:id="rId7"/>
    <p:sldId id="260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50240-A5EE-E74B-9D03-D97796AF3DC1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36C60-CB57-0D41-B464-5051FFC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5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74D89-1084-E443-A6CB-76676B33A13D}" type="slidenum">
              <a:rPr lang="pt-BR"/>
              <a:pPr/>
              <a:t>7</a:t>
            </a:fld>
            <a:endParaRPr lang="pt-BR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BBE9B-70D0-0E4B-90E9-2F2B137C7FA4}" type="slidenum">
              <a:rPr lang="pt-BR"/>
              <a:pPr/>
              <a:t>8</a:t>
            </a:fld>
            <a:endParaRPr lang="pt-BR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4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5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8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9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8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2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0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5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1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4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B4A6-AB89-9948-A246-C188BD5F7098}" type="datetimeFigureOut">
              <a:rPr lang="en-US" smtClean="0"/>
              <a:t>10/01/18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593D5-F343-D34B-AD70-A3F39F44B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0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Circular de Renda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 bwMode="auto">
          <a:xfrm>
            <a:off x="1066800" y="3124200"/>
            <a:ext cx="19050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Empresas</a:t>
            </a:r>
          </a:p>
        </p:txBody>
      </p:sp>
      <p:sp>
        <p:nvSpPr>
          <p:cNvPr id="7" name="Retângulo 6"/>
          <p:cNvSpPr/>
          <p:nvPr/>
        </p:nvSpPr>
        <p:spPr bwMode="auto">
          <a:xfrm>
            <a:off x="5029200" y="3124200"/>
            <a:ext cx="19050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Famílias</a:t>
            </a:r>
          </a:p>
        </p:txBody>
      </p:sp>
      <p:sp>
        <p:nvSpPr>
          <p:cNvPr id="8" name="Elipse 7"/>
          <p:cNvSpPr/>
          <p:nvPr/>
        </p:nvSpPr>
        <p:spPr bwMode="auto">
          <a:xfrm>
            <a:off x="3124200" y="1524000"/>
            <a:ext cx="19050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Mercado de </a:t>
            </a:r>
            <a:b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bens e serviços</a:t>
            </a:r>
          </a:p>
        </p:txBody>
      </p:sp>
      <p:sp>
        <p:nvSpPr>
          <p:cNvPr id="9" name="Elipse 8"/>
          <p:cNvSpPr/>
          <p:nvPr/>
        </p:nvSpPr>
        <p:spPr bwMode="auto">
          <a:xfrm>
            <a:off x="3124200" y="4800600"/>
            <a:ext cx="19050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Mercado de </a:t>
            </a:r>
            <a:b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fatores de </a:t>
            </a:r>
            <a:b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produção</a:t>
            </a:r>
          </a:p>
        </p:txBody>
      </p:sp>
      <p:cxnSp>
        <p:nvCxnSpPr>
          <p:cNvPr id="11" name="Forma 10"/>
          <p:cNvCxnSpPr>
            <a:stCxn id="7" idx="0"/>
            <a:endCxn id="8" idx="6"/>
          </p:cNvCxnSpPr>
          <p:nvPr/>
        </p:nvCxnSpPr>
        <p:spPr bwMode="auto">
          <a:xfrm rot="16200000" flipV="1">
            <a:off x="4933950" y="2076450"/>
            <a:ext cx="1143000" cy="9525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arrow" w="med" len="med"/>
            <a:tailEnd type="none" w="med" len="med"/>
          </a:ln>
          <a:effectLst/>
        </p:spPr>
      </p:cxnSp>
      <p:sp>
        <p:nvSpPr>
          <p:cNvPr id="12" name="CaixaDeTexto 11"/>
          <p:cNvSpPr txBox="1"/>
          <p:nvPr/>
        </p:nvSpPr>
        <p:spPr>
          <a:xfrm>
            <a:off x="4572000" y="2438400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 smtClean="0"/>
              <a:t>Bens e serviços</a:t>
            </a:r>
            <a:br>
              <a:rPr lang="pt-BR" sz="1400" dirty="0" smtClean="0"/>
            </a:br>
            <a:r>
              <a:rPr lang="pt-BR" sz="1400" dirty="0" smtClean="0"/>
              <a:t>comprados</a:t>
            </a:r>
            <a:endParaRPr lang="pt-BR" sz="1400" dirty="0"/>
          </a:p>
        </p:txBody>
      </p:sp>
      <p:cxnSp>
        <p:nvCxnSpPr>
          <p:cNvPr id="14" name="Forma 13"/>
          <p:cNvCxnSpPr>
            <a:stCxn id="6" idx="0"/>
            <a:endCxn id="8" idx="2"/>
          </p:cNvCxnSpPr>
          <p:nvPr/>
        </p:nvCxnSpPr>
        <p:spPr bwMode="auto">
          <a:xfrm rot="5400000" flipH="1" flipV="1">
            <a:off x="2000250" y="2000250"/>
            <a:ext cx="1143000" cy="11049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5" name="CaixaDeTexto 14"/>
          <p:cNvSpPr txBox="1"/>
          <p:nvPr/>
        </p:nvSpPr>
        <p:spPr>
          <a:xfrm>
            <a:off x="2057400" y="2362200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Bens e serviços</a:t>
            </a:r>
            <a:br>
              <a:rPr lang="pt-BR" sz="1400" dirty="0" smtClean="0"/>
            </a:br>
            <a:r>
              <a:rPr lang="pt-BR" sz="1400" dirty="0" smtClean="0"/>
              <a:t>vendidos</a:t>
            </a:r>
            <a:endParaRPr lang="pt-BR" sz="1400" dirty="0"/>
          </a:p>
        </p:txBody>
      </p:sp>
      <p:cxnSp>
        <p:nvCxnSpPr>
          <p:cNvPr id="17" name="Forma 16"/>
          <p:cNvCxnSpPr>
            <a:stCxn id="9" idx="2"/>
            <a:endCxn id="6" idx="2"/>
          </p:cNvCxnSpPr>
          <p:nvPr/>
        </p:nvCxnSpPr>
        <p:spPr bwMode="auto">
          <a:xfrm rot="10800000">
            <a:off x="2019300" y="4114800"/>
            <a:ext cx="1104900" cy="11430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8" name="CaixaDeTexto 17"/>
          <p:cNvSpPr txBox="1"/>
          <p:nvPr/>
        </p:nvSpPr>
        <p:spPr>
          <a:xfrm>
            <a:off x="2057400" y="4267200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Insumos para</a:t>
            </a:r>
          </a:p>
          <a:p>
            <a:r>
              <a:rPr lang="pt-BR" sz="1400" dirty="0" smtClean="0"/>
              <a:t>produção</a:t>
            </a:r>
            <a:endParaRPr lang="pt-BR" sz="1400" dirty="0"/>
          </a:p>
        </p:txBody>
      </p:sp>
      <p:cxnSp>
        <p:nvCxnSpPr>
          <p:cNvPr id="20" name="Forma 19"/>
          <p:cNvCxnSpPr>
            <a:stCxn id="7" idx="2"/>
            <a:endCxn id="9" idx="6"/>
          </p:cNvCxnSpPr>
          <p:nvPr/>
        </p:nvCxnSpPr>
        <p:spPr bwMode="auto">
          <a:xfrm rot="5400000">
            <a:off x="4933950" y="4210050"/>
            <a:ext cx="1143000" cy="9525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CaixaDeTexto 20"/>
          <p:cNvSpPr txBox="1"/>
          <p:nvPr/>
        </p:nvSpPr>
        <p:spPr>
          <a:xfrm>
            <a:off x="4648200" y="4267200"/>
            <a:ext cx="1336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 smtClean="0"/>
              <a:t>Terra, trabalho</a:t>
            </a:r>
            <a:br>
              <a:rPr lang="pt-BR" sz="1400" dirty="0" smtClean="0"/>
            </a:br>
            <a:r>
              <a:rPr lang="pt-BR" sz="1400" dirty="0" smtClean="0"/>
              <a:t>e capital</a:t>
            </a:r>
            <a:endParaRPr lang="pt-BR" sz="1400" dirty="0"/>
          </a:p>
        </p:txBody>
      </p:sp>
      <p:cxnSp>
        <p:nvCxnSpPr>
          <p:cNvPr id="27" name="Conector de seta reta 26"/>
          <p:cNvCxnSpPr/>
          <p:nvPr/>
        </p:nvCxnSpPr>
        <p:spPr bwMode="auto">
          <a:xfrm>
            <a:off x="6400800" y="6172200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9" name="Seta para a direita 28"/>
          <p:cNvSpPr/>
          <p:nvPr/>
        </p:nvSpPr>
        <p:spPr bwMode="auto">
          <a:xfrm>
            <a:off x="6324600" y="6553200"/>
            <a:ext cx="685800" cy="22860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7086600" y="5867400"/>
            <a:ext cx="28698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Fluxo de bens</a:t>
            </a:r>
            <a:br>
              <a:rPr lang="pt-BR" sz="1400" dirty="0" smtClean="0"/>
            </a:br>
            <a:r>
              <a:rPr lang="pt-BR" sz="1400" dirty="0" smtClean="0"/>
              <a:t>e serviços</a:t>
            </a:r>
          </a:p>
          <a:p>
            <a:endParaRPr lang="pt-BR" sz="1400" dirty="0" smtClean="0"/>
          </a:p>
          <a:p>
            <a:r>
              <a:rPr lang="pt-BR" sz="1400" dirty="0" smtClean="0"/>
              <a:t>Fluxo de moeda ou fluxo monetário?</a:t>
            </a:r>
            <a:endParaRPr lang="pt-BR" sz="1400" dirty="0"/>
          </a:p>
        </p:txBody>
      </p:sp>
      <p:grpSp>
        <p:nvGrpSpPr>
          <p:cNvPr id="3" name="Grupo 34"/>
          <p:cNvGrpSpPr/>
          <p:nvPr/>
        </p:nvGrpSpPr>
        <p:grpSpPr>
          <a:xfrm>
            <a:off x="0" y="1371600"/>
            <a:ext cx="8538384" cy="4764107"/>
            <a:chOff x="0" y="1371600"/>
            <a:chExt cx="8538384" cy="4764107"/>
          </a:xfrm>
        </p:grpSpPr>
        <p:sp>
          <p:nvSpPr>
            <p:cNvPr id="22" name="Seta dobrada 21"/>
            <p:cNvSpPr/>
            <p:nvPr/>
          </p:nvSpPr>
          <p:spPr bwMode="auto">
            <a:xfrm flipV="1">
              <a:off x="1600200" y="4191000"/>
              <a:ext cx="1447800" cy="1524000"/>
            </a:xfrm>
            <a:prstGeom prst="bentArrow">
              <a:avLst>
                <a:gd name="adj1" fmla="val 10965"/>
                <a:gd name="adj2" fmla="val 12281"/>
                <a:gd name="adj3" fmla="val 17982"/>
                <a:gd name="adj4" fmla="val 4375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Seta dobrada 22"/>
            <p:cNvSpPr/>
            <p:nvPr/>
          </p:nvSpPr>
          <p:spPr bwMode="auto">
            <a:xfrm rot="16200000" flipV="1">
              <a:off x="5105400" y="4152901"/>
              <a:ext cx="1447800" cy="1524000"/>
            </a:xfrm>
            <a:prstGeom prst="bentArrow">
              <a:avLst>
                <a:gd name="adj1" fmla="val 10965"/>
                <a:gd name="adj2" fmla="val 12281"/>
                <a:gd name="adj3" fmla="val 17982"/>
                <a:gd name="adj4" fmla="val 4375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Seta dobrada 23"/>
            <p:cNvSpPr/>
            <p:nvPr/>
          </p:nvSpPr>
          <p:spPr bwMode="auto">
            <a:xfrm rot="10800000" flipV="1">
              <a:off x="5029200" y="1524000"/>
              <a:ext cx="1447800" cy="1524000"/>
            </a:xfrm>
            <a:prstGeom prst="bentArrow">
              <a:avLst>
                <a:gd name="adj1" fmla="val 10965"/>
                <a:gd name="adj2" fmla="val 12281"/>
                <a:gd name="adj3" fmla="val 17982"/>
                <a:gd name="adj4" fmla="val 4375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Seta dobrada 24"/>
            <p:cNvSpPr/>
            <p:nvPr/>
          </p:nvSpPr>
          <p:spPr bwMode="auto">
            <a:xfrm rot="5400000" flipV="1">
              <a:off x="1562100" y="1562101"/>
              <a:ext cx="1447800" cy="1524000"/>
            </a:xfrm>
            <a:prstGeom prst="bentArrow">
              <a:avLst>
                <a:gd name="adj1" fmla="val 10965"/>
                <a:gd name="adj2" fmla="val 12281"/>
                <a:gd name="adj3" fmla="val 17982"/>
                <a:gd name="adj4" fmla="val 4375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6400800" y="1600200"/>
              <a:ext cx="21301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400" b="1" dirty="0" smtClean="0"/>
                <a:t>DESPESA AGREGADA</a:t>
              </a:r>
            </a:p>
            <a:p>
              <a:pPr algn="r"/>
              <a:r>
                <a:rPr lang="pt-BR" sz="1400" dirty="0" smtClean="0"/>
                <a:t>(= PIB)</a:t>
              </a:r>
              <a:endParaRPr lang="pt-BR" sz="1400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0" y="1371600"/>
              <a:ext cx="20447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400" b="1" dirty="0" smtClean="0"/>
                <a:t>RECEITA AGREGADA</a:t>
              </a:r>
            </a:p>
            <a:p>
              <a:pPr algn="r"/>
              <a:r>
                <a:rPr lang="pt-BR" sz="1400" dirty="0" smtClean="0"/>
                <a:t>(= PIB)</a:t>
              </a:r>
              <a:endParaRPr lang="pt-BR" sz="1400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0" y="5181600"/>
              <a:ext cx="177644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400" b="1" dirty="0" smtClean="0"/>
                <a:t>Salários, Lucros</a:t>
              </a:r>
              <a:br>
                <a:rPr lang="pt-BR" sz="1400" b="1" dirty="0" smtClean="0"/>
              </a:br>
              <a:r>
                <a:rPr lang="pt-BR" sz="1400" b="1" dirty="0" smtClean="0"/>
                <a:t>e Aluguéis</a:t>
              </a:r>
            </a:p>
            <a:p>
              <a:pPr algn="r"/>
              <a:r>
                <a:rPr lang="pt-BR" sz="1400" dirty="0" smtClean="0"/>
                <a:t>(PRODUTO</a:t>
              </a:r>
              <a:br>
                <a:rPr lang="pt-BR" sz="1400" dirty="0" smtClean="0"/>
              </a:br>
              <a:r>
                <a:rPr lang="pt-BR" sz="1400" dirty="0" smtClean="0"/>
                <a:t>AGREGADO = PIB)</a:t>
              </a:r>
              <a:endParaRPr lang="pt-BR" sz="1400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6629400" y="4724400"/>
              <a:ext cx="19089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RENDA AGREGADA</a:t>
              </a:r>
            </a:p>
            <a:p>
              <a:r>
                <a:rPr lang="pt-BR" sz="1400" dirty="0" smtClean="0"/>
                <a:t>(= PIB)</a:t>
              </a:r>
              <a:endParaRPr lang="pt-B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813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100" y="330506"/>
            <a:ext cx="8263306" cy="7294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EXAGEROS COMETIDOS  E ACUMULADOS NA PR</a:t>
            </a:r>
            <a:r>
              <a:rPr lang="en-US" sz="1200" dirty="0" smtClean="0"/>
              <a:t>ÁTICA DE TABELAMENTO DE PREÇOS, IMPOSIÇÃO DE QUOTAS ETC. GERARAM A ESTRUTURA DISTORCIDA DOS PREÇOS.</a:t>
            </a:r>
          </a:p>
          <a:p>
            <a:r>
              <a:rPr lang="en-US" sz="1200" dirty="0" smtClean="0"/>
              <a:t>A INDEXAÇÃO MECÂNICA, POR SUA VEZ, INTRODUZIU A RIGIDEZDOS PREÇOS RELATIVOS, RESULTADO A PERPETUAÇÃO DAS DISTORÇÕES EXISTENTES.</a:t>
            </a:r>
          </a:p>
          <a:p>
            <a:r>
              <a:rPr lang="en-US" sz="1200" dirty="0" smtClean="0"/>
              <a:t>A VULNERABILIDADE DA ECONONIA  AOS CHOQUES DE OFERTADISTRIBUIÇ!AO DESIGUAL  E CRISTAIZADA DAS RENDAS E O FORNECIMENTO DE INFORMAÇÕES IMPERFEITAS, ATRAVÉS DOS PREÇOS DISTORCIDOS. COMO RESULTADO OCORREA A ALOCAÇÃO INEFICIENTE  DE RECURSOS E PERDA DE PRODUÇÃO.</a:t>
            </a:r>
          </a:p>
          <a:p>
            <a:endParaRPr lang="en-US" sz="1200" dirty="0"/>
          </a:p>
          <a:p>
            <a:r>
              <a:rPr lang="en-US" sz="1200" dirty="0" smtClean="0"/>
              <a:t>PELO LADO DOS DESEQUILIBRIOS INTERNOS, O DÉFICIT OPERACIONAL DO SETOR PÚBLICO TEM QUE SER FINANCIADO POR EMISSÃO DA BASE MONETÁRIA E/OU POR EMPRÉSTIMOS CRESCENTES DO SISTEMA FINANCEIRO E NÃO-FINANCEIRO (DÉBITOS COK FORNECEDORES) E/OU  POR AUMENTO DA DÍVIDA PÚBLICA</a:t>
            </a:r>
          </a:p>
          <a:p>
            <a:pPr marL="171450" indent="-171450">
              <a:buFontTx/>
              <a:buChar char="•"/>
            </a:pPr>
            <a:r>
              <a:rPr lang="en-US" sz="1200" dirty="0" smtClean="0"/>
              <a:t>FINANCIAMENTO VIA EMPRÉSTIMOS NO MERCADO, FINANCEIROS E NÃO-FINANCEIROS) OU POR EMISS˜!AO DA DÍVIDA PÚBLICA TER POR CONSEQUENCIA JUROS REAIS ELEVADOS.</a:t>
            </a:r>
          </a:p>
          <a:p>
            <a:pPr marL="171450" indent="-171450">
              <a:buFontTx/>
              <a:buChar char="•"/>
            </a:pPr>
            <a:endParaRPr lang="en-US" sz="1200" dirty="0"/>
          </a:p>
          <a:p>
            <a:pPr marL="171450" indent="-171450">
              <a:buFontTx/>
              <a:buChar char="•"/>
            </a:pPr>
            <a:r>
              <a:rPr lang="en-US" sz="1200" dirty="0" smtClean="0"/>
              <a:t>PELO LADO DOS DESEQUILÍBRIOS EXTERNOS, A NECESSIDADE DE SUPERAVITS COMERCIAIS SIGNIFICATIVOS IMPÕE A CONTENÇÃO DAS IMPORTAÇÕES E A GERAÇÃO DE EXCEDENTES EXPORTÁVEIS SIGNIFICATIVOS, QUE SÓ PODEM SER VIABILIZADOS ATRA’VES DA CONTENÇÃO DA DEMANDA DOMÉSTICA. CONJUGANDO A ISSO OS IMPACTOS NEGATIVOS DOS ALTOS JUROS REAIS SOBRE OS INVESTIMENTOS, RESULTA O CRESCIMENTO ECONÔMICO REPRIMIDO. DUAS CONSEQUENCIAS EMERGEM: A. BAIXO NÍVEL DE ABSORÇÃO E GERAÇÃO DE EMPREGO – QUE VAI ALIMENTAR O DESEQUILIBRIO SOCIAL.. B. A RECEITA FISCAL INSUFICIENTE CAUSADA PELA INFORMALIZAÇÃO DAS ATIVIDADES.</a:t>
            </a:r>
          </a:p>
          <a:p>
            <a:pPr marL="171450" indent="-171450">
              <a:buFontTx/>
              <a:buChar char="•"/>
            </a:pPr>
            <a:r>
              <a:rPr lang="en-US" sz="1200" dirty="0" smtClean="0"/>
              <a:t>O PAGAMENTO DE JUROS REAIS ELEVADOS SOBRE A DÍVIDA PÚBLICA, IMPOSSIBILITANDO DE SER COBERTO PELO CRESCIMENTO REAL ADEAUADO DA RECEITA FISCAL, TORNA INEVITÁ VEL O DESEQUILÍBRIO FINANCEIRO DO SETOR PÚBLICO. ESSE DÉFICIT  PUBLICO ONTRIBUI COM UM FLUXO NEGATIVO PARA REFORÇAR O DESEQUILÍBRIO DO SETOR PUBLICO.</a:t>
            </a:r>
          </a:p>
          <a:p>
            <a:pPr marL="171450" indent="-171450">
              <a:buFontTx/>
              <a:buChar char="•"/>
            </a:pPr>
            <a:r>
              <a:rPr lang="en-US" sz="1200" dirty="0" smtClean="0"/>
              <a:t>OUTRA FONTE DE EXACERBAÇAO DOS JUROS REAIS </a:t>
            </a:r>
            <a:r>
              <a:rPr lang="en-US" sz="1200" dirty="0" err="1" smtClean="0"/>
              <a:t>É</a:t>
            </a:r>
            <a:r>
              <a:rPr lang="en-US" sz="1200" dirty="0" smtClean="0"/>
              <a:t> A COBERTURA DO DEFICIT PÚBLICO COM OS EMPRÉSTIMOS DO SETOR FINANCEIRO E NÃO-FINANCEIRO.</a:t>
            </a:r>
          </a:p>
          <a:p>
            <a:pPr marL="171450" indent="-171450">
              <a:buFontTx/>
              <a:buChar char="•"/>
            </a:pPr>
            <a:r>
              <a:rPr lang="en-US" sz="1200" dirty="0" smtClean="0"/>
              <a:t>COMO ILUSTRAÇÃO DO PROCESSO OS EMPRÉSTIMOS DE BANCOS COMERCIAIS DO GOVERNO (EXCLUSIVE EMPRESAS FINANCEIRAS) AUMENTARAM A PARTICIPAÇÃO NO TOTAL DE 53% EM 1984 CONTRA 33% EM 81.</a:t>
            </a:r>
          </a:p>
          <a:p>
            <a:pPr marL="171450" indent="-171450">
              <a:buFontTx/>
              <a:buChar char="•"/>
            </a:pPr>
            <a:r>
              <a:rPr lang="en-US" sz="1200" dirty="0" smtClean="0"/>
              <a:t>OS EMPR’STIMOS NÃO FINANCEIROS AO SETOR PÚBLICO SAO REALIZADOS P[ELOS FORNECEDORES E PRESTADORES DE SERVIÇOS, ATRAVÉS DA RETENÇÃO E ADIAMENTO  DE PAGAMENTOS E TRANFERENCIA E ROAGEM DE DÉBITOS PARA OS EXRCICIOS SEGUINTES. EM AMBOS OS CASOS OCORREM PRESSOES DE MAIOR DEMANDA DE CRÉDITO SOBRE AS TAXAS REAIS DE JUROS.</a:t>
            </a:r>
          </a:p>
          <a:p>
            <a:pPr marL="171450" indent="-171450">
              <a:buFontTx/>
              <a:buChar char="•"/>
            </a:pPr>
            <a:r>
              <a:rPr lang="en-US" sz="1200" dirty="0" smtClean="0"/>
              <a:t>E FINALMENTE, SE O DÉFICIT O SETOR PÚBLICO FOSSE COBERTO POR EMISSÃO DE MOEDA, O IMPACTO INFLACIONARIO SERIA DOS MAIS GRAVES. </a:t>
            </a:r>
          </a:p>
          <a:p>
            <a:pPr marL="171450" indent="-171450">
              <a:buFontTx/>
              <a:buChar char="•"/>
            </a:pPr>
            <a:endParaRPr lang="en-US" sz="1200" dirty="0"/>
          </a:p>
          <a:p>
            <a:pPr marL="171450" indent="-171450">
              <a:buFontTx/>
              <a:buChar char="•"/>
            </a:pPr>
            <a:endParaRPr lang="en-US" sz="1200" dirty="0" smtClean="0"/>
          </a:p>
          <a:p>
            <a:pPr marL="171450" indent="-171450">
              <a:buFontTx/>
              <a:buChar char="•"/>
            </a:pPr>
            <a:endParaRPr lang="en-US" sz="1200" dirty="0"/>
          </a:p>
          <a:p>
            <a:pPr marL="171450" indent="-171450">
              <a:buFontTx/>
              <a:buChar char="•"/>
            </a:pPr>
            <a:r>
              <a:rPr lang="en-US" sz="1200" dirty="0" smtClean="0"/>
              <a:t> .</a:t>
            </a:r>
          </a:p>
          <a:p>
            <a:endParaRPr lang="en-US" sz="1200" dirty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5518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circular de renda</a:t>
            </a:r>
            <a:endParaRPr lang="pt-BR" dirty="0"/>
          </a:p>
        </p:txBody>
      </p:sp>
      <p:pic>
        <p:nvPicPr>
          <p:cNvPr id="35842" name="Picture 2" descr="http://www.oei.es/salactsi/mi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6840758" cy="4104456"/>
          </a:xfrm>
          <a:prstGeom prst="rect">
            <a:avLst/>
          </a:prstGeom>
          <a:noFill/>
        </p:spPr>
      </p:pic>
      <p:cxnSp>
        <p:nvCxnSpPr>
          <p:cNvPr id="5" name="Conector de seta reta 4"/>
          <p:cNvCxnSpPr/>
          <p:nvPr/>
        </p:nvCxnSpPr>
        <p:spPr>
          <a:xfrm>
            <a:off x="4499992" y="3429000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4499992" y="3429000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277548" y="3193231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$ poupança pública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15616" y="6309320"/>
            <a:ext cx="214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err="1" smtClean="0"/>
              <a:t>Mankiw</a:t>
            </a:r>
            <a:r>
              <a:rPr lang="pt-BR" dirty="0" smtClean="0"/>
              <a:t>, 2008</a:t>
            </a:r>
            <a:endParaRPr lang="pt-BR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066632" y="4184316"/>
            <a:ext cx="1764631" cy="534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82632" y="4053123"/>
            <a:ext cx="132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Impostos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1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581400" y="1143000"/>
            <a:ext cx="1143000" cy="523220"/>
          </a:xfrm>
          <a:prstGeom prst="rect">
            <a:avLst/>
          </a:prstGeom>
          <a:noFill/>
          <a:ln>
            <a:solidFill>
              <a:schemeClr val="tx1">
                <a:alpha val="82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Unidades</a:t>
            </a:r>
            <a:r>
              <a:rPr lang="en-US" sz="1400" dirty="0" smtClean="0"/>
              <a:t> </a:t>
            </a:r>
            <a:r>
              <a:rPr lang="en-US" sz="1400" dirty="0" err="1" smtClean="0"/>
              <a:t>Familiares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62400" y="4953000"/>
            <a:ext cx="914400" cy="369332"/>
          </a:xfrm>
          <a:prstGeom prst="rect">
            <a:avLst/>
          </a:prstGeom>
          <a:noFill/>
          <a:ln>
            <a:solidFill>
              <a:schemeClr val="tx1">
                <a:alpha val="82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Firmas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6934200" y="3729335"/>
            <a:ext cx="1752600" cy="523220"/>
          </a:xfrm>
          <a:prstGeom prst="rect">
            <a:avLst/>
          </a:prstGeom>
          <a:noFill/>
          <a:ln>
            <a:solidFill>
              <a:schemeClr val="tx1">
                <a:alpha val="82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Mercado </a:t>
            </a:r>
            <a:r>
              <a:rPr lang="en-US" sz="1400" dirty="0" err="1" smtClean="0"/>
              <a:t>para</a:t>
            </a:r>
            <a:r>
              <a:rPr lang="en-US" sz="1400" dirty="0" smtClean="0"/>
              <a:t> Bens de Capital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181600" y="3733800"/>
            <a:ext cx="1752600" cy="523220"/>
          </a:xfrm>
          <a:prstGeom prst="rect">
            <a:avLst/>
          </a:prstGeom>
          <a:noFill/>
          <a:ln>
            <a:solidFill>
              <a:schemeClr val="tx1">
                <a:alpha val="82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Mercado de Bens de </a:t>
            </a:r>
            <a:r>
              <a:rPr lang="en-US" sz="1400" dirty="0" err="1" smtClean="0"/>
              <a:t>Consumo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0" y="2590800"/>
            <a:ext cx="1752600" cy="307777"/>
          </a:xfrm>
          <a:prstGeom prst="rect">
            <a:avLst/>
          </a:prstGeom>
          <a:noFill/>
          <a:ln>
            <a:solidFill>
              <a:schemeClr val="tx1">
                <a:alpha val="82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Mercado de Capital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2743200"/>
            <a:ext cx="1752600" cy="523220"/>
          </a:xfrm>
          <a:prstGeom prst="rect">
            <a:avLst/>
          </a:prstGeom>
          <a:noFill/>
          <a:ln>
            <a:solidFill>
              <a:schemeClr val="tx1">
                <a:alpha val="82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Mercado de </a:t>
            </a:r>
            <a:r>
              <a:rPr lang="en-US" sz="1400" dirty="0" err="1" smtClean="0"/>
              <a:t>Fatores</a:t>
            </a:r>
            <a:endParaRPr lang="en-US" sz="1400" dirty="0"/>
          </a:p>
        </p:txBody>
      </p:sp>
      <p:cxnSp>
        <p:nvCxnSpPr>
          <p:cNvPr id="28" name="Elbow Connector 27"/>
          <p:cNvCxnSpPr>
            <a:stCxn id="15" idx="3"/>
          </p:cNvCxnSpPr>
          <p:nvPr/>
        </p:nvCxnSpPr>
        <p:spPr bwMode="auto">
          <a:xfrm>
            <a:off x="4724400" y="1404610"/>
            <a:ext cx="1143000" cy="232919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stCxn id="15" idx="3"/>
            <a:endCxn id="20" idx="0"/>
          </p:cNvCxnSpPr>
          <p:nvPr/>
        </p:nvCxnSpPr>
        <p:spPr bwMode="auto">
          <a:xfrm>
            <a:off x="4724400" y="1404610"/>
            <a:ext cx="2628900" cy="118619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1371600" y="2209800"/>
            <a:ext cx="533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 flipV="1">
            <a:off x="1905000" y="2209800"/>
            <a:ext cx="533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8" name="Elbow Connector 37"/>
          <p:cNvCxnSpPr>
            <a:endCxn id="15" idx="1"/>
          </p:cNvCxnSpPr>
          <p:nvPr/>
        </p:nvCxnSpPr>
        <p:spPr bwMode="auto">
          <a:xfrm flipV="1">
            <a:off x="1905000" y="1404610"/>
            <a:ext cx="1676400" cy="80519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1295400" y="3276600"/>
            <a:ext cx="685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1981200" y="3276600"/>
            <a:ext cx="457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5" name="Elbow Connector 44"/>
          <p:cNvCxnSpPr>
            <a:stCxn id="17" idx="1"/>
          </p:cNvCxnSpPr>
          <p:nvPr/>
        </p:nvCxnSpPr>
        <p:spPr bwMode="auto">
          <a:xfrm rot="10800000">
            <a:off x="1905000" y="3810010"/>
            <a:ext cx="2057400" cy="13276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9" idx="2"/>
            <a:endCxn id="17" idx="3"/>
          </p:cNvCxnSpPr>
          <p:nvPr/>
        </p:nvCxnSpPr>
        <p:spPr bwMode="auto">
          <a:xfrm rot="5400000">
            <a:off x="5027027" y="4106793"/>
            <a:ext cx="880646" cy="11811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2" name="Elbow Connector 51"/>
          <p:cNvCxnSpPr>
            <a:stCxn id="18" idx="2"/>
          </p:cNvCxnSpPr>
          <p:nvPr/>
        </p:nvCxnSpPr>
        <p:spPr bwMode="auto">
          <a:xfrm rot="5400000">
            <a:off x="6526828" y="3821727"/>
            <a:ext cx="852845" cy="17145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7696200" y="2895600"/>
            <a:ext cx="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8" name="Elbow Connector 57"/>
          <p:cNvCxnSpPr/>
          <p:nvPr/>
        </p:nvCxnSpPr>
        <p:spPr bwMode="auto">
          <a:xfrm flipV="1">
            <a:off x="2971800" y="2286000"/>
            <a:ext cx="4343400" cy="2133600"/>
          </a:xfrm>
          <a:prstGeom prst="bentConnector3">
            <a:avLst>
              <a:gd name="adj1" fmla="val 317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Elbow Connector 60"/>
          <p:cNvCxnSpPr/>
          <p:nvPr/>
        </p:nvCxnSpPr>
        <p:spPr bwMode="auto">
          <a:xfrm flipV="1">
            <a:off x="2362200" y="2438400"/>
            <a:ext cx="1981200" cy="152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209800" y="1026404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Renda</a:t>
            </a:r>
            <a:r>
              <a:rPr lang="en-US" sz="1000" dirty="0" smtClean="0"/>
              <a:t> das </a:t>
            </a:r>
            <a:r>
              <a:rPr lang="en-US" sz="1000" dirty="0" err="1" smtClean="0"/>
              <a:t>familias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2514600" y="17526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5677167" y="2971800"/>
            <a:ext cx="304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791200" y="44958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62600" y="52578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2971800" y="3886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1219200" y="34290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362200" y="33528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295400" y="22098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3429000" y="26670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1336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5181600" y="15240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Consumo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7391400" y="1524000"/>
            <a:ext cx="76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Poupança</a:t>
            </a:r>
            <a:r>
              <a:rPr lang="en-US" sz="1000" dirty="0" smtClean="0"/>
              <a:t> das </a:t>
            </a:r>
            <a:r>
              <a:rPr lang="en-US" sz="1000" dirty="0" err="1" smtClean="0"/>
              <a:t>familias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4724400" y="2209800"/>
            <a:ext cx="76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Poupança</a:t>
            </a:r>
            <a:r>
              <a:rPr lang="en-US" sz="1000" dirty="0" smtClean="0"/>
              <a:t> das </a:t>
            </a:r>
            <a:r>
              <a:rPr lang="en-US" sz="1000" dirty="0" err="1" smtClean="0"/>
              <a:t>empresas</a:t>
            </a:r>
            <a:endParaRPr lang="en-US" sz="1000" dirty="0"/>
          </a:p>
        </p:txBody>
      </p:sp>
      <p:sp>
        <p:nvSpPr>
          <p:cNvPr id="77" name="TextBox 76"/>
          <p:cNvSpPr txBox="1"/>
          <p:nvPr/>
        </p:nvSpPr>
        <p:spPr>
          <a:xfrm>
            <a:off x="3505200" y="32766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Depreciação</a:t>
            </a:r>
            <a:endParaRPr lang="en-US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2209800" y="3505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Lucros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609600" y="3733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Folha</a:t>
            </a:r>
            <a:r>
              <a:rPr lang="en-US" sz="1000" dirty="0" smtClean="0"/>
              <a:t> de </a:t>
            </a:r>
            <a:r>
              <a:rPr lang="en-US" sz="1000" dirty="0" err="1" smtClean="0"/>
              <a:t>Pagamentos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2438400" y="5181600"/>
            <a:ext cx="99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Pagamentos</a:t>
            </a:r>
            <a:r>
              <a:rPr lang="en-US" sz="1000" dirty="0" smtClean="0"/>
              <a:t> </a:t>
            </a:r>
            <a:r>
              <a:rPr lang="en-US" sz="1000" dirty="0" err="1" smtClean="0"/>
              <a:t>aos</a:t>
            </a:r>
            <a:r>
              <a:rPr lang="en-US" sz="1000" dirty="0" smtClean="0"/>
              <a:t> </a:t>
            </a:r>
            <a:r>
              <a:rPr lang="en-US" sz="1000" dirty="0" err="1" smtClean="0"/>
              <a:t>fatores</a:t>
            </a:r>
            <a:r>
              <a:rPr lang="en-US" sz="1000" dirty="0" smtClean="0"/>
              <a:t> de </a:t>
            </a:r>
            <a:r>
              <a:rPr lang="en-US" sz="1000" dirty="0" err="1" smtClean="0"/>
              <a:t>produção</a:t>
            </a:r>
            <a:endParaRPr lang="en-US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5334000" y="5410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Receitas</a:t>
            </a:r>
            <a:r>
              <a:rPr lang="en-US" sz="1000" dirty="0" smtClean="0"/>
              <a:t> </a:t>
            </a:r>
            <a:r>
              <a:rPr lang="en-US" sz="1000" dirty="0" err="1" smtClean="0"/>
              <a:t>Brutas</a:t>
            </a:r>
            <a:endParaRPr lang="en-US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2133600" y="6019800"/>
            <a:ext cx="556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Pontos</a:t>
            </a:r>
            <a:r>
              <a:rPr lang="en-US" sz="1600" dirty="0" smtClean="0"/>
              <a:t> de </a:t>
            </a:r>
            <a:r>
              <a:rPr lang="en-US" sz="1600" dirty="0" err="1" smtClean="0"/>
              <a:t>impactos</a:t>
            </a:r>
            <a:r>
              <a:rPr lang="en-US" sz="1600" dirty="0" smtClean="0"/>
              <a:t> dos </a:t>
            </a:r>
            <a:r>
              <a:rPr lang="en-US" sz="1600" dirty="0" err="1" smtClean="0"/>
              <a:t>impostos</a:t>
            </a:r>
            <a:r>
              <a:rPr lang="en-US" sz="1600" dirty="0" smtClean="0"/>
              <a:t> no </a:t>
            </a:r>
            <a:r>
              <a:rPr lang="en-US" sz="1600" dirty="0" err="1" smtClean="0"/>
              <a:t>fluxo</a:t>
            </a:r>
            <a:r>
              <a:rPr lang="en-US" sz="1600" dirty="0" smtClean="0"/>
              <a:t> circular</a:t>
            </a:r>
          </a:p>
          <a:p>
            <a:r>
              <a:rPr lang="en-US" sz="1600" dirty="0" smtClean="0"/>
              <a:t>(Musgrave &amp; </a:t>
            </a:r>
            <a:r>
              <a:rPr lang="en-US" sz="1600" dirty="0" err="1" smtClean="0"/>
              <a:t>Musgrave.Finanças</a:t>
            </a:r>
            <a:r>
              <a:rPr lang="en-US" sz="1600" dirty="0" smtClean="0"/>
              <a:t> </a:t>
            </a:r>
            <a:r>
              <a:rPr lang="en-US" sz="1600" dirty="0" err="1" smtClean="0"/>
              <a:t>Públicas</a:t>
            </a:r>
            <a:r>
              <a:rPr lang="en-US" sz="1600" dirty="0"/>
              <a:t>.</a:t>
            </a:r>
            <a:r>
              <a:rPr lang="en-US" sz="1600" dirty="0" smtClean="0"/>
              <a:t> 1980, p. 190) 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3467100" y="2012993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Rendimentos</a:t>
            </a:r>
            <a:r>
              <a:rPr lang="en-US" sz="1000" dirty="0" smtClean="0"/>
              <a:t> </a:t>
            </a:r>
            <a:r>
              <a:rPr lang="en-US" sz="1000" dirty="0" err="1" smtClean="0"/>
              <a:t>retidos</a:t>
            </a:r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2376905" y="2198966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Dividendos</a:t>
            </a:r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800100" y="2151627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Salários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7734300" y="3182779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Investimento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951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err="1" smtClean="0"/>
              <a:t>Os</a:t>
            </a:r>
            <a:r>
              <a:rPr lang="en-US" sz="1400" dirty="0" smtClean="0"/>
              <a:t> </a:t>
            </a:r>
            <a:r>
              <a:rPr lang="en-US" sz="1400" dirty="0" err="1" smtClean="0"/>
              <a:t>impostos</a:t>
            </a:r>
            <a:r>
              <a:rPr lang="en-US" sz="1400" dirty="0" smtClean="0"/>
              <a:t> </a:t>
            </a:r>
            <a:r>
              <a:rPr lang="en-US" sz="1400" dirty="0" err="1" smtClean="0"/>
              <a:t>pode</a:t>
            </a:r>
            <a:r>
              <a:rPr lang="en-US" sz="1400" dirty="0" smtClean="0"/>
              <a:t> </a:t>
            </a:r>
            <a:r>
              <a:rPr lang="en-US" sz="1400" dirty="0" err="1" smtClean="0"/>
              <a:t>ser</a:t>
            </a:r>
            <a:r>
              <a:rPr lang="en-US" sz="1400" dirty="0" smtClean="0"/>
              <a:t> </a:t>
            </a:r>
            <a:r>
              <a:rPr lang="en-US" sz="1400" dirty="0" err="1" smtClean="0"/>
              <a:t>aplicados</a:t>
            </a:r>
            <a:r>
              <a:rPr lang="en-US" sz="1400" dirty="0" smtClean="0"/>
              <a:t> </a:t>
            </a:r>
            <a:r>
              <a:rPr lang="en-US" sz="1400" dirty="0" err="1" smtClean="0"/>
              <a:t>à</a:t>
            </a:r>
            <a:r>
              <a:rPr lang="en-US" sz="1400" dirty="0" smtClean="0"/>
              <a:t>:</a:t>
            </a:r>
          </a:p>
          <a:p>
            <a:pPr marL="0" indent="0">
              <a:buNone/>
            </a:pPr>
            <a:r>
              <a:rPr lang="en-US" sz="1400" dirty="0" smtClean="0"/>
              <a:t>1. </a:t>
            </a:r>
            <a:r>
              <a:rPr lang="en-US" sz="1400" dirty="0" err="1" smtClean="0"/>
              <a:t>Renda</a:t>
            </a:r>
            <a:r>
              <a:rPr lang="en-US" sz="1400" dirty="0" smtClean="0"/>
              <a:t> familiar (IRPF)</a:t>
            </a:r>
          </a:p>
          <a:p>
            <a:pPr marL="0" indent="0">
              <a:buNone/>
            </a:pPr>
            <a:r>
              <a:rPr lang="en-US" sz="1400" dirty="0" smtClean="0"/>
              <a:t>2. </a:t>
            </a:r>
            <a:r>
              <a:rPr lang="en-US" sz="1400" dirty="0" err="1" smtClean="0"/>
              <a:t>Dispêndios</a:t>
            </a:r>
            <a:r>
              <a:rPr lang="en-US" sz="1400" dirty="0" smtClean="0"/>
              <a:t> de </a:t>
            </a:r>
            <a:r>
              <a:rPr lang="en-US" sz="1400" dirty="0" err="1" smtClean="0"/>
              <a:t>consumo</a:t>
            </a:r>
            <a:r>
              <a:rPr lang="en-US" sz="1400" dirty="0" smtClean="0"/>
              <a:t> (</a:t>
            </a:r>
            <a:r>
              <a:rPr lang="en-US" sz="1400" dirty="0" err="1" smtClean="0"/>
              <a:t>semelhante</a:t>
            </a:r>
            <a:r>
              <a:rPr lang="en-US" sz="1400" dirty="0" smtClean="0"/>
              <a:t> </a:t>
            </a:r>
            <a:r>
              <a:rPr lang="en-US" sz="1400" dirty="0" err="1" smtClean="0"/>
              <a:t>aos</a:t>
            </a:r>
            <a:r>
              <a:rPr lang="en-US" sz="1400" dirty="0" smtClean="0"/>
              <a:t> </a:t>
            </a:r>
            <a:r>
              <a:rPr lang="en-US" sz="1400" dirty="0" err="1" smtClean="0"/>
              <a:t>impostos</a:t>
            </a:r>
            <a:r>
              <a:rPr lang="en-US" sz="1400" dirty="0" smtClean="0"/>
              <a:t> 3)</a:t>
            </a:r>
          </a:p>
          <a:p>
            <a:pPr marL="0" indent="0">
              <a:buNone/>
            </a:pPr>
            <a:r>
              <a:rPr lang="en-US" sz="1400" dirty="0" smtClean="0"/>
              <a:t>3. </a:t>
            </a:r>
            <a:r>
              <a:rPr lang="en-US" sz="1400" dirty="0" err="1" smtClean="0"/>
              <a:t>receitas</a:t>
            </a:r>
            <a:r>
              <a:rPr lang="en-US" sz="1400" dirty="0" smtClean="0"/>
              <a:t> </a:t>
            </a:r>
            <a:r>
              <a:rPr lang="en-US" sz="1400" dirty="0" err="1" smtClean="0"/>
              <a:t>provenientes</a:t>
            </a:r>
            <a:r>
              <a:rPr lang="en-US" sz="1400" dirty="0" smtClean="0"/>
              <a:t> de </a:t>
            </a:r>
            <a:r>
              <a:rPr lang="en-US" sz="1400" dirty="0" err="1" smtClean="0"/>
              <a:t>vendas</a:t>
            </a:r>
            <a:r>
              <a:rPr lang="en-US" sz="1400" dirty="0" smtClean="0"/>
              <a:t> no </a:t>
            </a:r>
            <a:r>
              <a:rPr lang="en-US" sz="1400" dirty="0" err="1" smtClean="0"/>
              <a:t>varejo</a:t>
            </a:r>
            <a:r>
              <a:rPr lang="en-US" sz="1400" dirty="0" smtClean="0"/>
              <a:t> (</a:t>
            </a:r>
            <a:r>
              <a:rPr lang="en-US" sz="1400" dirty="0" err="1" smtClean="0"/>
              <a:t>impostos</a:t>
            </a:r>
            <a:r>
              <a:rPr lang="en-US" sz="1400" dirty="0" smtClean="0"/>
              <a:t> </a:t>
            </a:r>
            <a:r>
              <a:rPr lang="en-US" sz="1400" dirty="0" err="1" smtClean="0"/>
              <a:t>sobre</a:t>
            </a:r>
            <a:r>
              <a:rPr lang="en-US" sz="1400" dirty="0" smtClean="0"/>
              <a:t> </a:t>
            </a:r>
            <a:r>
              <a:rPr lang="en-US" sz="1400" dirty="0" err="1" smtClean="0"/>
              <a:t>vendas</a:t>
            </a:r>
            <a:r>
              <a:rPr lang="en-US" sz="1400" dirty="0" smtClean="0"/>
              <a:t> no </a:t>
            </a:r>
            <a:r>
              <a:rPr lang="en-US" sz="1400" dirty="0" err="1" smtClean="0"/>
              <a:t>varejo</a:t>
            </a:r>
            <a:r>
              <a:rPr lang="en-US" sz="1400" dirty="0" smtClean="0"/>
              <a:t> – ICMS…)</a:t>
            </a:r>
          </a:p>
          <a:p>
            <a:pPr marL="0" indent="0">
              <a:buNone/>
            </a:pPr>
            <a:r>
              <a:rPr lang="en-US" sz="1400" dirty="0" smtClean="0"/>
              <a:t>4. </a:t>
            </a:r>
            <a:r>
              <a:rPr lang="en-US" sz="1400" dirty="0" err="1" smtClean="0"/>
              <a:t>receitas</a:t>
            </a:r>
            <a:r>
              <a:rPr lang="en-US" sz="1400" dirty="0" smtClean="0"/>
              <a:t> </a:t>
            </a:r>
            <a:r>
              <a:rPr lang="en-US" sz="1400" dirty="0" err="1" smtClean="0"/>
              <a:t>brutas</a:t>
            </a:r>
            <a:r>
              <a:rPr lang="en-US" sz="1400" dirty="0" smtClean="0"/>
              <a:t> das </a:t>
            </a:r>
            <a:r>
              <a:rPr lang="en-US" sz="1400" dirty="0" err="1" smtClean="0"/>
              <a:t>empresas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5. </a:t>
            </a:r>
            <a:r>
              <a:rPr lang="en-US" sz="1400" dirty="0" err="1" smtClean="0"/>
              <a:t>receitas</a:t>
            </a:r>
            <a:r>
              <a:rPr lang="en-US" sz="1400" dirty="0" smtClean="0"/>
              <a:t> </a:t>
            </a:r>
            <a:r>
              <a:rPr lang="en-US" sz="1400" dirty="0" err="1" smtClean="0"/>
              <a:t>líquidas</a:t>
            </a:r>
            <a:r>
              <a:rPr lang="en-US" sz="1400" dirty="0" smtClean="0"/>
              <a:t> das </a:t>
            </a:r>
            <a:r>
              <a:rPr lang="en-US" sz="1400" dirty="0" err="1" smtClean="0"/>
              <a:t>empresas</a:t>
            </a:r>
            <a:r>
              <a:rPr lang="en-US" sz="1400" dirty="0" smtClean="0"/>
              <a:t> – </a:t>
            </a:r>
            <a:r>
              <a:rPr lang="en-US" sz="1400" dirty="0" err="1" smtClean="0"/>
              <a:t>descontadas</a:t>
            </a:r>
            <a:r>
              <a:rPr lang="en-US" sz="1400" dirty="0" smtClean="0"/>
              <a:t> a </a:t>
            </a:r>
            <a:r>
              <a:rPr lang="en-US" sz="1400" dirty="0" err="1" smtClean="0"/>
              <a:t>depreciação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6, </a:t>
            </a:r>
            <a:r>
              <a:rPr lang="en-US" sz="1400" dirty="0" err="1" smtClean="0"/>
              <a:t>às</a:t>
            </a:r>
            <a:r>
              <a:rPr lang="en-US" sz="1400" dirty="0" smtClean="0"/>
              <a:t> </a:t>
            </a:r>
            <a:r>
              <a:rPr lang="en-US" sz="1400" dirty="0" err="1" smtClean="0"/>
              <a:t>folhas</a:t>
            </a:r>
            <a:r>
              <a:rPr lang="en-US" sz="1400" dirty="0" smtClean="0"/>
              <a:t> de </a:t>
            </a:r>
            <a:r>
              <a:rPr lang="en-US" sz="1400" dirty="0" err="1" smtClean="0"/>
              <a:t>pagamentos</a:t>
            </a:r>
            <a:r>
              <a:rPr lang="en-US" sz="1400" dirty="0" smtClean="0"/>
              <a:t> (</a:t>
            </a:r>
            <a:r>
              <a:rPr lang="en-US" sz="1400" dirty="0" err="1" smtClean="0"/>
              <a:t>contribuição</a:t>
            </a:r>
            <a:r>
              <a:rPr lang="en-US" sz="1400" dirty="0" smtClean="0"/>
              <a:t> do </a:t>
            </a:r>
            <a:r>
              <a:rPr lang="en-US" sz="1400" dirty="0" err="1" smtClean="0"/>
              <a:t>empregador</a:t>
            </a:r>
            <a:r>
              <a:rPr lang="en-US" sz="1400" dirty="0" smtClean="0"/>
              <a:t> </a:t>
            </a:r>
            <a:r>
              <a:rPr lang="en-US" sz="1400" dirty="0" err="1" smtClean="0"/>
              <a:t>para</a:t>
            </a:r>
            <a:r>
              <a:rPr lang="en-US" sz="1400" dirty="0" smtClean="0"/>
              <a:t> </a:t>
            </a:r>
            <a:r>
              <a:rPr lang="en-US" sz="1400" dirty="0" err="1" smtClean="0"/>
              <a:t>os</a:t>
            </a:r>
            <a:r>
              <a:rPr lang="en-US" sz="1400" dirty="0" smtClean="0"/>
              <a:t> </a:t>
            </a:r>
            <a:r>
              <a:rPr lang="en-US" sz="1400" dirty="0" err="1" smtClean="0"/>
              <a:t>impostos</a:t>
            </a:r>
            <a:r>
              <a:rPr lang="en-US" sz="1400" dirty="0" smtClean="0"/>
              <a:t> </a:t>
            </a:r>
            <a:r>
              <a:rPr lang="en-US" sz="1400" dirty="0" err="1" smtClean="0"/>
              <a:t>sobre</a:t>
            </a:r>
            <a:r>
              <a:rPr lang="en-US" sz="1400" dirty="0" smtClean="0"/>
              <a:t> </a:t>
            </a:r>
            <a:r>
              <a:rPr lang="en-US" sz="1400" dirty="0" err="1" smtClean="0"/>
              <a:t>Folha</a:t>
            </a:r>
            <a:r>
              <a:rPr lang="en-US" sz="1400" dirty="0" smtClean="0"/>
              <a:t> de </a:t>
            </a:r>
            <a:r>
              <a:rPr lang="en-US" sz="1400" dirty="0" err="1" smtClean="0"/>
              <a:t>Pagtos</a:t>
            </a:r>
            <a:r>
              <a:rPr lang="en-US" sz="1400" dirty="0" smtClean="0"/>
              <a:t> - INSS )</a:t>
            </a:r>
          </a:p>
          <a:p>
            <a:pPr marL="0" indent="0">
              <a:buNone/>
            </a:pPr>
            <a:r>
              <a:rPr lang="en-US" sz="1400" dirty="0" smtClean="0"/>
              <a:t>7. </a:t>
            </a:r>
            <a:r>
              <a:rPr lang="en-US" sz="1400" dirty="0" err="1" smtClean="0"/>
              <a:t>aos</a:t>
            </a:r>
            <a:r>
              <a:rPr lang="en-US" sz="1400" dirty="0" smtClean="0"/>
              <a:t> </a:t>
            </a:r>
            <a:r>
              <a:rPr lang="en-US" sz="1400" dirty="0" err="1" smtClean="0"/>
              <a:t>lucros</a:t>
            </a:r>
            <a:r>
              <a:rPr lang="en-US" sz="1400" dirty="0" smtClean="0"/>
              <a:t> (IRPJ)</a:t>
            </a:r>
          </a:p>
          <a:p>
            <a:pPr marL="0" indent="0">
              <a:buNone/>
            </a:pPr>
            <a:r>
              <a:rPr lang="en-US" sz="1400" dirty="0" smtClean="0"/>
              <a:t>8. </a:t>
            </a:r>
            <a:r>
              <a:rPr lang="en-US" sz="1400" dirty="0" err="1" smtClean="0"/>
              <a:t>aos</a:t>
            </a:r>
            <a:r>
              <a:rPr lang="en-US" sz="1400" dirty="0" smtClean="0"/>
              <a:t> </a:t>
            </a:r>
            <a:r>
              <a:rPr lang="en-US" sz="1400" dirty="0" err="1" smtClean="0"/>
              <a:t>salários</a:t>
            </a:r>
            <a:r>
              <a:rPr lang="en-US" sz="1400" dirty="0" smtClean="0"/>
              <a:t> (</a:t>
            </a:r>
            <a:r>
              <a:rPr lang="en-US" sz="1400" dirty="0" err="1" smtClean="0"/>
              <a:t>contribuição</a:t>
            </a:r>
            <a:r>
              <a:rPr lang="en-US" sz="1400" dirty="0" smtClean="0"/>
              <a:t> do </a:t>
            </a:r>
            <a:r>
              <a:rPr lang="en-US" sz="1400" dirty="0" err="1" smtClean="0"/>
              <a:t>empregado</a:t>
            </a:r>
            <a:r>
              <a:rPr lang="en-US" sz="1400" dirty="0" smtClean="0"/>
              <a:t> </a:t>
            </a:r>
            <a:r>
              <a:rPr lang="en-US" sz="1400" dirty="0" err="1" smtClean="0"/>
              <a:t>para</a:t>
            </a:r>
            <a:r>
              <a:rPr lang="en-US" sz="1400" dirty="0" smtClean="0"/>
              <a:t> </a:t>
            </a:r>
            <a:r>
              <a:rPr lang="en-US" sz="1400" dirty="0" err="1" smtClean="0"/>
              <a:t>os</a:t>
            </a:r>
            <a:r>
              <a:rPr lang="en-US" sz="1400" dirty="0" smtClean="0"/>
              <a:t> </a:t>
            </a:r>
            <a:r>
              <a:rPr lang="en-US" sz="1400" dirty="0" err="1" smtClean="0"/>
              <a:t>impostos</a:t>
            </a:r>
            <a:r>
              <a:rPr lang="en-US" sz="1400" dirty="0" smtClean="0"/>
              <a:t>  </a:t>
            </a:r>
            <a:r>
              <a:rPr lang="en-US" sz="1400" dirty="0" err="1" smtClean="0"/>
              <a:t>sobre</a:t>
            </a:r>
            <a:r>
              <a:rPr lang="en-US" sz="1400" dirty="0" smtClean="0"/>
              <a:t> </a:t>
            </a:r>
            <a:r>
              <a:rPr lang="en-US" sz="1400" dirty="0" err="1" smtClean="0"/>
              <a:t>Folha</a:t>
            </a:r>
            <a:r>
              <a:rPr lang="en-US" sz="1400" dirty="0" smtClean="0"/>
              <a:t> de </a:t>
            </a:r>
            <a:r>
              <a:rPr lang="en-US" sz="1400" dirty="0" err="1" smtClean="0"/>
              <a:t>Pagtos</a:t>
            </a:r>
            <a:r>
              <a:rPr lang="en-US" sz="1400" dirty="0" smtClean="0"/>
              <a:t> – INSS)</a:t>
            </a:r>
          </a:p>
          <a:p>
            <a:pPr marL="0" indent="0">
              <a:buNone/>
            </a:pPr>
            <a:r>
              <a:rPr lang="en-US" sz="1400" dirty="0" smtClean="0"/>
              <a:t>9. </a:t>
            </a:r>
            <a:r>
              <a:rPr lang="en-US" sz="1400" dirty="0" err="1" smtClean="0"/>
              <a:t>aos</a:t>
            </a:r>
            <a:r>
              <a:rPr lang="en-US" sz="1400" dirty="0" smtClean="0"/>
              <a:t> </a:t>
            </a:r>
            <a:r>
              <a:rPr lang="en-US" sz="1400" dirty="0" err="1" smtClean="0"/>
              <a:t>lucros</a:t>
            </a:r>
            <a:r>
              <a:rPr lang="en-US" sz="1400" dirty="0" smtClean="0"/>
              <a:t> </a:t>
            </a:r>
            <a:r>
              <a:rPr lang="en-US" sz="1400" dirty="0" err="1" smtClean="0"/>
              <a:t>retidos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ou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10. </a:t>
            </a:r>
            <a:r>
              <a:rPr lang="en-US" sz="1400" dirty="0" err="1" smtClean="0"/>
              <a:t>aos</a:t>
            </a:r>
            <a:r>
              <a:rPr lang="en-US" sz="1400" dirty="0" smtClean="0"/>
              <a:t> </a:t>
            </a:r>
            <a:r>
              <a:rPr lang="en-US" sz="1400" dirty="0" err="1" smtClean="0"/>
              <a:t>dividendos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5939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upo 78"/>
          <p:cNvGrpSpPr>
            <a:grpSpLocks/>
          </p:cNvGrpSpPr>
          <p:nvPr/>
        </p:nvGrpSpPr>
        <p:grpSpPr bwMode="auto">
          <a:xfrm>
            <a:off x="1116013" y="981075"/>
            <a:ext cx="6696075" cy="4176713"/>
            <a:chOff x="1115616" y="1196752"/>
            <a:chExt cx="6696744" cy="4176464"/>
          </a:xfrm>
        </p:grpSpPr>
        <p:sp>
          <p:nvSpPr>
            <p:cNvPr id="6" name="Retângulo 5"/>
            <p:cNvSpPr/>
            <p:nvPr/>
          </p:nvSpPr>
          <p:spPr>
            <a:xfrm>
              <a:off x="1115616" y="1196752"/>
              <a:ext cx="1295529" cy="6476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BANCOS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1331538" y="2709550"/>
              <a:ext cx="1224084" cy="64766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EMPRESA</a:t>
              </a:r>
            </a:p>
          </p:txBody>
        </p:sp>
        <p:sp>
          <p:nvSpPr>
            <p:cNvPr id="8" name="Retângulo 7"/>
            <p:cNvSpPr/>
            <p:nvPr/>
          </p:nvSpPr>
          <p:spPr>
            <a:xfrm>
              <a:off x="4140105" y="2780983"/>
              <a:ext cx="1224085" cy="576229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RENDA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/>
            <p:cNvSpPr/>
            <p:nvPr/>
          </p:nvSpPr>
          <p:spPr>
            <a:xfrm>
              <a:off x="6443798" y="2780983"/>
              <a:ext cx="1297117" cy="64766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LUCROS</a:t>
              </a: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443798" y="1484073"/>
              <a:ext cx="1368562" cy="649248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Lucros retidos</a:t>
              </a:r>
            </a:p>
          </p:txBody>
        </p:sp>
        <p:sp>
          <p:nvSpPr>
            <p:cNvPr id="11" name="Elipse 10"/>
            <p:cNvSpPr/>
            <p:nvPr/>
          </p:nvSpPr>
          <p:spPr>
            <a:xfrm>
              <a:off x="2916021" y="3501665"/>
              <a:ext cx="1511451" cy="503208"/>
            </a:xfrm>
            <a:prstGeom prst="ellipse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err="1">
                  <a:solidFill>
                    <a:schemeClr val="tx1"/>
                  </a:solidFill>
                </a:rPr>
                <a:t>Multiplicador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Elipse 12"/>
            <p:cNvSpPr/>
            <p:nvPr/>
          </p:nvSpPr>
          <p:spPr>
            <a:xfrm>
              <a:off x="2771543" y="5012874"/>
              <a:ext cx="1513039" cy="360342"/>
            </a:xfrm>
            <a:prstGeom prst="ellipse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000" dirty="0" err="1">
                  <a:solidFill>
                    <a:schemeClr val="tx1"/>
                  </a:solidFill>
                </a:rPr>
                <a:t>Funding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Elipse 13"/>
            <p:cNvSpPr/>
            <p:nvPr/>
          </p:nvSpPr>
          <p:spPr>
            <a:xfrm>
              <a:off x="2484178" y="1196752"/>
              <a:ext cx="1151052" cy="431774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Finance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Retângulo 64"/>
          <p:cNvSpPr/>
          <p:nvPr/>
        </p:nvSpPr>
        <p:spPr>
          <a:xfrm>
            <a:off x="1258888" y="4437063"/>
            <a:ext cx="1225550" cy="576262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 sz="10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/>
            <a:r>
              <a:rPr lang="pt-BR"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MERCADO DE CAPITAIS (primário)</a:t>
            </a:r>
          </a:p>
          <a:p>
            <a:pPr algn="ctr"/>
            <a:endParaRPr lang="pt-BR" sz="10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4427538" y="1341438"/>
            <a:ext cx="1223962" cy="574675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dirty="0">
                <a:solidFill>
                  <a:schemeClr val="tx1"/>
                </a:solidFill>
              </a:rPr>
              <a:t>AUTOFINANCIAMENTO</a:t>
            </a:r>
          </a:p>
        </p:txBody>
      </p:sp>
      <p:sp>
        <p:nvSpPr>
          <p:cNvPr id="68" name="Retângulo 67"/>
          <p:cNvSpPr/>
          <p:nvPr/>
        </p:nvSpPr>
        <p:spPr>
          <a:xfrm>
            <a:off x="6156325" y="4149725"/>
            <a:ext cx="1728788" cy="574675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SALÁRIOS</a:t>
            </a:r>
            <a:endParaRPr lang="pt-BR" sz="10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0" name="Conector de seta reta 69"/>
          <p:cNvCxnSpPr>
            <a:stCxn id="10" idx="1"/>
            <a:endCxn id="67" idx="3"/>
          </p:cNvCxnSpPr>
          <p:nvPr/>
        </p:nvCxnSpPr>
        <p:spPr>
          <a:xfrm flipH="1">
            <a:off x="5651500" y="1592263"/>
            <a:ext cx="792163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angulado 71"/>
          <p:cNvCxnSpPr>
            <a:stCxn id="67" idx="1"/>
          </p:cNvCxnSpPr>
          <p:nvPr/>
        </p:nvCxnSpPr>
        <p:spPr>
          <a:xfrm rot="10800000" flipV="1">
            <a:off x="2555875" y="1628775"/>
            <a:ext cx="1871663" cy="12239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do 77"/>
          <p:cNvCxnSpPr>
            <a:stCxn id="65" idx="0"/>
          </p:cNvCxnSpPr>
          <p:nvPr/>
        </p:nvCxnSpPr>
        <p:spPr>
          <a:xfrm rot="16200000" flipV="1">
            <a:off x="1169194" y="3734594"/>
            <a:ext cx="1152525" cy="2524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de seta reta 85"/>
          <p:cNvCxnSpPr>
            <a:stCxn id="8" idx="3"/>
          </p:cNvCxnSpPr>
          <p:nvPr/>
        </p:nvCxnSpPr>
        <p:spPr>
          <a:xfrm>
            <a:off x="5364163" y="2852738"/>
            <a:ext cx="1223962" cy="1081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de seta reta 89"/>
          <p:cNvCxnSpPr>
            <a:stCxn id="8" idx="3"/>
            <a:endCxn id="9" idx="1"/>
          </p:cNvCxnSpPr>
          <p:nvPr/>
        </p:nvCxnSpPr>
        <p:spPr>
          <a:xfrm>
            <a:off x="5364163" y="2852738"/>
            <a:ext cx="1079500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angulado 95"/>
          <p:cNvCxnSpPr/>
          <p:nvPr/>
        </p:nvCxnSpPr>
        <p:spPr>
          <a:xfrm rot="5400000" flipH="1" flipV="1">
            <a:off x="2117725" y="1773238"/>
            <a:ext cx="1158875" cy="4381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de seta reta 98"/>
          <p:cNvCxnSpPr/>
          <p:nvPr/>
        </p:nvCxnSpPr>
        <p:spPr>
          <a:xfrm flipH="1" flipV="1">
            <a:off x="2484438" y="1557338"/>
            <a:ext cx="35877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de seta reta 102"/>
          <p:cNvCxnSpPr>
            <a:stCxn id="7" idx="3"/>
            <a:endCxn id="8" idx="1"/>
          </p:cNvCxnSpPr>
          <p:nvPr/>
        </p:nvCxnSpPr>
        <p:spPr>
          <a:xfrm>
            <a:off x="2555875" y="2816225"/>
            <a:ext cx="1584325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ipse 103"/>
          <p:cNvSpPr/>
          <p:nvPr/>
        </p:nvSpPr>
        <p:spPr>
          <a:xfrm>
            <a:off x="323850" y="1844675"/>
            <a:ext cx="1152525" cy="936625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Fundo rotativo ou criação de moeda</a:t>
            </a:r>
            <a:endParaRPr lang="pt-BR" sz="10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08" name="Forma 107"/>
          <p:cNvCxnSpPr>
            <a:stCxn id="104" idx="0"/>
            <a:endCxn id="6" idx="1"/>
          </p:cNvCxnSpPr>
          <p:nvPr/>
        </p:nvCxnSpPr>
        <p:spPr>
          <a:xfrm rot="5400000" flipH="1" flipV="1">
            <a:off x="738188" y="1466850"/>
            <a:ext cx="539750" cy="215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angulado 109"/>
          <p:cNvCxnSpPr/>
          <p:nvPr/>
        </p:nvCxnSpPr>
        <p:spPr>
          <a:xfrm rot="5400000">
            <a:off x="1331913" y="1844675"/>
            <a:ext cx="287337" cy="14446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Forma 111"/>
          <p:cNvCxnSpPr>
            <a:stCxn id="104" idx="4"/>
            <a:endCxn id="7" idx="1"/>
          </p:cNvCxnSpPr>
          <p:nvPr/>
        </p:nvCxnSpPr>
        <p:spPr>
          <a:xfrm rot="16200000" flipH="1">
            <a:off x="1098550" y="2582863"/>
            <a:ext cx="34925" cy="431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8" name="CaixaDeTexto 113"/>
          <p:cNvSpPr txBox="1">
            <a:spLocks noChangeArrowheads="1"/>
          </p:cNvSpPr>
          <p:nvPr/>
        </p:nvSpPr>
        <p:spPr bwMode="auto">
          <a:xfrm>
            <a:off x="1187450" y="5949950"/>
            <a:ext cx="655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i="1"/>
              <a:t>CIRCUITO: FINANCE </a:t>
            </a:r>
            <a:r>
              <a:rPr lang="en-US" sz="1200"/>
              <a:t>- INVESTIMENTO - POUPANÇA - </a:t>
            </a:r>
            <a:r>
              <a:rPr lang="en-US" sz="1200" i="1"/>
              <a:t>FUNDING</a:t>
            </a:r>
          </a:p>
          <a:p>
            <a:pPr eaLnBrk="1" hangingPunct="1"/>
            <a:r>
              <a:rPr lang="en-US" sz="1200"/>
              <a:t>Oliveira, G. C.  O mercado de capitais brasileiro no período recente: evolução e singularidades; </a:t>
            </a:r>
            <a:r>
              <a:rPr lang="en-US" sz="1200" i="1"/>
              <a:t>in</a:t>
            </a:r>
            <a:r>
              <a:rPr lang="en-US" sz="1200"/>
              <a:t> Sistema Financeiro e desenvolvimento no Brasil: domPlano real à crise financeira. Atitude, 2010. Spaulo (Orgs. Luiz Cláudio Marcolno e Ricardo Carneiro. </a:t>
            </a:r>
            <a:endParaRPr lang="pt-BR" sz="1200"/>
          </a:p>
        </p:txBody>
      </p:sp>
      <p:cxnSp>
        <p:nvCxnSpPr>
          <p:cNvPr id="120" name="Conector de seta reta 119"/>
          <p:cNvCxnSpPr>
            <a:stCxn id="9" idx="0"/>
            <a:endCxn id="10" idx="2"/>
          </p:cNvCxnSpPr>
          <p:nvPr/>
        </p:nvCxnSpPr>
        <p:spPr>
          <a:xfrm flipV="1">
            <a:off x="7092950" y="1916113"/>
            <a:ext cx="34925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0" name="CaixaDeTexto 120"/>
          <p:cNvSpPr txBox="1">
            <a:spLocks noChangeArrowheads="1"/>
          </p:cNvSpPr>
          <p:nvPr/>
        </p:nvSpPr>
        <p:spPr bwMode="auto">
          <a:xfrm>
            <a:off x="3779838" y="620713"/>
            <a:ext cx="792162" cy="2460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fluxo</a:t>
            </a:r>
            <a:endParaRPr lang="pt-BR" sz="1000"/>
          </a:p>
        </p:txBody>
      </p:sp>
      <p:sp>
        <p:nvSpPr>
          <p:cNvPr id="123" name="Forma livre 122"/>
          <p:cNvSpPr/>
          <p:nvPr/>
        </p:nvSpPr>
        <p:spPr>
          <a:xfrm>
            <a:off x="3119438" y="608013"/>
            <a:ext cx="658812" cy="508000"/>
          </a:xfrm>
          <a:custGeom>
            <a:avLst/>
            <a:gdLst>
              <a:gd name="connsiteX0" fmla="*/ 658906 w 658906"/>
              <a:gd name="connsiteY0" fmla="*/ 159123 h 508747"/>
              <a:gd name="connsiteX1" fmla="*/ 228600 w 658906"/>
              <a:gd name="connsiteY1" fmla="*/ 51547 h 508747"/>
              <a:gd name="connsiteX2" fmla="*/ 13447 w 658906"/>
              <a:gd name="connsiteY2" fmla="*/ 468406 h 508747"/>
              <a:gd name="connsiteX3" fmla="*/ 13447 w 658906"/>
              <a:gd name="connsiteY3" fmla="*/ 468406 h 508747"/>
              <a:gd name="connsiteX4" fmla="*/ 0 w 658906"/>
              <a:gd name="connsiteY4" fmla="*/ 508747 h 50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906" h="508747">
                <a:moveTo>
                  <a:pt x="658906" y="159123"/>
                </a:moveTo>
                <a:cubicBezTo>
                  <a:pt x="497541" y="79561"/>
                  <a:pt x="336176" y="0"/>
                  <a:pt x="228600" y="51547"/>
                </a:cubicBezTo>
                <a:cubicBezTo>
                  <a:pt x="121024" y="103094"/>
                  <a:pt x="13447" y="468406"/>
                  <a:pt x="13447" y="468406"/>
                </a:cubicBezTo>
                <a:lnTo>
                  <a:pt x="13447" y="468406"/>
                </a:lnTo>
                <a:lnTo>
                  <a:pt x="0" y="50874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1000"/>
          </a:p>
        </p:txBody>
      </p:sp>
      <p:sp>
        <p:nvSpPr>
          <p:cNvPr id="30742" name="CaixaDeTexto 123"/>
          <p:cNvSpPr txBox="1">
            <a:spLocks noChangeArrowheads="1"/>
          </p:cNvSpPr>
          <p:nvPr/>
        </p:nvSpPr>
        <p:spPr bwMode="auto">
          <a:xfrm>
            <a:off x="1835150" y="5300663"/>
            <a:ext cx="1081088" cy="2460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estoque</a:t>
            </a:r>
            <a:endParaRPr lang="pt-BR" sz="1000"/>
          </a:p>
        </p:txBody>
      </p:sp>
      <p:sp>
        <p:nvSpPr>
          <p:cNvPr id="126" name="Forma livre 125"/>
          <p:cNvSpPr/>
          <p:nvPr/>
        </p:nvSpPr>
        <p:spPr>
          <a:xfrm flipH="1">
            <a:off x="2916238" y="5311775"/>
            <a:ext cx="795337" cy="204788"/>
          </a:xfrm>
          <a:custGeom>
            <a:avLst/>
            <a:gdLst>
              <a:gd name="connsiteX0" fmla="*/ 847165 w 847165"/>
              <a:gd name="connsiteY0" fmla="*/ 255494 h 389965"/>
              <a:gd name="connsiteX1" fmla="*/ 336177 w 847165"/>
              <a:gd name="connsiteY1" fmla="*/ 389965 h 389965"/>
              <a:gd name="connsiteX2" fmla="*/ 336177 w 847165"/>
              <a:gd name="connsiteY2" fmla="*/ 389965 h 389965"/>
              <a:gd name="connsiteX3" fmla="*/ 0 w 847165"/>
              <a:gd name="connsiteY3" fmla="*/ 0 h 389965"/>
              <a:gd name="connsiteX4" fmla="*/ 0 w 847165"/>
              <a:gd name="connsiteY4" fmla="*/ 0 h 3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165" h="389965">
                <a:moveTo>
                  <a:pt x="847165" y="255494"/>
                </a:moveTo>
                <a:lnTo>
                  <a:pt x="336177" y="389965"/>
                </a:lnTo>
                <a:lnTo>
                  <a:pt x="336177" y="38996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1000"/>
          </a:p>
        </p:txBody>
      </p:sp>
      <p:sp>
        <p:nvSpPr>
          <p:cNvPr id="30744" name="CaixaDeTexto 129"/>
          <p:cNvSpPr txBox="1">
            <a:spLocks noChangeArrowheads="1"/>
          </p:cNvSpPr>
          <p:nvPr/>
        </p:nvSpPr>
        <p:spPr bwMode="auto">
          <a:xfrm>
            <a:off x="5003800" y="260350"/>
            <a:ext cx="381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Nível financeiro</a:t>
            </a:r>
            <a:endParaRPr lang="pt-BR"/>
          </a:p>
        </p:txBody>
      </p:sp>
      <p:cxnSp>
        <p:nvCxnSpPr>
          <p:cNvPr id="135" name="Conector de seta reta 134"/>
          <p:cNvCxnSpPr/>
          <p:nvPr/>
        </p:nvCxnSpPr>
        <p:spPr>
          <a:xfrm flipV="1">
            <a:off x="7885113" y="3644900"/>
            <a:ext cx="358775" cy="5048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de seta reta 135"/>
          <p:cNvCxnSpPr/>
          <p:nvPr/>
        </p:nvCxnSpPr>
        <p:spPr>
          <a:xfrm>
            <a:off x="7164388" y="4724400"/>
            <a:ext cx="360362" cy="57626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7" name="CaixaDeTexto 138"/>
          <p:cNvSpPr txBox="1">
            <a:spLocks noChangeArrowheads="1"/>
          </p:cNvSpPr>
          <p:nvPr/>
        </p:nvSpPr>
        <p:spPr bwMode="auto">
          <a:xfrm>
            <a:off x="8027988" y="3429000"/>
            <a:ext cx="792162" cy="2301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/>
              <a:t>Consumo</a:t>
            </a:r>
            <a:endParaRPr lang="pt-BR" sz="900"/>
          </a:p>
        </p:txBody>
      </p:sp>
      <p:sp>
        <p:nvSpPr>
          <p:cNvPr id="30748" name="CaixaDeTexto 139"/>
          <p:cNvSpPr txBox="1">
            <a:spLocks noChangeArrowheads="1"/>
          </p:cNvSpPr>
          <p:nvPr/>
        </p:nvSpPr>
        <p:spPr bwMode="auto">
          <a:xfrm>
            <a:off x="6948488" y="5373688"/>
            <a:ext cx="936625" cy="2460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Poupança</a:t>
            </a:r>
            <a:endParaRPr lang="pt-BR" sz="1000"/>
          </a:p>
        </p:txBody>
      </p:sp>
      <p:sp>
        <p:nvSpPr>
          <p:cNvPr id="38" name="Retângulo 37"/>
          <p:cNvSpPr/>
          <p:nvPr/>
        </p:nvSpPr>
        <p:spPr>
          <a:xfrm>
            <a:off x="7812088" y="1989138"/>
            <a:ext cx="1152525" cy="4318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dividendos</a:t>
            </a:r>
          </a:p>
        </p:txBody>
      </p:sp>
      <p:cxnSp>
        <p:nvCxnSpPr>
          <p:cNvPr id="39" name="Conector de seta reta 38"/>
          <p:cNvCxnSpPr>
            <a:stCxn id="9" idx="3"/>
            <a:endCxn id="38" idx="2"/>
          </p:cNvCxnSpPr>
          <p:nvPr/>
        </p:nvCxnSpPr>
        <p:spPr>
          <a:xfrm flipV="1">
            <a:off x="7740650" y="2420938"/>
            <a:ext cx="647700" cy="46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38" idx="2"/>
          </p:cNvCxnSpPr>
          <p:nvPr/>
        </p:nvCxnSpPr>
        <p:spPr>
          <a:xfrm>
            <a:off x="8388350" y="2420938"/>
            <a:ext cx="0" cy="9366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orma livre 49"/>
          <p:cNvSpPr/>
          <p:nvPr/>
        </p:nvSpPr>
        <p:spPr>
          <a:xfrm>
            <a:off x="7875588" y="2460625"/>
            <a:ext cx="1012825" cy="2971800"/>
          </a:xfrm>
          <a:custGeom>
            <a:avLst/>
            <a:gdLst>
              <a:gd name="connsiteX0" fmla="*/ 918877 w 1013007"/>
              <a:gd name="connsiteY0" fmla="*/ 0 h 2971800"/>
              <a:gd name="connsiteX1" fmla="*/ 932325 w 1013007"/>
              <a:gd name="connsiteY1" fmla="*/ 161364 h 2971800"/>
              <a:gd name="connsiteX2" fmla="*/ 945772 w 1013007"/>
              <a:gd name="connsiteY2" fmla="*/ 215153 h 2971800"/>
              <a:gd name="connsiteX3" fmla="*/ 959219 w 1013007"/>
              <a:gd name="connsiteY3" fmla="*/ 309282 h 2971800"/>
              <a:gd name="connsiteX4" fmla="*/ 972666 w 1013007"/>
              <a:gd name="connsiteY4" fmla="*/ 349623 h 2971800"/>
              <a:gd name="connsiteX5" fmla="*/ 986113 w 1013007"/>
              <a:gd name="connsiteY5" fmla="*/ 403412 h 2971800"/>
              <a:gd name="connsiteX6" fmla="*/ 1013007 w 1013007"/>
              <a:gd name="connsiteY6" fmla="*/ 524435 h 2971800"/>
              <a:gd name="connsiteX7" fmla="*/ 999560 w 1013007"/>
              <a:gd name="connsiteY7" fmla="*/ 1976717 h 2971800"/>
              <a:gd name="connsiteX8" fmla="*/ 972666 w 1013007"/>
              <a:gd name="connsiteY8" fmla="*/ 2043953 h 2971800"/>
              <a:gd name="connsiteX9" fmla="*/ 959219 w 1013007"/>
              <a:gd name="connsiteY9" fmla="*/ 2138082 h 2971800"/>
              <a:gd name="connsiteX10" fmla="*/ 932325 w 1013007"/>
              <a:gd name="connsiteY10" fmla="*/ 2259106 h 2971800"/>
              <a:gd name="connsiteX11" fmla="*/ 918877 w 1013007"/>
              <a:gd name="connsiteY11" fmla="*/ 2339788 h 2971800"/>
              <a:gd name="connsiteX12" fmla="*/ 865089 w 1013007"/>
              <a:gd name="connsiteY12" fmla="*/ 2501153 h 2971800"/>
              <a:gd name="connsiteX13" fmla="*/ 784407 w 1013007"/>
              <a:gd name="connsiteY13" fmla="*/ 2581835 h 2971800"/>
              <a:gd name="connsiteX14" fmla="*/ 676830 w 1013007"/>
              <a:gd name="connsiteY14" fmla="*/ 2689412 h 2971800"/>
              <a:gd name="connsiteX15" fmla="*/ 636489 w 1013007"/>
              <a:gd name="connsiteY15" fmla="*/ 2729753 h 2971800"/>
              <a:gd name="connsiteX16" fmla="*/ 515466 w 1013007"/>
              <a:gd name="connsiteY16" fmla="*/ 2810435 h 2971800"/>
              <a:gd name="connsiteX17" fmla="*/ 475125 w 1013007"/>
              <a:gd name="connsiteY17" fmla="*/ 2837329 h 2971800"/>
              <a:gd name="connsiteX18" fmla="*/ 407889 w 1013007"/>
              <a:gd name="connsiteY18" fmla="*/ 2904564 h 2971800"/>
              <a:gd name="connsiteX19" fmla="*/ 327207 w 1013007"/>
              <a:gd name="connsiteY19" fmla="*/ 2931459 h 2971800"/>
              <a:gd name="connsiteX20" fmla="*/ 286866 w 1013007"/>
              <a:gd name="connsiteY20" fmla="*/ 2944906 h 2971800"/>
              <a:gd name="connsiteX21" fmla="*/ 4477 w 1013007"/>
              <a:gd name="connsiteY21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13007" h="2971800">
                <a:moveTo>
                  <a:pt x="918877" y="0"/>
                </a:moveTo>
                <a:cubicBezTo>
                  <a:pt x="923360" y="53788"/>
                  <a:pt x="925630" y="107806"/>
                  <a:pt x="932325" y="161364"/>
                </a:cubicBezTo>
                <a:cubicBezTo>
                  <a:pt x="934617" y="179703"/>
                  <a:pt x="942466" y="196970"/>
                  <a:pt x="945772" y="215153"/>
                </a:cubicBezTo>
                <a:cubicBezTo>
                  <a:pt x="951442" y="246337"/>
                  <a:pt x="953003" y="278203"/>
                  <a:pt x="959219" y="309282"/>
                </a:cubicBezTo>
                <a:cubicBezTo>
                  <a:pt x="961999" y="323181"/>
                  <a:pt x="968772" y="335994"/>
                  <a:pt x="972666" y="349623"/>
                </a:cubicBezTo>
                <a:cubicBezTo>
                  <a:pt x="977743" y="367393"/>
                  <a:pt x="982489" y="385289"/>
                  <a:pt x="986113" y="403412"/>
                </a:cubicBezTo>
                <a:cubicBezTo>
                  <a:pt x="1009778" y="521740"/>
                  <a:pt x="986837" y="445926"/>
                  <a:pt x="1013007" y="524435"/>
                </a:cubicBezTo>
                <a:cubicBezTo>
                  <a:pt x="1008525" y="1008529"/>
                  <a:pt x="1012408" y="1492773"/>
                  <a:pt x="999560" y="1976717"/>
                </a:cubicBezTo>
                <a:cubicBezTo>
                  <a:pt x="998919" y="2000847"/>
                  <a:pt x="978520" y="2020535"/>
                  <a:pt x="972666" y="2043953"/>
                </a:cubicBezTo>
                <a:cubicBezTo>
                  <a:pt x="964979" y="2074702"/>
                  <a:pt x="964038" y="2106756"/>
                  <a:pt x="959219" y="2138082"/>
                </a:cubicBezTo>
                <a:cubicBezTo>
                  <a:pt x="915555" y="2421896"/>
                  <a:pt x="968892" y="2094561"/>
                  <a:pt x="932325" y="2259106"/>
                </a:cubicBezTo>
                <a:cubicBezTo>
                  <a:pt x="926410" y="2285722"/>
                  <a:pt x="924590" y="2313128"/>
                  <a:pt x="918877" y="2339788"/>
                </a:cubicBezTo>
                <a:cubicBezTo>
                  <a:pt x="910894" y="2377042"/>
                  <a:pt x="895620" y="2462989"/>
                  <a:pt x="865089" y="2501153"/>
                </a:cubicBezTo>
                <a:cubicBezTo>
                  <a:pt x="841330" y="2530853"/>
                  <a:pt x="811301" y="2554941"/>
                  <a:pt x="784407" y="2581835"/>
                </a:cubicBezTo>
                <a:lnTo>
                  <a:pt x="676830" y="2689412"/>
                </a:lnTo>
                <a:cubicBezTo>
                  <a:pt x="663383" y="2702859"/>
                  <a:pt x="652312" y="2719204"/>
                  <a:pt x="636489" y="2729753"/>
                </a:cubicBezTo>
                <a:lnTo>
                  <a:pt x="515466" y="2810435"/>
                </a:lnTo>
                <a:cubicBezTo>
                  <a:pt x="502019" y="2819400"/>
                  <a:pt x="486553" y="2825901"/>
                  <a:pt x="475125" y="2837329"/>
                </a:cubicBezTo>
                <a:cubicBezTo>
                  <a:pt x="452713" y="2859741"/>
                  <a:pt x="437958" y="2894541"/>
                  <a:pt x="407889" y="2904564"/>
                </a:cubicBezTo>
                <a:lnTo>
                  <a:pt x="327207" y="2931459"/>
                </a:lnTo>
                <a:cubicBezTo>
                  <a:pt x="313760" y="2935941"/>
                  <a:pt x="301024" y="2944232"/>
                  <a:pt x="286866" y="2944906"/>
                </a:cubicBezTo>
                <a:cubicBezTo>
                  <a:pt x="0" y="2958566"/>
                  <a:pt x="4477" y="2864117"/>
                  <a:pt x="4477" y="2971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52" name="Conector angulado 51"/>
          <p:cNvCxnSpPr>
            <a:stCxn id="30748" idx="1"/>
          </p:cNvCxnSpPr>
          <p:nvPr/>
        </p:nvCxnSpPr>
        <p:spPr>
          <a:xfrm rot="10800000">
            <a:off x="2555875" y="4652963"/>
            <a:ext cx="4392613" cy="8429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4" name="CaixaDeTexto 52"/>
          <p:cNvSpPr txBox="1">
            <a:spLocks noChangeArrowheads="1"/>
          </p:cNvSpPr>
          <p:nvPr/>
        </p:nvSpPr>
        <p:spPr bwMode="auto">
          <a:xfrm>
            <a:off x="7596188" y="5791200"/>
            <a:ext cx="936625" cy="4000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Papéis Públicos</a:t>
            </a:r>
            <a:endParaRPr lang="pt-BR" sz="1000"/>
          </a:p>
        </p:txBody>
      </p:sp>
      <p:sp>
        <p:nvSpPr>
          <p:cNvPr id="30755" name="CaixaDeTexto 53"/>
          <p:cNvSpPr txBox="1">
            <a:spLocks noChangeArrowheads="1"/>
          </p:cNvSpPr>
          <p:nvPr/>
        </p:nvSpPr>
        <p:spPr bwMode="auto">
          <a:xfrm>
            <a:off x="6156325" y="5732463"/>
            <a:ext cx="936625" cy="4016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Papéis Privaods</a:t>
            </a:r>
            <a:endParaRPr lang="pt-BR" sz="1000"/>
          </a:p>
        </p:txBody>
      </p:sp>
      <p:cxnSp>
        <p:nvCxnSpPr>
          <p:cNvPr id="56" name="Conector de seta reta 55"/>
          <p:cNvCxnSpPr>
            <a:stCxn id="30748" idx="1"/>
          </p:cNvCxnSpPr>
          <p:nvPr/>
        </p:nvCxnSpPr>
        <p:spPr>
          <a:xfrm flipH="1">
            <a:off x="6588125" y="5495925"/>
            <a:ext cx="360363" cy="2365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>
            <a:stCxn id="30748" idx="3"/>
          </p:cNvCxnSpPr>
          <p:nvPr/>
        </p:nvCxnSpPr>
        <p:spPr>
          <a:xfrm>
            <a:off x="7885113" y="5495925"/>
            <a:ext cx="431800" cy="2365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63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aixaDeTexto 2"/>
          <p:cNvSpPr txBox="1">
            <a:spLocks noChangeArrowheads="1"/>
          </p:cNvSpPr>
          <p:nvPr/>
        </p:nvSpPr>
        <p:spPr bwMode="auto">
          <a:xfrm>
            <a:off x="1403350" y="908050"/>
            <a:ext cx="6408738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Os bancos acomodam a demanda por </a:t>
            </a:r>
            <a:r>
              <a:rPr lang="en-US" sz="1600" i="1"/>
              <a:t>finance </a:t>
            </a:r>
            <a:r>
              <a:rPr lang="en-US" sz="1600"/>
              <a:t>das empresas, seja mediante o fundo rotativo seja a partir da criação de moeda.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As empresas ao adquirirem ativos instrumentais, viabilizam o processo  de multiplicação da renda, parte da qual não será consumida e resultará, por conseguinte, em poupança equivalente ao montante investido passível de viabilizar a consolidação financeira das dívidas empresariais.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pt-BR" sz="1600"/>
              <a:t>A poupança total, portanto, teria duas aplicações. Primeiro poderia ser direcionada ao investimento (I), e tem como manifestação financeira a emissão de títulos (ações, debêntures), correspondentes à adição de estoque de capital nas empresas.  Em segundo lugar poderia também financiar o déficit fiscal do governo, que tem como correspondência a emissão de títulos da dívida pública. Qual a taxa destes empréstimos? A </a:t>
            </a:r>
            <a:r>
              <a:rPr lang="pt-BR" sz="1600" i="1"/>
              <a:t>taxa básica de juros</a:t>
            </a:r>
            <a:r>
              <a:rPr lang="pt-BR" sz="1600"/>
              <a:t>. A taxa atual de 13% a.a., conforme explicado acima na equação (3.3.). Costa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55607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2197100" y="1511300"/>
            <a:ext cx="5257800" cy="3082925"/>
            <a:chOff x="1152" y="960"/>
            <a:chExt cx="3744" cy="2136"/>
          </a:xfrm>
        </p:grpSpPr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1152" y="1680"/>
              <a:ext cx="1008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_tradnl" sz="2200">
                  <a:latin typeface="Verdana" charset="0"/>
                </a:rPr>
                <a:t>FIRMAS</a:t>
              </a:r>
              <a:endParaRPr lang="es-ES" sz="2400">
                <a:latin typeface="Times New Roman" charset="0"/>
              </a:endParaRPr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3888" y="1632"/>
              <a:ext cx="1008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_tradnl" sz="2000">
                  <a:latin typeface="Verdana" charset="0"/>
                </a:rPr>
                <a:t>FAMILIAS</a:t>
              </a:r>
              <a:endParaRPr lang="es-ES" sz="2000">
                <a:latin typeface="Verdana" charset="0"/>
              </a:endParaRPr>
            </a:p>
          </p:txBody>
        </p:sp>
        <p:cxnSp>
          <p:nvCxnSpPr>
            <p:cNvPr id="34831" name="AutoShape 15"/>
            <p:cNvCxnSpPr>
              <a:cxnSpLocks noChangeShapeType="1"/>
              <a:stCxn id="34829" idx="0"/>
              <a:endCxn id="34830" idx="0"/>
            </p:cNvCxnSpPr>
            <p:nvPr/>
          </p:nvCxnSpPr>
          <p:spPr bwMode="auto">
            <a:xfrm rot="16200000">
              <a:off x="3000" y="288"/>
              <a:ext cx="48" cy="2736"/>
            </a:xfrm>
            <a:prstGeom prst="curvedConnector3">
              <a:avLst>
                <a:gd name="adj1" fmla="val 1877079"/>
              </a:avLst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832" name="AutoShape 16"/>
            <p:cNvCxnSpPr>
              <a:cxnSpLocks noChangeShapeType="1"/>
              <a:stCxn id="34830" idx="4"/>
              <a:endCxn id="34829" idx="4"/>
            </p:cNvCxnSpPr>
            <p:nvPr/>
          </p:nvCxnSpPr>
          <p:spPr bwMode="auto">
            <a:xfrm rot="5400000">
              <a:off x="3000" y="1152"/>
              <a:ext cx="48" cy="2736"/>
            </a:xfrm>
            <a:prstGeom prst="curvedConnector3">
              <a:avLst>
                <a:gd name="adj1" fmla="val 1760412"/>
              </a:avLst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833" name="Text Box 17"/>
            <p:cNvSpPr txBox="1">
              <a:spLocks noChangeArrowheads="1"/>
            </p:cNvSpPr>
            <p:nvPr/>
          </p:nvSpPr>
          <p:spPr bwMode="auto">
            <a:xfrm>
              <a:off x="2447" y="960"/>
              <a:ext cx="1154" cy="5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s-ES_tradnl" sz="1500" b="1">
                  <a:latin typeface="Verdana" charset="0"/>
                </a:rPr>
                <a:t>Mercado Bens e serviços</a:t>
              </a:r>
              <a:endParaRPr lang="es-ES" sz="2400">
                <a:latin typeface="Times New Roman" charset="0"/>
              </a:endParaRPr>
            </a:p>
          </p:txBody>
        </p:sp>
        <p:sp>
          <p:nvSpPr>
            <p:cNvPr id="34834" name="Text Box 18"/>
            <p:cNvSpPr txBox="1">
              <a:spLocks noChangeArrowheads="1"/>
            </p:cNvSpPr>
            <p:nvPr/>
          </p:nvSpPr>
          <p:spPr bwMode="auto">
            <a:xfrm>
              <a:off x="2447" y="2583"/>
              <a:ext cx="1154" cy="5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s-ES" sz="1400" b="1">
                  <a:solidFill>
                    <a:schemeClr val="tx2"/>
                  </a:solidFill>
                  <a:latin typeface="Arial" charset="0"/>
                </a:rPr>
                <a:t>Mercado de fatores de produção</a:t>
              </a:r>
            </a:p>
          </p:txBody>
        </p:sp>
      </p:grp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69900" y="404813"/>
            <a:ext cx="8369300" cy="4365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_tradnl" sz="2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CLASSIC APPROACH TO THE ECONOMIC PROCESS </a:t>
            </a:r>
            <a:endParaRPr lang="es-ES" sz="240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57200" y="5508625"/>
            <a:ext cx="8305800" cy="144145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2200" b="1" dirty="0">
                <a:latin typeface="Verdana" charset="0"/>
              </a:rPr>
              <a:t>Circular f</a:t>
            </a:r>
            <a:r>
              <a:rPr lang="es-ES" sz="2200" b="1" dirty="0" err="1">
                <a:latin typeface="Verdana" charset="0"/>
              </a:rPr>
              <a:t>low</a:t>
            </a:r>
            <a:r>
              <a:rPr lang="es-ES" sz="2200" b="1" dirty="0">
                <a:latin typeface="Verdana" charset="0"/>
              </a:rPr>
              <a:t> of </a:t>
            </a:r>
            <a:r>
              <a:rPr lang="es-ES" sz="2200" b="1" dirty="0" err="1">
                <a:latin typeface="Verdana" charset="0"/>
              </a:rPr>
              <a:t>money</a:t>
            </a:r>
            <a:r>
              <a:rPr lang="es-ES" sz="2200" b="1" dirty="0">
                <a:latin typeface="Verdana" charset="0"/>
              </a:rPr>
              <a:t> in a </a:t>
            </a:r>
            <a:r>
              <a:rPr lang="es-ES" sz="2200" b="1" dirty="0" err="1">
                <a:latin typeface="Verdana" charset="0"/>
              </a:rPr>
              <a:t>closed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system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that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does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not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have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relations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with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the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environment</a:t>
            </a:r>
            <a:r>
              <a:rPr lang="es-ES" sz="2200" b="1" dirty="0">
                <a:latin typeface="Verdana" charset="0"/>
              </a:rPr>
              <a:t> and ignores </a:t>
            </a:r>
            <a:r>
              <a:rPr lang="es-ES" sz="2200" b="1" dirty="0" err="1">
                <a:latin typeface="Verdana" charset="0"/>
              </a:rPr>
              <a:t>the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physical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consequences</a:t>
            </a:r>
            <a:r>
              <a:rPr lang="es-ES" sz="2200" b="1" dirty="0">
                <a:latin typeface="Verdana" charset="0"/>
              </a:rPr>
              <a:t> of </a:t>
            </a:r>
            <a:r>
              <a:rPr lang="es-ES" sz="2200" b="1" dirty="0" err="1">
                <a:latin typeface="Verdana" charset="0"/>
              </a:rPr>
              <a:t>economic</a:t>
            </a:r>
            <a:r>
              <a:rPr lang="es-ES" sz="2200" b="1" dirty="0">
                <a:latin typeface="Verdana" charset="0"/>
              </a:rPr>
              <a:t> </a:t>
            </a:r>
            <a:r>
              <a:rPr lang="es-ES" sz="2200" b="1" dirty="0" err="1">
                <a:latin typeface="Verdana" charset="0"/>
              </a:rPr>
              <a:t>activity</a:t>
            </a:r>
            <a:r>
              <a:rPr lang="es-ES" sz="2200" b="1" dirty="0">
                <a:latin typeface="Verdan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069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4365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_tradnl" sz="2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ECOLOGICAL ECONOMICS APPROACH</a:t>
            </a:r>
            <a:endParaRPr lang="es-ES">
              <a:solidFill>
                <a:schemeClr val="hlink"/>
              </a:solidFill>
            </a:endParaRPr>
          </a:p>
        </p:txBody>
      </p:sp>
      <p:grpSp>
        <p:nvGrpSpPr>
          <p:cNvPr id="44037" name="Group 5"/>
          <p:cNvGrpSpPr>
            <a:grpSpLocks/>
          </p:cNvGrpSpPr>
          <p:nvPr/>
        </p:nvGrpSpPr>
        <p:grpSpPr bwMode="auto">
          <a:xfrm>
            <a:off x="685800" y="1295400"/>
            <a:ext cx="8077200" cy="4495800"/>
            <a:chOff x="720" y="720"/>
            <a:chExt cx="4896" cy="2448"/>
          </a:xfrm>
        </p:grpSpPr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1104" y="720"/>
              <a:ext cx="3984" cy="244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720" y="1824"/>
              <a:ext cx="816" cy="32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_tradnl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charset="0"/>
                </a:rPr>
                <a:t>SOLAR</a:t>
              </a:r>
            </a:p>
            <a:p>
              <a:r>
                <a:rPr lang="es-ES_tradnl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charset="0"/>
                </a:rPr>
                <a:t>ENERGY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4752" y="1824"/>
              <a:ext cx="864" cy="32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_tradnl" sz="1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charset="0"/>
                </a:rPr>
                <a:t>DISPERSED HEAT</a:t>
              </a:r>
              <a:endParaRPr lang="es-ES" sz="1600" dirty="0">
                <a:solidFill>
                  <a:srgbClr val="FFFFFF"/>
                </a:solidFill>
              </a:endParaRPr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1344" y="2544"/>
              <a:ext cx="624" cy="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s-ES_tradnl" sz="1200">
                  <a:latin typeface="Verdana" charset="0"/>
                </a:rPr>
                <a:t>USEFUL ENERGY</a:t>
              </a:r>
              <a:endParaRPr lang="es-ES"/>
            </a:p>
          </p:txBody>
        </p:sp>
        <p:grpSp>
          <p:nvGrpSpPr>
            <p:cNvPr id="44042" name="Group 10"/>
            <p:cNvGrpSpPr>
              <a:grpSpLocks/>
            </p:cNvGrpSpPr>
            <p:nvPr/>
          </p:nvGrpSpPr>
          <p:grpSpPr bwMode="auto">
            <a:xfrm>
              <a:off x="2304" y="1296"/>
              <a:ext cx="1680" cy="1152"/>
              <a:chOff x="2304" y="1296"/>
              <a:chExt cx="1680" cy="1152"/>
            </a:xfrm>
          </p:grpSpPr>
          <p:grpSp>
            <p:nvGrpSpPr>
              <p:cNvPr id="44043" name="Group 11"/>
              <p:cNvGrpSpPr>
                <a:grpSpLocks/>
              </p:cNvGrpSpPr>
              <p:nvPr/>
            </p:nvGrpSpPr>
            <p:grpSpPr bwMode="auto">
              <a:xfrm>
                <a:off x="2544" y="1488"/>
                <a:ext cx="1152" cy="806"/>
                <a:chOff x="2544" y="1488"/>
                <a:chExt cx="1152" cy="806"/>
              </a:xfrm>
            </p:grpSpPr>
            <p:sp>
              <p:nvSpPr>
                <p:cNvPr id="44044" name="Oval 12"/>
                <p:cNvSpPr>
                  <a:spLocks noChangeArrowheads="1"/>
                </p:cNvSpPr>
                <p:nvPr/>
              </p:nvSpPr>
              <p:spPr bwMode="auto">
                <a:xfrm>
                  <a:off x="2544" y="1727"/>
                  <a:ext cx="310" cy="28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s-ES_tradnl" sz="800">
                      <a:latin typeface="Verdana" charset="0"/>
                    </a:rPr>
                    <a:t>FIRMS</a:t>
                  </a:r>
                  <a:endParaRPr lang="es-ES"/>
                </a:p>
              </p:txBody>
            </p:sp>
            <p:sp>
              <p:nvSpPr>
                <p:cNvPr id="44045" name="Oval 13"/>
                <p:cNvSpPr>
                  <a:spLocks noChangeArrowheads="1"/>
                </p:cNvSpPr>
                <p:nvPr/>
              </p:nvSpPr>
              <p:spPr bwMode="auto">
                <a:xfrm>
                  <a:off x="3386" y="1711"/>
                  <a:ext cx="310" cy="286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s-ES_tradnl" sz="800">
                      <a:latin typeface="Verdana" charset="0"/>
                    </a:rPr>
                    <a:t>FAMILIES</a:t>
                  </a:r>
                  <a:endParaRPr lang="es-ES"/>
                </a:p>
              </p:txBody>
            </p:sp>
            <p:cxnSp>
              <p:nvCxnSpPr>
                <p:cNvPr id="44046" name="AutoShape 14"/>
                <p:cNvCxnSpPr>
                  <a:cxnSpLocks noChangeShapeType="1"/>
                  <a:stCxn id="44044" idx="0"/>
                  <a:endCxn id="44045" idx="0"/>
                </p:cNvCxnSpPr>
                <p:nvPr/>
              </p:nvCxnSpPr>
              <p:spPr bwMode="auto">
                <a:xfrm rot="16200000">
                  <a:off x="3112" y="1298"/>
                  <a:ext cx="16" cy="842"/>
                </a:xfrm>
                <a:prstGeom prst="curvedConnector3">
                  <a:avLst>
                    <a:gd name="adj1" fmla="val 1877079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047" name="AutoShape 15"/>
                <p:cNvCxnSpPr>
                  <a:cxnSpLocks noChangeShapeType="1"/>
                  <a:stCxn id="44045" idx="4"/>
                  <a:endCxn id="44044" idx="4"/>
                </p:cNvCxnSpPr>
                <p:nvPr/>
              </p:nvCxnSpPr>
              <p:spPr bwMode="auto">
                <a:xfrm rot="5400000">
                  <a:off x="3112" y="1584"/>
                  <a:ext cx="16" cy="842"/>
                </a:xfrm>
                <a:prstGeom prst="curvedConnector3">
                  <a:avLst>
                    <a:gd name="adj1" fmla="val 1760412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404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42" y="1488"/>
                  <a:ext cx="356" cy="22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s-ES_tradnl" sz="500" b="1">
                      <a:latin typeface="Verdana" charset="0"/>
                    </a:rPr>
                    <a:t>Goods and services market</a:t>
                  </a:r>
                </a:p>
                <a:p>
                  <a:pPr algn="ctr"/>
                  <a:endParaRPr lang="es-ES" sz="500" b="1">
                    <a:latin typeface="Verdana" charset="0"/>
                  </a:endParaRPr>
                </a:p>
              </p:txBody>
            </p:sp>
            <p:sp>
              <p:nvSpPr>
                <p:cNvPr id="440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942" y="2026"/>
                  <a:ext cx="356" cy="268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s-ES_tradnl" sz="500" b="1">
                      <a:latin typeface="Verdana" charset="0"/>
                    </a:rPr>
                    <a:t>Factors and products market</a:t>
                  </a:r>
                  <a:endParaRPr lang="es-ES" sz="500">
                    <a:latin typeface="Times New Roman" charset="0"/>
                  </a:endParaRPr>
                </a:p>
                <a:p>
                  <a:pPr algn="ctr"/>
                  <a:endParaRPr lang="es-ES" sz="500"/>
                </a:p>
              </p:txBody>
            </p:sp>
          </p:grpSp>
          <p:sp>
            <p:nvSpPr>
              <p:cNvPr id="44050" name="Oval 18"/>
              <p:cNvSpPr>
                <a:spLocks noChangeArrowheads="1"/>
              </p:cNvSpPr>
              <p:nvPr/>
            </p:nvSpPr>
            <p:spPr bwMode="auto">
              <a:xfrm>
                <a:off x="2304" y="1296"/>
                <a:ext cx="1680" cy="1152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051" name="Text Box 19"/>
            <p:cNvSpPr txBox="1">
              <a:spLocks noChangeArrowheads="1"/>
            </p:cNvSpPr>
            <p:nvPr/>
          </p:nvSpPr>
          <p:spPr bwMode="auto">
            <a:xfrm>
              <a:off x="1536" y="912"/>
              <a:ext cx="624" cy="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s-ES_tradnl" sz="1100">
                  <a:latin typeface="Verdana" charset="0"/>
                </a:rPr>
                <a:t>RAW MATERIALS</a:t>
              </a:r>
              <a:endParaRPr lang="es-ES" sz="1100"/>
            </a:p>
          </p:txBody>
        </p:sp>
        <p:sp>
          <p:nvSpPr>
            <p:cNvPr id="44052" name="Text Box 20"/>
            <p:cNvSpPr txBox="1">
              <a:spLocks noChangeArrowheads="1"/>
            </p:cNvSpPr>
            <p:nvPr/>
          </p:nvSpPr>
          <p:spPr bwMode="auto">
            <a:xfrm>
              <a:off x="3936" y="912"/>
              <a:ext cx="864" cy="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s-ES_tradnl" sz="1200">
                  <a:latin typeface="Verdana" charset="0"/>
                </a:rPr>
                <a:t>MATERIAL WASTE</a:t>
              </a:r>
              <a:endParaRPr lang="es-ES"/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4128" y="2496"/>
              <a:ext cx="624" cy="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s-ES_tradnl" sz="1200">
                  <a:latin typeface="Verdana" charset="0"/>
                </a:rPr>
                <a:t>RESIDUAL ENERGY</a:t>
              </a:r>
              <a:endParaRPr lang="es-ES"/>
            </a:p>
          </p:txBody>
        </p:sp>
        <p:cxnSp>
          <p:nvCxnSpPr>
            <p:cNvPr id="44054" name="AutoShape 22"/>
            <p:cNvCxnSpPr>
              <a:cxnSpLocks noChangeShapeType="1"/>
              <a:stCxn id="44039" idx="3"/>
              <a:endCxn id="44041" idx="0"/>
            </p:cNvCxnSpPr>
            <p:nvPr/>
          </p:nvCxnSpPr>
          <p:spPr bwMode="auto">
            <a:xfrm>
              <a:off x="1536" y="2026"/>
              <a:ext cx="120" cy="51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055" name="AutoShape 23"/>
            <p:cNvCxnSpPr>
              <a:cxnSpLocks noChangeShapeType="1"/>
            </p:cNvCxnSpPr>
            <p:nvPr/>
          </p:nvCxnSpPr>
          <p:spPr bwMode="auto">
            <a:xfrm flipH="1" flipV="1">
              <a:off x="1872" y="1200"/>
              <a:ext cx="120" cy="1488"/>
            </a:xfrm>
            <a:prstGeom prst="bentConnector4">
              <a:avLst>
                <a:gd name="adj1" fmla="val -120000"/>
                <a:gd name="adj2" fmla="val 5483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056" name="Line 24"/>
            <p:cNvSpPr>
              <a:spLocks noChangeShapeType="1"/>
            </p:cNvSpPr>
            <p:nvPr/>
          </p:nvSpPr>
          <p:spPr bwMode="auto">
            <a:xfrm>
              <a:off x="1872" y="187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4057" name="AutoShape 25"/>
            <p:cNvCxnSpPr>
              <a:cxnSpLocks noChangeShapeType="1"/>
              <a:stCxn id="44050" idx="6"/>
              <a:endCxn id="44053" idx="1"/>
            </p:cNvCxnSpPr>
            <p:nvPr/>
          </p:nvCxnSpPr>
          <p:spPr bwMode="auto">
            <a:xfrm>
              <a:off x="4002" y="1872"/>
              <a:ext cx="126" cy="771"/>
            </a:xfrm>
            <a:prstGeom prst="bentConnector3">
              <a:avLst>
                <a:gd name="adj1" fmla="val 4285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058" name="AutoShape 26"/>
            <p:cNvCxnSpPr>
              <a:cxnSpLocks noChangeShapeType="1"/>
              <a:stCxn id="44053" idx="3"/>
              <a:endCxn id="44040" idx="1"/>
            </p:cNvCxnSpPr>
            <p:nvPr/>
          </p:nvCxnSpPr>
          <p:spPr bwMode="auto">
            <a:xfrm flipV="1">
              <a:off x="4752" y="2026"/>
              <a:ext cx="1" cy="617"/>
            </a:xfrm>
            <a:prstGeom prst="bentConnector5">
              <a:avLst>
                <a:gd name="adj1" fmla="val 14400000"/>
                <a:gd name="adj2" fmla="val 45542"/>
                <a:gd name="adj3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059" name="AutoShape 27"/>
            <p:cNvCxnSpPr>
              <a:cxnSpLocks noChangeShapeType="1"/>
              <a:stCxn id="44050" idx="6"/>
              <a:endCxn id="44052" idx="2"/>
            </p:cNvCxnSpPr>
            <p:nvPr/>
          </p:nvCxnSpPr>
          <p:spPr bwMode="auto">
            <a:xfrm flipV="1">
              <a:off x="4002" y="1200"/>
              <a:ext cx="366" cy="67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060" name="AutoShape 28"/>
            <p:cNvCxnSpPr>
              <a:cxnSpLocks noChangeShapeType="1"/>
              <a:stCxn id="44052" idx="1"/>
              <a:endCxn id="44051" idx="3"/>
            </p:cNvCxnSpPr>
            <p:nvPr/>
          </p:nvCxnSpPr>
          <p:spPr bwMode="auto">
            <a:xfrm rot="10800000" flipV="1">
              <a:off x="2160" y="1056"/>
              <a:ext cx="1776" cy="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061" name="Text Box 29"/>
            <p:cNvSpPr txBox="1">
              <a:spLocks noChangeArrowheads="1"/>
            </p:cNvSpPr>
            <p:nvPr/>
          </p:nvSpPr>
          <p:spPr bwMode="auto">
            <a:xfrm>
              <a:off x="2640" y="864"/>
              <a:ext cx="960" cy="1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s-ES_tradnl" sz="1000">
                  <a:latin typeface="Verdana" charset="0"/>
                </a:rPr>
                <a:t>RECYCLING</a:t>
              </a: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32988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9822" y="208740"/>
            <a:ext cx="7550051" cy="6740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</a:t>
            </a:r>
            <a:r>
              <a:rPr lang="en-US" sz="1200" dirty="0" smtClean="0"/>
              <a:t>ÇOS RELATIVOS DISTORCIDOS</a:t>
            </a:r>
          </a:p>
          <a:p>
            <a:r>
              <a:rPr lang="en-US" sz="1200" dirty="0" smtClean="0"/>
              <a:t>PERPETUAÇÃO DAS DISTORÇÕES</a:t>
            </a:r>
          </a:p>
          <a:p>
            <a:r>
              <a:rPr lang="en-US" sz="1200" dirty="0" smtClean="0"/>
              <a:t>RIGIDEZ DE PREÇOS RELATIVOS</a:t>
            </a:r>
          </a:p>
          <a:p>
            <a:r>
              <a:rPr lang="en-US" sz="1200" dirty="0" smtClean="0"/>
              <a:t>VULNERABILIDADE A CHOQUES REAIS</a:t>
            </a:r>
          </a:p>
          <a:p>
            <a:r>
              <a:rPr lang="en-US" sz="1200" dirty="0" smtClean="0"/>
              <a:t>ENDOGENEIZAÇÃO DE INSTRUMENTOS</a:t>
            </a:r>
          </a:p>
          <a:p>
            <a:r>
              <a:rPr lang="en-US" sz="1200" dirty="0" smtClean="0"/>
              <a:t>BASE MONETÁRIA</a:t>
            </a:r>
          </a:p>
          <a:p>
            <a:r>
              <a:rPr lang="en-US" sz="1200" dirty="0" smtClean="0"/>
              <a:t>ESTABILIZAÇÃO DE INFLAÇÃO</a:t>
            </a:r>
          </a:p>
          <a:p>
            <a:r>
              <a:rPr lang="en-US" sz="1200" dirty="0" smtClean="0"/>
              <a:t>SE OCORREM CHOQUES</a:t>
            </a:r>
          </a:p>
          <a:p>
            <a:r>
              <a:rPr lang="en-US" sz="1200" dirty="0" smtClean="0"/>
              <a:t>INFLAÇÃO EM NOVO PATAMAR</a:t>
            </a:r>
          </a:p>
          <a:p>
            <a:r>
              <a:rPr lang="en-US" sz="1200" dirty="0" smtClean="0"/>
              <a:t>INDEXAÇÃO</a:t>
            </a:r>
          </a:p>
          <a:p>
            <a:r>
              <a:rPr lang="en-US" sz="1200" dirty="0" smtClean="0"/>
              <a:t>SALÁRIOS</a:t>
            </a:r>
            <a:br>
              <a:rPr lang="en-US" sz="1200" dirty="0" smtClean="0"/>
            </a:br>
            <a:r>
              <a:rPr lang="en-US" sz="1200" dirty="0" smtClean="0"/>
              <a:t>CÂMBIOS</a:t>
            </a:r>
          </a:p>
          <a:p>
            <a:r>
              <a:rPr lang="en-US" sz="1200" dirty="0" smtClean="0"/>
              <a:t>PREÇOS ADMINISTRADOS</a:t>
            </a:r>
          </a:p>
          <a:p>
            <a:r>
              <a:rPr lang="en-US" sz="1200" dirty="0" smtClean="0"/>
              <a:t>INFORMAÇÃO IMPERFEITA</a:t>
            </a:r>
          </a:p>
          <a:p>
            <a:r>
              <a:rPr lang="en-US" sz="1200" dirty="0" smtClean="0"/>
              <a:t>MÁ ALOCAÇÃO DE RECURSOS</a:t>
            </a:r>
          </a:p>
          <a:p>
            <a:r>
              <a:rPr lang="en-US" sz="1200" dirty="0" smtClean="0"/>
              <a:t>PERDA DE PRODUÇÃO</a:t>
            </a:r>
          </a:p>
          <a:p>
            <a:r>
              <a:rPr lang="en-US" sz="1200" dirty="0" smtClean="0"/>
              <a:t>INDEXAÇÃO</a:t>
            </a:r>
          </a:p>
          <a:p>
            <a:r>
              <a:rPr lang="en-US" sz="1200" dirty="0" smtClean="0"/>
              <a:t>CONGELAMENTO DOS DESEQUILIBRIOS</a:t>
            </a:r>
          </a:p>
          <a:p>
            <a:r>
              <a:rPr lang="en-US" sz="1200" dirty="0" smtClean="0"/>
              <a:t>DISTRIBUIÇÃO DESIGUAL DAS RENDAS</a:t>
            </a:r>
          </a:p>
          <a:p>
            <a:r>
              <a:rPr lang="en-US" sz="1200" dirty="0" smtClean="0"/>
              <a:t>CONFLITOS SOCIAIS LATENTES</a:t>
            </a:r>
          </a:p>
          <a:p>
            <a:r>
              <a:rPr lang="en-US" sz="1200" dirty="0" smtClean="0"/>
              <a:t>CRESCIMENTO ECONÔMICO CONTIDO</a:t>
            </a:r>
          </a:p>
          <a:p>
            <a:r>
              <a:rPr lang="en-US" sz="1200" dirty="0" smtClean="0"/>
              <a:t>DESEMPREGO QUEDA DE SALÁRIOS</a:t>
            </a:r>
          </a:p>
          <a:p>
            <a:r>
              <a:rPr lang="en-US" sz="1200" dirty="0" smtClean="0"/>
              <a:t>RECEITA PÚBLICA INSUFICIENTE</a:t>
            </a:r>
          </a:p>
          <a:p>
            <a:r>
              <a:rPr lang="en-US" sz="1200" dirty="0" smtClean="0"/>
              <a:t>DESEQUILIBRIOS</a:t>
            </a:r>
          </a:p>
          <a:p>
            <a:r>
              <a:rPr lang="en-US" sz="1200" dirty="0" smtClean="0"/>
              <a:t>SOCIAIS</a:t>
            </a:r>
          </a:p>
          <a:p>
            <a:r>
              <a:rPr lang="en-US" sz="1200" dirty="0" smtClean="0"/>
              <a:t>EXTERNO</a:t>
            </a:r>
          </a:p>
          <a:p>
            <a:r>
              <a:rPr lang="en-US" sz="1200" dirty="0" smtClean="0"/>
              <a:t>NECESSIDADE DE SUPERÁVITS COMERCIAIS</a:t>
            </a:r>
          </a:p>
          <a:p>
            <a:r>
              <a:rPr lang="en-US" sz="1200" dirty="0" smtClean="0"/>
              <a:t>PÚBLICO</a:t>
            </a:r>
          </a:p>
          <a:p>
            <a:r>
              <a:rPr lang="en-US" sz="1200" dirty="0" smtClean="0"/>
              <a:t>EMISSÃO DE MOEDA</a:t>
            </a:r>
          </a:p>
          <a:p>
            <a:r>
              <a:rPr lang="en-US" sz="1200" dirty="0" smtClean="0"/>
              <a:t>EMISSÃO DE DÍVIDA PÚBLICA</a:t>
            </a:r>
          </a:p>
          <a:p>
            <a:r>
              <a:rPr lang="en-US" sz="1200" dirty="0" smtClean="0"/>
              <a:t>EMPRÉSTIMOS FINANCEIROS</a:t>
            </a:r>
          </a:p>
          <a:p>
            <a:r>
              <a:rPr lang="en-US" sz="1200" dirty="0" smtClean="0"/>
              <a:t>JUROS REAIS ELEVADOS</a:t>
            </a:r>
          </a:p>
          <a:p>
            <a:r>
              <a:rPr lang="en-US" sz="1200" dirty="0" smtClean="0"/>
              <a:t>DESEQUILÍBRIO FINANCEIRO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3900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1046</Words>
  <Application>Microsoft Macintosh PowerPoint</Application>
  <PresentationFormat>On-screen Show (4:3)</PresentationFormat>
  <Paragraphs>168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Fluxo Circular de Renda</vt:lpstr>
      <vt:lpstr>Fluxo circular de renda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Departamento de Engenharia de Produção da Escola Politecnica da 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Fluxo Circular de Renda</dc:title>
  <dc:creator>Reinaldo  Pacheco</dc:creator>
  <cp:lastModifiedBy>Reinaldo Pacheco</cp:lastModifiedBy>
  <cp:revision>15</cp:revision>
  <dcterms:created xsi:type="dcterms:W3CDTF">2016-07-20T13:46:38Z</dcterms:created>
  <dcterms:modified xsi:type="dcterms:W3CDTF">2018-01-10T18:34:48Z</dcterms:modified>
</cp:coreProperties>
</file>