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321" r:id="rId4"/>
    <p:sldId id="322" r:id="rId5"/>
    <p:sldId id="281" r:id="rId6"/>
    <p:sldId id="282" r:id="rId7"/>
    <p:sldId id="285" r:id="rId8"/>
    <p:sldId id="286" r:id="rId9"/>
    <p:sldId id="287" r:id="rId10"/>
    <p:sldId id="323" r:id="rId11"/>
    <p:sldId id="324" r:id="rId12"/>
    <p:sldId id="325" r:id="rId13"/>
    <p:sldId id="327" r:id="rId14"/>
    <p:sldId id="328" r:id="rId15"/>
    <p:sldId id="355" r:id="rId16"/>
    <p:sldId id="356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7" r:id="rId25"/>
    <p:sldId id="336" r:id="rId26"/>
    <p:sldId id="338" r:id="rId27"/>
    <p:sldId id="339" r:id="rId28"/>
    <p:sldId id="340" r:id="rId29"/>
    <p:sldId id="341" r:id="rId30"/>
    <p:sldId id="342" r:id="rId31"/>
    <p:sldId id="343" r:id="rId32"/>
    <p:sldId id="344" r:id="rId33"/>
    <p:sldId id="345" r:id="rId34"/>
    <p:sldId id="346" r:id="rId35"/>
    <p:sldId id="347" r:id="rId36"/>
    <p:sldId id="348" r:id="rId37"/>
    <p:sldId id="349" r:id="rId38"/>
    <p:sldId id="350" r:id="rId39"/>
    <p:sldId id="351" r:id="rId40"/>
    <p:sldId id="352" r:id="rId41"/>
    <p:sldId id="353" r:id="rId42"/>
    <p:sldId id="354" r:id="rId4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59"/>
    <p:restoredTop sz="94659"/>
  </p:normalViewPr>
  <p:slideViewPr>
    <p:cSldViewPr snapToGrid="0" snapToObjects="1">
      <p:cViewPr varScale="1">
        <p:scale>
          <a:sx n="98" d="100"/>
          <a:sy n="98" d="100"/>
        </p:scale>
        <p:origin x="20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43045-A180-9B4D-8092-AEAE08CD7E2F}" type="datetimeFigureOut">
              <a:rPr lang="pt-BR" smtClean="0"/>
              <a:t>14/08/2023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26A79-425E-5747-9CDD-D07B1E76BFD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32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601239-A909-804B-900C-E3BA979B0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5E8C1C-8FC6-5A4C-AFA4-5A578AE9C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B9C6DB-8F4A-B94B-83F5-089D446DF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2501-E2C5-CF4C-A70A-E669BDBE2B57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0A8125-59B7-E142-B8A5-4A8AEC079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D8E2C9-7789-CA48-B04F-4095EC125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8121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D031F9-855A-984E-AF1C-D1CDDD440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F993A9-D304-9146-AB3D-543AB975C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1C872F-FF5B-8348-85CD-FCD06FF06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28C0F-A336-F946-B821-399484DBB99B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33ED1A-D06A-CF4C-828B-3530E6174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472392-DD97-E84B-909F-92DAB8458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20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C4C2DB6-7DC2-964A-BAA1-CBA21254D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DC23683-B29B-9546-A3C8-FAB663B2A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B744A3-48DB-E84F-8948-EE8409F3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1F74F-0F39-B742-ADEE-BC25594D151C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03F3E00-E290-9B44-B144-09D57660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4A2146-92EE-2544-839C-37BF0B07C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567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952D52-B85E-E142-9DC7-8BF47937F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9A5310-E1E2-0144-9545-3A4DA0D3E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A49FB8-9109-594B-9EF9-58BD342B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D79E6-1EE2-6B43-8846-B7710A0037D9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FB6425-E561-1D4F-A3E3-2BB849C08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BB49556-1598-3049-8673-2FF575790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6120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00C80-AD84-CD4C-ABA4-53E4C4CF7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614184F-82DD-E44D-8532-FA53DC72F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FB8766-4FCF-754A-A478-4D489B34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40406-F09D-7846-B26E-2A3A62B4C58A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D3B32EC-E947-EA40-883E-143BE591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30FE16-854C-0B41-853C-ECBE208BD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2770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5827D4-4683-944D-80D2-28F198657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B72C6EF-6EF7-B44A-937D-BB95F1A74F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0F22C39-90A8-2245-8D8E-7E5475642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7E2B82F-B020-A84F-B68A-B1232B498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96E35-2663-5748-BE72-3F90757D17E8}" type="datetime1">
              <a:rPr lang="pt-BR" smtClean="0"/>
              <a:t>14/08/2023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86E0DC-BC63-E744-94DC-80F950343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C27951C-626D-E44A-8D94-22D1F607B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41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12ED18-954B-BB45-873A-FE3E95F9E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77C038C-FD67-A941-A15A-0946B22A6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FBDCA44-5A67-D442-AF37-E8265098E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0269EE-895E-934C-83EA-0ECA21C8F8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ACF0AA2-BF4D-E948-A862-D2874D9E3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1D6A4DA-420C-D84D-A507-ED308FDE9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86B4F-BB8D-C248-956E-F03FD150A5B8}" type="datetime1">
              <a:rPr lang="pt-BR" smtClean="0"/>
              <a:t>14/08/2023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7EF78FB-042F-F549-8C9C-F6B2EBA38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A498C82E-A3CE-B447-8202-14D54A1E7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929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283CD3-96AB-B647-AD6F-B43EE8E59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0FAE9E3-CC34-1548-AF20-632F6346B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D8B0-3DE1-2345-A3E6-018EB74389A2}" type="datetime1">
              <a:rPr lang="pt-BR" smtClean="0"/>
              <a:t>14/08/2023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8C75B86-AC6C-8347-A0AF-B64EE9F33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D572024-98EA-D04B-82E9-4C66817AA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61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8DD1930-35BF-3643-9833-F38FE89F4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984E-7F2A-FA48-A001-8D675F0FF7BE}" type="datetime1">
              <a:rPr lang="pt-BR" smtClean="0"/>
              <a:t>14/08/2023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EEF77A4-BB45-D54A-BD5E-82125943E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D3DF9D2-9A4A-8649-A1D3-77FD825E5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247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0E1C22-4517-3D4A-A8B6-5B155A24D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FFB0AB-9E70-6A4D-BD49-BA6BEFF5F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2B6D00-D77E-E449-8CF4-026B66DB6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370E7D-89AD-C543-8344-7CBEFD13D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CCD36-FD9F-7048-84E5-CDAA25D1C3C8}" type="datetime1">
              <a:rPr lang="pt-BR" smtClean="0"/>
              <a:t>14/08/2023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E611FB1-4FAF-FB46-B5D3-F08EEF046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23F218-8856-DA4D-B28F-D566BD723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694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3DCE9E-087A-4341-8F30-073F643F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1ED0CFE-E616-324D-94EE-F539A0ADD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9276488-C890-C643-A71E-3F71DDC75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8C9D394-1288-9E45-87A1-2FF03A04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0023E-6590-5047-BF6D-E56380B2E46C}" type="datetime1">
              <a:rPr lang="pt-BR" smtClean="0"/>
              <a:t>14/08/2023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ED3B658-6F16-E649-BF0C-CD5B1783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BBA61CD-A58C-1B48-8257-0DD70DD43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951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43FDF85-C2EB-8947-B8CC-B013B0A0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94ECB57-9E47-E74F-A412-DF78E63DE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2F0C239-D7BB-434C-9DB1-34D39F99F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F0E60-D856-9440-9C19-490C0CDD0BBA}" type="datetime1">
              <a:rPr lang="pt-BR" smtClean="0"/>
              <a:t>14/08/2023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8BC0EC-85B2-664C-8C4A-3B082D8A03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619EE0-9D6E-1340-BFA6-E0EE334EB3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B27B3-1B26-704F-A319-0585F54C6E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02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89D0B5-BFDD-B44F-B2F5-CD414B8F60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 analítico-crítica </a:t>
            </a:r>
            <a:r>
              <a:rPr lang="pt-BR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do livro </a:t>
            </a:r>
            <a:b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BRINCAR E A REALIDADE </a:t>
            </a:r>
            <a:br>
              <a:rPr lang="pt-BR" sz="2400" b="1" i="1" dirty="0"/>
            </a:br>
            <a:br>
              <a:rPr lang="pt-BR" sz="2400" dirty="0"/>
            </a:br>
            <a:br>
              <a:rPr lang="pt-BR" sz="2400" b="1" dirty="0"/>
            </a:br>
            <a:endParaRPr lang="pt-BR" sz="2400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984FBEC-C7C0-7A42-9323-F4C060D2E4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pt-BR" dirty="0"/>
          </a:p>
          <a:p>
            <a:r>
              <a:rPr lang="pt-BR" dirty="0"/>
              <a:t>Leopoldo </a:t>
            </a:r>
            <a:r>
              <a:rPr lang="pt-BR" dirty="0" err="1"/>
              <a:t>Fulgencio</a:t>
            </a:r>
            <a:r>
              <a:rPr lang="pt-BR" dirty="0"/>
              <a:t> </a:t>
            </a:r>
          </a:p>
          <a:p>
            <a:r>
              <a:rPr lang="pt-BR" dirty="0"/>
              <a:t>Professor Associado (Livre-Docente) do Instituto de Psicologia (USP). </a:t>
            </a:r>
          </a:p>
          <a:p>
            <a:endParaRPr lang="pt-BR" dirty="0"/>
          </a:p>
          <a:p>
            <a:r>
              <a:rPr lang="pt-BR" dirty="0"/>
              <a:t>ORCID:</a:t>
            </a:r>
            <a:r>
              <a:rPr lang="pt-BR" i="1" dirty="0"/>
              <a:t> </a:t>
            </a:r>
            <a:r>
              <a:rPr lang="pt-BR" dirty="0" err="1"/>
              <a:t>https</a:t>
            </a:r>
            <a:r>
              <a:rPr lang="pt-BR" dirty="0"/>
              <a:t>://</a:t>
            </a:r>
            <a:r>
              <a:rPr lang="pt-BR" dirty="0" err="1"/>
              <a:t>orcid.org</a:t>
            </a:r>
            <a:r>
              <a:rPr lang="pt-BR" dirty="0"/>
              <a:t>/0000-0001-5730-7626</a:t>
            </a:r>
            <a:r>
              <a:rPr lang="pt-BR" dirty="0">
                <a:effectLst/>
              </a:rPr>
              <a:t> </a:t>
            </a: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9506768-3C8C-A24C-BAA8-BF6C8072F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011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7F0B05-7A49-464D-A891-3508996C1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Capítulo 1. Objetos transicionais e fenômenos transicionais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768685-539A-5B47-AB0D-C25564052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dirty="0"/>
              <a:t> A compreensão de um novo tipo de objeto, um novo tipo de relação com a realidade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A primeira posse </a:t>
            </a:r>
            <a:r>
              <a:rPr lang="pt-BR" dirty="0" err="1"/>
              <a:t>Not-Me</a:t>
            </a:r>
            <a:r>
              <a:rPr lang="pt-BR" dirty="0"/>
              <a:t> do ser humano, uma posse de um objeto que é, paradoxalmente, criado e encontrado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A compreensão, necessária, de três modos de relações objetais: subjetivo , transicional, objetivo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Um objeto que é, ao mesmo tempo, um símbolo que não substitui propriamente o seu referente, mas depende do seu referente para ser um símbolo. Por isso, considerado como sendo a raiz (ou origem) do símbolo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Uma teoria da comunicação e do encontro entre os seres humanos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A descrição de um modo existencial e relacional que não tem, como impulso e objetivo, a satisfação das pressões instintuais (ou </a:t>
            </a:r>
            <a:r>
              <a:rPr lang="pt-BR" dirty="0" err="1"/>
              <a:t>pulsionais</a:t>
            </a:r>
            <a:r>
              <a:rPr lang="pt-BR" dirty="0"/>
              <a:t>), 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Os desenvolvimento saudáveis (o jogo [play], a capacidade de criação e apreciação artística, o sentimento religioso, o sonho) ou patológicos (o fetichismo, a mentira e o roubo, a origem e a perda do sentimento afetuoso, a dependência química, o talismã dos rituais obsessivos) dos fenômenos e objetos transicionais 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CB04D1-6D84-E64A-9B8C-84FD0EEFC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7410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4C48D3-46E1-604C-A00C-461C5D7A3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Capítulo 2. Sonhar, fantasiar e viver: uma história clínica que descreve uma dissociação primária</a:t>
            </a:r>
            <a:br>
              <a:rPr lang="pt-BR" sz="2800" b="1" dirty="0"/>
            </a:b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16CD93-081A-7A40-9DEC-F15AD6F84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pt-BR" sz="4100" b="1" dirty="0"/>
              <a:t>Diferentes modos de FANTASIAR</a:t>
            </a:r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r>
              <a:rPr lang="pt-BR" dirty="0"/>
              <a:t>A fantasia</a:t>
            </a:r>
            <a:r>
              <a:rPr lang="pt-BR" b="1" dirty="0"/>
              <a:t> 				por oposição</a:t>
            </a:r>
            <a:r>
              <a:rPr lang="pt-BR" dirty="0"/>
              <a:t> 		à vida real, mundo real</a:t>
            </a:r>
          </a:p>
          <a:p>
            <a:pPr marL="0" indent="0">
              <a:buNone/>
            </a:pPr>
            <a:r>
              <a:rPr lang="pt-BR" dirty="0"/>
              <a:t>								relação com objetos reais</a:t>
            </a:r>
          </a:p>
          <a:p>
            <a:pPr marL="0" indent="0">
              <a:buNone/>
            </a:pPr>
            <a:r>
              <a:rPr lang="pt-BR" dirty="0"/>
              <a:t>Fora do mundo real</a:t>
            </a:r>
          </a:p>
          <a:p>
            <a:pPr marL="0" indent="0">
              <a:buNone/>
            </a:pPr>
            <a:r>
              <a:rPr lang="pt-BR" dirty="0"/>
              <a:t>Delírio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r>
              <a:rPr lang="pt-BR" dirty="0"/>
              <a:t>					? Qual o lugar </a:t>
            </a:r>
          </a:p>
          <a:p>
            <a:pPr marL="0" indent="0">
              <a:buNone/>
            </a:pPr>
            <a:r>
              <a:rPr lang="pt-BR" dirty="0"/>
              <a:t>					Do Devaneio</a:t>
            </a:r>
          </a:p>
          <a:p>
            <a:pPr marL="0" indent="0">
              <a:buNone/>
            </a:pPr>
            <a:r>
              <a:rPr lang="pt-BR" dirty="0"/>
              <a:t>					Do Sonho		</a:t>
            </a:r>
          </a:p>
          <a:p>
            <a:pPr marL="0" indent="0">
              <a:buNone/>
            </a:pPr>
            <a:r>
              <a:rPr lang="pt-BR" dirty="0"/>
              <a:t>					Do Brincar </a:t>
            </a:r>
          </a:p>
          <a:p>
            <a:pPr marL="0" indent="0">
              <a:buNone/>
            </a:pPr>
            <a:r>
              <a:rPr lang="pt-BR" dirty="0"/>
              <a:t>					Dos Fenômenos transicionais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4BAC535-FA57-EB42-B1A2-A6ECC7C78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3090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76F41C-72B4-E546-B15B-2D3A0F193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pt-BR" sz="2400" b="1"/>
            </a:br>
            <a:br>
              <a:rPr lang="pt-BR" sz="2400" b="1"/>
            </a:br>
            <a:r>
              <a:rPr lang="pt-BR" sz="2400" b="1"/>
              <a:t>Capítulo </a:t>
            </a:r>
            <a:r>
              <a:rPr lang="pt-BR" sz="2400" b="1" dirty="0"/>
              <a:t>3. O Brincar: uma exposição teórica</a:t>
            </a:r>
            <a:br>
              <a:rPr lang="pt-BR" sz="2400" dirty="0"/>
            </a:br>
            <a:r>
              <a:rPr lang="pt-BR" sz="2400" dirty="0" err="1"/>
              <a:t>Winnicott</a:t>
            </a:r>
            <a:r>
              <a:rPr lang="pt-BR" sz="2400" dirty="0"/>
              <a:t>, D. W. (1968i). O Brincar: proposição teórica. In </a:t>
            </a:r>
            <a:r>
              <a:rPr lang="pt-BR" sz="2400" i="1" dirty="0"/>
              <a:t>O Brincar e a Realidade</a:t>
            </a:r>
            <a:r>
              <a:rPr lang="pt-BR" sz="2400" dirty="0"/>
              <a:t> (pp. 69-90). São Paulo: UBU, 2019.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668558-1DF4-EC44-A398-F2FA9D0ED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pt-BR" dirty="0"/>
              <a:t>Neste capítulo, busco explorar uma ideia que me ocorreu por força do meu trabalho e é fruto do estágio atual do meu próprio desenvolvimento, o que dá ao meu trabalho um colorido especial. Não é necessário dizer que, embora ele inclua psicoterapia, dedico-me sobretudo à psicanálise e, para as finalidades deste capítulo, não farei uma distinção clara entre esses dois termos. </a:t>
            </a:r>
          </a:p>
          <a:p>
            <a:pPr algn="just">
              <a:lnSpc>
                <a:spcPct val="160000"/>
              </a:lnSpc>
            </a:pPr>
            <a:r>
              <a:rPr lang="pt-BR" dirty="0"/>
              <a:t>Ao propor minha tese, muitas vezes percebo que ela é muito simples e que poucas palavras são suficientes para dar conta do assunto. </a:t>
            </a:r>
            <a:r>
              <a:rPr lang="pt-BR" b="1" i="1" dirty="0"/>
              <a:t>A psicoterapia ocorre na intersecção entre duas áreas do brincar: a do paciente e a do terapeuta. Tem a ver com duas pessoas brincando juntas. O corolário disso é que, quando essa brincadeira não é possível, o trabalho do terapeuta consiste em retirar o paciente de um estado marcado pela incapacidade de brincar e trazê-lo para um estado era que consegue fazê-lo. </a:t>
            </a:r>
            <a:r>
              <a:rPr lang="pt-BR" dirty="0"/>
              <a:t>p. 69</a:t>
            </a:r>
          </a:p>
          <a:p>
            <a:pPr algn="just">
              <a:lnSpc>
                <a:spcPct val="160000"/>
              </a:lnSpc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24BD13-C5F8-8E42-B52F-B84F5C101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58737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CBA51B-01A3-1240-BF7F-45CBAAFB6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A76BB7-2008-E445-879E-F9F1860FF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b="1" dirty="0"/>
              <a:t>Brincadeira e masturbação </a:t>
            </a:r>
            <a:endParaRPr lang="pt-BR" dirty="0"/>
          </a:p>
          <a:p>
            <a:pPr algn="just">
              <a:lnSpc>
                <a:spcPct val="170000"/>
              </a:lnSpc>
            </a:pPr>
            <a:r>
              <a:rPr lang="pt-BR" b="1" dirty="0"/>
              <a:t>Preciso tirar uma coisa do caminho. Na literatura e nos debates psicanalíticos, o brincar tem sido um tema intimamente ligado à masturbação e às diversas experiências sensuais</a:t>
            </a:r>
            <a:r>
              <a:rPr lang="pt-BR" dirty="0"/>
              <a:t>. É verdade / que, quando somos confrontados com a masturbação, sempre pensamos: qual é a fantasia? E também é verdade que, quando observamos uma brincadeira, costumamos perguntar que excitação física estaria por trás do tipo de brincadeira observada. Entretanto, </a:t>
            </a:r>
            <a:r>
              <a:rPr lang="pt-BR" b="1" dirty="0"/>
              <a:t>o brincar deve ser estudado como um tema em si mesmo, suplementar ao conceito de sublimação do instinto.</a:t>
            </a:r>
            <a:r>
              <a:rPr lang="pt-BR" dirty="0"/>
              <a:t> Ao vincularmos tão intimamente esses dois fenómenos (o brincar e a atividade </a:t>
            </a:r>
            <a:r>
              <a:rPr lang="pt-BR" dirty="0" err="1"/>
              <a:t>masturbatória</a:t>
            </a:r>
            <a:r>
              <a:rPr lang="pt-BR" dirty="0"/>
              <a:t>) em nossa mente, e possível que tenhamos deixado de perceber algumas coisas. Busquei demonstrar que, quando uma criança está brincando, o elemento </a:t>
            </a:r>
            <a:r>
              <a:rPr lang="pt-BR" dirty="0" err="1"/>
              <a:t>masturbatório</a:t>
            </a:r>
            <a:r>
              <a:rPr lang="pt-BR" dirty="0"/>
              <a:t> encontra-se essencialmente ausente; ou, em outras palavras, </a:t>
            </a:r>
            <a:r>
              <a:rPr lang="pt-BR" b="1" dirty="0"/>
              <a:t>quando a excitação física do envolvimento instintivo se torna evidente para a criança, a brincadeira é interrompida ou, pelo menos, perde a graça</a:t>
            </a:r>
            <a:r>
              <a:rPr lang="pt-BR" dirty="0"/>
              <a:t> (</a:t>
            </a:r>
            <a:r>
              <a:rPr lang="pt-BR" dirty="0" err="1"/>
              <a:t>Winnicott</a:t>
            </a:r>
            <a:r>
              <a:rPr lang="pt-BR" dirty="0"/>
              <a:t>, 1968a). Tanto </a:t>
            </a:r>
            <a:r>
              <a:rPr lang="pt-BR" dirty="0" err="1"/>
              <a:t>Kris</a:t>
            </a:r>
            <a:r>
              <a:rPr lang="pt-BR" dirty="0"/>
              <a:t> (1951) como </a:t>
            </a:r>
            <a:r>
              <a:rPr lang="pt-BR" dirty="0" err="1"/>
              <a:t>Spitz</a:t>
            </a:r>
            <a:r>
              <a:rPr lang="pt-BR" dirty="0"/>
              <a:t> (1962) desenvolveram o conceito de autoerotismo para dar conta de dados similares (ver também Khan, 1964). </a:t>
            </a:r>
          </a:p>
          <a:p>
            <a:r>
              <a:rPr lang="pt-BR" dirty="0"/>
              <a:t> p. 70-71-72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40DC16E-892A-7B45-B4E0-049D166E7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057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563EE-B4B5-C649-B869-0270D231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FAA8CC-05AE-9A45-8121-4750CDC94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 Estou em busca de uma nova definição para o brincar e me espanto com a aparente ausência de uma definição funcional de brincadeira na literatura psicanalítica. </a:t>
            </a:r>
            <a:r>
              <a:rPr lang="pt-BR" b="1" dirty="0"/>
              <a:t>A análise da criança, independentemente da escola de pensamento, se baseia na brincadeira, </a:t>
            </a:r>
            <a:r>
              <a:rPr lang="pt-BR" dirty="0"/>
              <a:t>de modo que seria surpreendente descobrir que, para definir o brincar, tenhamos que recorrer a autores que tratam do tema e não são analistas (a exemplo de </a:t>
            </a:r>
            <a:r>
              <a:rPr lang="pt-BR" dirty="0" err="1"/>
              <a:t>Lowenfeld</a:t>
            </a:r>
            <a:r>
              <a:rPr lang="pt-BR" dirty="0"/>
              <a:t>, 1935). 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D28958-14B7-AE46-BFC3-CEBA8AAD3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6956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563EE-B4B5-C649-B869-0270D231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FAA8CC-05AE-9A45-8121-4750CDC94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70000"/>
              </a:lnSpc>
            </a:pPr>
            <a:r>
              <a:rPr lang="pt-BR" b="1" dirty="0"/>
              <a:t>É natural nos voltarmos para a obra de Melanie Klein (1932), mas destaco que, ao tratar da brincadeira, Klein se debruça quase exclusivamente sobre os usos desta.</a:t>
            </a:r>
            <a:r>
              <a:rPr lang="pt-BR" dirty="0"/>
              <a:t> O terapeuta busca se comunicar com a criança e sabe que ela, de modo geral, não domina a linguagem necessária para representar as infinitas sutilezas encontradas na brincadeira por aqueles que sabem procurar.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D28958-14B7-AE46-BFC3-CEBA8AAD3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059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4563EE-B4B5-C649-B869-0270D231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FAA8CC-05AE-9A45-8121-4750CDC94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b="1" dirty="0"/>
              <a:t>Não se trata de uma crítica a Melanie Klein ou a outros /autores que descreveram o uso da brincadeira na psicanálise de crianças. Trata-se simplesmente de um comentário sobre a possibilidade de que, na busca por uma teoria total da personalidade, o psicanalista estivesse preocupado demais com o conteúdo da brincadeira, deixando de observar a criança que brinca e de escrever sobre o brincar como algo em si mesmo.</a:t>
            </a:r>
            <a:r>
              <a:rPr lang="pt-BR" dirty="0"/>
              <a:t> E óbvio que faço uma distinção importante entre os sentidos de "brincadeira", como substantivo, e de "o brincar", como verbo substantivado.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3D28958-14B7-AE46-BFC3-CEBA8AAD3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18328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F67BF7-9CAB-C04D-99A5-40DBE42C3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1DF0DE3-2B53-7646-9E5B-30D19CC53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 </a:t>
            </a:r>
            <a:r>
              <a:rPr lang="pt-BR" b="1" dirty="0"/>
              <a:t>Qualquer coisa que eu diga sobre a brincadeira das crianças também serve para os adultos, embora seja mais difícil tratar do assunto quando o material do paciente se revela sobretudo por meio da comunicação verbal.</a:t>
            </a:r>
            <a:r>
              <a:rPr lang="pt-BR" dirty="0"/>
              <a:t> Suponho que devemos encontrar a brincadeira de modo tão evidente na análise de adultos assim como em nosso trabalho com crianças. Ela se manifesta, por exemplo, na escolha das palavras, no tom de voz e, é claro, no senso de humor.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B0C89A8-561F-6149-AC4E-8BDFEB0BF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4062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30772-01A0-4440-901D-043C7809F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F5C2D21-28DB-B147-9EDD-EDD0568A3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/>
              <a:t>p. 72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Para mim, o significado do brincar ganhou uma nova coloração desde que comecei a observar os fenômenos transicionais, notando sua presença nos desenvolvimentos mais sutis desde o uso inicial de um objeto, ou uma técnica transicional, até os estágios máximos da habilidade humana de criar experiências culturais.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AC45039-BB14-2048-B9DA-D2D3AD120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31859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9BA7B-A1E1-0849-82D7-DA370630C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5446FC-5AE5-7640-AA30-77DB55DBD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sz="3100" b="1" dirty="0"/>
              <a:t>Agora posso esclarecer meu objetivo. Quero tirar a atenção da sequência – psicanálise, psicoterapia, material da brincadeira, o brincar – organizando-a de trás para frente. Em outras palavras, é a brincadeira que é universal e que pertence ao âmbito da saúde; o brincar promove  o crescimento e, portanto, a saúde; o brincar leva aos relacionamentos de grupo; brincar pode ser uma forma de comunicação na psicoterapia; e, por fim, a psicanálise foi desenvolvida como forma altamente especializada de brincar, em prol da comunicação consigo mesmo e com os outros.</a:t>
            </a:r>
          </a:p>
          <a:p>
            <a:pPr algn="just">
              <a:lnSpc>
                <a:spcPct val="170000"/>
              </a:lnSpc>
            </a:pPr>
            <a:r>
              <a:rPr lang="pt-BR" sz="3100" b="1" dirty="0"/>
              <a:t> 	Brincar é natural, enquanto a psicanálise é um fenômeno altamente sofisticado do século XX.  É importante que o analista se lembre sempre não apenas do que devemos a Freud, mas também do que devemos a essa coisa natural e universal chamada brincar. </a:t>
            </a:r>
            <a:r>
              <a:rPr lang="pt-BR" sz="3100" dirty="0"/>
              <a:t>p. 74</a:t>
            </a:r>
          </a:p>
          <a:p>
            <a:pPr algn="just">
              <a:lnSpc>
                <a:spcPct val="170000"/>
              </a:lnSpc>
            </a:pPr>
            <a:endParaRPr lang="pt-BR" sz="3100" b="1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3DC8E36-CBD2-0441-BCA6-05E924BD3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29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F9DB5-0BF1-1C42-8115-331093D52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Proposta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31D37B-F215-4D47-99E4-BB14F157D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 apresentação tem como objetivo colocar em evidência a importância e a singularidade da obra de </a:t>
            </a:r>
            <a:r>
              <a:rPr lang="pt-B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destacando as principais propostas do seu livro </a:t>
            </a:r>
            <a:r>
              <a:rPr lang="pt-BR" sz="3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Brincar e a Realidade</a:t>
            </a: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recém-publicado pela UBU, com uma nova tradução.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Neste livro podemos destacar: o reconhecimento da ação de brincar com um fundamento universal da natureza humana; uma teoria da comunicação e do encontro consigo mesmo e com o outro; um teoria da cultura que se apoia na ideia de sublimação; a compreensão da psicoterapia e da psicanálise como sendo uma intersecção entre a área de brincar do paciente e do psicoterapeuta; a descoberta de um modo de ser-estar-no-mundo-com-o-outro que não tem na vida institua (ou </a:t>
            </a:r>
            <a:r>
              <a:rPr lang="pt-B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pulsional</a:t>
            </a: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seu fundamento; dentre outras.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Trata-se de, dado o contexto do pensamento freudiano, destacar a importância e a especificidade dessas propostas de </a:t>
            </a:r>
            <a:r>
              <a:rPr lang="pt-BR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Winnicott</a:t>
            </a:r>
            <a:r>
              <a:rPr lang="pt-BR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indicando algumas de suas consequências para a compreensão da natureza humana e para o desenvolvimento do método de tratamento psicanalítico.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ED300FA-D542-434E-814A-91965B2BD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6857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233D4-60D4-D945-8B7C-CFF1E14CA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D93B62-6764-D54F-AA18-C0A2046CB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A brincadeira é extremamente excitante. Mas, que fique claro, </a:t>
            </a:r>
            <a:r>
              <a:rPr lang="pt-BR" i="1" dirty="0"/>
              <a:t>ela não é primariamente excitante porque os instintos estão envolvidos!</a:t>
            </a:r>
            <a:r>
              <a:rPr lang="pt-BR" dirty="0"/>
              <a:t> p. 83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 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E519B50-8A14-7B48-A6BF-4F73AE0D3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96540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7295A7-87E8-E342-9EA0-46D27B1D8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DBFC627-BE83-9445-A9EF-6C9FB4FA33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 </a:t>
            </a:r>
            <a:r>
              <a:rPr lang="pt-BR" b="1" dirty="0"/>
              <a:t>O professor visa o enriquecimento. Por outro lado, o terapeuta se preocupa especificamente com os processos de crescimento pessoal da criança, assim como a eliminação dos bloqueios do desenvolvimento que podem se tornar evidentes. </a:t>
            </a:r>
            <a:r>
              <a:rPr lang="pt-BR" dirty="0"/>
              <a:t>Foi a teoria psicanalítica que permitiu a compreensão desses bloqueios. Ao mesmo tempo, seria limitado supor que a psicanálise seja a única maneira de fazer uso terapêutico do brincar infantil. p. 87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C30EC0-814D-9340-9075-F9F3A7274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9973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C2CD08-13EC-E846-8993-2C01D1C20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28FD7F4-3E69-D743-82BC-120FD8C26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/>
              <a:t>É bom lembrar que o brincar é, por si só, uma terapia. </a:t>
            </a:r>
            <a:r>
              <a:rPr lang="pt-BR" dirty="0"/>
              <a:t>p. 87</a:t>
            </a:r>
          </a:p>
          <a:p>
            <a:pPr marL="0" indent="0" algn="just">
              <a:buNone/>
            </a:pPr>
            <a:r>
              <a:rPr lang="pt-BR" dirty="0"/>
              <a:t>	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dirty="0"/>
              <a:t>Para mim, é fundamental destacar que </a:t>
            </a:r>
            <a:r>
              <a:rPr lang="pt-BR" b="1" dirty="0"/>
              <a:t>o brincar </a:t>
            </a:r>
            <a:r>
              <a:rPr lang="pt-BR" dirty="0"/>
              <a:t>é uma experiência, uma experiência sempre criativa, uma experiência no </a:t>
            </a:r>
            <a:r>
              <a:rPr lang="pt-BR" i="1" dirty="0" err="1"/>
              <a:t>continuum</a:t>
            </a:r>
            <a:r>
              <a:rPr lang="pt-BR" dirty="0"/>
              <a:t> espaço-tempo, </a:t>
            </a:r>
            <a:r>
              <a:rPr lang="pt-BR" b="1" dirty="0"/>
              <a:t>uma forma básica de viver</a:t>
            </a:r>
            <a:r>
              <a:rPr lang="pt-BR" dirty="0"/>
              <a:t>. p. 88</a:t>
            </a:r>
          </a:p>
          <a:p>
            <a:pPr algn="just"/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2DFF12-DBEC-2345-AA35-397593F30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30410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3A71DA-02D3-5841-801E-2BAE3A569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pt-BR" dirty="0"/>
              <a:t>pp. 89-90</a:t>
            </a:r>
            <a:br>
              <a:rPr lang="pt-BR" dirty="0"/>
            </a:br>
            <a:r>
              <a:rPr lang="pt-BR" b="1" dirty="0"/>
              <a:t>Resumo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9AC1A1-4B2B-9D4C-900E-070186482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 algn="just">
              <a:lnSpc>
                <a:spcPct val="170000"/>
              </a:lnSpc>
              <a:buAutoNum type="alphaUcParenR"/>
            </a:pPr>
            <a:r>
              <a:rPr lang="pt-BR" sz="3100" b="1" dirty="0"/>
              <a:t>Para que se chegue à ideia do brincar, é importante pensar na preocupação que caracteriza o brincar da criança pequena. O conteúdo é irrelevante. O que importa é o estado de quase desconexão, análogo à concentração de crianças mais velhas e de adultos. Enquanto brinca, a criança ocupa uma área que não pode ser facilmente abandonada e que também não admite intrusões com facilidade. </a:t>
            </a:r>
          </a:p>
          <a:p>
            <a:pPr marL="514350" indent="-514350" algn="just">
              <a:lnSpc>
                <a:spcPct val="170000"/>
              </a:lnSpc>
              <a:buAutoNum type="alphaUcParenR"/>
            </a:pPr>
            <a:r>
              <a:rPr lang="pt-BR" sz="3100" dirty="0"/>
              <a:t> Essa área do brincar não é a realidade psíquica interna. Ela é externa ao indivíduo, mas não é o mundo externo. </a:t>
            </a:r>
          </a:p>
          <a:p>
            <a:pPr marL="514350" indent="-514350" algn="just">
              <a:lnSpc>
                <a:spcPct val="170000"/>
              </a:lnSpc>
              <a:buAutoNum type="alphaUcParenR"/>
            </a:pPr>
            <a:r>
              <a:rPr lang="pt-BR" sz="3100" dirty="0"/>
              <a:t>Quando está nessa área do brincar, a criança reúne objetos ou fenómenos da realidade externa e os coloca a serviço de uma amostra derivada da realidade interna, ou pessoal. </a:t>
            </a:r>
          </a:p>
          <a:p>
            <a:pPr lvl="1" algn="just">
              <a:lnSpc>
                <a:spcPct val="170000"/>
              </a:lnSpc>
            </a:pPr>
            <a:r>
              <a:rPr lang="pt-BR" sz="3100" dirty="0"/>
              <a:t>Sem alucinar, a criança produz uma amostra de potencial onírico e vive com ela dentro de um ambiente composto de fragmentos da realidade externa.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A0F492A-8779-5E49-8CB1-77E3AB29F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23094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3A71DA-02D3-5841-801E-2BAE3A569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9AC1A1-4B2B-9D4C-900E-070186482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algn="just">
              <a:lnSpc>
                <a:spcPct val="170000"/>
              </a:lnSpc>
              <a:buAutoNum type="alphaUcParenR"/>
            </a:pPr>
            <a:r>
              <a:rPr lang="pt-BR" sz="100" dirty="0"/>
              <a:t>.</a:t>
            </a:r>
          </a:p>
          <a:p>
            <a:pPr marL="457200" indent="-457200" algn="just">
              <a:lnSpc>
                <a:spcPct val="170000"/>
              </a:lnSpc>
              <a:buAutoNum type="alphaUcParenR"/>
            </a:pPr>
            <a:r>
              <a:rPr lang="pt-BR" sz="100" dirty="0"/>
              <a:t>.</a:t>
            </a:r>
          </a:p>
          <a:p>
            <a:pPr marL="457200" indent="-457200" algn="just">
              <a:lnSpc>
                <a:spcPct val="170000"/>
              </a:lnSpc>
              <a:buAutoNum type="alphaUcParenR"/>
            </a:pPr>
            <a:r>
              <a:rPr lang="pt-BR" sz="100" dirty="0"/>
              <a:t>.</a:t>
            </a:r>
          </a:p>
          <a:p>
            <a:pPr marL="457200" indent="-457200" algn="just">
              <a:lnSpc>
                <a:spcPct val="170000"/>
              </a:lnSpc>
              <a:buAutoNum type="alphaUcParenR"/>
            </a:pPr>
            <a:r>
              <a:rPr lang="pt-BR" sz="1800" dirty="0"/>
              <a:t>Ao brincar, a criança manipula fenómenos externos e os coloca a serviço do sonho, atribuindo a esses fenómenos significado onírico e sentimento.</a:t>
            </a:r>
          </a:p>
          <a:p>
            <a:pPr marL="457200" indent="-457200" algn="just">
              <a:lnSpc>
                <a:spcPct val="170000"/>
              </a:lnSpc>
              <a:buAutoNum type="alphaUcParenR"/>
            </a:pPr>
            <a:r>
              <a:rPr lang="pt-BR" sz="1800" b="1" dirty="0"/>
              <a:t>Existe uma evolução direta dos fenómenos transicionais para o brincar, do brincar para o brincar compartilhado e, em seguida, para as experiências culturais. </a:t>
            </a:r>
          </a:p>
          <a:p>
            <a:pPr marL="457200" indent="-457200" algn="just">
              <a:lnSpc>
                <a:spcPct val="170000"/>
              </a:lnSpc>
              <a:buAutoNum type="alphaUcParenR"/>
            </a:pPr>
            <a:r>
              <a:rPr lang="pt-BR" sz="1800" dirty="0"/>
              <a:t>Brincar supõe confiança e pertence ao espaço potencial entre (o que era a princípio) o bebé e a figura materna, com o bebé em estado de dependência quase absoluta, e a função adaptativa da figura materna é dada como certa pelo bebé. 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A0F492A-8779-5E49-8CB1-77E3AB29F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8390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E682CA-8CD2-1545-A271-8A1C26635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89C256A-55FD-124B-AAFF-E2EC389BC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dirty="0" err="1"/>
              <a:t>G</a:t>
            </a:r>
            <a:r>
              <a:rPr lang="pt-BR" dirty="0"/>
              <a:t>) 	Brincar envolve o corpo: </a:t>
            </a:r>
          </a:p>
          <a:p>
            <a:pPr lvl="2" algn="just">
              <a:lnSpc>
                <a:spcPct val="170000"/>
              </a:lnSpc>
            </a:pPr>
            <a:r>
              <a:rPr lang="pt-BR" dirty="0" err="1"/>
              <a:t>I</a:t>
            </a:r>
            <a:r>
              <a:rPr lang="pt-BR" dirty="0"/>
              <a:t> graças à manipulação de objetos; </a:t>
            </a:r>
          </a:p>
          <a:p>
            <a:pPr lvl="2" algn="just">
              <a:lnSpc>
                <a:spcPct val="170000"/>
              </a:lnSpc>
            </a:pPr>
            <a:r>
              <a:rPr lang="pt-BR" dirty="0"/>
              <a:t>II uma vez que determinados tipos de interesse intenso estão associados a certos aspectos da excitação física.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b="1" dirty="0"/>
              <a:t>H) A excitação física em zonas erógenas representa uma ameaça constante ao brincar e, portanto, à noção infantil da existência como pessoa. Os instintos são a principal ameaça ao brincar e ao ego; na sedução, alguma agência externa explora os instintos da criança e ajuda a aniquilar nesta o senso de existência como unidade autónoma, tornando o brincar impossível (ver Khan, 1964).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b="1" dirty="0" err="1"/>
              <a:t>I</a:t>
            </a:r>
            <a:r>
              <a:rPr lang="pt-BR" b="1" dirty="0"/>
              <a:t>) 0 brincar é essencialmente prazeroso. Isso vale mesmo quando leva a um alto grau de ansiedade. Existe, entretanto, um grau de ansiedade insuportável que destrói o brincar. 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E5AE2E8-892A-9B43-B77E-75C46B32B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16859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E79A1F-B799-BA40-B257-9845E1532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6984A1-7CBD-3A46-91CC-38E3524A6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pt-BR" dirty="0"/>
              <a:t>J) 0 elemento prazeroso do brincar traz consigo a implicação de que o despertar do instinto não é excessivo; após certo ponto, esse despertar deve levar: </a:t>
            </a:r>
          </a:p>
          <a:p>
            <a:pPr lvl="1" algn="just">
              <a:lnSpc>
                <a:spcPct val="170000"/>
              </a:lnSpc>
            </a:pPr>
            <a:r>
              <a:rPr lang="pt-BR" dirty="0" err="1"/>
              <a:t>I</a:t>
            </a:r>
            <a:r>
              <a:rPr lang="pt-BR" dirty="0"/>
              <a:t> ao clímax; </a:t>
            </a:r>
          </a:p>
          <a:p>
            <a:pPr lvl="1" algn="just">
              <a:lnSpc>
                <a:spcPct val="170000"/>
              </a:lnSpc>
            </a:pPr>
            <a:r>
              <a:rPr lang="pt-BR" dirty="0"/>
              <a:t>II ao clímax frustrado e a um sentimento de confusão mental e desconforto físico que apenas o tempo pode reparar;  </a:t>
            </a:r>
          </a:p>
          <a:p>
            <a:pPr lvl="1" algn="just">
              <a:lnSpc>
                <a:spcPct val="170000"/>
              </a:lnSpc>
            </a:pPr>
            <a:r>
              <a:rPr lang="pt-BR" dirty="0" err="1"/>
              <a:t>Ill</a:t>
            </a:r>
            <a:r>
              <a:rPr lang="pt-BR" dirty="0"/>
              <a:t> ao clímax alternativo (como na provocação de uma reação social ou dos pais, raiva etc.). </a:t>
            </a:r>
          </a:p>
          <a:p>
            <a:pPr lvl="1" algn="just">
              <a:lnSpc>
                <a:spcPct val="170000"/>
              </a:lnSpc>
            </a:pPr>
            <a:r>
              <a:rPr lang="pt-BR" dirty="0"/>
              <a:t>Pode-se dizer que o brincar chega ao próprio ponto de saturação, a qual se refere à capacidade de conter experiência. 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pt-BR" dirty="0" err="1"/>
              <a:t>K</a:t>
            </a:r>
            <a:r>
              <a:rPr lang="pt-BR" dirty="0"/>
              <a:t>) O brincar é inerentemente excitante e precário. Essa característica não deriva do despertar do instinto, mas da precariedade que pertence ao </a:t>
            </a:r>
            <a:r>
              <a:rPr lang="pt-BR" dirty="0" err="1"/>
              <a:t>interjogo</a:t>
            </a:r>
            <a:r>
              <a:rPr lang="pt-BR" dirty="0"/>
              <a:t>, na mente da criança, entre aquilo que é subjetivo (a quase alucinação) e o que é objetivamente percebido (a realidade concreta ou compartilhada).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1D867A5-3F7A-F941-B60C-6964320A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66922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175562-3B73-5940-B1F1-7EC16A1F9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100" dirty="0"/>
              <a:t>Capítulo 4. O brincar: a atividade criativa e a busca do </a:t>
            </a:r>
            <a:r>
              <a:rPr lang="pt-BR" sz="3100" dirty="0" err="1"/>
              <a:t>si-mesmo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7357E42-6FD1-8540-A301-17ECA4FC4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 Discutirei agora uma característica importante do brincar: </a:t>
            </a:r>
            <a:r>
              <a:rPr lang="pt-BR" b="1" dirty="0"/>
              <a:t>é no brincar, e talvez apenas no brincar, que a criança ou o adulto têm liberdade para ser criativos.</a:t>
            </a:r>
            <a:r>
              <a:rPr lang="pt-BR" dirty="0"/>
              <a:t> Essa consideração surge em minha mente como evolução do conceito de fenómenos transicionais e </a:t>
            </a:r>
            <a:r>
              <a:rPr lang="pt-BR" b="1" dirty="0"/>
              <a:t>leva em conta a parte difícil de minha teoria dos objetos transicionais, que é a existência de um paradoxo que deve ser aceito, tolerado e não resolvido</a:t>
            </a:r>
            <a:r>
              <a:rPr lang="pt-BR" dirty="0"/>
              <a:t>. P. 91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04F6E43-2319-9D4D-AE4F-E26F543DC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45581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8882A4-C584-4E4A-9CBC-6CD7F41D8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C36191-3222-234E-BA84-F4099BA56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60000"/>
              </a:lnSpc>
            </a:pPr>
            <a:r>
              <a:rPr lang="pt-BR" dirty="0"/>
              <a:t>Não tenho intenção de me envolver na comparação entre psicoterapia e psicanálise nem busco definir esses dois processos de maneira a traçar uma linha clara de demarcação entre as duas. Para mim, o princípio geral que me parece válido é de que </a:t>
            </a:r>
            <a:r>
              <a:rPr lang="pt-BR" b="1" dirty="0"/>
              <a:t>a psicoterapia ocorre na intersecção entre duas áreas do brincar: a do paciente e a do terapeuta. Se o terapeuta é incapaz de brincar, ele não está apto para o trabalho. Se o paciente é incapaz de brincar, algo precisa ser feito para que se torne capaz disso, e só então a psicoterapia pode começar. O brincar é essencial porque é nele que o paciente pode ser criativo. </a:t>
            </a:r>
            <a:r>
              <a:rPr lang="pt-BR" dirty="0"/>
              <a:t>P. 92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CF45D6F-96B5-0E4E-88AC-2CA28D97E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04084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654DD-F84D-884F-8DA6-25B1B635D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1D0750-C8C3-8842-A92B-24B47A1DE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pt-BR" b="1" dirty="0"/>
              <a:t>É no brincar, e apenas no brincar, que a criança ou o adulto conseguem ser criativos / e utilizar toda a sua personalidade, e somente sendo criativo o indivíduo pode descobrir o self. </a:t>
            </a:r>
            <a:r>
              <a:rPr lang="pt-BR" dirty="0"/>
              <a:t>P. 92-93</a:t>
            </a:r>
          </a:p>
          <a:p>
            <a:pPr lvl="0" algn="just">
              <a:lnSpc>
                <a:spcPct val="150000"/>
              </a:lnSpc>
            </a:pPr>
            <a:r>
              <a:rPr lang="pt-BR" dirty="0"/>
              <a:t>(Assim, pode-se concluir que a comunicação só é possível por meio do brincar, com exceção da comunicação direta, que pertence à psicopatologia ou a uma imaturidade extrema.) p. 93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B90A925-6CB6-4B4B-B180-E1ECB29D2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7644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B313A-D1B8-5647-B0FD-3D9D9B3C1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C8C1B1-1DE0-BD43-B82F-F0DD6C587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pt-BR" dirty="0"/>
              <a:t>Dado o quadro conceitual no qual </a:t>
            </a:r>
            <a:r>
              <a:rPr lang="pt-BR" dirty="0" err="1"/>
              <a:t>Winnicott</a:t>
            </a:r>
            <a:r>
              <a:rPr lang="pt-BR" dirty="0"/>
              <a:t> publicou o livro </a:t>
            </a:r>
            <a:r>
              <a:rPr lang="pt-BR" i="1" dirty="0"/>
              <a:t>O brincar e a realidade</a:t>
            </a:r>
            <a:r>
              <a:rPr lang="pt-BR" dirty="0"/>
              <a:t>, trata-se, agora, de retomar seu sumário e, então, apresentar as teses principais de cada um de seus capítulos, tendo, assim, um panorama que é, na verdade, um portal para desenvolvimento, estudo e utilização dessas propostas, seja para o pensamento em geral seja para a prática clínica.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BF04021-3645-3148-A92A-3760D1FC4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19364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C74FDA-1F15-E442-9C11-7704819CE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2F821D-53AA-5943-A7A5-E49988065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b="1" dirty="0"/>
              <a:t>O self não pode ser encontrado naquilo que se cria a partir dos produtos do corpo ou da mente, por mais relevantes que esses constructos possam ser do ponto de vista estético, técnico ou do impacto que causam. Se o artista está procurando o self (independentemente do meio), pode-se dizer que ele já falhou em algum grau no campo do viver criativo. A criação finalizada jamais resolve a falta subjacente do sentimento do self. </a:t>
            </a:r>
            <a:r>
              <a:rPr lang="pt-BR" dirty="0"/>
              <a:t>P. 93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B6B2B13-F6A5-104C-891C-4FDBE0FEF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65921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877B1-982D-9D4A-BFFA-1CC11BC91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Capítulo 5. A criatividade e suas origens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649994-9716-894F-A061-AD6873B26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 </a:t>
            </a:r>
            <a:r>
              <a:rPr lang="pt-BR" dirty="0">
                <a:sym typeface="Wingdings" pitchFamily="2" charset="2"/>
              </a:rPr>
              <a:t></a:t>
            </a:r>
            <a:r>
              <a:rPr lang="pt-BR" dirty="0"/>
              <a:t> viver criativamente é um estado saudável ... a submissão é uma base doentia para a vida.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sym typeface="Wingdings" pitchFamily="2" charset="2"/>
              </a:rPr>
              <a:t></a:t>
            </a:r>
            <a:r>
              <a:rPr lang="pt-BR" dirty="0"/>
              <a:t> criatividade ... como parte do estar vivo... (p. 112. A criatividade sobre a qual me debruço é universal e faz parte do estar vivo)</a:t>
            </a:r>
          </a:p>
          <a:p>
            <a:pPr algn="just">
              <a:lnSpc>
                <a:spcPct val="150000"/>
              </a:lnSpc>
            </a:pPr>
            <a:r>
              <a:rPr lang="pt-BR" dirty="0">
                <a:sym typeface="Wingdings" pitchFamily="2" charset="2"/>
              </a:rPr>
              <a:t></a:t>
            </a:r>
            <a:r>
              <a:rPr lang="pt-BR" dirty="0"/>
              <a:t> SER é ser criativo... daí </a:t>
            </a:r>
            <a:r>
              <a:rPr lang="pt-BR" dirty="0" err="1"/>
              <a:t>Winnicott</a:t>
            </a:r>
            <a:r>
              <a:rPr lang="pt-BR" dirty="0"/>
              <a:t> ser levado a analisar o que ele chamou de Elemento Feminino Puro (SER) e elemento Masculino Puro (FAZER) </a:t>
            </a: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9AF4778-ACCB-2143-B022-9031BBF94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87003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A78618-7052-A349-B5C2-52B0D7F39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BD424F-2B2D-C04A-91EA-DA7275C81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dirty="0"/>
              <a:t>A IDEIA DE CRIATIVIDADE </a:t>
            </a:r>
          </a:p>
          <a:p>
            <a:pPr lvl="1" algn="just">
              <a:lnSpc>
                <a:spcPct val="170000"/>
              </a:lnSpc>
            </a:pPr>
            <a:r>
              <a:rPr lang="pt-BR" b="1" dirty="0"/>
              <a:t>Espero que o leitor aceite esta referência geral à criatividade, sem permitir que a palavra seja confundida com a criação bem-sucedida ou aclamada, compreendendo-a simplesmente como uma coloração das atitudes em relação à realidade externa. </a:t>
            </a:r>
          </a:p>
          <a:p>
            <a:pPr lvl="1" algn="just">
              <a:lnSpc>
                <a:spcPct val="170000"/>
              </a:lnSpc>
            </a:pPr>
            <a:r>
              <a:rPr lang="pt-BR" b="1" dirty="0"/>
              <a:t>Mais do que qualquer outra coisa, é a apreciação criativa que faz o indivíduo sentir que vale a pena viver. </a:t>
            </a:r>
            <a:r>
              <a:rPr lang="pt-BR" dirty="0"/>
              <a:t>Em contraste direto com essa forma de lidar com a realidade externa está um relacionamento de submissão que reconhece o mundo e seus detalhes, mas apenas como algo a que se deve adequar ou que exige adaptação. </a:t>
            </a:r>
            <a:r>
              <a:rPr lang="pt-BR" b="1" dirty="0"/>
              <a:t>A submissão traz ao indivíduo um sentimento de futilidade associado à ideia de que nada importa e de que a vida não é digna de ser vivida</a:t>
            </a:r>
            <a:r>
              <a:rPr lang="pt-BR" dirty="0"/>
              <a:t>. Cruelmente, muitos indivíduos experimentam apenas o suficiente da vida criativa para reconhecer que, na maior parte do tempo, vivem de maneira não criativa, como se estivessem presos na criatividade de outra pessoa ou de uma máquina</a:t>
            </a:r>
            <a:r>
              <a:rPr lang="pt-BR" b="1" dirty="0"/>
              <a:t>.  </a:t>
            </a:r>
            <a:r>
              <a:rPr lang="pt-BR" dirty="0"/>
              <a:t>P. 108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F573043-62B3-7C42-9850-B41B6BDDF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12722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5BEC33-D921-8A44-9165-7A98E97B7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B884BF-0AD4-4C4F-986D-169840EBF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 Em termos psiquiátricos, essa segunda forma de viver no mundo é reconhecida como doença. De uma maneira ou de outra, </a:t>
            </a:r>
            <a:r>
              <a:rPr lang="pt-BR" b="1" dirty="0"/>
              <a:t>nossa teoria supõe a crença de que viver criativamente é um estado saudável e de que a submissão é uma base doentia para a vida.</a:t>
            </a:r>
            <a:r>
              <a:rPr lang="pt-BR" dirty="0"/>
              <a:t> Não há dúvida de que a atitude geral de nossa sociedade e o ambiente filosófico de nosso momento histórico contribuem para esse ponto de vista, assim como para o ponto de vista presente neste livro e no qual acreditamos. Em outro momento ou lugar, talvez tivéssemos outra visão. P. 109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2239BF3-8EC0-3744-94A0-52AD8CEC9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5575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0D2D8-7620-F34F-ADA0-56272F366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2BF626-08E2-6446-A8D5-E79132072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 Viver de maneira criativa ou de maneira não criativa são alternativas que podem ser nitidamente contrastadas. Minha teoria seria muito mais simples do que é se pudéssemos encontrar qualquer um desses extremos em um caso ou em uma situação. Porém, esse problema é obscurecido porque o grau de objetividade com o qual contamos para falar da realidade exterior de cada indivíduo é variável. Até certo ponto, a objetividade é um termo relativo, já que tudo aquilo que é objetivamente percebido é, sob certos aspectos, subjetivamente concebido.2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D1CC25F-28B6-1D44-A076-59DB0BBD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36006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8CE4AC-CE62-264F-BCD1-9DCC0FD79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19DAE2-64B5-4E49-AB0D-8F8334DA0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 Embora esse seja justamente o objeto de investigação deste livro, é preciso destacar que para muitos indivíduos a realidade externa continua a ser, até certo ponto, um fenómeno subjetivo. Em casos extremos, o indivíduo alucina, seja em momentos específicos, seja de maneira generalizada. Existem inúmeras expressões para designar esse estado ("pirado", "não inteiramente presente", "sem os pés na terra", "sentindo-se irreal")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79633F2-659B-9C48-9E12-1EBDD66DB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6912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B54F0E-D7B3-4F47-AAE1-0A545F84E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42FB5BB-C0E0-7047-B029-84E59CF6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BR" dirty="0"/>
              <a:t> A criatividade sobre a qual me debruço é universal e faz parte do estar vivo. P. 112</a:t>
            </a:r>
          </a:p>
          <a:p>
            <a:pPr marL="0" indent="0">
              <a:buNone/>
            </a:pPr>
            <a:br>
              <a:rPr lang="pt-BR" dirty="0"/>
            </a:br>
            <a:r>
              <a:rPr lang="pt-BR" dirty="0"/>
              <a:t> 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F994F62-271D-354F-9674-27B7B3752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5168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53EF31-56AA-724F-8FF7-2F2782D12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Capítulo 5. O uso de um objeto e relacionamentos através de identificações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EBCB0D-A952-5444-9861-C65D61FD9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pt-BR" dirty="0">
                <a:sym typeface="Wingdings" pitchFamily="2" charset="2"/>
              </a:rPr>
              <a:t></a:t>
            </a:r>
            <a:r>
              <a:rPr lang="pt-BR" dirty="0"/>
              <a:t> tendo analisado as relações de objeto e focado sua atenção numa relação onde sujeito e objeto, paradoxalmente, são e não a mesma coisa, com os fenômenos transicionais</a:t>
            </a:r>
          </a:p>
          <a:p>
            <a:pPr algn="just">
              <a:lnSpc>
                <a:spcPct val="160000"/>
              </a:lnSpc>
              <a:buFont typeface="Wingdings" pitchFamily="2" charset="2"/>
              <a:buChar char="è"/>
            </a:pPr>
            <a:r>
              <a:rPr lang="pt-BR" dirty="0"/>
              <a:t>tendo mostrado como a dinâmica de relação com os objetos transicionais são, necessariamente, marcadas pela espontaneidade e criatividade, </a:t>
            </a:r>
            <a:r>
              <a:rPr lang="pt-BR" dirty="0" err="1"/>
              <a:t>Winnicott</a:t>
            </a:r>
            <a:r>
              <a:rPr lang="pt-BR" dirty="0"/>
              <a:t> aponta para a centralidade do impulso criativo</a:t>
            </a:r>
          </a:p>
          <a:p>
            <a:pPr algn="just">
              <a:lnSpc>
                <a:spcPct val="160000"/>
              </a:lnSpc>
              <a:buFont typeface="Wingdings" pitchFamily="2" charset="2"/>
              <a:buChar char="è"/>
            </a:pPr>
            <a:r>
              <a:rPr lang="pt-BR" dirty="0"/>
              <a:t> tendo analisado a criatividade como fundamento da natureza humana</a:t>
            </a:r>
          </a:p>
          <a:p>
            <a:pPr algn="just">
              <a:lnSpc>
                <a:spcPct val="160000"/>
              </a:lnSpc>
              <a:buFont typeface="Wingdings" pitchFamily="2" charset="2"/>
              <a:buChar char="è"/>
            </a:pPr>
            <a:r>
              <a:rPr lang="pt-BR" dirty="0"/>
              <a:t> tendo acentuado o fato de que uma certa “ilusão” de criar o mundo, a si mesmo e ao outro, constitui a base da existência, do poder estar no mundo e ter uma vida que vale a pena ser vivida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66EDEB5-5225-3A47-AA2A-887E71B3C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1371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C0C5A2-2E5D-BC40-9A7E-2B86A5B07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100" b="1" dirty="0">
                <a:sym typeface="Wingdings" pitchFamily="2" charset="2"/>
              </a:rPr>
              <a:t></a:t>
            </a:r>
            <a:r>
              <a:rPr lang="pt-BR" sz="3100" b="1" dirty="0"/>
              <a:t> </a:t>
            </a:r>
            <a:r>
              <a:rPr lang="pt-BR" sz="3100" b="1" dirty="0" err="1"/>
              <a:t>Winnicott</a:t>
            </a:r>
            <a:r>
              <a:rPr lang="pt-BR" sz="3100" b="1" dirty="0"/>
              <a:t> se debruça, então, à questão: como surge a realidade?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EB37CB-0750-3A43-A4B1-61F20CDF3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b="1" dirty="0"/>
              <a:t>Resposta</a:t>
            </a:r>
            <a:r>
              <a:rPr lang="pt-BR" dirty="0"/>
              <a:t>: ela surge do próprio uso dos objetos criados-encontrados que, ao serem usados (que dizer, criados e novamente recriados, são, também destruídos no que eram...), são destruídos na sua qualidade de serem “criados”, na sua qualidade de serem subjetivos, passando a ter uma existência fora do campo da criação do indivíduo, passando a ser “objetos externos”, reais e distintos do indivíduo, passam a ser , então, objetos investidos de afeto.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1AA42A-803B-C64E-9FCC-D31CC92A6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470778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37729-EAD0-944C-9BC9-63C5915EC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301D9F-429A-3A43-A1DD-F27178DAB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	Esta operação cria duas coisas ao mesmo tempo: o objeto real, externo, e o indivíduo como separado do objeto, ou seja, esta operação cria o objeto e o EU (como unidade psicológica que distingue um EU de tudo que é não-eu).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	A partir do momento em que a integração num EU é alcançada, também se dá a distinção mundo externo </a:t>
            </a:r>
            <a:r>
              <a:rPr lang="pt-BR" i="1" dirty="0"/>
              <a:t>versus</a:t>
            </a:r>
            <a:r>
              <a:rPr lang="pt-BR" dirty="0"/>
              <a:t> mundo interno, bem como toda a miríade dos mecanismos projetos, </a:t>
            </a:r>
            <a:r>
              <a:rPr lang="pt-BR" dirty="0" err="1"/>
              <a:t>introjetivos</a:t>
            </a:r>
            <a:r>
              <a:rPr lang="pt-BR" dirty="0"/>
              <a:t> e </a:t>
            </a:r>
            <a:r>
              <a:rPr lang="pt-BR" dirty="0" err="1"/>
              <a:t>identificatórios</a:t>
            </a:r>
            <a:r>
              <a:rPr lang="pt-BR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	Este capítulo trata deste processo. 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3A0FC55-684C-E846-B467-36E6511A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620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0B75D1-8973-444F-B38B-FAFDD52B3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SUMÁRIO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D339CA-437E-754B-8A13-24ED0D4A7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pt-BR" dirty="0"/>
              <a:t>Capítulo 1. Objetos transicionais e fenômenos transicionais</a:t>
            </a:r>
          </a:p>
          <a:p>
            <a:pPr algn="just">
              <a:lnSpc>
                <a:spcPct val="170000"/>
              </a:lnSpc>
            </a:pPr>
            <a:r>
              <a:rPr lang="pt-BR" dirty="0"/>
              <a:t>Capítulo 2. Sonhar, fantasiar e viver: uma história clínica que descreve uma dissociação primária</a:t>
            </a:r>
          </a:p>
          <a:p>
            <a:pPr algn="just">
              <a:lnSpc>
                <a:spcPct val="170000"/>
              </a:lnSpc>
            </a:pPr>
            <a:r>
              <a:rPr lang="pt-BR" dirty="0">
                <a:highlight>
                  <a:srgbClr val="FFFF00"/>
                </a:highlight>
              </a:rPr>
              <a:t>Capítulo 3. O Brincar: uma exposição teórica</a:t>
            </a:r>
          </a:p>
          <a:p>
            <a:pPr algn="just">
              <a:lnSpc>
                <a:spcPct val="170000"/>
              </a:lnSpc>
            </a:pPr>
            <a:r>
              <a:rPr lang="pt-BR" dirty="0"/>
              <a:t>Capítulo 4. A criatividade e suas origens</a:t>
            </a:r>
          </a:p>
          <a:p>
            <a:pPr algn="just">
              <a:lnSpc>
                <a:spcPct val="170000"/>
              </a:lnSpc>
            </a:pPr>
            <a:r>
              <a:rPr lang="pt-BR" dirty="0"/>
              <a:t>Capítulo 5. O uso de um objeto e relacionamentos através de identificações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Capítulo 6. A localização da experiência cultural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Capítulo 7. O lugar em que vivemos</a:t>
            </a:r>
          </a:p>
          <a:p>
            <a:pPr algn="just">
              <a:lnSpc>
                <a:spcPct val="170000"/>
              </a:lnSpc>
            </a:pPr>
            <a:r>
              <a:rPr lang="pt-BR" dirty="0"/>
              <a:t>Capítulo 8.  O papel de espelho da mãe e da família no desenvolvimento infantil 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Capítulo 9. Inter-relacionar-se independentemente do impulso instintual e em função de identificações cruzadas</a:t>
            </a:r>
          </a:p>
          <a:p>
            <a:pPr lvl="0" algn="just">
              <a:lnSpc>
                <a:spcPct val="170000"/>
              </a:lnSpc>
            </a:pPr>
            <a:r>
              <a:rPr lang="pt-BR" dirty="0"/>
              <a:t>Capítulo 10. Conceitos contemporâneos de desenvolvimento adolescente e suas implicações para a educação superior</a:t>
            </a:r>
          </a:p>
          <a:p>
            <a:pPr lvl="0"/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4BCB4FB-51BB-B74C-8BC2-B8901E1BC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7984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40216D-D984-284E-BAD5-4A4196075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br>
              <a:rPr lang="pt-BR" b="1" dirty="0"/>
            </a:br>
            <a:r>
              <a:rPr lang="pt-BR" sz="3100" b="1" dirty="0"/>
              <a:t>Capítulo 6. A localização da experiência cultural</a:t>
            </a:r>
            <a:br>
              <a:rPr lang="pt-BR" sz="3100" b="1" dirty="0"/>
            </a:br>
            <a:br>
              <a:rPr lang="pt-BR" sz="3100" b="1" dirty="0"/>
            </a:br>
            <a:r>
              <a:rPr lang="pt-BR" sz="3100" b="1" dirty="0"/>
              <a:t>Capítulo 7. O lugar em que vivemos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8F49F4-42BD-4249-AE8F-24C92E9F6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b="1" dirty="0"/>
              <a:t>Nestes dois capítulos, </a:t>
            </a:r>
            <a:r>
              <a:rPr lang="pt-BR" b="1" dirty="0" err="1"/>
              <a:t>Winnicot</a:t>
            </a:r>
            <a:r>
              <a:rPr lang="pt-BR" b="1" dirty="0"/>
              <a:t> apresenta a sua teoria da cultura, da maneira como o homem entra na vida grupal e cultural, da necessidade da vida cultural como modo de encontrar a si mesmo, considerando que a cultura e a vida grupal corresponde a uma expansão dos fenômenos transicionais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66DC507-8AA5-4B4B-AB42-B7176310E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90443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DC3372-0C03-6F49-B494-36D419927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sz="2000" dirty="0"/>
            </a:br>
            <a:br>
              <a:rPr lang="pt-BR" sz="2000" dirty="0"/>
            </a:br>
            <a:br>
              <a:rPr lang="pt-BR" sz="2000" dirty="0"/>
            </a:br>
            <a:br>
              <a:rPr lang="pt-BR" sz="2000" dirty="0"/>
            </a:br>
            <a:br>
              <a:rPr lang="pt-BR" sz="2000" dirty="0"/>
            </a:br>
            <a:r>
              <a:rPr lang="pt-BR" sz="2700" b="1" dirty="0"/>
              <a:t>Capítulo 8.  O papel de espelho da mãe e da família no desenvolvimento infantil </a:t>
            </a:r>
            <a:br>
              <a:rPr lang="pt-BR" sz="2700" b="1" dirty="0"/>
            </a:br>
            <a:br>
              <a:rPr lang="pt-BR" sz="2700" b="1" dirty="0"/>
            </a:br>
            <a:r>
              <a:rPr lang="pt-BR" sz="2700" b="1" dirty="0"/>
              <a:t>Capítulo 9. Inter-relacionar-se independentemente do impulso instintual e em função de identificações cruzadas</a:t>
            </a:r>
            <a:br>
              <a:rPr lang="pt-BR" sz="2000" dirty="0"/>
            </a:br>
            <a:br>
              <a:rPr lang="pt-BR" sz="2000" dirty="0"/>
            </a:br>
            <a:r>
              <a:rPr lang="pt-BR" dirty="0"/>
              <a:t> 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367771-FEDA-3F44-AFF3-2C948977C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/>
              <a:t>Nestes dois capítulos, </a:t>
            </a:r>
            <a:r>
              <a:rPr lang="pt-BR" dirty="0" err="1"/>
              <a:t>Winnicott</a:t>
            </a:r>
            <a:r>
              <a:rPr lang="pt-BR" dirty="0"/>
              <a:t> retoma – de diversos ângulos (relação primitiva com a mãe; as relações de identificação e a possibilidade de colocar-se no lugar do outro) – a linha do desenvolvimento do SER, dos diversos modos de ser-no-mundo, que não se confunde nem se reduzem às questões de administração da vida instintual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934A6C-32E7-064C-AD73-F316B4390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13092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DC3372-0C03-6F49-B494-36D419927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sz="2000" dirty="0"/>
            </a:br>
            <a:br>
              <a:rPr lang="pt-BR" sz="2000" dirty="0"/>
            </a:br>
            <a:br>
              <a:rPr lang="pt-BR" sz="2000" dirty="0"/>
            </a:br>
            <a:br>
              <a:rPr lang="pt-BR" sz="2000" dirty="0"/>
            </a:br>
            <a:br>
              <a:rPr lang="pt-BR" sz="2000" dirty="0"/>
            </a:br>
            <a:r>
              <a:rPr lang="pt-BR" sz="3100" b="1" dirty="0"/>
              <a:t>Capítulo 10. Conceitos contemporâneos de desenvolvimento adolescente e suas implicações para a educação superior</a:t>
            </a:r>
            <a:br>
              <a:rPr lang="pt-BR" sz="2000" dirty="0"/>
            </a:br>
            <a:br>
              <a:rPr lang="pt-BR" sz="2000" dirty="0"/>
            </a:br>
            <a:r>
              <a:rPr lang="pt-BR" dirty="0"/>
              <a:t> 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7367771-FEDA-3F44-AFF3-2C948977C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dirty="0"/>
              <a:t>No capítulo final, </a:t>
            </a:r>
            <a:r>
              <a:rPr lang="pt-BR" dirty="0" err="1"/>
              <a:t>Winnicott</a:t>
            </a:r>
            <a:r>
              <a:rPr lang="pt-BR" dirty="0"/>
              <a:t> apresenta uma análise estrutural do que acontece com os adolescentes, destacando: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O adolescente é imaturo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O adolescente procura o enfrentamento 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O adolescente ganhou duas navalhas que não sabe usar: a potência muscular e a sexual</a:t>
            </a:r>
          </a:p>
          <a:p>
            <a:pPr algn="just">
              <a:lnSpc>
                <a:spcPct val="150000"/>
              </a:lnSpc>
            </a:pPr>
            <a:r>
              <a:rPr lang="pt-BR" dirty="0"/>
              <a:t>Alguém morre na </a:t>
            </a:r>
            <a:r>
              <a:rPr lang="pt-BR"/>
              <a:t>fantasia inconsciente</a:t>
            </a:r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dirty="0"/>
              <a:t>SER vem antes de FAZER.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8934A6C-32E7-064C-AD73-F316B4390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84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455F3-B85B-9F4F-8DBA-69D2E22B0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Capítulo 1. Objetos transicionais e fenômenos transicionais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74C0BA-5A2A-0149-8DDE-C6ACD357E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/>
              <a:t>		       Área Intermediária entre</a:t>
            </a:r>
            <a:endParaRPr lang="pt-BR" dirty="0"/>
          </a:p>
          <a:p>
            <a:pPr marL="0" indent="0">
              <a:buNone/>
            </a:pPr>
            <a:r>
              <a:rPr lang="pt-BR" sz="2100" dirty="0"/>
              <a:t>O Polegar						e o ursinho</a:t>
            </a:r>
          </a:p>
          <a:p>
            <a:pPr marL="0" indent="0">
              <a:buNone/>
            </a:pPr>
            <a:r>
              <a:rPr lang="pt-BR" sz="2100" dirty="0"/>
              <a:t>O Erotismo oral						e a verdadeira R-O</a:t>
            </a:r>
          </a:p>
          <a:p>
            <a:pPr marL="0" indent="0">
              <a:buNone/>
            </a:pPr>
            <a:r>
              <a:rPr lang="pt-BR" sz="2100" dirty="0"/>
              <a:t>A Atividade criativa 					a projeção do que</a:t>
            </a:r>
          </a:p>
          <a:p>
            <a:pPr marL="0" indent="0">
              <a:buNone/>
            </a:pPr>
            <a:r>
              <a:rPr lang="pt-BR" sz="2100" dirty="0"/>
              <a:t>	Primária							foi </a:t>
            </a:r>
            <a:r>
              <a:rPr lang="pt-BR" sz="2100" dirty="0" err="1"/>
              <a:t>introjetado</a:t>
            </a:r>
            <a:endParaRPr lang="pt-BR" sz="2100" dirty="0"/>
          </a:p>
          <a:p>
            <a:pPr marL="0" indent="0">
              <a:buNone/>
            </a:pPr>
            <a:r>
              <a:rPr lang="pt-BR" sz="2100" dirty="0"/>
              <a:t>O desconhecimento inicial					e o reconhecimento da  </a:t>
            </a:r>
          </a:p>
          <a:p>
            <a:pPr marL="0" indent="0">
              <a:buNone/>
            </a:pPr>
            <a:r>
              <a:rPr lang="pt-BR" sz="2100" dirty="0"/>
              <a:t>               da dívida							da dívida</a:t>
            </a:r>
          </a:p>
          <a:p>
            <a:pPr marL="0" indent="0">
              <a:buNone/>
            </a:pPr>
            <a:r>
              <a:rPr lang="pt-BR" sz="2100" dirty="0"/>
              <a:t>A relação subjetiva com 					a relação com objetos</a:t>
            </a:r>
          </a:p>
          <a:p>
            <a:pPr marL="0" indent="0">
              <a:buNone/>
            </a:pPr>
            <a:r>
              <a:rPr lang="pt-BR" sz="2100" dirty="0"/>
              <a:t>             os objetos					               		reconhecidos como externos</a:t>
            </a:r>
          </a:p>
          <a:p>
            <a:pPr marL="0" indent="0">
              <a:buNone/>
            </a:pPr>
            <a:r>
              <a:rPr lang="pt-BR" sz="2100" dirty="0"/>
              <a:t>Sujeito e objetos fusionados				sujeito e objetos separados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59B776-0712-4147-910D-B0EE3D763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194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33069B-8A04-8B46-A39A-6D05F35C2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73B517AC-254E-A346-B478-4EE618A28A7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296" y="466768"/>
            <a:ext cx="3934968" cy="592446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2A88624-E8E9-6F4E-B23C-FE4E5F11B9A9}"/>
              </a:ext>
            </a:extLst>
          </p:cNvPr>
          <p:cNvSpPr txBox="1"/>
          <p:nvPr/>
        </p:nvSpPr>
        <p:spPr>
          <a:xfrm>
            <a:off x="2943922" y="3278459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D2BFB0CC-A7A9-874F-A0CA-53ED8C06C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569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9B87E8-088B-6A4D-9626-64B8675C5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/>
              <a:t>Relação com os objetos subjetivos e relação com objetos transicionais</a:t>
            </a:r>
            <a:endParaRPr lang="pt-BR" sz="28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7B4B73-1015-BD4D-9695-3D2773309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5748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pt-BR" sz="1600" dirty="0"/>
              <a:t>A ideia ilustrada na Figura l é a seguinte: em determinado ponto teórico, no início do desenvolvimento de cada indivíduo humano, um bebé em certo ambiente fornecido pela mãe concebe a ideia de algo capaz de saciar a crescente necessidade surgida de uma tensão instintiva. Não é possível dizer que, a princípio, o bebé sabe o que deve ser criado. Nesse momento, a mãe se apresenta. Normalmente, ela oferece o seio e sua ânsia potencial de alimentar. A adaptação da mãe às necessidades do bebé, quando é suficientemente boa, dá a ele a ilusão de que existe uma realidade externa que coincide com sua própria capacidade criativa. Em outras palavras, existe uma sobreposição entre o que a mãe fornece e o que o bebé consegue conceber. Para o observador, o bebé percebe aquilo que a mãe apresenta, mas essa não é toda a verdade. Ele reconhece o seio apenas como um seio que pode ser criado naquele exato momento e local. Não há intercâmbio entre a mãe e o bebé. Psicologicamente, o bebé mama de um peito que é parte dele, enquanto a mãe dá de mamar para um bebé que é parte dela. Em psicologia, a ideia de intercâmbio se baseia em uma ilusão por parte do psicólogo. 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3EE3223-B183-A240-B870-7EBB9B783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3045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A63031-C383-7D41-8B5E-707015CB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id="{59729D95-D051-1448-BC94-55191FC491F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729" y="365125"/>
            <a:ext cx="3797029" cy="5924464"/>
          </a:xfrm>
          <a:prstGeom prst="rect">
            <a:avLst/>
          </a:prstGeom>
        </p:spPr>
      </p:pic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C53E9B31-1765-F943-989D-46E9728B0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986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46A1F-A9EB-934D-BB40-2DA319038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D6FE6A-B6DB-8F48-92A6-5FEFF94FD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pt-BR" sz="3300" dirty="0"/>
              <a:t>Na Figura 2, é dada uma forma para a área da ilusão, de modo a ilustrar o que considero uma das principais funções do objeto transicional e dos fenómenos transicionais. Os objetos transicionais e os fenômenos transicionais iniciam os seres humanos naquilo que eles sempre considerarão importante, ou seja, uma área neutra de experiência que não será posta à prova. </a:t>
            </a:r>
            <a:r>
              <a:rPr lang="pt-BR" sz="3300" i="1" dirty="0"/>
              <a:t>Pode-se dizer do objeto transicional que existe um acordo entre nós e o bebé, de que nunca faremos a pergunta: "Você criou isso ou apresentaram isso para você a partir do exterior?”.</a:t>
            </a:r>
            <a:r>
              <a:rPr lang="pt-BR" sz="3300" dirty="0"/>
              <a:t> </a:t>
            </a:r>
            <a:r>
              <a:rPr lang="pt-BR" sz="3300" i="1" dirty="0"/>
              <a:t>O ponto mais importante é que não há expectativa de uma resposta. A pergunta não deve ser formulada.</a:t>
            </a:r>
          </a:p>
          <a:p>
            <a:pPr algn="just">
              <a:lnSpc>
                <a:spcPct val="150000"/>
              </a:lnSpc>
            </a:pPr>
            <a:endParaRPr lang="pt-BR" dirty="0"/>
          </a:p>
          <a:p>
            <a:pPr algn="just">
              <a:lnSpc>
                <a:spcPct val="150000"/>
              </a:lnSpc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02591E-FCFA-D54D-9358-2EDEF1E48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B27B3-1B26-704F-A319-0585F54C6E54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07013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3475</TotalTime>
  <Words>4425</Words>
  <Application>Microsoft Macintosh PowerPoint</Application>
  <PresentationFormat>Widescreen</PresentationFormat>
  <Paragraphs>192</Paragraphs>
  <Slides>42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Times New Roman</vt:lpstr>
      <vt:lpstr>Wingdings</vt:lpstr>
      <vt:lpstr>Tema do Office</vt:lpstr>
      <vt:lpstr>Apresentação analítico-crítica do livro   O BRINCAR E A REALIDADE    </vt:lpstr>
      <vt:lpstr>Proposta</vt:lpstr>
      <vt:lpstr>Apresentação do PowerPoint</vt:lpstr>
      <vt:lpstr>SUMÁRIO</vt:lpstr>
      <vt:lpstr>Capítulo 1. Objetos transicionais e fenômenos transicionais</vt:lpstr>
      <vt:lpstr>Apresentação do PowerPoint</vt:lpstr>
      <vt:lpstr>Relação com os objetos subjetivos e relação com objetos transicionais</vt:lpstr>
      <vt:lpstr>Apresentação do PowerPoint</vt:lpstr>
      <vt:lpstr>Apresentação do PowerPoint</vt:lpstr>
      <vt:lpstr>Capítulo 1. Objetos transicionais e fenômenos transicionais</vt:lpstr>
      <vt:lpstr>Capítulo 2. Sonhar, fantasiar e viver: uma história clínica que descreve uma dissociação primária </vt:lpstr>
      <vt:lpstr>  Capítulo 3. O Brincar: uma exposição teórica Winnicott, D. W. (1968i). O Brincar: proposição teórica. In O Brincar e a Realidade (pp. 69-90). São Paulo: UBU, 2019.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pp. 89-90 Resumo  </vt:lpstr>
      <vt:lpstr> </vt:lpstr>
      <vt:lpstr>Apresentação do PowerPoint</vt:lpstr>
      <vt:lpstr>Apresentação do PowerPoint</vt:lpstr>
      <vt:lpstr>Capítulo 4. O brincar: a atividade criativa e a busca do si-mesmo </vt:lpstr>
      <vt:lpstr>Apresentação do PowerPoint</vt:lpstr>
      <vt:lpstr>Apresentação do PowerPoint</vt:lpstr>
      <vt:lpstr>Apresentação do PowerPoint</vt:lpstr>
      <vt:lpstr>Capítulo 5. A criatividade e suas origens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Capítulo 5. O uso de um objeto e relacionamentos através de identificações </vt:lpstr>
      <vt:lpstr> Winnicott se debruça, então, à questão: como surge a realidade? </vt:lpstr>
      <vt:lpstr>Apresentação do PowerPoint</vt:lpstr>
      <vt:lpstr> Capítulo 6. A localização da experiência cultural  Capítulo 7. O lugar em que vivemos </vt:lpstr>
      <vt:lpstr>     Capítulo 8.  O papel de espelho da mãe e da família no desenvolvimento infantil   Capítulo 9. Inter-relacionar-se independentemente do impulso instintual e em função de identificações cruzadas    </vt:lpstr>
      <vt:lpstr>     Capítulo 10. Conceitos contemporâneos de desenvolvimento adolescente e suas implicações para a educação superior 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“além do princípio do prazer” a universalidade da ação de brincar.  Apresentação analítico-crítica de O BRINCAR E A REALIDADE   </dc:title>
  <dc:creator>Microsoft Office User</dc:creator>
  <cp:lastModifiedBy>Leopoldo Fulgencio</cp:lastModifiedBy>
  <cp:revision>58</cp:revision>
  <dcterms:created xsi:type="dcterms:W3CDTF">2020-11-05T20:05:55Z</dcterms:created>
  <dcterms:modified xsi:type="dcterms:W3CDTF">2023-08-15T01:40:05Z</dcterms:modified>
</cp:coreProperties>
</file>