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306" r:id="rId4"/>
    <p:sldId id="307" r:id="rId5"/>
    <p:sldId id="308" r:id="rId6"/>
    <p:sldId id="311" r:id="rId7"/>
    <p:sldId id="309" r:id="rId8"/>
    <p:sldId id="310" r:id="rId9"/>
    <p:sldId id="312" r:id="rId10"/>
    <p:sldId id="315" r:id="rId11"/>
    <p:sldId id="316" r:id="rId12"/>
    <p:sldId id="317" r:id="rId13"/>
    <p:sldId id="314" r:id="rId14"/>
    <p:sldId id="321" r:id="rId15"/>
    <p:sldId id="318" r:id="rId16"/>
    <p:sldId id="322" r:id="rId17"/>
    <p:sldId id="320" r:id="rId18"/>
    <p:sldId id="319" r:id="rId19"/>
    <p:sldId id="341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21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0E34B-85F9-465F-985E-76EAA95348AD}" type="datetimeFigureOut">
              <a:rPr lang="pt-BR"/>
              <a:pPr>
                <a:defRPr/>
              </a:pPr>
              <a:t>28/06/18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1D14C-B63D-4839-B1BC-4CDC777B65E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E6943-F9DE-4B2B-8B23-4D4F991F3486}" type="datetimeFigureOut">
              <a:rPr lang="pt-BR"/>
              <a:pPr>
                <a:defRPr/>
              </a:pPr>
              <a:t>28/06/18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0D12A-F609-4859-885D-EE92454E24A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CFAF-E0AE-4773-8C0F-F91F2E57480D}" type="datetimeFigureOut">
              <a:rPr lang="pt-BR"/>
              <a:pPr>
                <a:defRPr/>
              </a:pPr>
              <a:t>28/06/18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61EF-C29A-469A-9022-FCE41EC4FF7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4E-80E9-4762-A450-FA2EAA309C01}" type="datetimeFigureOut">
              <a:rPr lang="pt-BR" smtClean="0"/>
              <a:pPr/>
              <a:t>28/06/18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0D42-5E17-46D2-ACCB-E455E44F182A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6846A-5039-41EC-9BB2-55C8553C4612}" type="datetimeFigureOut">
              <a:rPr lang="pt-BR"/>
              <a:pPr>
                <a:defRPr/>
              </a:pPr>
              <a:t>28/06/18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5D71C-0AEF-4918-9215-507A6402BDC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5EEC-0D25-4F41-A0F2-85ED077AB794}" type="datetimeFigureOut">
              <a:rPr lang="pt-BR"/>
              <a:pPr>
                <a:defRPr/>
              </a:pPr>
              <a:t>28/06/18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E6AC-EA7A-4ECB-B875-811A8912F5C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3AD29-466A-44DF-AF87-6C08AD635FC8}" type="datetimeFigureOut">
              <a:rPr lang="pt-BR"/>
              <a:pPr>
                <a:defRPr/>
              </a:pPr>
              <a:t>28/06/18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ABB2-5E16-4AD6-B5E9-2DFC8C7C8C1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97A9-87B4-41DF-B441-69B6F88366FB}" type="datetimeFigureOut">
              <a:rPr lang="pt-BR"/>
              <a:pPr>
                <a:defRPr/>
              </a:pPr>
              <a:t>28/06/18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5090-DAD3-4297-AC63-AB5E227585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"/>
          <p:cNvSpPr/>
          <p:nvPr userDrawn="1"/>
        </p:nvSpPr>
        <p:spPr>
          <a:xfrm>
            <a:off x="0" y="-26988"/>
            <a:ext cx="9144000" cy="1008063"/>
          </a:xfrm>
          <a:prstGeom prst="rect">
            <a:avLst/>
          </a:prstGeom>
          <a:pattFill prst="pct90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2" descr="http://www.cesed.br/portal/wp-content/uploads/2012/04/eletrocardiogram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-26988"/>
            <a:ext cx="1728787" cy="1008063"/>
          </a:xfrm>
          <a:prstGeom prst="rect">
            <a:avLst/>
          </a:prstGeom>
          <a:pattFill prst="pct80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pt-BR"/>
              <a:t>2012</a:t>
            </a:r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pt-BR"/>
              <a:t>Divisão de </a:t>
            </a:r>
            <a:r>
              <a:rPr lang="pt-BR" err="1"/>
              <a:t>Cardiologua</a:t>
            </a: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CF665-4331-4CAE-BB3D-09C3CFCA1872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9981-81F7-43E4-B764-6BC5E3A438D7}" type="datetimeFigureOut">
              <a:rPr lang="pt-BR"/>
              <a:pPr>
                <a:defRPr/>
              </a:pPr>
              <a:t>28/06/18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6AFD-405A-45D6-9A74-DC427CA3578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BC03C-ECEF-4A66-9067-8831F86E8419}" type="datetimeFigureOut">
              <a:rPr lang="pt-BR"/>
              <a:pPr>
                <a:defRPr/>
              </a:pPr>
              <a:t>28/06/18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14A9-2D0B-46C5-AEFE-EA8F8BAB9C0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C182-CAA2-4032-8DAB-4C1D8459F3A5}" type="datetimeFigureOut">
              <a:rPr lang="pt-BR"/>
              <a:pPr>
                <a:defRPr/>
              </a:pPr>
              <a:t>28/06/18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2A79F-68ED-44B1-B7BF-122766DDB3E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0F3298-6446-481F-8636-721DC0A72612}" type="datetimeFigureOut">
              <a:rPr lang="pt-BR"/>
              <a:pPr>
                <a:defRPr/>
              </a:pPr>
              <a:t>28/06/18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FB4A0-D0EC-4AE3-A36D-FFB46CBF38D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6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2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222625"/>
            <a:ext cx="9271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149725"/>
            <a:ext cx="9271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263" y="5157788"/>
            <a:ext cx="9271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CaixaDeTexto 8"/>
          <p:cNvSpPr txBox="1">
            <a:spLocks noChangeArrowheads="1"/>
          </p:cNvSpPr>
          <p:nvPr/>
        </p:nvSpPr>
        <p:spPr bwMode="auto">
          <a:xfrm>
            <a:off x="1736725" y="3454400"/>
            <a:ext cx="308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latin typeface="Calibri" pitchFamily="34" charset="0"/>
              </a:rPr>
              <a:t>O que você deve fazer?</a:t>
            </a:r>
          </a:p>
        </p:txBody>
      </p:sp>
      <p:sp>
        <p:nvSpPr>
          <p:cNvPr id="13321" name="CaixaDeTexto 14"/>
          <p:cNvSpPr txBox="1">
            <a:spLocks noChangeArrowheads="1"/>
          </p:cNvSpPr>
          <p:nvPr/>
        </p:nvSpPr>
        <p:spPr bwMode="auto">
          <a:xfrm>
            <a:off x="1889125" y="4365625"/>
            <a:ext cx="3840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latin typeface="Calibri" pitchFamily="34" charset="0"/>
              </a:rPr>
              <a:t>Por quê você deve aprender?</a:t>
            </a:r>
          </a:p>
        </p:txBody>
      </p:sp>
      <p:sp>
        <p:nvSpPr>
          <p:cNvPr id="13322" name="CaixaDeTexto 15"/>
          <p:cNvSpPr txBox="1">
            <a:spLocks noChangeArrowheads="1"/>
          </p:cNvSpPr>
          <p:nvPr/>
        </p:nvSpPr>
        <p:spPr bwMode="auto">
          <a:xfrm>
            <a:off x="1889125" y="5414963"/>
            <a:ext cx="2338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latin typeface="Calibri" pitchFamily="34" charset="0"/>
              </a:rPr>
              <a:t>Como conseguir?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5703888" y="3081338"/>
            <a:ext cx="3167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>
                <a:latin typeface="Calibri" pitchFamily="34" charset="0"/>
              </a:rPr>
              <a:t>Entender como </a:t>
            </a:r>
            <a:r>
              <a:rPr lang="pt-BR" dirty="0" smtClean="0">
                <a:latin typeface="Calibri" pitchFamily="34" charset="0"/>
              </a:rPr>
              <a:t>as sobrecargas das câmaras cardíacas se manifestam no ECG.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5856288" y="4305300"/>
            <a:ext cx="3167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Porque isso se relaciona a diversas patologias cardíacas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5500694" y="5429264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latin typeface="Calibri" pitchFamily="34" charset="0"/>
              </a:rPr>
              <a:t>Siga com atenção os passos desta lição</a:t>
            </a:r>
          </a:p>
        </p:txBody>
      </p:sp>
      <p:pic>
        <p:nvPicPr>
          <p:cNvPr id="13326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688" y="1340768"/>
            <a:ext cx="5086498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SOBRECARGAS</a:t>
            </a:r>
          </a:p>
          <a:p>
            <a:pPr algn="ctr"/>
            <a:r>
              <a:rPr lang="en-US" sz="2800" dirty="0" smtClean="0"/>
              <a:t> ATRIAIS E VENTRICULARES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3929066"/>
            <a:ext cx="8229600" cy="2428892"/>
          </a:xfrm>
        </p:spPr>
        <p:txBody>
          <a:bodyPr/>
          <a:lstStyle/>
          <a:p>
            <a:r>
              <a:rPr lang="pt-BR" sz="2600" dirty="0" smtClean="0"/>
              <a:t>Duração de onda P </a:t>
            </a:r>
            <a:r>
              <a:rPr lang="pt-BR" sz="2600" u="sng" dirty="0" smtClean="0"/>
              <a:t>&gt;</a:t>
            </a:r>
            <a:r>
              <a:rPr lang="pt-BR" sz="2600" dirty="0" smtClean="0"/>
              <a:t> 0,12 s</a:t>
            </a:r>
          </a:p>
          <a:p>
            <a:r>
              <a:rPr lang="pt-BR" sz="2600" dirty="0" smtClean="0"/>
              <a:t>Entalhe em P em D2 (P </a:t>
            </a:r>
            <a:r>
              <a:rPr lang="pt-BR" sz="2600" dirty="0" err="1" smtClean="0"/>
              <a:t>mitrale</a:t>
            </a:r>
            <a:r>
              <a:rPr lang="pt-BR" sz="2600" dirty="0" smtClean="0"/>
              <a:t>) </a:t>
            </a:r>
          </a:p>
          <a:p>
            <a:r>
              <a:rPr lang="pt-BR" sz="2600" dirty="0" smtClean="0"/>
              <a:t>Componente negativo (</a:t>
            </a:r>
            <a:r>
              <a:rPr lang="pt-BR" sz="2600" dirty="0" err="1" smtClean="0"/>
              <a:t>minus</a:t>
            </a:r>
            <a:r>
              <a:rPr lang="pt-BR" sz="2600" dirty="0" smtClean="0"/>
              <a:t>) aumentado em V1</a:t>
            </a:r>
          </a:p>
          <a:p>
            <a:r>
              <a:rPr lang="pt-BR" sz="2600" dirty="0" smtClean="0"/>
              <a:t> Índice de Morris: área negativa de V1 superior a 1 </a:t>
            </a:r>
            <a:r>
              <a:rPr lang="pt-BR" sz="2600" dirty="0" err="1" smtClean="0"/>
              <a:t>mm²</a:t>
            </a:r>
            <a:r>
              <a:rPr lang="pt-BR" sz="2600" dirty="0" smtClean="0"/>
              <a:t>;</a:t>
            </a:r>
          </a:p>
          <a:p>
            <a:endParaRPr lang="pt-BR" sz="2600" dirty="0"/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/>
              <a:t>Sobrecarga atrial esquerda</a:t>
            </a:r>
            <a:endParaRPr lang="pt-BR" dirty="0"/>
          </a:p>
        </p:txBody>
      </p: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643306" y="2357430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DEFINIÇÃO</a:t>
            </a:r>
            <a:endParaRPr lang="pt-BR" sz="3000" b="1" dirty="0"/>
          </a:p>
        </p:txBody>
      </p:sp>
      <p:pic>
        <p:nvPicPr>
          <p:cNvPr id="11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143116"/>
            <a:ext cx="1100023" cy="18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ner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3424238" cy="3112944"/>
          </a:xfrm>
          <a:prstGeom prst="rect">
            <a:avLst/>
          </a:prstGeom>
        </p:spPr>
      </p:pic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7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 explicativo em elipse 7"/>
          <p:cNvSpPr/>
          <p:nvPr/>
        </p:nvSpPr>
        <p:spPr>
          <a:xfrm>
            <a:off x="1643042" y="1928802"/>
            <a:ext cx="2214578" cy="128588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071670" y="214311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Xiii, complicou!!!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286380" y="121442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Calma!!!!! Vamos ver os gráficos!</a:t>
            </a:r>
            <a:endParaRPr lang="pt-BR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714488"/>
            <a:ext cx="9271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"/>
          <p:cNvGrpSpPr/>
          <p:nvPr/>
        </p:nvGrpSpPr>
        <p:grpSpPr>
          <a:xfrm>
            <a:off x="4067944" y="2571744"/>
            <a:ext cx="3543102" cy="3850218"/>
            <a:chOff x="4067944" y="2571744"/>
            <a:chExt cx="3543102" cy="3850218"/>
          </a:xfrm>
        </p:grpSpPr>
        <p:pic>
          <p:nvPicPr>
            <p:cNvPr id="13" name="Imagem 12" descr="Imagem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7944" y="2643182"/>
              <a:ext cx="1703726" cy="3778780"/>
            </a:xfrm>
            <a:prstGeom prst="rect">
              <a:avLst/>
            </a:prstGeom>
          </p:spPr>
        </p:pic>
        <p:pic>
          <p:nvPicPr>
            <p:cNvPr id="14" name="Imagem 13" descr="Imagem2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8143" y="2571744"/>
              <a:ext cx="1742903" cy="37375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1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525963"/>
          </a:xfrm>
        </p:spPr>
        <p:txBody>
          <a:bodyPr/>
          <a:lstStyle/>
          <a:p>
            <a:r>
              <a:rPr lang="pt-BR" dirty="0" smtClean="0"/>
              <a:t>Veja só:</a:t>
            </a:r>
          </a:p>
          <a:p>
            <a:pPr lvl="1"/>
            <a:r>
              <a:rPr lang="pt-BR" dirty="0" smtClean="0"/>
              <a:t>A segunda parte da onda P corresponde à despolarização do AE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Então, na SAE, ela fica larga e dupla !</a:t>
            </a:r>
            <a:endParaRPr lang="pt-BR" dirty="0"/>
          </a:p>
        </p:txBody>
      </p:sp>
      <p:pic>
        <p:nvPicPr>
          <p:cNvPr id="12" name="Imagem 11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82" y="3212976"/>
            <a:ext cx="2287558" cy="2158821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6643702" y="1412776"/>
            <a:ext cx="2071702" cy="1571636"/>
            <a:chOff x="6643702" y="1412776"/>
            <a:chExt cx="2071702" cy="1571636"/>
          </a:xfrm>
        </p:grpSpPr>
        <p:sp>
          <p:nvSpPr>
            <p:cNvPr id="13" name="Texto explicativo em forma de nuvem 12"/>
            <p:cNvSpPr/>
            <p:nvPr/>
          </p:nvSpPr>
          <p:spPr>
            <a:xfrm>
              <a:off x="6643702" y="1412776"/>
              <a:ext cx="2071702" cy="1571636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072330" y="1628800"/>
              <a:ext cx="12858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No ECG não tem sol no meio não!</a:t>
              </a:r>
              <a:endParaRPr lang="pt-BR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sae70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2795393" cy="322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3000396" cy="9286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3000" dirty="0" smtClean="0"/>
              <a:t>EXEMPLO!!!</a:t>
            </a:r>
            <a:endParaRPr lang="pt-BR" sz="3000" dirty="0"/>
          </a:p>
        </p:txBody>
      </p:sp>
      <p:pic>
        <p:nvPicPr>
          <p:cNvPr id="7" name="Espaço Reservado para Conteúdo 6" descr="200810100806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4664" y="2285992"/>
            <a:ext cx="6339336" cy="3273093"/>
          </a:xfrm>
        </p:spPr>
      </p:pic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6" name="Retângulo 5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8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3438" y="2714620"/>
            <a:ext cx="3757610" cy="1971676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 smtClean="0"/>
              <a:t>Estenose mitral + hipertensão pulmonar</a:t>
            </a:r>
          </a:p>
          <a:p>
            <a:pPr marL="0" indent="0">
              <a:buNone/>
            </a:pPr>
            <a:r>
              <a:rPr lang="pt-BR" sz="2000" dirty="0" smtClean="0"/>
              <a:t> Comunicação </a:t>
            </a:r>
            <a:r>
              <a:rPr lang="pt-BR" sz="2000" dirty="0" err="1" smtClean="0"/>
              <a:t>interatrial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Estenose mitral + insuficiência tricúspide.</a:t>
            </a:r>
          </a:p>
          <a:p>
            <a:endParaRPr lang="pt-BR" sz="2000" dirty="0"/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1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/>
              <a:t>Sobrecarga </a:t>
            </a:r>
            <a:r>
              <a:rPr lang="pt-BR" dirty="0" err="1" smtClean="0"/>
              <a:t>biatrial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71472" y="2714620"/>
            <a:ext cx="29289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Tem as duas juntas também?</a:t>
            </a:r>
          </a:p>
          <a:p>
            <a:pPr algn="ctr"/>
            <a:endParaRPr lang="pt-BR" dirty="0" smtClean="0"/>
          </a:p>
          <a:p>
            <a:pPr algn="ctr"/>
            <a:r>
              <a:rPr lang="pt-BR" sz="2000" dirty="0" smtClean="0"/>
              <a:t>E quais as suas causas?</a:t>
            </a:r>
            <a:endParaRPr lang="pt-BR" sz="20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734148"/>
            <a:ext cx="9271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/>
              <a:t>Sobrecarga </a:t>
            </a:r>
            <a:r>
              <a:rPr lang="pt-BR" dirty="0" err="1" smtClean="0"/>
              <a:t>biatrial</a:t>
            </a:r>
            <a:endParaRPr lang="pt-BR" dirty="0"/>
          </a:p>
        </p:txBody>
      </p:sp>
      <p:sp>
        <p:nvSpPr>
          <p:cNvPr id="49155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4286256"/>
            <a:ext cx="8229600" cy="1285884"/>
          </a:xfrm>
        </p:spPr>
        <p:txBody>
          <a:bodyPr/>
          <a:lstStyle/>
          <a:p>
            <a:r>
              <a:rPr lang="pt-BR" sz="2600" dirty="0" smtClean="0"/>
              <a:t>Variações na amplitude e duração de P</a:t>
            </a:r>
          </a:p>
          <a:p>
            <a:r>
              <a:rPr lang="pt-BR" sz="2600" dirty="0" smtClean="0"/>
              <a:t>Sobrecarga </a:t>
            </a:r>
            <a:r>
              <a:rPr lang="pt-BR" sz="2600" dirty="0" err="1" smtClean="0"/>
              <a:t>biatrial</a:t>
            </a:r>
            <a:r>
              <a:rPr lang="pt-BR" sz="2600" dirty="0" smtClean="0"/>
              <a:t>: Associação de critérios de SAE e SAD.</a:t>
            </a:r>
          </a:p>
          <a:p>
            <a:endParaRPr lang="pt-BR" sz="2600" dirty="0" smtClean="0"/>
          </a:p>
        </p:txBody>
      </p:sp>
      <p:pic>
        <p:nvPicPr>
          <p:cNvPr id="5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643306" y="2357430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DEFINIÇÃO</a:t>
            </a:r>
            <a:endParaRPr lang="pt-BR" sz="3000" b="1" dirty="0"/>
          </a:p>
        </p:txBody>
      </p:sp>
      <p:pic>
        <p:nvPicPr>
          <p:cNvPr id="7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928802"/>
            <a:ext cx="1100023" cy="1805026"/>
          </a:xfrm>
          <a:prstGeom prst="rect">
            <a:avLst/>
          </a:prstGeom>
          <a:noFill/>
        </p:spPr>
      </p:pic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9" name="Retângulo 8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342519"/>
            <a:ext cx="4382112" cy="4515481"/>
          </a:xfrm>
          <a:prstGeom prst="rect">
            <a:avLst/>
          </a:prstGeom>
        </p:spPr>
      </p:pic>
      <p:pic>
        <p:nvPicPr>
          <p:cNvPr id="9" name="Espaço Reservado para Conteúdo 8" descr="nerd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3000372"/>
            <a:ext cx="3218635" cy="2928958"/>
          </a:xfrm>
        </p:spPr>
      </p:pic>
      <p:grpSp>
        <p:nvGrpSpPr>
          <p:cNvPr id="4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7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 explicativo em elipse 9"/>
          <p:cNvSpPr/>
          <p:nvPr/>
        </p:nvSpPr>
        <p:spPr>
          <a:xfrm>
            <a:off x="2071670" y="1500174"/>
            <a:ext cx="1857388" cy="207170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357422" y="1714488"/>
            <a:ext cx="1428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Então, é uma grande montanha pontuda dupla!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072066" y="192880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 ai....</a:t>
            </a:r>
          </a:p>
          <a:p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5357818" y="5000636"/>
            <a:ext cx="714380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357686" y="564357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Essa fui eu que desenhei!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Imagem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143116"/>
            <a:ext cx="6567193" cy="3429024"/>
          </a:xfrm>
        </p:spPr>
      </p:pic>
      <p:grpSp>
        <p:nvGrpSpPr>
          <p:cNvPr id="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5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6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57158" y="142873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HORA DO EXEMPLO!</a:t>
            </a:r>
            <a:endParaRPr lang="pt-B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071678"/>
            <a:ext cx="4184779" cy="290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5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6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928662" y="278605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RESUMÃO!!!</a:t>
            </a:r>
            <a:endParaRPr lang="pt-B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41663"/>
            <a:ext cx="25908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6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4" name="Retângulo 3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41992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7" name="CaixaDeTexto 4"/>
          <p:cNvSpPr txBox="1">
            <a:spLocks noChangeArrowheads="1"/>
          </p:cNvSpPr>
          <p:nvPr/>
        </p:nvSpPr>
        <p:spPr bwMode="auto">
          <a:xfrm>
            <a:off x="1908175" y="32845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Calibri" charset="0"/>
              <a:cs typeface="Arial" charset="0"/>
            </a:endParaRPr>
          </a:p>
        </p:txBody>
      </p:sp>
      <p:sp>
        <p:nvSpPr>
          <p:cNvPr id="41988" name="CaixaDeTexto 1"/>
          <p:cNvSpPr txBox="1">
            <a:spLocks noChangeArrowheads="1"/>
          </p:cNvSpPr>
          <p:nvPr/>
        </p:nvSpPr>
        <p:spPr bwMode="auto">
          <a:xfrm>
            <a:off x="107504" y="1125538"/>
            <a:ext cx="86409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dirty="0">
                <a:latin typeface="Calibri" charset="0"/>
                <a:cs typeface="Arial" charset="0"/>
              </a:rPr>
              <a:t>TERMINADO POR HOJE??</a:t>
            </a:r>
          </a:p>
          <a:p>
            <a:pPr algn="ctr" eaLnBrk="1" hangingPunct="1"/>
            <a:endParaRPr lang="pt-BR" dirty="0">
              <a:latin typeface="Calibri" charset="0"/>
              <a:cs typeface="Arial" charset="0"/>
            </a:endParaRPr>
          </a:p>
          <a:p>
            <a:pPr algn="ctr" eaLnBrk="1" hangingPunct="1"/>
            <a:r>
              <a:rPr lang="pt-BR" dirty="0">
                <a:latin typeface="Calibri" charset="0"/>
                <a:cs typeface="Arial" charset="0"/>
              </a:rPr>
              <a:t>NÃO</a:t>
            </a:r>
          </a:p>
          <a:p>
            <a:pPr algn="ctr" eaLnBrk="1" hangingPunct="1"/>
            <a:r>
              <a:rPr lang="pt-BR" dirty="0">
                <a:latin typeface="Calibri" charset="0"/>
                <a:cs typeface="Arial" charset="0"/>
              </a:rPr>
              <a:t>MAS </a:t>
            </a:r>
            <a:r>
              <a:rPr lang="pt-BR" dirty="0" smtClean="0">
                <a:latin typeface="Calibri" charset="0"/>
                <a:cs typeface="Arial" charset="0"/>
              </a:rPr>
              <a:t>COMO VOC</a:t>
            </a:r>
            <a:r>
              <a:rPr lang="pt-BR" dirty="0" smtClean="0">
                <a:latin typeface="Calibri" charset="0"/>
                <a:cs typeface="Arial" charset="0"/>
              </a:rPr>
              <a:t>Ê ESTÁ EM CASA</a:t>
            </a:r>
            <a:r>
              <a:rPr lang="pt-BR" dirty="0" smtClean="0">
                <a:latin typeface="Calibri" charset="0"/>
                <a:cs typeface="Arial" charset="0"/>
              </a:rPr>
              <a:t>, PODE PARAR O V</a:t>
            </a:r>
            <a:r>
              <a:rPr lang="pt-BR" dirty="0" smtClean="0">
                <a:latin typeface="Calibri" charset="0"/>
                <a:cs typeface="Arial" charset="0"/>
              </a:rPr>
              <a:t>ÍDEO E</a:t>
            </a:r>
            <a:r>
              <a:rPr lang="pt-BR" dirty="0" smtClean="0">
                <a:latin typeface="Calibri" charset="0"/>
                <a:cs typeface="Arial" charset="0"/>
              </a:rPr>
              <a:t> </a:t>
            </a:r>
            <a:r>
              <a:rPr lang="pt-BR" dirty="0">
                <a:latin typeface="Calibri" charset="0"/>
                <a:cs typeface="Arial" charset="0"/>
              </a:rPr>
              <a:t>TOMAR UM CAFÉ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41663"/>
            <a:ext cx="26146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5876925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aixaDeTexto 1"/>
          <p:cNvSpPr txBox="1">
            <a:spLocks noChangeArrowheads="1"/>
          </p:cNvSpPr>
          <p:nvPr/>
        </p:nvSpPr>
        <p:spPr bwMode="auto">
          <a:xfrm>
            <a:off x="428596" y="3501008"/>
            <a:ext cx="38163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 smtClean="0"/>
              <a:t>É o que acontece quando uma câmara cardíaca está submetida a maior quantidade de volume (sobrecarga volume) ou tenha que vencer maior resistência (sobrecarga de pressão)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27584" y="1990581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 E O QUE É SOBRECARGA?</a:t>
            </a:r>
            <a:endParaRPr lang="pt-BR" sz="2000" b="1" dirty="0"/>
          </a:p>
        </p:txBody>
      </p:sp>
      <p:pic>
        <p:nvPicPr>
          <p:cNvPr id="8" name="Imagem 7" descr="sobrecarga!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000240"/>
            <a:ext cx="3810000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772400" cy="1470025"/>
          </a:xfrm>
        </p:spPr>
        <p:txBody>
          <a:bodyPr/>
          <a:lstStyle/>
          <a:p>
            <a:r>
              <a:rPr lang="pt-BR" b="1" dirty="0" smtClean="0"/>
              <a:t>SOBRECARGAS VENTRICULARES</a:t>
            </a: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Sobrecarga ventricular esquerda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7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8" name="Retângulo 7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9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1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0572" y="2643182"/>
            <a:ext cx="4543428" cy="307183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sz="2600" dirty="0" smtClean="0"/>
              <a:t>HAS</a:t>
            </a:r>
          </a:p>
          <a:p>
            <a:pPr algn="just">
              <a:buFont typeface="Arial" pitchFamily="34" charset="0"/>
              <a:buChar char="•"/>
            </a:pPr>
            <a:r>
              <a:rPr lang="pt-BR" sz="2600" dirty="0" smtClean="0"/>
              <a:t>ESTENOSE AÓRTICA</a:t>
            </a:r>
          </a:p>
          <a:p>
            <a:pPr algn="just">
              <a:buFont typeface="Arial" pitchFamily="34" charset="0"/>
              <a:buChar char="•"/>
            </a:pPr>
            <a:r>
              <a:rPr lang="pt-BR" sz="2600" dirty="0" smtClean="0"/>
              <a:t>COARCTAÇÃO DE AORTA</a:t>
            </a:r>
          </a:p>
          <a:p>
            <a:pPr algn="just">
              <a:buFont typeface="Arial" pitchFamily="34" charset="0"/>
              <a:buChar char="•"/>
            </a:pPr>
            <a:r>
              <a:rPr lang="pt-BR" sz="2600" dirty="0" smtClean="0"/>
              <a:t>INSUFICIÊNCIA AÓRTICA</a:t>
            </a:r>
          </a:p>
          <a:p>
            <a:pPr algn="just">
              <a:buFont typeface="Arial" pitchFamily="34" charset="0"/>
              <a:buChar char="•"/>
            </a:pPr>
            <a:r>
              <a:rPr lang="pt-BR" sz="2600" dirty="0" smtClean="0"/>
              <a:t>INSUFICIÊNCIA MITRAL</a:t>
            </a:r>
          </a:p>
          <a:p>
            <a:pPr algn="just">
              <a:buFont typeface="Arial" pitchFamily="34" charset="0"/>
              <a:buChar char="•"/>
            </a:pPr>
            <a:r>
              <a:rPr lang="pt-BR" sz="2600" dirty="0" smtClean="0"/>
              <a:t>CARDIOPATIAS CONGÊNITAS</a:t>
            </a:r>
          </a:p>
          <a:p>
            <a:endParaRPr lang="pt-BR" sz="2600" dirty="0"/>
          </a:p>
        </p:txBody>
      </p:sp>
      <p:grpSp>
        <p:nvGrpSpPr>
          <p:cNvPr id="4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7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SOBRECARGA VENTRICULAR ESQUERDA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4348" y="2571744"/>
            <a:ext cx="29289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/>
              <a:t>Quais são suas causas?</a:t>
            </a:r>
            <a:endParaRPr lang="pt-BR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3" y="378904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Sobrecargas</a:t>
            </a:r>
            <a:r>
              <a:rPr lang="en-US" dirty="0" smtClean="0"/>
              <a:t> de volume e/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press</a:t>
            </a:r>
            <a:r>
              <a:rPr lang="en-US" dirty="0" err="1" smtClean="0"/>
              <a:t>ão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Dilatação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Hipertrofia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64"/>
            <a:ext cx="3394054" cy="410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10" name="Retângulo 9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1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sp>
        <p:nvSpPr>
          <p:cNvPr id="12" name="CaixaDeTexto 11"/>
          <p:cNvSpPr txBox="1"/>
          <p:nvPr/>
        </p:nvSpPr>
        <p:spPr>
          <a:xfrm>
            <a:off x="857224" y="1928802"/>
            <a:ext cx="2714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Vejam o que aconteceu com esse paciente com estenose aórtica.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Com  os anos, alterações aconteceram com o VE, alterando o ECG, tanto o QRS quanto a onda T!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/>
              <a:t>SOBRECARGA VENTRICULAR ESQUERDA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7158" y="2143116"/>
            <a:ext cx="5214974" cy="3571900"/>
          </a:xfrm>
        </p:spPr>
        <p:txBody>
          <a:bodyPr/>
          <a:lstStyle/>
          <a:p>
            <a:r>
              <a:rPr lang="pt-BR" sz="2600" dirty="0" smtClean="0"/>
              <a:t>Temos muitos critérios diagnósticos para SVE </a:t>
            </a:r>
          </a:p>
          <a:p>
            <a:pPr lvl="1"/>
            <a:r>
              <a:rPr lang="pt-BR" dirty="0" err="1" smtClean="0"/>
              <a:t>Romhilt</a:t>
            </a:r>
            <a:endParaRPr lang="pt-BR" dirty="0" smtClean="0"/>
          </a:p>
          <a:p>
            <a:pPr lvl="1"/>
            <a:r>
              <a:rPr lang="pt-BR" dirty="0" smtClean="0"/>
              <a:t> Cornell</a:t>
            </a:r>
          </a:p>
          <a:p>
            <a:pPr lvl="1"/>
            <a:r>
              <a:rPr lang="pt-BR" dirty="0" smtClean="0"/>
              <a:t> </a:t>
            </a:r>
            <a:r>
              <a:rPr lang="pt-BR" dirty="0" err="1" smtClean="0"/>
              <a:t>Sokolow</a:t>
            </a:r>
            <a:endParaRPr lang="pt-BR" dirty="0" smtClean="0"/>
          </a:p>
          <a:p>
            <a:r>
              <a:rPr lang="pt-BR" sz="2600" dirty="0" smtClean="0"/>
              <a:t>Todos tem sensibilidade baixa</a:t>
            </a:r>
          </a:p>
          <a:p>
            <a:r>
              <a:rPr lang="pt-BR" sz="2600" dirty="0" err="1" smtClean="0"/>
              <a:t>Romhilt</a:t>
            </a:r>
            <a:r>
              <a:rPr lang="pt-BR" sz="2600" dirty="0" smtClean="0"/>
              <a:t> e Cornell têm especificidade alta 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6" name="Retângulo 5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7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11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 explicativo em elipse 11"/>
          <p:cNvSpPr/>
          <p:nvPr/>
        </p:nvSpPr>
        <p:spPr>
          <a:xfrm>
            <a:off x="5929322" y="3071810"/>
            <a:ext cx="2500330" cy="235745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143636" y="3643314"/>
            <a:ext cx="2000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Então...cuidado para não procurar pelo em ovo.  Siga os critérios!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42844" y="1714488"/>
            <a:ext cx="8858280" cy="4697427"/>
          </a:xfrm>
        </p:spPr>
        <p:txBody>
          <a:bodyPr>
            <a:noAutofit/>
          </a:bodyPr>
          <a:lstStyle/>
          <a:p>
            <a:r>
              <a:rPr lang="pt-BR" sz="2200" dirty="0" smtClean="0"/>
              <a:t>3 PONTOS</a:t>
            </a:r>
            <a:endParaRPr lang="pt-BR" sz="2200" dirty="0"/>
          </a:p>
          <a:p>
            <a:pPr lvl="1"/>
            <a:r>
              <a:rPr lang="pt-BR" sz="2200" dirty="0"/>
              <a:t>QRS &gt;20 </a:t>
            </a:r>
            <a:r>
              <a:rPr lang="pt-BR" sz="2200" dirty="0" smtClean="0"/>
              <a:t>mm FRONTAL ou </a:t>
            </a:r>
            <a:r>
              <a:rPr lang="pt-BR" sz="2200" dirty="0"/>
              <a:t>30 </a:t>
            </a:r>
            <a:r>
              <a:rPr lang="pt-BR" sz="2200" dirty="0" smtClean="0"/>
              <a:t>mm </a:t>
            </a:r>
            <a:r>
              <a:rPr lang="pt-BR" sz="2200" dirty="0"/>
              <a:t>HORIZONTAL</a:t>
            </a:r>
          </a:p>
          <a:p>
            <a:pPr lvl="1"/>
            <a:r>
              <a:rPr lang="pt-BR" sz="2200" dirty="0"/>
              <a:t>PADRÃO STRAIN NA </a:t>
            </a:r>
            <a:r>
              <a:rPr lang="pt-BR" sz="2200" dirty="0" smtClean="0"/>
              <a:t>AUSÊNCIA </a:t>
            </a:r>
            <a:r>
              <a:rPr lang="pt-BR" sz="2200" dirty="0"/>
              <a:t>DE </a:t>
            </a:r>
            <a:r>
              <a:rPr lang="pt-BR" sz="2200" dirty="0" smtClean="0"/>
              <a:t>DIGITAL</a:t>
            </a:r>
          </a:p>
          <a:p>
            <a:pPr lvl="1"/>
            <a:r>
              <a:rPr lang="pt-BR" sz="2200" dirty="0" smtClean="0"/>
              <a:t>ÍNDICE </a:t>
            </a:r>
            <a:r>
              <a:rPr lang="pt-BR" sz="2200" dirty="0"/>
              <a:t>DE MORRIS</a:t>
            </a:r>
          </a:p>
          <a:p>
            <a:pPr>
              <a:buNone/>
            </a:pPr>
            <a:r>
              <a:rPr lang="pt-BR" sz="2200" dirty="0"/>
              <a:t> </a:t>
            </a:r>
          </a:p>
          <a:p>
            <a:r>
              <a:rPr lang="pt-BR" sz="2200" dirty="0"/>
              <a:t>2 </a:t>
            </a:r>
            <a:r>
              <a:rPr lang="pt-BR" sz="2200" dirty="0" smtClean="0"/>
              <a:t>PONTOS </a:t>
            </a:r>
            <a:endParaRPr lang="pt-BR" sz="2200" dirty="0"/>
          </a:p>
          <a:p>
            <a:pPr lvl="1"/>
            <a:r>
              <a:rPr lang="pt-BR" sz="2200" dirty="0"/>
              <a:t>DESVIO QRS </a:t>
            </a:r>
            <a:r>
              <a:rPr lang="pt-BR" sz="2200" dirty="0" smtClean="0"/>
              <a:t>ALÉM  de –30°</a:t>
            </a:r>
            <a:endParaRPr lang="pt-BR" sz="2200" dirty="0"/>
          </a:p>
          <a:p>
            <a:pPr>
              <a:buNone/>
            </a:pPr>
            <a:r>
              <a:rPr lang="pt-BR" sz="2200" dirty="0"/>
              <a:t> </a:t>
            </a:r>
          </a:p>
          <a:p>
            <a:r>
              <a:rPr lang="pt-BR" sz="2200" dirty="0"/>
              <a:t>1 </a:t>
            </a:r>
            <a:r>
              <a:rPr lang="pt-BR" sz="2200" dirty="0" smtClean="0"/>
              <a:t>PONTO</a:t>
            </a:r>
            <a:endParaRPr lang="pt-BR" sz="2200" dirty="0"/>
          </a:p>
          <a:p>
            <a:pPr lvl="1"/>
            <a:r>
              <a:rPr lang="pt-BR" sz="2200" dirty="0"/>
              <a:t>AUMENTO TEMPO DE ATIVAÇÃO VENTRICULAR &gt;</a:t>
            </a:r>
            <a:r>
              <a:rPr lang="pt-BR" sz="2200" dirty="0" smtClean="0"/>
              <a:t>40 </a:t>
            </a:r>
            <a:r>
              <a:rPr lang="pt-BR" sz="2200" dirty="0" err="1" smtClean="0"/>
              <a:t>ms</a:t>
            </a:r>
            <a:endParaRPr lang="pt-BR" sz="2200" dirty="0"/>
          </a:p>
          <a:p>
            <a:pPr lvl="1"/>
            <a:r>
              <a:rPr lang="pt-BR" sz="2200" dirty="0"/>
              <a:t>AUMENTO DURAÇÃO QRS V5 E V6 &gt;</a:t>
            </a:r>
            <a:r>
              <a:rPr lang="pt-BR" sz="2200" dirty="0" smtClean="0"/>
              <a:t>100 </a:t>
            </a:r>
            <a:r>
              <a:rPr lang="pt-BR" sz="2200" dirty="0" err="1" smtClean="0"/>
              <a:t>ms</a:t>
            </a:r>
            <a:endParaRPr lang="pt-BR" sz="2200" dirty="0"/>
          </a:p>
          <a:p>
            <a:pPr lvl="1"/>
            <a:r>
              <a:rPr lang="pt-BR" sz="2200" dirty="0" smtClean="0"/>
              <a:t>PADRÃO </a:t>
            </a:r>
            <a:r>
              <a:rPr lang="pt-BR" sz="2200" dirty="0"/>
              <a:t>STRAIN SOB USO </a:t>
            </a:r>
            <a:r>
              <a:rPr lang="pt-BR" sz="2200" dirty="0" smtClean="0"/>
              <a:t>DIGITAL</a:t>
            </a:r>
            <a:endParaRPr lang="pt-BR" sz="22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785794"/>
            <a:ext cx="8858280" cy="114300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CRITÉRIOS DE ROMHILT-ESTES (5 PTOS)</a:t>
            </a:r>
            <a:endParaRPr lang="pt-BR" sz="3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72000" y="4429132"/>
            <a:ext cx="4214842" cy="954107"/>
          </a:xfrm>
          <a:prstGeom prst="rect">
            <a:avLst/>
          </a:prstGeom>
          <a:noFill/>
          <a:ln>
            <a:solidFill>
              <a:srgbClr val="68000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pt-BR" sz="1400" dirty="0" smtClean="0"/>
          </a:p>
          <a:p>
            <a:pPr algn="ctr"/>
            <a:r>
              <a:rPr lang="pt-BR" sz="1400" b="1" dirty="0" smtClean="0"/>
              <a:t>STRAIN </a:t>
            </a:r>
          </a:p>
          <a:p>
            <a:pPr algn="just"/>
            <a:r>
              <a:rPr lang="pt-BR" sz="1400" dirty="0" smtClean="0"/>
              <a:t>INFRA ST COM ONDA T NEG E ASSIMÉTRICA</a:t>
            </a:r>
          </a:p>
          <a:p>
            <a:pPr algn="just"/>
            <a:endParaRPr lang="pt-BR" sz="1400" dirty="0"/>
          </a:p>
        </p:txBody>
      </p:sp>
      <p:grpSp>
        <p:nvGrpSpPr>
          <p:cNvPr id="9" name="Grupo 8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10" name="Retângulo 9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1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12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have direita 14"/>
          <p:cNvSpPr/>
          <p:nvPr/>
        </p:nvSpPr>
        <p:spPr>
          <a:xfrm>
            <a:off x="6286512" y="1571612"/>
            <a:ext cx="1000132" cy="30003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aio 16"/>
          <p:cNvSpPr/>
          <p:nvPr/>
        </p:nvSpPr>
        <p:spPr>
          <a:xfrm>
            <a:off x="7358082" y="1785926"/>
            <a:ext cx="1000132" cy="1143008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 flipH="1">
            <a:off x="7286644" y="31311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+ IMPORTANTE</a:t>
            </a:r>
            <a:endParaRPr lang="pt-B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ÍNDICE DE SOKOLOW-LYON</a:t>
            </a:r>
            <a:endParaRPr lang="pt-BR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57158" y="2285992"/>
            <a:ext cx="3214710" cy="3757626"/>
          </a:xfrm>
          <a:ln w="22225" cmpd="sng">
            <a:solidFill>
              <a:srgbClr val="68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  onda  S V1 </a:t>
            </a:r>
          </a:p>
          <a:p>
            <a:pPr algn="ctr">
              <a:buNone/>
            </a:pPr>
            <a:r>
              <a:rPr lang="pt-BR" dirty="0" smtClean="0"/>
              <a:t>  + </a:t>
            </a:r>
          </a:p>
          <a:p>
            <a:pPr algn="ctr">
              <a:buNone/>
            </a:pPr>
            <a:r>
              <a:rPr lang="pt-BR" dirty="0" smtClean="0"/>
              <a:t>onda   R V5 OU V6 </a:t>
            </a:r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r>
              <a:rPr lang="pt-BR" dirty="0" smtClean="0"/>
              <a:t>&gt; 35MM</a:t>
            </a:r>
          </a:p>
          <a:p>
            <a:pPr algn="ctr">
              <a:buNone/>
            </a:pPr>
            <a:r>
              <a:rPr lang="pt-BR" dirty="0" smtClean="0"/>
              <a:t>&gt; 40 MM, jovens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7" name="Imagem 6" descr="Imagem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786058"/>
            <a:ext cx="3988211" cy="2506523"/>
          </a:xfrm>
          <a:prstGeom prst="rect">
            <a:avLst/>
          </a:prstGeom>
        </p:spPr>
      </p:pic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9" name="Retângulo 8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11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ÍNDICE DE CORNELL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1736" y="2857496"/>
            <a:ext cx="3543296" cy="3043246"/>
          </a:xfrm>
          <a:ln w="22225">
            <a:solidFill>
              <a:srgbClr val="68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R AVL</a:t>
            </a:r>
          </a:p>
          <a:p>
            <a:pPr algn="ctr">
              <a:buNone/>
            </a:pPr>
            <a:r>
              <a:rPr lang="pt-BR" dirty="0" smtClean="0"/>
              <a:t> +</a:t>
            </a:r>
          </a:p>
          <a:p>
            <a:pPr algn="ctr">
              <a:buNone/>
            </a:pPr>
            <a:r>
              <a:rPr lang="pt-BR" dirty="0" smtClean="0"/>
              <a:t> S V3</a:t>
            </a:r>
          </a:p>
          <a:p>
            <a:pPr algn="ctr">
              <a:buNone/>
            </a:pPr>
            <a:r>
              <a:rPr lang="pt-BR" dirty="0" smtClean="0"/>
              <a:t> &gt; 28mm HOMENS</a:t>
            </a:r>
          </a:p>
          <a:p>
            <a:pPr algn="ctr">
              <a:buNone/>
            </a:pPr>
            <a:r>
              <a:rPr lang="pt-BR" dirty="0" smtClean="0"/>
              <a:t>&gt; 20mm MULHERES </a:t>
            </a:r>
          </a:p>
          <a:p>
            <a:pPr algn="ctr"/>
            <a:endParaRPr lang="pt-BR" dirty="0"/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6" name="Retângulo 5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7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7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Espaço Reservado para Conteúdo 9" descr="nerd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0100" y="2928934"/>
            <a:ext cx="2573970" cy="2339973"/>
          </a:xfrm>
        </p:spPr>
      </p:pic>
      <p:sp>
        <p:nvSpPr>
          <p:cNvPr id="11" name="Texto explicativo em elipse 10"/>
          <p:cNvSpPr/>
          <p:nvPr/>
        </p:nvSpPr>
        <p:spPr>
          <a:xfrm>
            <a:off x="1857356" y="1500174"/>
            <a:ext cx="2286016" cy="150019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285984" y="1643050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Não entendi nada.  Será que tem exemplos?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357786" y="4286256"/>
            <a:ext cx="3786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Claro, vamos treinar!</a:t>
            </a:r>
          </a:p>
          <a:p>
            <a:pPr algn="ctr"/>
            <a:r>
              <a:rPr lang="pt-BR" sz="2200" b="1" dirty="0" smtClean="0"/>
              <a:t>Reforce os conceitos nos livros de ECG também!</a:t>
            </a:r>
            <a:endParaRPr lang="pt-BR" sz="2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14488"/>
            <a:ext cx="6715172" cy="3605346"/>
          </a:xfrm>
          <a:prstGeom prst="rect">
            <a:avLst/>
          </a:prstGeom>
        </p:spPr>
      </p:pic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6" name="Retângulo 5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7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magem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71678"/>
            <a:ext cx="6803506" cy="3652772"/>
          </a:xfrm>
          <a:prstGeom prst="rect">
            <a:avLst/>
          </a:prstGeo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7286612" y="1357298"/>
            <a:ext cx="1428792" cy="1614486"/>
          </a:xfrm>
          <a:prstGeom prst="rect">
            <a:avLst/>
          </a:prstGeom>
          <a:ln w="22225">
            <a:solidFill>
              <a:srgbClr val="680000"/>
            </a:solidFill>
          </a:ln>
        </p:spPr>
        <p:txBody>
          <a:bodyPr>
            <a:normAutofit fontScale="475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sz="3200" dirty="0" smtClean="0">
                <a:latin typeface="+mn-lt"/>
                <a:cs typeface="+mn-cs"/>
              </a:rPr>
              <a:t>Cornell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AVL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 V3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sz="3200" dirty="0" smtClean="0">
                <a:latin typeface="+mn-lt"/>
                <a:cs typeface="+mn-cs"/>
              </a:rPr>
              <a:t>48 mm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7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1565920"/>
            <a:ext cx="3614766" cy="1143000"/>
          </a:xfrm>
        </p:spPr>
        <p:txBody>
          <a:bodyPr/>
          <a:lstStyle/>
          <a:p>
            <a:r>
              <a:rPr lang="pt-BR" sz="3000" b="1" dirty="0" smtClean="0"/>
              <a:t>Por que ocorre a sobrecarga?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3429000"/>
            <a:ext cx="4614866" cy="2614618"/>
          </a:xfrm>
        </p:spPr>
        <p:txBody>
          <a:bodyPr/>
          <a:lstStyle/>
          <a:p>
            <a:r>
              <a:rPr lang="pt-BR" sz="2000" dirty="0" smtClean="0"/>
              <a:t>QUALQUER CÂMARA DO CORAÇÃO PODE SOFRER SOBRECARGA E ISSO É CAUSADO POR MUITAS PATOLOGIAS</a:t>
            </a:r>
          </a:p>
          <a:p>
            <a:r>
              <a:rPr lang="pt-BR" sz="2000" dirty="0" smtClean="0"/>
              <a:t>PODEMOS DIVIDI-LAS EM </a:t>
            </a:r>
          </a:p>
          <a:p>
            <a:pPr lvl="1"/>
            <a:r>
              <a:rPr lang="pt-BR" sz="2000" dirty="0" smtClean="0"/>
              <a:t>SOBRECARGAS ATRIAIS</a:t>
            </a:r>
          </a:p>
          <a:p>
            <a:pPr lvl="1"/>
            <a:r>
              <a:rPr lang="pt-BR" sz="2000" dirty="0" smtClean="0"/>
              <a:t>SOBRECARGAS VENTRICULARES</a:t>
            </a:r>
            <a:endParaRPr lang="pt-BR" sz="2000" dirty="0"/>
          </a:p>
        </p:txBody>
      </p:sp>
      <p:grpSp>
        <p:nvGrpSpPr>
          <p:cNvPr id="8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9" name="Retângulo 8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12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copddg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1928802"/>
            <a:ext cx="2743732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429500" y="2071688"/>
            <a:ext cx="1643063" cy="2257425"/>
          </a:xfrm>
          <a:prstGeom prst="rect">
            <a:avLst/>
          </a:prstGeom>
          <a:noFill/>
          <a:ln w="22225" cmpd="sng">
            <a:solidFill>
              <a:srgbClr val="680000"/>
            </a:solidFill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3200" dirty="0">
                <a:latin typeface="+mn-lt"/>
                <a:cs typeface="+mn-cs"/>
              </a:rPr>
              <a:t>    S V1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3200" dirty="0">
                <a:latin typeface="+mn-lt"/>
                <a:cs typeface="+mn-cs"/>
              </a:rPr>
              <a:t>  +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3200" dirty="0">
                <a:latin typeface="+mn-lt"/>
                <a:cs typeface="+mn-cs"/>
              </a:rPr>
              <a:t>   R V6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3200" dirty="0">
                <a:latin typeface="+mn-lt"/>
                <a:cs typeface="+mn-cs"/>
              </a:rPr>
              <a:t>=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pt-BR" sz="3200" dirty="0">
                <a:latin typeface="+mn-lt"/>
                <a:cs typeface="+mn-cs"/>
              </a:rPr>
              <a:t>58 mm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dirty="0">
              <a:latin typeface="+mn-lt"/>
              <a:cs typeface="+mn-cs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7" name="Retângulo 6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8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4100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786438"/>
            <a:ext cx="1069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Espaço Reservado para Conteúdo 6" descr="Digitalizar0003 (2).jpg"/>
          <p:cNvPicPr>
            <a:picLocks noChangeAspect="1"/>
          </p:cNvPicPr>
          <p:nvPr/>
        </p:nvPicPr>
        <p:blipFill>
          <a:blip r:embed="rId4">
            <a:lum bright="-12000" contrast="26000"/>
          </a:blip>
          <a:srcRect/>
          <a:stretch>
            <a:fillRect/>
          </a:stretch>
        </p:blipFill>
        <p:spPr bwMode="auto">
          <a:xfrm>
            <a:off x="0" y="1177925"/>
            <a:ext cx="7358063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tângulo 10"/>
          <p:cNvSpPr>
            <a:spLocks noChangeArrowheads="1"/>
          </p:cNvSpPr>
          <p:nvPr/>
        </p:nvSpPr>
        <p:spPr bwMode="auto">
          <a:xfrm>
            <a:off x="1428750" y="5002213"/>
            <a:ext cx="6643688" cy="178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/>
              <a:t>Romhilt &gt;5 pontos</a:t>
            </a:r>
          </a:p>
          <a:p>
            <a:r>
              <a:rPr lang="pt-BR" sz="2200"/>
              <a:t>9 PONTOS</a:t>
            </a:r>
          </a:p>
          <a:p>
            <a:r>
              <a:rPr lang="pt-BR" sz="2200"/>
              <a:t>       QRS HORIZONTAL 30MM</a:t>
            </a:r>
          </a:p>
          <a:p>
            <a:pPr lvl="1"/>
            <a:r>
              <a:rPr lang="pt-BR" sz="2200"/>
              <a:t>PADRÃO STRAIN NA AUSENCIA DE DIGITAL</a:t>
            </a:r>
          </a:p>
          <a:p>
            <a:pPr lvl="1"/>
            <a:r>
              <a:rPr lang="pt-BR" sz="2200"/>
              <a:t>INDICE DE MORRIS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3"/>
          <p:cNvSpPr>
            <a:spLocks noGrp="1"/>
          </p:cNvSpPr>
          <p:nvPr>
            <p:ph type="title"/>
          </p:nvPr>
        </p:nvSpPr>
        <p:spPr>
          <a:xfrm>
            <a:off x="0" y="1000125"/>
            <a:ext cx="9144000" cy="1143000"/>
          </a:xfrm>
        </p:spPr>
        <p:txBody>
          <a:bodyPr/>
          <a:lstStyle/>
          <a:p>
            <a:pPr eaLnBrk="1" hangingPunct="1"/>
            <a:r>
              <a:rPr lang="pt-BR" smtClean="0"/>
              <a:t>SOBRECARGA VENTRICULAR DIREITA</a:t>
            </a:r>
          </a:p>
        </p:txBody>
      </p:sp>
      <p:sp>
        <p:nvSpPr>
          <p:cNvPr id="3075" name="Espaço Reservado para Conteúdo 4"/>
          <p:cNvSpPr>
            <a:spLocks noGrp="1"/>
          </p:cNvSpPr>
          <p:nvPr>
            <p:ph idx="1"/>
          </p:nvPr>
        </p:nvSpPr>
        <p:spPr>
          <a:xfrm>
            <a:off x="5143500" y="2286000"/>
            <a:ext cx="4000500" cy="3382963"/>
          </a:xfrm>
        </p:spPr>
        <p:txBody>
          <a:bodyPr/>
          <a:lstStyle/>
          <a:p>
            <a:pPr marL="411163" eaLnBrk="1" hangingPunct="1">
              <a:buFont typeface="Wingdings" pitchFamily="2" charset="2"/>
              <a:buChar char=""/>
            </a:pPr>
            <a:r>
              <a:rPr lang="pt-BR" smtClean="0"/>
              <a:t>Cardiopatias congênitas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pt-BR" i="1" smtClean="0"/>
              <a:t>Cor pulmonale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pt-BR" smtClean="0"/>
              <a:t>Doenças valvares</a:t>
            </a:r>
          </a:p>
          <a:p>
            <a:pPr marL="411163" eaLnBrk="1" hangingPunct="1">
              <a:buFont typeface="Arial" charset="0"/>
              <a:buNone/>
            </a:pPr>
            <a:endParaRPr lang="pt-BR" smtClean="0"/>
          </a:p>
        </p:txBody>
      </p:sp>
      <p:grpSp>
        <p:nvGrpSpPr>
          <p:cNvPr id="3076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9" name="Retângulo 8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3077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786438"/>
            <a:ext cx="1069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CaixaDeTexto 11"/>
          <p:cNvSpPr txBox="1">
            <a:spLocks noChangeArrowheads="1"/>
          </p:cNvSpPr>
          <p:nvPr/>
        </p:nvSpPr>
        <p:spPr bwMode="auto">
          <a:xfrm>
            <a:off x="714375" y="2571750"/>
            <a:ext cx="2928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600"/>
              <a:t>E suas causas?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3" y="378904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Sobrecargas</a:t>
            </a:r>
            <a:r>
              <a:rPr lang="en-US" dirty="0" smtClean="0"/>
              <a:t> de volume e/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press</a:t>
            </a:r>
            <a:r>
              <a:rPr lang="en-US" dirty="0" err="1" smtClean="0"/>
              <a:t>ão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Dilatação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Hipertrofia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409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786438"/>
            <a:ext cx="1069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Espaço Reservado para Conteúdo 9"/>
          <p:cNvSpPr>
            <a:spLocks noGrp="1"/>
          </p:cNvSpPr>
          <p:nvPr>
            <p:ph idx="1"/>
          </p:nvPr>
        </p:nvSpPr>
        <p:spPr>
          <a:xfrm>
            <a:off x="2286000" y="2786063"/>
            <a:ext cx="6429375" cy="3108325"/>
          </a:xfrm>
        </p:spPr>
        <p:txBody>
          <a:bodyPr>
            <a:spAutoFit/>
          </a:bodyPr>
          <a:lstStyle/>
          <a:p>
            <a:pPr eaLnBrk="1" hangingPunct="1"/>
            <a:r>
              <a:rPr lang="pt-BR" sz="2800" smtClean="0"/>
              <a:t>EIXO QRS +110 </a:t>
            </a:r>
          </a:p>
          <a:p>
            <a:pPr eaLnBrk="1" hangingPunct="1"/>
            <a:r>
              <a:rPr lang="pt-BR" sz="2800" smtClean="0"/>
              <a:t>ONDA R ALTA VOLTAGEM V1 E V2 E</a:t>
            </a:r>
          </a:p>
          <a:p>
            <a:pPr eaLnBrk="1" hangingPunct="1"/>
            <a:r>
              <a:rPr lang="pt-BR" sz="2800" smtClean="0"/>
              <a:t> S PROFUNDOS V5 V6</a:t>
            </a:r>
          </a:p>
          <a:p>
            <a:pPr eaLnBrk="1" hangingPunct="1"/>
            <a:r>
              <a:rPr lang="pt-BR" sz="2800" b="1" smtClean="0"/>
              <a:t>qR ou qRs VI OU V2</a:t>
            </a:r>
            <a:endParaRPr lang="pt-BR" sz="2800" smtClean="0"/>
          </a:p>
          <a:p>
            <a:pPr eaLnBrk="1" hangingPunct="1"/>
            <a:r>
              <a:rPr lang="pt-BR" sz="2800" smtClean="0"/>
              <a:t>rsR´ V1 V2</a:t>
            </a:r>
          </a:p>
          <a:p>
            <a:pPr eaLnBrk="1" hangingPunct="1"/>
            <a:r>
              <a:rPr lang="pt-BR" sz="2800" smtClean="0"/>
              <a:t>PADRÃO STRAIN PRECORDIAIS DIREITAS</a:t>
            </a:r>
          </a:p>
        </p:txBody>
      </p:sp>
      <p:sp>
        <p:nvSpPr>
          <p:cNvPr id="4101" name="CaixaDeTexto 10"/>
          <p:cNvSpPr txBox="1">
            <a:spLocks noChangeArrowheads="1"/>
          </p:cNvSpPr>
          <p:nvPr/>
        </p:nvSpPr>
        <p:spPr bwMode="auto">
          <a:xfrm>
            <a:off x="2786063" y="1857375"/>
            <a:ext cx="32146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b="1"/>
              <a:t>DEFINIÇÃO</a:t>
            </a:r>
          </a:p>
        </p:txBody>
      </p:sp>
      <p:pic>
        <p:nvPicPr>
          <p:cNvPr id="4102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785938"/>
            <a:ext cx="1100138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Right_ventricular_hypertro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5275" y="1143000"/>
            <a:ext cx="8491538" cy="5572125"/>
          </a:xfrm>
        </p:spPr>
      </p:pic>
      <p:grpSp>
        <p:nvGrpSpPr>
          <p:cNvPr id="5123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5124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5786438"/>
            <a:ext cx="1069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Right_ventricular_hypertro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8" y="1400175"/>
            <a:ext cx="7500937" cy="4922838"/>
          </a:xfrm>
        </p:spPr>
      </p:pic>
      <p:grpSp>
        <p:nvGrpSpPr>
          <p:cNvPr id="6147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614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5786438"/>
            <a:ext cx="1069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CaixaDeTexto 7"/>
          <p:cNvSpPr txBox="1">
            <a:spLocks noChangeArrowheads="1"/>
          </p:cNvSpPr>
          <p:nvPr/>
        </p:nvSpPr>
        <p:spPr bwMode="auto">
          <a:xfrm>
            <a:off x="7572375" y="1357313"/>
            <a:ext cx="1428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/>
              <a:t>Eixo lá no QSD!</a:t>
            </a:r>
          </a:p>
          <a:p>
            <a:pPr algn="ctr"/>
            <a:r>
              <a:rPr lang="pt-BR"/>
              <a:t>R alto em V1</a:t>
            </a:r>
          </a:p>
          <a:p>
            <a:pPr algn="ctr"/>
            <a:r>
              <a:rPr lang="pt-BR"/>
              <a:t>S profundo em V6</a:t>
            </a:r>
          </a:p>
          <a:p>
            <a:pPr algn="ctr"/>
            <a:r>
              <a:rPr lang="pt-BR"/>
              <a:t>Ondas T com padrão de strain de V1 a V3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7171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786438"/>
            <a:ext cx="1069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ítulo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1143000"/>
          </a:xfrm>
        </p:spPr>
        <p:txBody>
          <a:bodyPr/>
          <a:lstStyle/>
          <a:p>
            <a:pPr eaLnBrk="1" hangingPunct="1"/>
            <a:r>
              <a:rPr lang="pt-BR" smtClean="0"/>
              <a:t>SOBRECARGA BIVENTRICULAR</a:t>
            </a:r>
          </a:p>
        </p:txBody>
      </p:sp>
      <p:sp>
        <p:nvSpPr>
          <p:cNvPr id="7173" name="CaixaDeTexto 8"/>
          <p:cNvSpPr txBox="1">
            <a:spLocks noChangeArrowheads="1"/>
          </p:cNvSpPr>
          <p:nvPr/>
        </p:nvSpPr>
        <p:spPr bwMode="auto">
          <a:xfrm>
            <a:off x="3429000" y="1857375"/>
            <a:ext cx="26431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b="1"/>
              <a:t>DEFINIÇÃO</a:t>
            </a:r>
          </a:p>
        </p:txBody>
      </p:sp>
      <p:pic>
        <p:nvPicPr>
          <p:cNvPr id="7174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071688"/>
            <a:ext cx="110013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1428750" y="2500313"/>
            <a:ext cx="7429500" cy="40005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pt-BR" dirty="0" smtClean="0"/>
              <a:t>Eixo elétrico para direita, para esquerda ou dentro da normalidade;</a:t>
            </a:r>
          </a:p>
          <a:p>
            <a:pPr eaLnBrk="1" hangingPunct="1">
              <a:defRPr/>
            </a:pPr>
            <a:r>
              <a:rPr lang="pt-BR" dirty="0" smtClean="0"/>
              <a:t>Predomínio elétrico de uma câmara pode anular o efeito da hipertrofia da outra.</a:t>
            </a:r>
          </a:p>
          <a:p>
            <a:pPr eaLnBrk="1" hangingPunct="1">
              <a:buFont typeface="Arial" charset="0"/>
              <a:buNone/>
              <a:defRPr/>
            </a:pPr>
            <a:endParaRPr lang="pt-BR" dirty="0" smtClean="0"/>
          </a:p>
          <a:p>
            <a:pPr eaLnBrk="1" hangingPunct="1">
              <a:defRPr/>
            </a:pPr>
            <a:r>
              <a:rPr lang="pt-BR" dirty="0"/>
              <a:t>DESVIO DO QRS PARA A DIREITA E CRITERIOS DE VOLTAGEM PARA SVE</a:t>
            </a:r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r>
              <a:rPr lang="pt-BR" dirty="0"/>
              <a:t>ECG </a:t>
            </a:r>
            <a:r>
              <a:rPr lang="pt-BR" dirty="0" smtClean="0"/>
              <a:t>COM CRITÉRIOS DE SVD E:</a:t>
            </a:r>
            <a:endParaRPr lang="pt-BR" dirty="0"/>
          </a:p>
          <a:p>
            <a:pPr lvl="1" eaLnBrk="1" hangingPunct="1">
              <a:defRPr/>
            </a:pPr>
            <a:r>
              <a:rPr lang="pt-BR" dirty="0"/>
              <a:t>Q PROFUNDA V5 V6 </a:t>
            </a:r>
            <a:r>
              <a:rPr lang="pt-BR" dirty="0" smtClean="0"/>
              <a:t>DII DIII AVF</a:t>
            </a:r>
          </a:p>
          <a:p>
            <a:pPr lvl="1" eaLnBrk="1" hangingPunct="1">
              <a:defRPr/>
            </a:pPr>
            <a:r>
              <a:rPr lang="pt-BR" dirty="0" smtClean="0"/>
              <a:t>R </a:t>
            </a:r>
            <a:r>
              <a:rPr lang="pt-BR" dirty="0"/>
              <a:t>ALTA VOLTAGEM V5 V6</a:t>
            </a:r>
          </a:p>
          <a:p>
            <a:pPr lvl="1" eaLnBrk="1" hangingPunct="1">
              <a:defRPr/>
            </a:pPr>
            <a:r>
              <a:rPr lang="en-US" dirty="0"/>
              <a:t>SOKOLOW +</a:t>
            </a:r>
            <a:endParaRPr lang="pt-BR" dirty="0"/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r>
              <a:rPr lang="pt-BR" dirty="0"/>
              <a:t>QRS </a:t>
            </a:r>
            <a:r>
              <a:rPr lang="pt-BR" dirty="0" smtClean="0"/>
              <a:t>ISODIFÁSICOS </a:t>
            </a:r>
            <a:r>
              <a:rPr lang="pt-BR" dirty="0"/>
              <a:t>AMPLOS R⁄S V2-V4 (</a:t>
            </a:r>
            <a:r>
              <a:rPr lang="pt-BR" dirty="0" smtClean="0"/>
              <a:t>FENÔMENO </a:t>
            </a:r>
            <a:r>
              <a:rPr lang="pt-BR" dirty="0"/>
              <a:t>DE WACHTEL)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ustV\Documents\Scanned Documents\Imagem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552" y="1196752"/>
            <a:ext cx="8114109" cy="4983855"/>
          </a:xfrm>
        </p:spPr>
      </p:pic>
      <p:grpSp>
        <p:nvGrpSpPr>
          <p:cNvPr id="8195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8196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5786438"/>
            <a:ext cx="1069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ábio Romano\AppData\Local\Microsoft\Windows\Temporary Internet Files\Content.IE5\RZTLXIL1\MP90043852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857500"/>
            <a:ext cx="418623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uxograma: Fita perfurada 1"/>
          <p:cNvSpPr/>
          <p:nvPr/>
        </p:nvSpPr>
        <p:spPr>
          <a:xfrm>
            <a:off x="2928938" y="1500188"/>
            <a:ext cx="3455987" cy="949325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LIÇÃO CUMPRIDA!</a:t>
            </a:r>
          </a:p>
        </p:txBody>
      </p:sp>
      <p:grpSp>
        <p:nvGrpSpPr>
          <p:cNvPr id="9220" name="Grupo 5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7" name="Retângulo 6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8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/>
              <a:t>SOBRECARGAS ATRIAIS</a:t>
            </a:r>
            <a:endParaRPr lang="pt-BR" dirty="0"/>
          </a:p>
        </p:txBody>
      </p:sp>
      <p:grpSp>
        <p:nvGrpSpPr>
          <p:cNvPr id="4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heart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500306"/>
            <a:ext cx="3790592" cy="307183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85720" y="3286124"/>
            <a:ext cx="4000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Lembrando da anatomia....</a:t>
            </a:r>
            <a:endParaRPr lang="pt-BR" sz="2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/>
              <a:t>Sobrecarga atrial direita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857620" y="2285992"/>
            <a:ext cx="4929190" cy="2954351"/>
          </a:xfrm>
        </p:spPr>
        <p:txBody>
          <a:bodyPr>
            <a:normAutofit/>
          </a:bodyPr>
          <a:lstStyle/>
          <a:p>
            <a:pPr marL="411480" algn="just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pt-BR" dirty="0" smtClean="0"/>
              <a:t>Cardiopatias congênitas </a:t>
            </a:r>
          </a:p>
          <a:p>
            <a:pPr marL="411480" algn="just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pt-BR" dirty="0" err="1" smtClean="0"/>
              <a:t>Valvopatia</a:t>
            </a:r>
            <a:r>
              <a:rPr lang="pt-BR" dirty="0" smtClean="0"/>
              <a:t> tricúspide</a:t>
            </a:r>
          </a:p>
          <a:p>
            <a:pPr marL="411480" algn="just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pt-BR" dirty="0"/>
              <a:t>H</a:t>
            </a:r>
            <a:r>
              <a:rPr lang="pt-BR" dirty="0" smtClean="0"/>
              <a:t>ipertensão pulmonar</a:t>
            </a:r>
          </a:p>
          <a:p>
            <a:pPr marL="411480" algn="just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pt-BR" dirty="0" smtClean="0"/>
              <a:t> </a:t>
            </a:r>
            <a:r>
              <a:rPr lang="pt-BR" dirty="0" smtClean="0"/>
              <a:t>Cardiomiopatias</a:t>
            </a:r>
            <a:endParaRPr lang="pt-BR" dirty="0" smtClean="0"/>
          </a:p>
          <a:p>
            <a:pPr marL="411480" algn="just" fontAlgn="auto">
              <a:spcAft>
                <a:spcPts val="0"/>
              </a:spcAft>
              <a:buFont typeface="Wingdings"/>
              <a:buChar char=""/>
              <a:defRPr/>
            </a:pPr>
            <a:endParaRPr lang="pt-BR" dirty="0"/>
          </a:p>
          <a:p>
            <a:pPr marL="411480" algn="just" fontAlgn="auto">
              <a:spcAft>
                <a:spcPts val="0"/>
              </a:spcAft>
              <a:buFont typeface="Wingdings"/>
              <a:buChar char=""/>
              <a:defRPr/>
            </a:pPr>
            <a:endParaRPr lang="pt-BR" dirty="0" smtClean="0"/>
          </a:p>
        </p:txBody>
      </p:sp>
      <p:pic>
        <p:nvPicPr>
          <p:cNvPr id="7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9" name="Retângulo 8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0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sp>
        <p:nvSpPr>
          <p:cNvPr id="11" name="CaixaDeTexto 10"/>
          <p:cNvSpPr txBox="1"/>
          <p:nvPr/>
        </p:nvSpPr>
        <p:spPr>
          <a:xfrm>
            <a:off x="428596" y="2643182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 quais são suas causas?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3643314"/>
            <a:ext cx="8229600" cy="2168533"/>
          </a:xfrm>
        </p:spPr>
        <p:txBody>
          <a:bodyPr/>
          <a:lstStyle/>
          <a:p>
            <a:pPr marL="411480" algn="just" fontAlgn="auto">
              <a:spcAft>
                <a:spcPts val="0"/>
              </a:spcAft>
              <a:buFont typeface="Wingdings"/>
              <a:buChar char=""/>
              <a:defRPr/>
            </a:pPr>
            <a:endParaRPr lang="pt-BR" dirty="0" smtClean="0"/>
          </a:p>
          <a:p>
            <a:pPr marL="411480" algn="just">
              <a:buFont typeface="Wingdings"/>
              <a:buChar char=""/>
              <a:defRPr/>
            </a:pPr>
            <a:r>
              <a:rPr lang="pt-BR" dirty="0" smtClean="0"/>
              <a:t>Onda P apiculada com amplitude &gt;2,5 mm. Fase positiva em V1&gt;1,5 mm</a:t>
            </a:r>
          </a:p>
          <a:p>
            <a:endParaRPr lang="pt-BR" dirty="0"/>
          </a:p>
        </p:txBody>
      </p:sp>
      <p:grpSp>
        <p:nvGrpSpPr>
          <p:cNvPr id="4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5" name="Retângulo 4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6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/>
              <a:t>Sobrecarga atrial direita</a:t>
            </a:r>
            <a:endParaRPr lang="pt-BR" dirty="0"/>
          </a:p>
        </p:txBody>
      </p: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928926" y="2857496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/>
              <a:t>DEFINIÇÃO</a:t>
            </a:r>
            <a:endParaRPr lang="pt-BR" sz="3000" b="1" dirty="0"/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214554"/>
            <a:ext cx="1100023" cy="18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ontanha_desenho_imagens_cliparte_20110831_106152326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4714884"/>
            <a:ext cx="1833560" cy="183356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525963"/>
          </a:xfrm>
        </p:spPr>
        <p:txBody>
          <a:bodyPr/>
          <a:lstStyle/>
          <a:p>
            <a:r>
              <a:rPr lang="pt-BR" dirty="0" smtClean="0"/>
              <a:t>Veja só:</a:t>
            </a:r>
          </a:p>
          <a:p>
            <a:pPr lvl="1"/>
            <a:r>
              <a:rPr lang="pt-BR" dirty="0" smtClean="0"/>
              <a:t>A primeira parte da onda P corresponde à despolarização do AD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Então, na SAD, ela fica alta e pontuda!</a:t>
            </a:r>
            <a:endParaRPr lang="pt-BR" dirty="0"/>
          </a:p>
        </p:txBody>
      </p:sp>
      <p:pic>
        <p:nvPicPr>
          <p:cNvPr id="4" name="Espaço Reservado para Conteúdo 4" descr="Imagem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21" y="1857364"/>
            <a:ext cx="3208103" cy="3546338"/>
          </a:xfrm>
          <a:prstGeom prst="rect">
            <a:avLst/>
          </a:prstGeom>
        </p:spPr>
      </p:pic>
      <p:pic>
        <p:nvPicPr>
          <p:cNvPr id="5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7" name="Retângulo 6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8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GustV\Documents\Scanned Documents\Imagem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6729138" cy="404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7" name="Retângulo 6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8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9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57158" y="142873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HORA DO EXEMPLO!</a:t>
            </a:r>
            <a:endParaRPr lang="pt-B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dirty="0" smtClean="0"/>
              <a:t>Sobrecarga atrial esquerda</a:t>
            </a:r>
            <a:endParaRPr lang="pt-BR" dirty="0"/>
          </a:p>
        </p:txBody>
      </p:sp>
      <p:sp>
        <p:nvSpPr>
          <p:cNvPr id="46083" name="Espaço Reservado para Conteúdo 2"/>
          <p:cNvSpPr>
            <a:spLocks noGrp="1"/>
          </p:cNvSpPr>
          <p:nvPr>
            <p:ph idx="1"/>
          </p:nvPr>
        </p:nvSpPr>
        <p:spPr>
          <a:xfrm>
            <a:off x="3929058" y="3143248"/>
            <a:ext cx="5214942" cy="1643073"/>
          </a:xfrm>
        </p:spPr>
        <p:txBody>
          <a:bodyPr>
            <a:normAutofit fontScale="77500" lnSpcReduction="20000"/>
          </a:bodyPr>
          <a:lstStyle/>
          <a:p>
            <a:r>
              <a:rPr lang="pt-BR" dirty="0" err="1" smtClean="0"/>
              <a:t>Valvopatias</a:t>
            </a:r>
            <a:r>
              <a:rPr lang="pt-BR" dirty="0" smtClean="0"/>
              <a:t>  (mitrais)</a:t>
            </a:r>
            <a:endParaRPr lang="pt-BR" dirty="0"/>
          </a:p>
          <a:p>
            <a:r>
              <a:rPr lang="pt-BR" dirty="0" smtClean="0"/>
              <a:t>Cardiopatias </a:t>
            </a:r>
            <a:r>
              <a:rPr lang="pt-BR" dirty="0" smtClean="0"/>
              <a:t>Congênitas</a:t>
            </a:r>
          </a:p>
          <a:p>
            <a:r>
              <a:rPr lang="pt-BR" dirty="0" smtClean="0"/>
              <a:t>HAS</a:t>
            </a:r>
            <a:r>
              <a:rPr lang="pt-BR" dirty="0" smtClean="0"/>
              <a:t> </a:t>
            </a:r>
            <a:endParaRPr lang="pt-BR" dirty="0" smtClean="0"/>
          </a:p>
          <a:p>
            <a:r>
              <a:rPr lang="pt-BR" dirty="0" smtClean="0"/>
              <a:t>Hipertrofia ventricular</a:t>
            </a:r>
          </a:p>
          <a:p>
            <a:endParaRPr lang="pt-BR" dirty="0" smtClean="0"/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0" y="-26988"/>
            <a:ext cx="9144000" cy="1008063"/>
            <a:chOff x="0" y="44624"/>
            <a:chExt cx="9144000" cy="1008111"/>
          </a:xfrm>
        </p:grpSpPr>
        <p:sp>
          <p:nvSpPr>
            <p:cNvPr id="6" name="Retângulo 5"/>
            <p:cNvSpPr/>
            <p:nvPr/>
          </p:nvSpPr>
          <p:spPr>
            <a:xfrm>
              <a:off x="0" y="44624"/>
              <a:ext cx="9144000" cy="1008111"/>
            </a:xfrm>
            <a:prstGeom prst="rect">
              <a:avLst/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7" name="Picture 2" descr="http://www.cesed.br/portal/wp-content/uploads/2012/04/eletrocardiogram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0288" y="44624"/>
              <a:ext cx="1728787" cy="1008111"/>
            </a:xfrm>
            <a:prstGeom prst="rect">
              <a:avLst/>
            </a:prstGeom>
            <a:pattFill prst="pct8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</p:spPr>
        </p:pic>
      </p:grpSp>
      <p:pic>
        <p:nvPicPr>
          <p:cNvPr id="8" name="Picture 2" descr="C:\Users\Fábio Romano\AppData\Local\Microsoft\Windows\Temporary Internet Files\Content.IE5\6FKFWE9Q\MC900432668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786437"/>
            <a:ext cx="10699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28596" y="264318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 quais são suas causas?</a:t>
            </a:r>
            <a:endParaRPr lang="pt-B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811</Words>
  <Application>Microsoft Macintosh PowerPoint</Application>
  <PresentationFormat>On-screen Show (4:3)</PresentationFormat>
  <Paragraphs>180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Tema do Office</vt:lpstr>
      <vt:lpstr>PowerPoint Presentation</vt:lpstr>
      <vt:lpstr>PowerPoint Presentation</vt:lpstr>
      <vt:lpstr>Por que ocorre a sobrecarga?</vt:lpstr>
      <vt:lpstr>SOBRECARGAS ATRIAIS</vt:lpstr>
      <vt:lpstr>Sobrecarga atrial direita</vt:lpstr>
      <vt:lpstr>Sobrecarga atrial direita</vt:lpstr>
      <vt:lpstr>PowerPoint Presentation</vt:lpstr>
      <vt:lpstr>PowerPoint Presentation</vt:lpstr>
      <vt:lpstr>Sobrecarga atrial esquerda</vt:lpstr>
      <vt:lpstr>Sobrecarga atrial esquerda</vt:lpstr>
      <vt:lpstr>PowerPoint Presentation</vt:lpstr>
      <vt:lpstr>PowerPoint Presentation</vt:lpstr>
      <vt:lpstr>EXEMPLO!!!</vt:lpstr>
      <vt:lpstr>Sobrecarga biatrial</vt:lpstr>
      <vt:lpstr>Sobrecarga biatrial</vt:lpstr>
      <vt:lpstr>PowerPoint Presentation</vt:lpstr>
      <vt:lpstr>PowerPoint Presentation</vt:lpstr>
      <vt:lpstr>PowerPoint Presentation</vt:lpstr>
      <vt:lpstr>PowerPoint Presentation</vt:lpstr>
      <vt:lpstr>SOBRECARGAS VENTRICULARES</vt:lpstr>
      <vt:lpstr>SOBRECARGA VENTRICULAR ESQUERDA</vt:lpstr>
      <vt:lpstr>PowerPoint Presentation</vt:lpstr>
      <vt:lpstr>SOBRECARGA VENTRICULAR ESQUERDA</vt:lpstr>
      <vt:lpstr>CRITÉRIOS DE ROMHILT-ESTES (5 PTOS)</vt:lpstr>
      <vt:lpstr>ÍNDICE DE SOKOLOW-LYON</vt:lpstr>
      <vt:lpstr>ÍNDICE DE CORNELL </vt:lpstr>
      <vt:lpstr>PowerPoint Presentation</vt:lpstr>
      <vt:lpstr>PowerPoint Presentation</vt:lpstr>
      <vt:lpstr>PowerPoint Presentation</vt:lpstr>
      <vt:lpstr>PowerPoint Presentation</vt:lpstr>
      <vt:lpstr>SOBRECARGA VENTRICULAR DIREITA</vt:lpstr>
      <vt:lpstr>PowerPoint Presentation</vt:lpstr>
      <vt:lpstr>PowerPoint Presentation</vt:lpstr>
      <vt:lpstr>PowerPoint Presentation</vt:lpstr>
      <vt:lpstr>SOBRECARGA BIVENTRICULAR</vt:lpstr>
      <vt:lpstr>PowerPoint Presentation</vt:lpstr>
      <vt:lpstr>PowerPoint Presentation</vt:lpstr>
    </vt:vector>
  </TitlesOfParts>
  <Company>FORP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ELETROCARDIOGRAMA BASES E OBTENÇÃO DO TRAÇADO</dc:title>
  <dc:creator>Fabio Lourenço Romano</dc:creator>
  <cp:lastModifiedBy>Minna Romano</cp:lastModifiedBy>
  <cp:revision>46</cp:revision>
  <dcterms:created xsi:type="dcterms:W3CDTF">2012-07-11T02:07:24Z</dcterms:created>
  <dcterms:modified xsi:type="dcterms:W3CDTF">2018-06-28T18:42:00Z</dcterms:modified>
</cp:coreProperties>
</file>