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7" r:id="rId10"/>
    <p:sldId id="409" r:id="rId11"/>
    <p:sldId id="280" r:id="rId12"/>
    <p:sldId id="410" r:id="rId13"/>
    <p:sldId id="281" r:id="rId14"/>
    <p:sldId id="411" r:id="rId15"/>
    <p:sldId id="283" r:id="rId16"/>
    <p:sldId id="404" r:id="rId17"/>
    <p:sldId id="282" r:id="rId18"/>
    <p:sldId id="405" r:id="rId19"/>
    <p:sldId id="406" r:id="rId20"/>
    <p:sldId id="407" r:id="rId21"/>
    <p:sldId id="408" r:id="rId22"/>
    <p:sldId id="412" r:id="rId23"/>
    <p:sldId id="413" r:id="rId24"/>
    <p:sldId id="414" r:id="rId25"/>
    <p:sldId id="279" r:id="rId26"/>
    <p:sldId id="27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8E7B8-54B2-423B-97CE-F3CD66CB78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44CEB-ECAA-4498-84E1-390453BC80DD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Estruturada/formal/padronizada </a:t>
          </a:r>
        </a:p>
        <a:p>
          <a:pPr>
            <a:buNone/>
          </a:pPr>
          <a:endParaRPr lang="pt-BR" sz="1600" b="0" dirty="0"/>
        </a:p>
        <a:p>
          <a:pPr>
            <a:buNone/>
          </a:pPr>
          <a:r>
            <a:rPr lang="pt-BR" sz="1600" b="0" dirty="0"/>
            <a:t>entrevistador usa um esquema de questões – fixa no enunciado e na ordem das perguntas e nas alternativas de respostas </a:t>
          </a:r>
          <a:endParaRPr lang="pt-BR" sz="1600" b="1" dirty="0"/>
        </a:p>
        <a:p>
          <a:pPr>
            <a:buNone/>
          </a:pPr>
          <a:endParaRPr lang="en-US" sz="1600" dirty="0"/>
        </a:p>
      </dgm:t>
    </dgm:pt>
    <dgm:pt modelId="{CC19BB52-18DB-4B4C-83BB-ED7E47C2FBD8}" type="parTrans" cxnId="{5A6B3CA9-70BF-4197-BDB3-A2D42DED4246}">
      <dgm:prSet/>
      <dgm:spPr/>
      <dgm:t>
        <a:bodyPr/>
        <a:lstStyle/>
        <a:p>
          <a:endParaRPr lang="en-US"/>
        </a:p>
      </dgm:t>
    </dgm:pt>
    <dgm:pt modelId="{720536D4-DEEA-4318-AEEF-4C21AB850BC1}" type="sibTrans" cxnId="{5A6B3CA9-70BF-4197-BDB3-A2D42DED4246}">
      <dgm:prSet/>
      <dgm:spPr/>
      <dgm:t>
        <a:bodyPr/>
        <a:lstStyle/>
        <a:p>
          <a:endParaRPr lang="en-US"/>
        </a:p>
      </dgm:t>
    </dgm:pt>
    <dgm:pt modelId="{6534058F-C4C2-41E8-A3BB-BD3557F234F6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Questões fechadas</a:t>
          </a:r>
          <a:endParaRPr lang="en-US" sz="1600" dirty="0"/>
        </a:p>
      </dgm:t>
    </dgm:pt>
    <dgm:pt modelId="{D2A8A219-BCAB-4785-86E3-8BA14CD2E79C}" type="parTrans" cxnId="{8472842A-7E61-45EC-B74A-F17D7607FB41}">
      <dgm:prSet/>
      <dgm:spPr/>
      <dgm:t>
        <a:bodyPr/>
        <a:lstStyle/>
        <a:p>
          <a:endParaRPr lang="en-US"/>
        </a:p>
      </dgm:t>
    </dgm:pt>
    <dgm:pt modelId="{30559F98-2647-452A-BAD8-4CEB7C96E713}" type="sibTrans" cxnId="{8472842A-7E61-45EC-B74A-F17D7607FB41}">
      <dgm:prSet/>
      <dgm:spPr/>
      <dgm:t>
        <a:bodyPr/>
        <a:lstStyle/>
        <a:p>
          <a:endParaRPr lang="en-US"/>
        </a:p>
      </dgm:t>
    </dgm:pt>
    <dgm:pt modelId="{335A10FA-F6DF-4115-984B-6887B248E781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Semiestrutura</a:t>
          </a:r>
          <a:r>
            <a:rPr lang="en-US" sz="1600" b="1" dirty="0"/>
            <a:t>da</a:t>
          </a:r>
          <a:r>
            <a:rPr lang="pt-BR" sz="1600" b="1" dirty="0"/>
            <a:t>/orientada/com pauta</a:t>
          </a:r>
        </a:p>
        <a:p>
          <a:pPr>
            <a:buNone/>
          </a:pPr>
          <a:endParaRPr lang="pt-BR" sz="1600" b="0" dirty="0"/>
        </a:p>
        <a:p>
          <a:pPr>
            <a:buNone/>
          </a:pPr>
          <a:r>
            <a:rPr lang="pt-BR" sz="1600" b="0" dirty="0"/>
            <a:t>entrevistador dirige sua atenção sobre uma experiência; sabe por antecipação os tópicos ou informações que deseja obter. </a:t>
          </a:r>
        </a:p>
      </dgm:t>
    </dgm:pt>
    <dgm:pt modelId="{AFDA70DE-6E2B-4800-85A2-CCCB0CB0DF41}" type="parTrans" cxnId="{7BD4943C-1477-449A-BF82-29458620B15F}">
      <dgm:prSet/>
      <dgm:spPr/>
      <dgm:t>
        <a:bodyPr/>
        <a:lstStyle/>
        <a:p>
          <a:endParaRPr lang="en-US"/>
        </a:p>
      </dgm:t>
    </dgm:pt>
    <dgm:pt modelId="{5BD692C0-F603-4E47-AF1F-538ED6C3918D}" type="sibTrans" cxnId="{7BD4943C-1477-449A-BF82-29458620B15F}">
      <dgm:prSet/>
      <dgm:spPr/>
      <dgm:t>
        <a:bodyPr/>
        <a:lstStyle/>
        <a:p>
          <a:endParaRPr lang="en-US"/>
        </a:p>
      </dgm:t>
    </dgm:pt>
    <dgm:pt modelId="{635910F9-0A51-4084-B7AC-43427CF97DC1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Livre-narrativa/aberta/focalizada</a:t>
          </a:r>
        </a:p>
        <a:p>
          <a:pPr>
            <a:buNone/>
          </a:pPr>
          <a:endParaRPr lang="pt-BR" sz="1600" b="0" dirty="0"/>
        </a:p>
        <a:p>
          <a:pPr>
            <a:buNone/>
          </a:pPr>
          <a:r>
            <a:rPr lang="pt-BR" sz="1600" b="0" dirty="0"/>
            <a:t>entrevistado é solicitado a falar livremente sobre um tema</a:t>
          </a:r>
          <a:endParaRPr lang="en-US" sz="1600" b="0" dirty="0"/>
        </a:p>
      </dgm:t>
    </dgm:pt>
    <dgm:pt modelId="{D27B44F8-0AF8-4FED-B4FF-0F5F3D73C5D0}" type="parTrans" cxnId="{BA45A484-931E-4A94-9668-F608CEB29CFE}">
      <dgm:prSet/>
      <dgm:spPr/>
      <dgm:t>
        <a:bodyPr/>
        <a:lstStyle/>
        <a:p>
          <a:endParaRPr lang="en-US"/>
        </a:p>
      </dgm:t>
    </dgm:pt>
    <dgm:pt modelId="{AF8452EC-CEBD-400F-A13A-E94D06C810A3}" type="sibTrans" cxnId="{BA45A484-931E-4A94-9668-F608CEB29CFE}">
      <dgm:prSet/>
      <dgm:spPr/>
      <dgm:t>
        <a:bodyPr/>
        <a:lstStyle/>
        <a:p>
          <a:endParaRPr lang="en-US"/>
        </a:p>
      </dgm:t>
    </dgm:pt>
    <dgm:pt modelId="{99EB28E7-1986-4AF8-A320-E4442866860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 sz="1600" dirty="0"/>
        </a:p>
      </dgm:t>
    </dgm:pt>
    <dgm:pt modelId="{1BF48A48-B340-4A58-98FF-53C9C862EF05}" type="parTrans" cxnId="{B6869173-A619-4798-8546-D40DE965D39B}">
      <dgm:prSet/>
      <dgm:spPr/>
      <dgm:t>
        <a:bodyPr/>
        <a:lstStyle/>
        <a:p>
          <a:endParaRPr lang="pt-BR"/>
        </a:p>
      </dgm:t>
    </dgm:pt>
    <dgm:pt modelId="{4E87AF74-2048-42AE-B64B-6DE2116CBA8A}" type="sibTrans" cxnId="{B6869173-A619-4798-8546-D40DE965D39B}">
      <dgm:prSet/>
      <dgm:spPr/>
      <dgm:t>
        <a:bodyPr/>
        <a:lstStyle/>
        <a:p>
          <a:endParaRPr lang="pt-BR"/>
        </a:p>
      </dgm:t>
    </dgm:pt>
    <dgm:pt modelId="{31A823AC-B5F8-4312-9086-ECF2C46EBFA4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 sz="1600" dirty="0"/>
        </a:p>
      </dgm:t>
    </dgm:pt>
    <dgm:pt modelId="{3E2BC193-8678-45A9-8592-510E098C070B}" type="parTrans" cxnId="{65039714-BD57-4756-910A-E0B2D56434BB}">
      <dgm:prSet/>
      <dgm:spPr/>
      <dgm:t>
        <a:bodyPr/>
        <a:lstStyle/>
        <a:p>
          <a:endParaRPr lang="pt-BR"/>
        </a:p>
      </dgm:t>
    </dgm:pt>
    <dgm:pt modelId="{7413C77D-665F-4E1D-B458-CE25232C769B}" type="sibTrans" cxnId="{65039714-BD57-4756-910A-E0B2D56434BB}">
      <dgm:prSet/>
      <dgm:spPr/>
      <dgm:t>
        <a:bodyPr/>
        <a:lstStyle/>
        <a:p>
          <a:endParaRPr lang="pt-BR"/>
        </a:p>
      </dgm:t>
    </dgm:pt>
    <dgm:pt modelId="{E00375F0-1624-47C3-95E6-A9A35573C0C0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Questões semiabertas ou roteiro</a:t>
          </a:r>
          <a:endParaRPr lang="en-US" sz="1600" dirty="0"/>
        </a:p>
      </dgm:t>
    </dgm:pt>
    <dgm:pt modelId="{F4110C9F-2097-481A-B0AB-977B2E759E9F}" type="parTrans" cxnId="{9673FD36-395B-419B-8FEB-1D2B1C4606EF}">
      <dgm:prSet/>
      <dgm:spPr/>
      <dgm:t>
        <a:bodyPr/>
        <a:lstStyle/>
        <a:p>
          <a:endParaRPr lang="pt-BR"/>
        </a:p>
      </dgm:t>
    </dgm:pt>
    <dgm:pt modelId="{5D4FC7D6-F080-4D6F-B028-C28E0C524D57}" type="sibTrans" cxnId="{9673FD36-395B-419B-8FEB-1D2B1C4606EF}">
      <dgm:prSet/>
      <dgm:spPr/>
      <dgm:t>
        <a:bodyPr/>
        <a:lstStyle/>
        <a:p>
          <a:endParaRPr lang="pt-BR"/>
        </a:p>
      </dgm:t>
    </dgm:pt>
    <dgm:pt modelId="{A2FD8582-983D-413D-8069-15821AAC89C3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Questão central</a:t>
          </a:r>
          <a:endParaRPr lang="en-US" sz="1600" dirty="0"/>
        </a:p>
      </dgm:t>
    </dgm:pt>
    <dgm:pt modelId="{767CAF32-5738-4747-A274-13784A7F3491}" type="parTrans" cxnId="{94AD9850-F709-4ECB-9993-C1BB10ACA29F}">
      <dgm:prSet/>
      <dgm:spPr/>
      <dgm:t>
        <a:bodyPr/>
        <a:lstStyle/>
        <a:p>
          <a:endParaRPr lang="pt-BR"/>
        </a:p>
      </dgm:t>
    </dgm:pt>
    <dgm:pt modelId="{31EA5460-40F5-4205-B38C-4C9BB92A759A}" type="sibTrans" cxnId="{94AD9850-F709-4ECB-9993-C1BB10ACA29F}">
      <dgm:prSet/>
      <dgm:spPr/>
      <dgm:t>
        <a:bodyPr/>
        <a:lstStyle/>
        <a:p>
          <a:endParaRPr lang="pt-BR"/>
        </a:p>
      </dgm:t>
    </dgm:pt>
    <dgm:pt modelId="{FD7B4A55-CAE1-4F92-8F21-546E1703B2E0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pt-BR" sz="1600" b="1" dirty="0"/>
            <a:t>Informal</a:t>
          </a:r>
        </a:p>
        <a:p>
          <a:pPr algn="ctr"/>
          <a:endParaRPr lang="pt-BR" sz="1600" b="0" dirty="0"/>
        </a:p>
        <a:p>
          <a:pPr algn="l"/>
          <a:r>
            <a:rPr lang="pt-BR" sz="1600" b="0" dirty="0"/>
            <a:t>É a menos estruturada  - mais comum em estudos etnográficos</a:t>
          </a:r>
          <a:endParaRPr lang="pt-BR" sz="1600" b="1" dirty="0"/>
        </a:p>
        <a:p>
          <a:pPr algn="l"/>
          <a:endParaRPr lang="pt-BR" sz="1600" b="1" dirty="0"/>
        </a:p>
        <a:p>
          <a:pPr algn="l"/>
          <a:r>
            <a:rPr lang="pt-BR" sz="1600" b="1" dirty="0"/>
            <a:t>Fala livre sobre opiniões, crenças, experiências </a:t>
          </a:r>
          <a:endParaRPr lang="en-US" sz="1600" dirty="0"/>
        </a:p>
      </dgm:t>
    </dgm:pt>
    <dgm:pt modelId="{7F0EB65B-D3A5-4C84-9F4F-D3876535F62A}" type="parTrans" cxnId="{16F26A13-1E5B-417F-ABA8-44EF8855DEBB}">
      <dgm:prSet/>
      <dgm:spPr/>
      <dgm:t>
        <a:bodyPr/>
        <a:lstStyle/>
        <a:p>
          <a:endParaRPr lang="pt-BR"/>
        </a:p>
      </dgm:t>
    </dgm:pt>
    <dgm:pt modelId="{8ED1281A-69C2-4B86-AAAD-7FCFDD2EC07B}" type="sibTrans" cxnId="{16F26A13-1E5B-417F-ABA8-44EF8855DEBB}">
      <dgm:prSet/>
      <dgm:spPr/>
      <dgm:t>
        <a:bodyPr/>
        <a:lstStyle/>
        <a:p>
          <a:endParaRPr lang="pt-BR"/>
        </a:p>
      </dgm:t>
    </dgm:pt>
    <dgm:pt modelId="{34140BDC-0F21-4393-985D-FD2C91F50D3B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pt-BR" b="1" dirty="0"/>
            <a:t>Entrevistas por telefone e videochamada</a:t>
          </a:r>
        </a:p>
        <a:p>
          <a:pPr algn="ctr"/>
          <a:endParaRPr lang="pt-BR" b="0" dirty="0"/>
        </a:p>
        <a:p>
          <a:pPr algn="l"/>
          <a:r>
            <a:rPr lang="pt-BR" b="0" dirty="0"/>
            <a:t>Facilidades operacionais, para serviços, principalmente em tempo de pandemia.  </a:t>
          </a:r>
        </a:p>
        <a:p>
          <a:pPr algn="l"/>
          <a:endParaRPr lang="pt-BR" b="0" dirty="0"/>
        </a:p>
        <a:p>
          <a:pPr algn="l"/>
          <a:r>
            <a:rPr lang="pt-BR" b="1" dirty="0"/>
            <a:t>Pode combinar com outras modalidades</a:t>
          </a:r>
          <a:endParaRPr lang="en-US" dirty="0"/>
        </a:p>
      </dgm:t>
    </dgm:pt>
    <dgm:pt modelId="{9FE97C0A-D009-45C8-AE85-7B5EC4C94DE8}" type="parTrans" cxnId="{87C60447-84CB-46E3-8212-C0205EEC5532}">
      <dgm:prSet/>
      <dgm:spPr/>
      <dgm:t>
        <a:bodyPr/>
        <a:lstStyle/>
        <a:p>
          <a:endParaRPr lang="pt-BR"/>
        </a:p>
      </dgm:t>
    </dgm:pt>
    <dgm:pt modelId="{BD2D1717-0938-42FF-A664-AA3B26BA1998}" type="sibTrans" cxnId="{87C60447-84CB-46E3-8212-C0205EEC5532}">
      <dgm:prSet/>
      <dgm:spPr/>
      <dgm:t>
        <a:bodyPr/>
        <a:lstStyle/>
        <a:p>
          <a:endParaRPr lang="pt-BR"/>
        </a:p>
      </dgm:t>
    </dgm:pt>
    <dgm:pt modelId="{E15E99DA-97F8-495E-8C3D-AD5E6B8F0E41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pt-BR" b="1" dirty="0"/>
            <a:t>Em profundidade</a:t>
          </a:r>
        </a:p>
        <a:p>
          <a:pPr algn="ctr"/>
          <a:endParaRPr lang="pt-BR" b="0" dirty="0"/>
        </a:p>
        <a:p>
          <a:pPr algn="l"/>
          <a:r>
            <a:rPr lang="pt-BR" b="0" dirty="0"/>
            <a:t>vários encontros com subsequente aprofundamento dos tópicos discutidos nos encontros anteriores.</a:t>
          </a:r>
        </a:p>
        <a:p>
          <a:pPr algn="l"/>
          <a:endParaRPr lang="pt-BR" b="1" dirty="0"/>
        </a:p>
        <a:p>
          <a:pPr algn="l"/>
          <a:r>
            <a:rPr lang="pt-BR" b="1" dirty="0"/>
            <a:t>Pode combinar com outras modalidades</a:t>
          </a:r>
          <a:endParaRPr lang="en-US" dirty="0"/>
        </a:p>
      </dgm:t>
    </dgm:pt>
    <dgm:pt modelId="{ADA5F4F4-28DC-4ADF-8531-9805E61B943D}" type="parTrans" cxnId="{A6EC2D6D-C0D7-43A3-BE01-9AA033C6644B}">
      <dgm:prSet/>
      <dgm:spPr/>
      <dgm:t>
        <a:bodyPr/>
        <a:lstStyle/>
        <a:p>
          <a:endParaRPr lang="pt-BR"/>
        </a:p>
      </dgm:t>
    </dgm:pt>
    <dgm:pt modelId="{4417832F-4812-485C-8E88-646A0B677604}" type="sibTrans" cxnId="{A6EC2D6D-C0D7-43A3-BE01-9AA033C6644B}">
      <dgm:prSet/>
      <dgm:spPr/>
      <dgm:t>
        <a:bodyPr/>
        <a:lstStyle/>
        <a:p>
          <a:endParaRPr lang="pt-BR"/>
        </a:p>
      </dgm:t>
    </dgm:pt>
    <dgm:pt modelId="{A30264D8-BC30-485B-BC30-38A1F08C8BF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 sz="1600" dirty="0"/>
        </a:p>
      </dgm:t>
    </dgm:pt>
    <dgm:pt modelId="{7478633B-EDF5-4E11-B049-2F0672860D14}" type="parTrans" cxnId="{2E9F916F-CB0E-4D59-AFC4-0E39E5EE6608}">
      <dgm:prSet/>
      <dgm:spPr/>
    </dgm:pt>
    <dgm:pt modelId="{74C51FF2-702A-4828-B230-D99E1E69DA54}" type="sibTrans" cxnId="{2E9F916F-CB0E-4D59-AFC4-0E39E5EE6608}">
      <dgm:prSet/>
      <dgm:spPr/>
    </dgm:pt>
    <dgm:pt modelId="{CB0A0509-9562-47C7-B2CF-5483CFFB373E}" type="pres">
      <dgm:prSet presAssocID="{B2D8E7B8-54B2-423B-97CE-F3CD66CB7831}" presName="diagram" presStyleCnt="0">
        <dgm:presLayoutVars>
          <dgm:dir/>
          <dgm:resizeHandles val="exact"/>
        </dgm:presLayoutVars>
      </dgm:prSet>
      <dgm:spPr/>
    </dgm:pt>
    <dgm:pt modelId="{A7002F75-E185-4BE3-97DA-545AD10B5C9D}" type="pres">
      <dgm:prSet presAssocID="{2F844CEB-ECAA-4498-84E1-390453BC80DD}" presName="node" presStyleLbl="node1" presStyleIdx="0" presStyleCnt="6">
        <dgm:presLayoutVars>
          <dgm:bulletEnabled val="1"/>
        </dgm:presLayoutVars>
      </dgm:prSet>
      <dgm:spPr/>
    </dgm:pt>
    <dgm:pt modelId="{FBE2EDB6-DE88-493C-B5C0-04B2F1A131DE}" type="pres">
      <dgm:prSet presAssocID="{720536D4-DEEA-4318-AEEF-4C21AB850BC1}" presName="sibTrans" presStyleCnt="0"/>
      <dgm:spPr/>
    </dgm:pt>
    <dgm:pt modelId="{66C900FA-B64D-44DE-AD63-8B0860257A48}" type="pres">
      <dgm:prSet presAssocID="{FD7B4A55-CAE1-4F92-8F21-546E1703B2E0}" presName="node" presStyleLbl="node1" presStyleIdx="1" presStyleCnt="6" custLinFactY="13520" custLinFactNeighborX="0" custLinFactNeighborY="100000">
        <dgm:presLayoutVars>
          <dgm:bulletEnabled val="1"/>
        </dgm:presLayoutVars>
      </dgm:prSet>
      <dgm:spPr/>
    </dgm:pt>
    <dgm:pt modelId="{14C0D7EB-0429-4967-BA30-C0CA3401EA62}" type="pres">
      <dgm:prSet presAssocID="{8ED1281A-69C2-4B86-AAAD-7FCFDD2EC07B}" presName="sibTrans" presStyleCnt="0"/>
      <dgm:spPr/>
    </dgm:pt>
    <dgm:pt modelId="{C4ED4949-E915-4E58-A23E-B367C2FAED2A}" type="pres">
      <dgm:prSet presAssocID="{34140BDC-0F21-4393-985D-FD2C91F50D3B}" presName="node" presStyleLbl="node1" presStyleIdx="2" presStyleCnt="6" custLinFactY="11043" custLinFactNeighborX="0" custLinFactNeighborY="100000">
        <dgm:presLayoutVars>
          <dgm:bulletEnabled val="1"/>
        </dgm:presLayoutVars>
      </dgm:prSet>
      <dgm:spPr/>
    </dgm:pt>
    <dgm:pt modelId="{8BBB06EB-FC68-4600-AE73-1D8CCC058C93}" type="pres">
      <dgm:prSet presAssocID="{BD2D1717-0938-42FF-A664-AA3B26BA1998}" presName="sibTrans" presStyleCnt="0"/>
      <dgm:spPr/>
    </dgm:pt>
    <dgm:pt modelId="{C27A943B-5B48-4133-BEF2-AA075D8E1687}" type="pres">
      <dgm:prSet presAssocID="{E15E99DA-97F8-495E-8C3D-AD5E6B8F0E41}" presName="node" presStyleLbl="node1" presStyleIdx="3" presStyleCnt="6" custLinFactNeighborX="1734" custLinFactNeighborY="-3070">
        <dgm:presLayoutVars>
          <dgm:bulletEnabled val="1"/>
        </dgm:presLayoutVars>
      </dgm:prSet>
      <dgm:spPr/>
    </dgm:pt>
    <dgm:pt modelId="{27020B9F-B1CE-465D-B54B-37019DD22305}" type="pres">
      <dgm:prSet presAssocID="{4417832F-4812-485C-8E88-646A0B677604}" presName="sibTrans" presStyleCnt="0"/>
      <dgm:spPr/>
    </dgm:pt>
    <dgm:pt modelId="{49C3EC5F-7C55-499E-844A-A6D2229130CC}" type="pres">
      <dgm:prSet presAssocID="{335A10FA-F6DF-4115-984B-6887B248E781}" presName="node" presStyleLbl="node1" presStyleIdx="4" presStyleCnt="6" custLinFactY="-13520" custLinFactNeighborX="0" custLinFactNeighborY="-100000">
        <dgm:presLayoutVars>
          <dgm:bulletEnabled val="1"/>
        </dgm:presLayoutVars>
      </dgm:prSet>
      <dgm:spPr/>
    </dgm:pt>
    <dgm:pt modelId="{5602B155-AF0B-48AD-B2A8-8A1A57874E32}" type="pres">
      <dgm:prSet presAssocID="{5BD692C0-F603-4E47-AF1F-538ED6C3918D}" presName="sibTrans" presStyleCnt="0"/>
      <dgm:spPr/>
    </dgm:pt>
    <dgm:pt modelId="{E2902ECA-71FA-489E-8B17-53738491AAC6}" type="pres">
      <dgm:prSet presAssocID="{635910F9-0A51-4084-B7AC-43427CF97DC1}" presName="node" presStyleLbl="node1" presStyleIdx="5" presStyleCnt="6" custLinFactX="65000" custLinFactY="-16409" custLinFactNeighborX="100000" custLinFactNeighborY="-100000">
        <dgm:presLayoutVars>
          <dgm:bulletEnabled val="1"/>
        </dgm:presLayoutVars>
      </dgm:prSet>
      <dgm:spPr/>
    </dgm:pt>
  </dgm:ptLst>
  <dgm:cxnLst>
    <dgm:cxn modelId="{C988A302-50DE-4853-99CA-20CB25E9C60E}" type="presOf" srcId="{34140BDC-0F21-4393-985D-FD2C91F50D3B}" destId="{C4ED4949-E915-4E58-A23E-B367C2FAED2A}" srcOrd="0" destOrd="0" presId="urn:microsoft.com/office/officeart/2005/8/layout/default"/>
    <dgm:cxn modelId="{4839AA0E-BA6A-46AB-87C3-59D047FFDA48}" type="presOf" srcId="{6534058F-C4C2-41E8-A3BB-BD3557F234F6}" destId="{A7002F75-E185-4BE3-97DA-545AD10B5C9D}" srcOrd="0" destOrd="1" presId="urn:microsoft.com/office/officeart/2005/8/layout/default"/>
    <dgm:cxn modelId="{16F26A13-1E5B-417F-ABA8-44EF8855DEBB}" srcId="{B2D8E7B8-54B2-423B-97CE-F3CD66CB7831}" destId="{FD7B4A55-CAE1-4F92-8F21-546E1703B2E0}" srcOrd="1" destOrd="0" parTransId="{7F0EB65B-D3A5-4C84-9F4F-D3876535F62A}" sibTransId="{8ED1281A-69C2-4B86-AAAD-7FCFDD2EC07B}"/>
    <dgm:cxn modelId="{65039714-BD57-4756-910A-E0B2D56434BB}" srcId="{635910F9-0A51-4084-B7AC-43427CF97DC1}" destId="{31A823AC-B5F8-4312-9086-ECF2C46EBFA4}" srcOrd="1" destOrd="0" parTransId="{3E2BC193-8678-45A9-8592-510E098C070B}" sibTransId="{7413C77D-665F-4E1D-B458-CE25232C769B}"/>
    <dgm:cxn modelId="{45E26622-9D20-4656-A22A-D7B3545B7F01}" type="presOf" srcId="{2F844CEB-ECAA-4498-84E1-390453BC80DD}" destId="{A7002F75-E185-4BE3-97DA-545AD10B5C9D}" srcOrd="0" destOrd="0" presId="urn:microsoft.com/office/officeart/2005/8/layout/default"/>
    <dgm:cxn modelId="{8472842A-7E61-45EC-B74A-F17D7607FB41}" srcId="{2F844CEB-ECAA-4498-84E1-390453BC80DD}" destId="{6534058F-C4C2-41E8-A3BB-BD3557F234F6}" srcOrd="0" destOrd="0" parTransId="{D2A8A219-BCAB-4785-86E3-8BA14CD2E79C}" sibTransId="{30559F98-2647-452A-BAD8-4CEB7C96E713}"/>
    <dgm:cxn modelId="{4504D02A-3AFB-412C-97BE-7D870E936538}" type="presOf" srcId="{335A10FA-F6DF-4115-984B-6887B248E781}" destId="{49C3EC5F-7C55-499E-844A-A6D2229130CC}" srcOrd="0" destOrd="0" presId="urn:microsoft.com/office/officeart/2005/8/layout/default"/>
    <dgm:cxn modelId="{9673FD36-395B-419B-8FEB-1D2B1C4606EF}" srcId="{335A10FA-F6DF-4115-984B-6887B248E781}" destId="{E00375F0-1624-47C3-95E6-A9A35573C0C0}" srcOrd="1" destOrd="0" parTransId="{F4110C9F-2097-481A-B0AB-977B2E759E9F}" sibTransId="{5D4FC7D6-F080-4D6F-B028-C28E0C524D57}"/>
    <dgm:cxn modelId="{7BD4943C-1477-449A-BF82-29458620B15F}" srcId="{B2D8E7B8-54B2-423B-97CE-F3CD66CB7831}" destId="{335A10FA-F6DF-4115-984B-6887B248E781}" srcOrd="4" destOrd="0" parTransId="{AFDA70DE-6E2B-4800-85A2-CCCB0CB0DF41}" sibTransId="{5BD692C0-F603-4E47-AF1F-538ED6C3918D}"/>
    <dgm:cxn modelId="{6B95793D-B7A3-4145-8B19-18F3C72E97B2}" type="presOf" srcId="{31A823AC-B5F8-4312-9086-ECF2C46EBFA4}" destId="{E2902ECA-71FA-489E-8B17-53738491AAC6}" srcOrd="0" destOrd="2" presId="urn:microsoft.com/office/officeart/2005/8/layout/default"/>
    <dgm:cxn modelId="{6C9C375C-5523-4BD8-9835-ACDED5ED0CFB}" type="presOf" srcId="{B2D8E7B8-54B2-423B-97CE-F3CD66CB7831}" destId="{CB0A0509-9562-47C7-B2CF-5483CFFB373E}" srcOrd="0" destOrd="0" presId="urn:microsoft.com/office/officeart/2005/8/layout/default"/>
    <dgm:cxn modelId="{87C60447-84CB-46E3-8212-C0205EEC5532}" srcId="{B2D8E7B8-54B2-423B-97CE-F3CD66CB7831}" destId="{34140BDC-0F21-4393-985D-FD2C91F50D3B}" srcOrd="2" destOrd="0" parTransId="{9FE97C0A-D009-45C8-AE85-7B5EC4C94DE8}" sibTransId="{BD2D1717-0938-42FF-A664-AA3B26BA1998}"/>
    <dgm:cxn modelId="{87AC8E4C-6C74-4A4B-99B3-3B7CEB2EB7CD}" type="presOf" srcId="{E15E99DA-97F8-495E-8C3D-AD5E6B8F0E41}" destId="{C27A943B-5B48-4133-BEF2-AA075D8E1687}" srcOrd="0" destOrd="0" presId="urn:microsoft.com/office/officeart/2005/8/layout/default"/>
    <dgm:cxn modelId="{A6EC2D6D-C0D7-43A3-BE01-9AA033C6644B}" srcId="{B2D8E7B8-54B2-423B-97CE-F3CD66CB7831}" destId="{E15E99DA-97F8-495E-8C3D-AD5E6B8F0E41}" srcOrd="3" destOrd="0" parTransId="{ADA5F4F4-28DC-4ADF-8531-9805E61B943D}" sibTransId="{4417832F-4812-485C-8E88-646A0B677604}"/>
    <dgm:cxn modelId="{2E9F916F-CB0E-4D59-AFC4-0E39E5EE6608}" srcId="{335A10FA-F6DF-4115-984B-6887B248E781}" destId="{A30264D8-BC30-485B-BC30-38A1F08C8BFB}" srcOrd="0" destOrd="0" parTransId="{7478633B-EDF5-4E11-B049-2F0672860D14}" sibTransId="{74C51FF2-702A-4828-B230-D99E1E69DA54}"/>
    <dgm:cxn modelId="{94AD9850-F709-4ECB-9993-C1BB10ACA29F}" srcId="{635910F9-0A51-4084-B7AC-43427CF97DC1}" destId="{A2FD8582-983D-413D-8069-15821AAC89C3}" srcOrd="2" destOrd="0" parTransId="{767CAF32-5738-4747-A274-13784A7F3491}" sibTransId="{31EA5460-40F5-4205-B38C-4C9BB92A759A}"/>
    <dgm:cxn modelId="{B6869173-A619-4798-8546-D40DE965D39B}" srcId="{635910F9-0A51-4084-B7AC-43427CF97DC1}" destId="{99EB28E7-1986-4AF8-A320-E4442866860B}" srcOrd="0" destOrd="0" parTransId="{1BF48A48-B340-4A58-98FF-53C9C862EF05}" sibTransId="{4E87AF74-2048-42AE-B64B-6DE2116CBA8A}"/>
    <dgm:cxn modelId="{4FB8E356-9264-4BB1-B303-2E680FC7A977}" type="presOf" srcId="{635910F9-0A51-4084-B7AC-43427CF97DC1}" destId="{E2902ECA-71FA-489E-8B17-53738491AAC6}" srcOrd="0" destOrd="0" presId="urn:microsoft.com/office/officeart/2005/8/layout/default"/>
    <dgm:cxn modelId="{9BE99C80-49FC-45C0-A69C-14D7BB39836A}" type="presOf" srcId="{99EB28E7-1986-4AF8-A320-E4442866860B}" destId="{E2902ECA-71FA-489E-8B17-53738491AAC6}" srcOrd="0" destOrd="1" presId="urn:microsoft.com/office/officeart/2005/8/layout/default"/>
    <dgm:cxn modelId="{BA45A484-931E-4A94-9668-F608CEB29CFE}" srcId="{B2D8E7B8-54B2-423B-97CE-F3CD66CB7831}" destId="{635910F9-0A51-4084-B7AC-43427CF97DC1}" srcOrd="5" destOrd="0" parTransId="{D27B44F8-0AF8-4FED-B4FF-0F5F3D73C5D0}" sibTransId="{AF8452EC-CEBD-400F-A13A-E94D06C810A3}"/>
    <dgm:cxn modelId="{5A6B3CA9-70BF-4197-BDB3-A2D42DED4246}" srcId="{B2D8E7B8-54B2-423B-97CE-F3CD66CB7831}" destId="{2F844CEB-ECAA-4498-84E1-390453BC80DD}" srcOrd="0" destOrd="0" parTransId="{CC19BB52-18DB-4B4C-83BB-ED7E47C2FBD8}" sibTransId="{720536D4-DEEA-4318-AEEF-4C21AB850BC1}"/>
    <dgm:cxn modelId="{91CDF1B9-354E-43B3-91ED-59E660B894D2}" type="presOf" srcId="{FD7B4A55-CAE1-4F92-8F21-546E1703B2E0}" destId="{66C900FA-B64D-44DE-AD63-8B0860257A48}" srcOrd="0" destOrd="0" presId="urn:microsoft.com/office/officeart/2005/8/layout/default"/>
    <dgm:cxn modelId="{15AEC8C7-9632-4F4D-83E4-9E9A72B84B6B}" type="presOf" srcId="{A2FD8582-983D-413D-8069-15821AAC89C3}" destId="{E2902ECA-71FA-489E-8B17-53738491AAC6}" srcOrd="0" destOrd="3" presId="urn:microsoft.com/office/officeart/2005/8/layout/default"/>
    <dgm:cxn modelId="{4ADC1EEC-8AF1-4AC3-B2F6-D7140406E116}" type="presOf" srcId="{A30264D8-BC30-485B-BC30-38A1F08C8BFB}" destId="{49C3EC5F-7C55-499E-844A-A6D2229130CC}" srcOrd="0" destOrd="1" presId="urn:microsoft.com/office/officeart/2005/8/layout/default"/>
    <dgm:cxn modelId="{56EFB4EC-B073-43A7-9C76-3E1FE8990C86}" type="presOf" srcId="{E00375F0-1624-47C3-95E6-A9A35573C0C0}" destId="{49C3EC5F-7C55-499E-844A-A6D2229130CC}" srcOrd="0" destOrd="2" presId="urn:microsoft.com/office/officeart/2005/8/layout/default"/>
    <dgm:cxn modelId="{A18C61AD-9C82-4BC7-B48E-705F56EA547E}" type="presParOf" srcId="{CB0A0509-9562-47C7-B2CF-5483CFFB373E}" destId="{A7002F75-E185-4BE3-97DA-545AD10B5C9D}" srcOrd="0" destOrd="0" presId="urn:microsoft.com/office/officeart/2005/8/layout/default"/>
    <dgm:cxn modelId="{C8E17C67-CBD9-4639-B5D5-0F54EE43D3BA}" type="presParOf" srcId="{CB0A0509-9562-47C7-B2CF-5483CFFB373E}" destId="{FBE2EDB6-DE88-493C-B5C0-04B2F1A131DE}" srcOrd="1" destOrd="0" presId="urn:microsoft.com/office/officeart/2005/8/layout/default"/>
    <dgm:cxn modelId="{A1E32B54-800B-41D5-9D21-C09C1E7A3C2B}" type="presParOf" srcId="{CB0A0509-9562-47C7-B2CF-5483CFFB373E}" destId="{66C900FA-B64D-44DE-AD63-8B0860257A48}" srcOrd="2" destOrd="0" presId="urn:microsoft.com/office/officeart/2005/8/layout/default"/>
    <dgm:cxn modelId="{B57200E6-C99B-42D6-AAD7-51ACFE9D50D6}" type="presParOf" srcId="{CB0A0509-9562-47C7-B2CF-5483CFFB373E}" destId="{14C0D7EB-0429-4967-BA30-C0CA3401EA62}" srcOrd="3" destOrd="0" presId="urn:microsoft.com/office/officeart/2005/8/layout/default"/>
    <dgm:cxn modelId="{86EF1847-D500-4614-A8A8-99B02E3D0FFC}" type="presParOf" srcId="{CB0A0509-9562-47C7-B2CF-5483CFFB373E}" destId="{C4ED4949-E915-4E58-A23E-B367C2FAED2A}" srcOrd="4" destOrd="0" presId="urn:microsoft.com/office/officeart/2005/8/layout/default"/>
    <dgm:cxn modelId="{3A149A41-026B-4C2D-9DFF-52A67A0910BB}" type="presParOf" srcId="{CB0A0509-9562-47C7-B2CF-5483CFFB373E}" destId="{8BBB06EB-FC68-4600-AE73-1D8CCC058C93}" srcOrd="5" destOrd="0" presId="urn:microsoft.com/office/officeart/2005/8/layout/default"/>
    <dgm:cxn modelId="{0D268596-D482-489F-959A-172F9D3A9E63}" type="presParOf" srcId="{CB0A0509-9562-47C7-B2CF-5483CFFB373E}" destId="{C27A943B-5B48-4133-BEF2-AA075D8E1687}" srcOrd="6" destOrd="0" presId="urn:microsoft.com/office/officeart/2005/8/layout/default"/>
    <dgm:cxn modelId="{03C5DD93-1E73-4B17-9666-22C39FB59C05}" type="presParOf" srcId="{CB0A0509-9562-47C7-B2CF-5483CFFB373E}" destId="{27020B9F-B1CE-465D-B54B-37019DD22305}" srcOrd="7" destOrd="0" presId="urn:microsoft.com/office/officeart/2005/8/layout/default"/>
    <dgm:cxn modelId="{ABB6621E-1643-4DE3-BC6A-39DB92C8CDBF}" type="presParOf" srcId="{CB0A0509-9562-47C7-B2CF-5483CFFB373E}" destId="{49C3EC5F-7C55-499E-844A-A6D2229130CC}" srcOrd="8" destOrd="0" presId="urn:microsoft.com/office/officeart/2005/8/layout/default"/>
    <dgm:cxn modelId="{7B9EAB88-D395-442D-BE50-445088511B10}" type="presParOf" srcId="{CB0A0509-9562-47C7-B2CF-5483CFFB373E}" destId="{5602B155-AF0B-48AD-B2A8-8A1A57874E32}" srcOrd="9" destOrd="0" presId="urn:microsoft.com/office/officeart/2005/8/layout/default"/>
    <dgm:cxn modelId="{FD57FF3C-8668-4554-AD19-F47F57A1D70C}" type="presParOf" srcId="{CB0A0509-9562-47C7-B2CF-5483CFFB373E}" destId="{E2902ECA-71FA-489E-8B17-53738491AA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02F75-E185-4BE3-97DA-545AD10B5C9D}">
      <dsp:nvSpPr>
        <dsp:cNvPr id="0" name=""/>
        <dsp:cNvSpPr/>
      </dsp:nvSpPr>
      <dsp:spPr>
        <a:xfrm>
          <a:off x="0" y="666749"/>
          <a:ext cx="3516085" cy="2109651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Estruturada/formal/padronizada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entrevistador usa um esquema de questões – fixa no enunciado e na ordem das perguntas e nas alternativas de respostas </a:t>
          </a:r>
          <a:endParaRPr lang="pt-BR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kern="1200" dirty="0"/>
            <a:t>Questões fechadas</a:t>
          </a:r>
          <a:endParaRPr lang="en-US" sz="1600" kern="1200" dirty="0"/>
        </a:p>
      </dsp:txBody>
      <dsp:txXfrm>
        <a:off x="0" y="666749"/>
        <a:ext cx="3516085" cy="2109651"/>
      </dsp:txXfrm>
    </dsp:sp>
    <dsp:sp modelId="{66C900FA-B64D-44DE-AD63-8B0860257A48}">
      <dsp:nvSpPr>
        <dsp:cNvPr id="0" name=""/>
        <dsp:cNvSpPr/>
      </dsp:nvSpPr>
      <dsp:spPr>
        <a:xfrm>
          <a:off x="3867694" y="3061626"/>
          <a:ext cx="3516085" cy="2109651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Informal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É a menos estruturada  - mais comum em estudos etnográficos</a:t>
          </a:r>
          <a:endParaRPr lang="pt-BR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Fala livre sobre opiniões, crenças, experiências </a:t>
          </a:r>
          <a:endParaRPr lang="en-US" sz="1600" kern="1200" dirty="0"/>
        </a:p>
      </dsp:txBody>
      <dsp:txXfrm>
        <a:off x="3867694" y="3061626"/>
        <a:ext cx="3516085" cy="2109651"/>
      </dsp:txXfrm>
    </dsp:sp>
    <dsp:sp modelId="{C4ED4949-E915-4E58-A23E-B367C2FAED2A}">
      <dsp:nvSpPr>
        <dsp:cNvPr id="0" name=""/>
        <dsp:cNvSpPr/>
      </dsp:nvSpPr>
      <dsp:spPr>
        <a:xfrm>
          <a:off x="7735388" y="3009370"/>
          <a:ext cx="3516085" cy="2109651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Entrevistas por telefone e videochamada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Facilidades operacionais, para serviços, principalmente em tempo de pandemia. 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Pode combinar com outras modalidades</a:t>
          </a:r>
          <a:endParaRPr lang="en-US" sz="1500" kern="1200" dirty="0"/>
        </a:p>
      </dsp:txBody>
      <dsp:txXfrm>
        <a:off x="7735388" y="3009370"/>
        <a:ext cx="3516085" cy="2109651"/>
      </dsp:txXfrm>
    </dsp:sp>
    <dsp:sp modelId="{C27A943B-5B48-4133-BEF2-AA075D8E1687}">
      <dsp:nvSpPr>
        <dsp:cNvPr id="0" name=""/>
        <dsp:cNvSpPr/>
      </dsp:nvSpPr>
      <dsp:spPr>
        <a:xfrm>
          <a:off x="60968" y="3063243"/>
          <a:ext cx="3516085" cy="2109651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Em profundidade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vários encontros com subsequente aprofundamento dos tópicos discutidos nos encontros anteriores.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Pode combinar com outras modalidades</a:t>
          </a:r>
          <a:endParaRPr lang="en-US" sz="1500" kern="1200" dirty="0"/>
        </a:p>
      </dsp:txBody>
      <dsp:txXfrm>
        <a:off x="60968" y="3063243"/>
        <a:ext cx="3516085" cy="2109651"/>
      </dsp:txXfrm>
    </dsp:sp>
    <dsp:sp modelId="{49C3EC5F-7C55-499E-844A-A6D2229130CC}">
      <dsp:nvSpPr>
        <dsp:cNvPr id="0" name=""/>
        <dsp:cNvSpPr/>
      </dsp:nvSpPr>
      <dsp:spPr>
        <a:xfrm>
          <a:off x="3867694" y="733133"/>
          <a:ext cx="3516085" cy="2109651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Semiestrutura</a:t>
          </a:r>
          <a:r>
            <a:rPr lang="en-US" sz="1600" b="1" kern="1200" dirty="0"/>
            <a:t>da</a:t>
          </a:r>
          <a:r>
            <a:rPr lang="pt-BR" sz="1600" b="1" kern="1200" dirty="0"/>
            <a:t>/orientada/com pauta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entrevistador dirige sua atenção sobre uma experiência; sabe por antecipação os tópicos ou informações que deseja obter.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kern="1200" dirty="0"/>
            <a:t>Questões semiabertas ou roteiro</a:t>
          </a:r>
          <a:endParaRPr lang="en-US" sz="1600" kern="1200" dirty="0"/>
        </a:p>
      </dsp:txBody>
      <dsp:txXfrm>
        <a:off x="3867694" y="733133"/>
        <a:ext cx="3516085" cy="2109651"/>
      </dsp:txXfrm>
    </dsp:sp>
    <dsp:sp modelId="{E2902ECA-71FA-489E-8B17-53738491AAC6}">
      <dsp:nvSpPr>
        <dsp:cNvPr id="0" name=""/>
        <dsp:cNvSpPr/>
      </dsp:nvSpPr>
      <dsp:spPr>
        <a:xfrm>
          <a:off x="7735388" y="672185"/>
          <a:ext cx="3516085" cy="2109651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Livre-narrativa/aberta/focalizada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entrevistado é solicitado a falar livremente sobre um tema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kern="1200" dirty="0"/>
            <a:t>Questão central</a:t>
          </a:r>
          <a:endParaRPr lang="en-US" sz="1600" kern="1200" dirty="0"/>
        </a:p>
      </dsp:txBody>
      <dsp:txXfrm>
        <a:off x="7735388" y="672185"/>
        <a:ext cx="3516085" cy="2109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83BA-C893-4271-A85C-5B333677D5A7}" type="datetimeFigureOut">
              <a:rPr lang="pt-BR" smtClean="0"/>
              <a:t>22/05/2021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69EB-6BF6-4872-BB3B-6FA7594CD7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53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455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1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6067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346031" y="1830586"/>
            <a:ext cx="4976813" cy="41969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845344" y="1830586"/>
            <a:ext cx="5000625" cy="4196953"/>
          </a:xfrm>
          <a:prstGeom prst="rect">
            <a:avLst/>
          </a:prstGeom>
        </p:spPr>
        <p:txBody>
          <a:bodyPr/>
          <a:lstStyle>
            <a:lvl1pPr marL="276810" indent="-276810">
              <a:lnSpc>
                <a:spcPct val="90000"/>
              </a:lnSpc>
              <a:spcBef>
                <a:spcPts val="1969"/>
              </a:spcBef>
              <a:defRPr sz="2250"/>
            </a:lvl1pPr>
            <a:lvl2pPr marL="553621" indent="-276810">
              <a:lnSpc>
                <a:spcPct val="90000"/>
              </a:lnSpc>
              <a:spcBef>
                <a:spcPts val="1969"/>
              </a:spcBef>
              <a:defRPr sz="2250"/>
            </a:lvl2pPr>
            <a:lvl3pPr marL="830431" indent="-276810">
              <a:lnSpc>
                <a:spcPct val="90000"/>
              </a:lnSpc>
              <a:spcBef>
                <a:spcPts val="1969"/>
              </a:spcBef>
              <a:defRPr sz="2250"/>
            </a:lvl3pPr>
            <a:lvl4pPr marL="1107242" indent="-276810">
              <a:lnSpc>
                <a:spcPct val="90000"/>
              </a:lnSpc>
              <a:spcBef>
                <a:spcPts val="1969"/>
              </a:spcBef>
              <a:defRPr sz="2250"/>
            </a:lvl4pPr>
            <a:lvl5pPr marL="1384052" indent="-276810">
              <a:lnSpc>
                <a:spcPct val="90000"/>
              </a:lnSpc>
              <a:spcBef>
                <a:spcPts val="1969"/>
              </a:spcBef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7529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238875" y="339328"/>
            <a:ext cx="5607844" cy="27503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4"/>
          </p:nvPr>
        </p:nvSpPr>
        <p:spPr>
          <a:xfrm>
            <a:off x="6238875" y="3286125"/>
            <a:ext cx="5607844" cy="32325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15"/>
          </p:nvPr>
        </p:nvSpPr>
        <p:spPr>
          <a:xfrm>
            <a:off x="381000" y="339328"/>
            <a:ext cx="5607844" cy="61793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860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74363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4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2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9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283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18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D149FF-24EA-4575-93C6-D58A0258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34FA61-7D89-464F-B32A-E24B78000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8058" y="1480930"/>
            <a:ext cx="2728917" cy="373251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sz="2000" b="1">
                <a:solidFill>
                  <a:schemeClr val="tx2"/>
                </a:solidFill>
              </a:rPr>
              <a:t>Mestrado Profissional Terapia Ocupacional e os Processos de Inclusão Social</a:t>
            </a:r>
            <a:endParaRPr lang="pt-BR" sz="2000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r>
              <a:rPr lang="pt-BR" sz="2000">
                <a:solidFill>
                  <a:schemeClr val="tx2"/>
                </a:solidFill>
              </a:rPr>
              <a:t>Metodologias de Pesquisa em Terapia Ocupacional</a:t>
            </a:r>
          </a:p>
          <a:p>
            <a:pPr algn="l">
              <a:spcAft>
                <a:spcPts val="600"/>
              </a:spcAft>
            </a:pPr>
            <a:endParaRPr lang="pt-BR" sz="200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65133-69F4-4869-A4C0-97C9B2B60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2108425" cy="6857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3FEB8E0-28C6-45D4-B8D7-F36F0907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125266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66A93C-EFE9-4B8A-B8F6-2E1D8641F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956" y="1480930"/>
            <a:ext cx="4975700" cy="3672027"/>
          </a:xfrm>
        </p:spPr>
        <p:txBody>
          <a:bodyPr anchor="ctr">
            <a:normAutofit/>
          </a:bodyPr>
          <a:lstStyle/>
          <a:p>
            <a:pPr algn="r"/>
            <a:r>
              <a:rPr lang="pt-BR" sz="4800" dirty="0"/>
              <a:t>Entrevista e historia oral</a:t>
            </a:r>
            <a:endParaRPr lang="pt-BR" sz="4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9EBF91-BD5B-4CA7-8B07-993751CD3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6357" y="2463421"/>
            <a:ext cx="0" cy="20335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332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C60E0-9148-44E7-A43D-E679BAFE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Entrevista, questionário e escala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7091DA-3342-4F23-B55E-1A0140CAD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029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br>
              <a:rPr lang="pt-BR" sz="5400">
                <a:solidFill>
                  <a:schemeClr val="bg2"/>
                </a:solidFill>
              </a:rPr>
            </a:br>
            <a:r>
              <a:rPr lang="pt-BR" sz="5400">
                <a:solidFill>
                  <a:schemeClr val="bg2"/>
                </a:solidFill>
              </a:rPr>
              <a:t>Entrevista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Texto 6"/>
          <p:cNvSpPr>
            <a:spLocks noGrp="1"/>
          </p:cNvSpPr>
          <p:nvPr>
            <p:ph idx="1"/>
          </p:nvPr>
        </p:nvSpPr>
        <p:spPr>
          <a:xfrm>
            <a:off x="6176719" y="791569"/>
            <a:ext cx="5375199" cy="5648987"/>
          </a:xfrm>
        </p:spPr>
        <p:txBody>
          <a:bodyPr anchor="ctr">
            <a:normAutofit lnSpcReduction="10000"/>
          </a:bodyPr>
          <a:lstStyle/>
          <a:p>
            <a:pPr marL="506742" lvl="7" indent="17859"/>
            <a:r>
              <a:rPr lang="pt-BR" sz="2000" b="1" dirty="0"/>
              <a:t>Técnica alternativa para se coletar dados não documentados sobre um determinado tema </a:t>
            </a:r>
          </a:p>
          <a:p>
            <a:pPr marL="506742" lvl="7" indent="17859"/>
            <a:endParaRPr lang="pt-BR" sz="2000" b="1" dirty="0"/>
          </a:p>
          <a:p>
            <a:pPr marL="506742" lvl="7" indent="17859"/>
            <a:r>
              <a:rPr lang="pt-BR" sz="2000" b="1" dirty="0"/>
              <a:t>Técnica em que o investigador se apresenta frente ao investigado e lhe formula perguntas, com o objetivo de obtenção de dados que interessam à pesquisa </a:t>
            </a:r>
          </a:p>
          <a:p>
            <a:pPr marL="506742" lvl="7" indent="17859"/>
            <a:endParaRPr lang="pt-BR" sz="2000" b="1" dirty="0"/>
          </a:p>
          <a:p>
            <a:pPr marL="506742" lvl="7" indent="17859"/>
            <a:r>
              <a:rPr lang="pt-BR" sz="2000" b="1" dirty="0"/>
              <a:t>É uma forma de interação social, curiosa, por ser uma relação atípica: duas pessoas se encontram por um determinado tempo para falar sobre determinado assunto e se separam para provavelmente não mais se encontrar</a:t>
            </a:r>
          </a:p>
          <a:p>
            <a:pPr marL="506742" lvl="7" indent="17859"/>
            <a:endParaRPr lang="pt-BR" sz="2000" b="1" dirty="0"/>
          </a:p>
          <a:p>
            <a:pPr marL="506742" lvl="7" indent="17859"/>
            <a:r>
              <a:rPr lang="pt-BR" sz="2000" b="1" dirty="0"/>
              <a:t>É uma das importantes técnicas para a coleta de dados em pesquisas sociais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504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008C3-4C6D-4B07-8809-5FEFB2B7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Vantagens e desvantagens da entrevista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EB3424-D49B-4102-B8F7-C35F4A837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ED777-F5ED-4F9D-8068-B8610AE9C5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Obtenção de dados em profundidade</a:t>
            </a:r>
          </a:p>
          <a:p>
            <a:r>
              <a:rPr lang="pt-BR" dirty="0"/>
              <a:t>Elevados níveis de adesão</a:t>
            </a:r>
          </a:p>
          <a:p>
            <a:r>
              <a:rPr lang="pt-BR" dirty="0"/>
              <a:t>Possibilidade de auxílio ao entrevistado</a:t>
            </a:r>
          </a:p>
          <a:p>
            <a:r>
              <a:rPr lang="pt-BR" dirty="0"/>
              <a:t>Observação sobre o entrevistado</a:t>
            </a:r>
          </a:p>
          <a:p>
            <a:r>
              <a:rPr lang="pt-BR" dirty="0"/>
              <a:t>Aplicação a vários segmentos da população</a:t>
            </a:r>
          </a:p>
          <a:p>
            <a:r>
              <a:rPr lang="pt-BR" dirty="0"/>
              <a:t>Flexibilidade de modalidades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076781-0D13-41E7-A9C9-867A196C6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Desvantagens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69A2E4-4122-4D3D-96FD-D971B4077C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Dispêndio de tempo de recursos financeiros</a:t>
            </a:r>
          </a:p>
          <a:p>
            <a:r>
              <a:rPr lang="pt-BR" dirty="0"/>
              <a:t>Motivação do entrevistado</a:t>
            </a:r>
          </a:p>
          <a:p>
            <a:r>
              <a:rPr lang="pt-BR" dirty="0"/>
              <a:t>A questão do significado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6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782054" y="0"/>
            <a:ext cx="11251474" cy="801189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pt-BR" sz="2800" b="1" spc="236" dirty="0"/>
            </a:br>
            <a:r>
              <a:rPr lang="pt-BR" sz="2800" b="1" spc="236" dirty="0"/>
              <a:t>Entrevista: modalidades</a:t>
            </a:r>
            <a:endParaRPr sz="2800" b="1" dirty="0"/>
          </a:p>
        </p:txBody>
      </p:sp>
      <p:graphicFrame>
        <p:nvGraphicFramePr>
          <p:cNvPr id="156" name="Shape 154">
            <a:extLst>
              <a:ext uri="{FF2B5EF4-FFF2-40B4-BE49-F238E27FC236}">
                <a16:creationId xmlns:a16="http://schemas.microsoft.com/office/drawing/2014/main" id="{2BD64EBA-FDD7-497B-8E63-4100399D4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25085"/>
              </p:ext>
            </p:extLst>
          </p:nvPr>
        </p:nvGraphicFramePr>
        <p:xfrm>
          <a:off x="782054" y="801189"/>
          <a:ext cx="11251474" cy="590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4372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A5A4AB9-4FC8-4705-BA2F-B6548A3B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pt-BR"/>
              <a:t>Condução da entrevista</a:t>
            </a:r>
            <a:endParaRPr lang="pt-BR" dirty="0"/>
          </a:p>
        </p:txBody>
      </p:sp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id="{29C07877-9B9B-423B-863B-6C35C630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123" y="447261"/>
            <a:ext cx="5220547" cy="536265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Preparação da entrevista</a:t>
            </a:r>
          </a:p>
          <a:p>
            <a:endParaRPr lang="pt-BR" dirty="0"/>
          </a:p>
          <a:p>
            <a:r>
              <a:rPr lang="pt-BR" dirty="0"/>
              <a:t>Estabelecimento do contato inicial</a:t>
            </a:r>
          </a:p>
          <a:p>
            <a:endParaRPr lang="pt-BR" dirty="0"/>
          </a:p>
          <a:p>
            <a:r>
              <a:rPr lang="pt-BR" dirty="0"/>
              <a:t>Escolha e formulação das perguntas </a:t>
            </a:r>
          </a:p>
          <a:p>
            <a:endParaRPr lang="pt-BR" dirty="0"/>
          </a:p>
          <a:p>
            <a:r>
              <a:rPr lang="pt-BR" dirty="0"/>
              <a:t>Manutenção do foco</a:t>
            </a:r>
          </a:p>
          <a:p>
            <a:endParaRPr lang="pt-BR" dirty="0"/>
          </a:p>
          <a:p>
            <a:r>
              <a:rPr lang="pt-BR" dirty="0"/>
              <a:t>Atitude perante questões delicadas</a:t>
            </a:r>
          </a:p>
          <a:p>
            <a:endParaRPr lang="pt-BR" dirty="0"/>
          </a:p>
          <a:p>
            <a:r>
              <a:rPr lang="pt-BR" dirty="0"/>
              <a:t>Registro das respostas </a:t>
            </a:r>
          </a:p>
          <a:p>
            <a:endParaRPr lang="pt-BR" dirty="0"/>
          </a:p>
          <a:p>
            <a:r>
              <a:rPr lang="pt-BR" dirty="0"/>
              <a:t>Conclusão da entrevista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4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5297D-E7FD-4225-9889-7F122AD0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oral</a:t>
            </a:r>
            <a:br>
              <a:rPr lang="pt-BR" dirty="0"/>
            </a:b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5F1AB96-2715-4C0C-81A3-5A4E81F44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0981" y="593516"/>
            <a:ext cx="2322968" cy="3318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58D7C6-DFB3-4E5A-8C98-DC8847FA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03" y="3650456"/>
            <a:ext cx="3359606" cy="280527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A143375-A623-4BFA-8ED2-410FAE076AEA}"/>
              </a:ext>
            </a:extLst>
          </p:cNvPr>
          <p:cNvSpPr/>
          <p:nvPr/>
        </p:nvSpPr>
        <p:spPr>
          <a:xfrm>
            <a:off x="30155" y="6598782"/>
            <a:ext cx="52432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https://pesquisafacomufjf.wordpress.com/2017/11/08/onde-esta-a-historia-dos-documentos-a-historia-oral/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1D8A174-0AAC-49CE-ACD1-9BD785765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228" y="1073793"/>
            <a:ext cx="1838631" cy="2650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E34125A-E0A2-45DD-B063-B92CD80BB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265" y="4100011"/>
            <a:ext cx="2355716" cy="2355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071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5297D-E7FD-4225-9889-7F122AD0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oral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AEA49CA-A08B-41D6-9838-B89BD757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92900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procedimento metodológico interdisciplinar [que] contribui na produção do conhecimento que se caracteriza, em especial, pela atenção aos grupos silenciados e excluídos socialmente, priorizando suas raízes, seu cotidiano, a vida privada, e suas territorialidades (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Guiraldeli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, 2011, p.140).</a:t>
            </a:r>
          </a:p>
          <a:p>
            <a:endParaRPr lang="pt-BR" dirty="0"/>
          </a:p>
          <a:p>
            <a:pPr marL="0" indent="0">
              <a:spcBef>
                <a:spcPts val="422"/>
              </a:spcBef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Segundo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Meihy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e Holanda (2014), há ainda um crescimento progressivo no uso da história oral, visto seu potencial para a</a:t>
            </a:r>
          </a:p>
          <a:p>
            <a:pPr>
              <a:spcBef>
                <a:spcPts val="422"/>
              </a:spcBef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[...] penetração em territórios pouco viáveis pelas disciplinas em geral. Por, também, dar voz a setores desprezados por outros documentos, a história oral ganha significado ao filtrar as experiências do passado através da existência de narradores no presente (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Meihy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e Holanda, 2014, p.28).</a:t>
            </a:r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57579A0-D5A6-4958-8544-9CCA98C05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568102"/>
            <a:ext cx="4305300" cy="3299298"/>
          </a:xfrm>
        </p:spPr>
        <p:txBody>
          <a:bodyPr>
            <a:normAutofit/>
          </a:bodyPr>
          <a:lstStyle/>
          <a:p>
            <a:r>
              <a:rPr lang="pt-BR" sz="2000" dirty="0"/>
              <a:t>História oral é um recurso moderno usado para a elaboração de registros, documentos, arquivamento e estudos referentes à experiência social de pessoas e grupos. Ela é sempre uma história do tempo presente e também reconhecida como história viva. </a:t>
            </a:r>
          </a:p>
          <a:p>
            <a:pPr algn="r"/>
            <a:r>
              <a:rPr lang="pt-BR" dirty="0" err="1"/>
              <a:t>Meihy</a:t>
            </a:r>
            <a:r>
              <a:rPr lang="pt-BR" dirty="0"/>
              <a:t>; Holanda, 2019</a:t>
            </a:r>
          </a:p>
        </p:txBody>
      </p:sp>
    </p:spTree>
    <p:extLst>
      <p:ext uri="{BB962C8B-B14F-4D97-AF65-F5344CB8AC3E}">
        <p14:creationId xmlns:p14="http://schemas.microsoft.com/office/powerpoint/2010/main" val="349399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ECD4F02C-6F85-4E6E-A2F2-CCE22886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F024D02-87BB-4538-BB35-BD297D94E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080084" y="0"/>
            <a:ext cx="617677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519937">
              <a:defRPr sz="3738" spc="299">
                <a:effectLst>
                  <a:outerShdw blurRad="22606" dist="22606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 defTabSz="914400">
              <a:defRPr sz="4272" spc="341"/>
            </a:pPr>
            <a:br>
              <a:rPr lang="pt-BR" sz="3400" spc="210"/>
            </a:br>
            <a:r>
              <a:rPr lang="pt-BR" sz="3400" spc="210"/>
              <a:t>Gêneros em história oral: história oral de vida</a:t>
            </a:r>
          </a:p>
        </p:txBody>
      </p:sp>
      <p:pic>
        <p:nvPicPr>
          <p:cNvPr id="164" name="Espaço Reservado para Imagem 163"/>
          <p:cNvPicPr>
            <a:picLocks noGrp="1"/>
          </p:cNvPicPr>
          <p:nvPr>
            <p:ph type="pic" sz="half" idx="13"/>
          </p:nvPr>
        </p:nvPicPr>
        <p:blipFill rotWithShape="1">
          <a:blip r:embed="rId2"/>
          <a:srcRect r="28143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673DA661-0AB2-4196-A6A3-7A92321C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4984006" y="1600200"/>
            <a:ext cx="6368933" cy="4234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200" i="0" dirty="0"/>
              <a:t>narrativa com aspiração de longo curso sobre aspectos continuados da experiência de pessoas; 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2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200" i="0" dirty="0"/>
              <a:t>ao trabalhar com a experiência , sugere entendimento do espeço pessoal, subjetivo, e supõe-se que haja também uma orientação menos factual [e mais ligado] as narrativas pessoais através de impressões, medos, sentimentos, sonhos. 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2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200" i="0" dirty="0"/>
              <a:t>recomenda-se o uso de entrevistas abertas, o máximo possível; quanto menos o entrevistador falar, melhor.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2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200" i="0" dirty="0"/>
              <a:t>é uma versão intencional; narrador pode revelar, ocultar, negar, esquecer ou deformar casos e situações.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2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200" i="0" dirty="0"/>
              <a:t>a questão da verdade depende de quem dá a entrevista.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200" i="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0604D-4545-4A5A-B6AD-6664A7640028}"/>
              </a:ext>
            </a:extLst>
          </p:cNvPr>
          <p:cNvSpPr txBox="1"/>
          <p:nvPr/>
        </p:nvSpPr>
        <p:spPr>
          <a:xfrm>
            <a:off x="0" y="5949880"/>
            <a:ext cx="2337725" cy="35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indent="-384048">
              <a:lnSpc>
                <a:spcPct val="94000"/>
              </a:lnSpc>
              <a:spcBef>
                <a:spcPts val="422"/>
              </a:spcBef>
              <a:buFont typeface="Franklin Gothic Book" panose="020B0503020102020204" pitchFamily="34" charset="0"/>
              <a:buNone/>
            </a:pPr>
            <a:r>
              <a:rPr lang="pt-BR" sz="1800" dirty="0">
                <a:solidFill>
                  <a:schemeClr val="bg1"/>
                </a:solidFill>
              </a:rPr>
              <a:t>(</a:t>
            </a:r>
            <a:r>
              <a:rPr lang="pt-BR" sz="1800" dirty="0" err="1">
                <a:solidFill>
                  <a:schemeClr val="bg1"/>
                </a:solidFill>
              </a:rPr>
              <a:t>Meihy</a:t>
            </a:r>
            <a:r>
              <a:rPr lang="pt-BR" sz="1800" dirty="0">
                <a:solidFill>
                  <a:schemeClr val="bg1"/>
                </a:solidFill>
              </a:rPr>
              <a:t>: Ribeiro, 2011)</a:t>
            </a:r>
          </a:p>
        </p:txBody>
      </p:sp>
    </p:spTree>
    <p:extLst>
      <p:ext uri="{BB962C8B-B14F-4D97-AF65-F5344CB8AC3E}">
        <p14:creationId xmlns:p14="http://schemas.microsoft.com/office/powerpoint/2010/main" val="4183646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ECD4F02C-6F85-4E6E-A2F2-CCE22886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FF7DD9D-228D-4B97-A6AC-6D8FB204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84742" y="0"/>
            <a:ext cx="57934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519937">
              <a:defRPr sz="3738" spc="299">
                <a:effectLst>
                  <a:outerShdw blurRad="22606" dist="22606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 defTabSz="914400">
              <a:defRPr sz="4272" spc="341"/>
            </a:pPr>
            <a:br>
              <a:rPr lang="en-US" sz="3400" spc="210" dirty="0"/>
            </a:br>
            <a:r>
              <a:rPr lang="en-US" sz="3400" spc="210" dirty="0" err="1"/>
              <a:t>Gêneros</a:t>
            </a:r>
            <a:r>
              <a:rPr lang="en-US" sz="3400" spc="210" dirty="0"/>
              <a:t> </a:t>
            </a:r>
            <a:r>
              <a:rPr lang="en-US" sz="3400" spc="210" dirty="0" err="1"/>
              <a:t>em</a:t>
            </a:r>
            <a:r>
              <a:rPr lang="en-US" sz="3400" spc="210" dirty="0"/>
              <a:t> </a:t>
            </a:r>
            <a:r>
              <a:rPr lang="en-US" sz="3400" spc="210" dirty="0" err="1"/>
              <a:t>história</a:t>
            </a:r>
            <a:r>
              <a:rPr lang="en-US" sz="3400" spc="210" dirty="0"/>
              <a:t> oral: </a:t>
            </a:r>
            <a:r>
              <a:rPr lang="en-US" sz="3400" spc="210" dirty="0" err="1"/>
              <a:t>história</a:t>
            </a:r>
            <a:r>
              <a:rPr lang="en-US" sz="3400" spc="210" dirty="0"/>
              <a:t> oral </a:t>
            </a:r>
            <a:r>
              <a:rPr lang="en-US" sz="3400" spc="210" dirty="0" err="1"/>
              <a:t>testemunhal</a:t>
            </a:r>
            <a:endParaRPr lang="en-US" sz="3400" spc="210" dirty="0"/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600891" y="1628503"/>
            <a:ext cx="5977327" cy="461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000" i="0" dirty="0"/>
              <a:t>narrativas afeitas às vivências dramáticas e de consequências graves (tortura, agressão física relevante, ataques, exclusões , que ultrapassam a individualidade);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0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000" i="0" dirty="0"/>
              <a:t>dimensiona ações voltadas ao estabelecimento de políticas publicas para a “reparação”;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0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000" i="0" dirty="0"/>
              <a:t>tem um cunho político, mas não por isso menos histórico ou social;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20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2000" i="0" dirty="0"/>
              <a:t>entrevistas com pessoas que viveram traumas merecem cuidados em relação à postura ética e aos critérios de abordagem.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AE37DBE-5576-4E27-97C0-75925347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Espaço Reservado para Imagem 163"/>
          <p:cNvPicPr>
            <a:picLocks noGrp="1"/>
          </p:cNvPicPr>
          <p:nvPr>
            <p:ph type="pic" sz="half" idx="13"/>
          </p:nvPr>
        </p:nvPicPr>
        <p:blipFill rotWithShape="1">
          <a:blip r:embed="rId2"/>
          <a:srcRect r="24387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1294A34-5C6E-4DC0-AFF6-DB9A7832B1D0}"/>
              </a:ext>
            </a:extLst>
          </p:cNvPr>
          <p:cNvSpPr/>
          <p:nvPr/>
        </p:nvSpPr>
        <p:spPr>
          <a:xfrm>
            <a:off x="7589854" y="6172201"/>
            <a:ext cx="4602146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ts val="422"/>
              </a:spcBef>
            </a:pPr>
            <a:r>
              <a:rPr lang="pt-BR" sz="1300" i="1">
                <a:solidFill>
                  <a:srgbClr val="FFFFFF"/>
                </a:solidFill>
              </a:rPr>
              <a:t>(</a:t>
            </a:r>
            <a:r>
              <a:rPr lang="pt-BR" sz="1300" i="1" err="1">
                <a:solidFill>
                  <a:srgbClr val="FFFFFF"/>
                </a:solidFill>
              </a:rPr>
              <a:t>Meihy</a:t>
            </a:r>
            <a:r>
              <a:rPr lang="pt-BR" sz="1300" i="1">
                <a:solidFill>
                  <a:srgbClr val="FFFFFF"/>
                </a:solidFill>
              </a:rPr>
              <a:t>: Ribeiro, 2011)</a:t>
            </a:r>
          </a:p>
        </p:txBody>
      </p:sp>
    </p:spTree>
    <p:extLst>
      <p:ext uri="{BB962C8B-B14F-4D97-AF65-F5344CB8AC3E}">
        <p14:creationId xmlns:p14="http://schemas.microsoft.com/office/powerpoint/2010/main" val="65456001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ECD4F02C-6F85-4E6E-A2F2-CCE22886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36B9E7B-7914-443D-8B27-D8F9DE2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080084" y="0"/>
            <a:ext cx="617677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519937">
              <a:defRPr sz="3738" spc="299">
                <a:effectLst>
                  <a:outerShdw blurRad="22606" dist="22606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 defTabSz="914400">
              <a:defRPr sz="4272" spc="341"/>
            </a:pPr>
            <a:br>
              <a:rPr lang="pt-BR" sz="3400" spc="210"/>
            </a:br>
            <a:r>
              <a:rPr lang="pt-BR" sz="3400" spc="210"/>
              <a:t>Gêneros em história oral: história oral temática</a:t>
            </a:r>
          </a:p>
        </p:txBody>
      </p:sp>
      <p:pic>
        <p:nvPicPr>
          <p:cNvPr id="164" name="Espaço Reservado para Imagem 163"/>
          <p:cNvPicPr>
            <a:picLocks noGrp="1"/>
          </p:cNvPicPr>
          <p:nvPr>
            <p:ph type="pic" sz="half" idx="13"/>
          </p:nvPr>
        </p:nvPicPr>
        <p:blipFill rotWithShape="1">
          <a:blip r:embed="rId2">
            <a:grayscl/>
          </a:blip>
          <a:srcRect r="24387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2AF8D1D8-3354-4766-AF0B-2172DA61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73545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5100824" y="1706880"/>
            <a:ext cx="6176776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1900" i="0" dirty="0"/>
              <a:t>Narrativa que busca a versão de quem presenciou um acontecimento ou pelo menos dele tenha alguma questão a ser discutida.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19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1900" i="0" dirty="0"/>
              <a:t>Ressalta detalhes da história oral do narrador que interessam por revelarem </a:t>
            </a:r>
            <a:r>
              <a:rPr lang="pt-BR" sz="1900" i="0" dirty="0" err="1"/>
              <a:t>apsctos</a:t>
            </a:r>
            <a:r>
              <a:rPr lang="pt-BR" sz="1900" i="0" dirty="0"/>
              <a:t> importantes para algumas temáticas. 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pt-BR" sz="1900" i="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pt-BR" sz="1900" i="0" dirty="0"/>
              <a:t>Gênero que admite o uso de roteiro ou questionário.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D93F4CD-5B4B-459C-A18B-83944754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8C1021-2CA1-4A19-A81B-3D55C142FB84}"/>
              </a:ext>
            </a:extLst>
          </p:cNvPr>
          <p:cNvSpPr/>
          <p:nvPr/>
        </p:nvSpPr>
        <p:spPr>
          <a:xfrm>
            <a:off x="-1" y="6172201"/>
            <a:ext cx="4602146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ts val="422"/>
              </a:spcBef>
            </a:pPr>
            <a:r>
              <a:rPr lang="pt-BR" sz="1300" i="1">
                <a:solidFill>
                  <a:srgbClr val="FFFFFF"/>
                </a:solidFill>
              </a:rPr>
              <a:t>(</a:t>
            </a:r>
            <a:r>
              <a:rPr lang="pt-BR" sz="1300" i="1" err="1">
                <a:solidFill>
                  <a:srgbClr val="FFFFFF"/>
                </a:solidFill>
              </a:rPr>
              <a:t>Meihy</a:t>
            </a:r>
            <a:r>
              <a:rPr lang="pt-BR" sz="1300" i="1">
                <a:solidFill>
                  <a:srgbClr val="FFFFFF"/>
                </a:solidFill>
              </a:rPr>
              <a:t>: Ribeiro, 2011)</a:t>
            </a:r>
          </a:p>
        </p:txBody>
      </p:sp>
    </p:spTree>
    <p:extLst>
      <p:ext uri="{BB962C8B-B14F-4D97-AF65-F5344CB8AC3E}">
        <p14:creationId xmlns:p14="http://schemas.microsoft.com/office/powerpoint/2010/main" val="25470808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F0E63-5F27-4323-8340-B5698E33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pt-BR"/>
              <a:t>Primeiros pontos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5E428B-E5D3-43BD-85EB-5F4D4E7E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487" y="894522"/>
            <a:ext cx="5549313" cy="4915398"/>
          </a:xfrm>
        </p:spPr>
        <p:txBody>
          <a:bodyPr>
            <a:normAutofit/>
          </a:bodyPr>
          <a:lstStyle/>
          <a:p>
            <a:r>
              <a:rPr lang="pt-BR" dirty="0"/>
              <a:t>Variedade de concepções e propostas – primeira exploração</a:t>
            </a:r>
          </a:p>
          <a:p>
            <a:endParaRPr lang="pt-BR" dirty="0"/>
          </a:p>
          <a:p>
            <a:r>
              <a:rPr lang="pt-BR" dirty="0"/>
              <a:t>O objeto de pesquisa reclama o método e não o contrário. </a:t>
            </a:r>
          </a:p>
          <a:p>
            <a:endParaRPr lang="pt-BR" dirty="0"/>
          </a:p>
          <a:p>
            <a:r>
              <a:rPr lang="pt-BR" dirty="0"/>
              <a:t>Os procedimentos metodológicos respondem à concepção teórico-metodológica.</a:t>
            </a:r>
          </a:p>
          <a:p>
            <a:endParaRPr lang="pt-BR" dirty="0"/>
          </a:p>
          <a:p>
            <a:r>
              <a:rPr lang="pt-BR" dirty="0"/>
              <a:t>A fala aproxima, mas também carrega as contradições – </a:t>
            </a:r>
            <a:r>
              <a:rPr lang="pt-BR" dirty="0" err="1"/>
              <a:t>intransparência</a:t>
            </a:r>
            <a:r>
              <a:rPr lang="pt-BR" dirty="0"/>
              <a:t> (Habermas (1980; 1987 apud </a:t>
            </a:r>
            <a:r>
              <a:rPr lang="pt-BR" dirty="0" err="1"/>
              <a:t>Minayo</a:t>
            </a:r>
            <a:r>
              <a:rPr lang="pt-BR" dirty="0"/>
              <a:t>, 2014)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84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B07103F4-AFE6-4DC5-8934-DA3F40003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137A68B-1C01-4B21-8F62-9F127D170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519937">
              <a:defRPr sz="3738" spc="299">
                <a:effectLst>
                  <a:outerShdw blurRad="22606" dist="22606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 defTabSz="914400">
              <a:defRPr sz="4272" spc="341"/>
            </a:pPr>
            <a:br>
              <a:rPr lang="en-US" sz="3400" spc="210"/>
            </a:br>
            <a:r>
              <a:rPr lang="en-US" sz="3400" spc="210"/>
              <a:t>Gêneros em história oral: tradição oral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640081" y="2764971"/>
            <a:ext cx="4010296" cy="3472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Bef>
                <a:spcPts val="422"/>
              </a:spcBef>
            </a:pPr>
            <a:r>
              <a:rPr lang="en-US" sz="1500" i="1" dirty="0" err="1"/>
              <a:t>tradição</a:t>
            </a:r>
            <a:r>
              <a:rPr lang="en-US" sz="1500" i="1" dirty="0"/>
              <a:t> oral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en-US" sz="1500" dirty="0" err="1"/>
              <a:t>Histórias</a:t>
            </a:r>
            <a:r>
              <a:rPr lang="en-US" sz="1500" dirty="0"/>
              <a:t> </a:t>
            </a:r>
            <a:r>
              <a:rPr lang="en-US" sz="1500" dirty="0" err="1"/>
              <a:t>transmitidas</a:t>
            </a:r>
            <a:r>
              <a:rPr lang="en-US" sz="1500" dirty="0"/>
              <a:t> </a:t>
            </a:r>
            <a:r>
              <a:rPr lang="en-US" sz="1500" dirty="0" err="1"/>
              <a:t>através</a:t>
            </a:r>
            <a:r>
              <a:rPr lang="en-US" sz="1500" dirty="0"/>
              <a:t> de </a:t>
            </a:r>
            <a:r>
              <a:rPr lang="en-US" sz="1500" dirty="0" err="1"/>
              <a:t>várias</a:t>
            </a:r>
            <a:r>
              <a:rPr lang="en-US" sz="1500" dirty="0"/>
              <a:t> </a:t>
            </a:r>
            <a:r>
              <a:rPr lang="en-US" sz="1500" dirty="0" err="1"/>
              <a:t>gerações</a:t>
            </a:r>
            <a:r>
              <a:rPr lang="en-US" sz="1500" dirty="0"/>
              <a:t>, que </a:t>
            </a:r>
            <a:r>
              <a:rPr lang="en-US" sz="1500" dirty="0" err="1"/>
              <a:t>permite</a:t>
            </a:r>
            <a:r>
              <a:rPr lang="en-US" sz="1500" dirty="0"/>
              <a:t> a </a:t>
            </a:r>
            <a:r>
              <a:rPr lang="en-US" sz="1500" dirty="0" err="1"/>
              <a:t>incorporação</a:t>
            </a:r>
            <a:r>
              <a:rPr lang="en-US" sz="1500" dirty="0"/>
              <a:t> de </a:t>
            </a:r>
            <a:r>
              <a:rPr lang="en-US" sz="1500" dirty="0" err="1"/>
              <a:t>elementos</a:t>
            </a:r>
            <a:r>
              <a:rPr lang="en-US" sz="1500" dirty="0"/>
              <a:t> </a:t>
            </a:r>
            <a:r>
              <a:rPr lang="en-US" sz="1500" dirty="0" err="1"/>
              <a:t>subjetivos</a:t>
            </a:r>
            <a:r>
              <a:rPr lang="en-US" sz="1500" dirty="0"/>
              <a:t>, a </a:t>
            </a:r>
            <a:r>
              <a:rPr lang="en-US" sz="1500" dirty="0" err="1"/>
              <a:t>interferência</a:t>
            </a:r>
            <a:r>
              <a:rPr lang="en-US" sz="1500" dirty="0"/>
              <a:t> de </a:t>
            </a:r>
            <a:r>
              <a:rPr lang="en-US" sz="1500" dirty="0" err="1"/>
              <a:t>mitos</a:t>
            </a:r>
            <a:r>
              <a:rPr lang="en-US" sz="1500" dirty="0"/>
              <a:t>, </a:t>
            </a:r>
            <a:r>
              <a:rPr lang="en-US" sz="1500" dirty="0" err="1"/>
              <a:t>sonhos</a:t>
            </a:r>
            <a:r>
              <a:rPr lang="en-US" sz="1500" dirty="0"/>
              <a:t>, </a:t>
            </a:r>
            <a:r>
              <a:rPr lang="en-US" sz="1500" dirty="0" err="1"/>
              <a:t>uso</a:t>
            </a:r>
            <a:r>
              <a:rPr lang="en-US" sz="1500" dirty="0"/>
              <a:t> de “</a:t>
            </a:r>
            <a:r>
              <a:rPr lang="en-US" sz="1500" dirty="0" err="1"/>
              <a:t>narrativas</a:t>
            </a:r>
            <a:r>
              <a:rPr lang="en-US" sz="1500" dirty="0"/>
              <a:t> </a:t>
            </a:r>
            <a:r>
              <a:rPr lang="en-US" sz="1500" dirty="0" err="1"/>
              <a:t>emprestadas</a:t>
            </a:r>
            <a:r>
              <a:rPr lang="en-US" sz="1500" dirty="0"/>
              <a:t>” que </a:t>
            </a:r>
            <a:r>
              <a:rPr lang="en-US" sz="1500" dirty="0" err="1"/>
              <a:t>revelam</a:t>
            </a:r>
            <a:r>
              <a:rPr lang="en-US" sz="1500" dirty="0"/>
              <a:t>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mecanismos</a:t>
            </a:r>
            <a:r>
              <a:rPr lang="en-US" sz="1500" dirty="0"/>
              <a:t> </a:t>
            </a:r>
            <a:r>
              <a:rPr lang="en-US" sz="1500" dirty="0" err="1"/>
              <a:t>perceptivos</a:t>
            </a:r>
            <a:r>
              <a:rPr lang="en-US" sz="1500" dirty="0"/>
              <a:t> das </a:t>
            </a:r>
            <a:r>
              <a:rPr lang="en-US" sz="1500" dirty="0" err="1"/>
              <a:t>comunidades</a:t>
            </a:r>
            <a:r>
              <a:rPr lang="en-US" sz="1500" dirty="0"/>
              <a:t>.</a:t>
            </a:r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endParaRPr lang="en-US" sz="1500" dirty="0"/>
          </a:p>
          <a:p>
            <a:pPr marL="384048" lvl="1" indent="-384048">
              <a:lnSpc>
                <a:spcPct val="94000"/>
              </a:lnSpc>
              <a:spcBef>
                <a:spcPts val="422"/>
              </a:spcBef>
            </a:pPr>
            <a:r>
              <a:rPr lang="en-US" sz="1500" dirty="0" err="1"/>
              <a:t>Implicam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participação</a:t>
            </a:r>
            <a:r>
              <a:rPr lang="en-US" sz="1500" dirty="0"/>
              <a:t> </a:t>
            </a:r>
            <a:r>
              <a:rPr lang="en-US" sz="1500" dirty="0" err="1"/>
              <a:t>constante</a:t>
            </a:r>
            <a:r>
              <a:rPr lang="en-US" sz="1500" dirty="0"/>
              <a:t> e </a:t>
            </a:r>
            <a:r>
              <a:rPr lang="en-US" sz="1500" dirty="0" err="1"/>
              <a:t>observações</a:t>
            </a:r>
            <a:r>
              <a:rPr lang="en-US" sz="1500" dirty="0"/>
              <a:t> que </a:t>
            </a:r>
            <a:r>
              <a:rPr lang="en-US" sz="1500" dirty="0" err="1"/>
              <a:t>extrapolam</a:t>
            </a:r>
            <a:r>
              <a:rPr lang="en-US" sz="1500" dirty="0"/>
              <a:t> o </a:t>
            </a:r>
            <a:r>
              <a:rPr lang="en-US" sz="1500" dirty="0" err="1"/>
              <a:t>nível</a:t>
            </a:r>
            <a:r>
              <a:rPr lang="en-US" sz="1500" dirty="0"/>
              <a:t> da </a:t>
            </a:r>
            <a:r>
              <a:rPr lang="en-US" sz="1500" dirty="0" err="1"/>
              <a:t>entrevista</a:t>
            </a:r>
            <a:r>
              <a:rPr lang="en-US" sz="1500" dirty="0"/>
              <a:t>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7BCBE98-69EA-40E7-B937-FCA553A58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Espaço Reservado para Imagem 163"/>
          <p:cNvPicPr>
            <a:picLocks noGrp="1"/>
          </p:cNvPicPr>
          <p:nvPr>
            <p:ph type="pic" sz="half" idx="13"/>
          </p:nvPr>
        </p:nvPicPr>
        <p:blipFill>
          <a:blip r:embed="rId2"/>
          <a:srcRect t="12607" b="12607"/>
          <a:stretch>
            <a:fillRect/>
          </a:stretch>
        </p:blipFill>
        <p:spPr>
          <a:xfrm>
            <a:off x="6167683" y="1164863"/>
            <a:ext cx="5384074" cy="453694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3BC143-E70D-4272-9753-650F746EDDFA}"/>
              </a:ext>
            </a:extLst>
          </p:cNvPr>
          <p:cNvSpPr/>
          <p:nvPr/>
        </p:nvSpPr>
        <p:spPr>
          <a:xfrm>
            <a:off x="6167683" y="5248109"/>
            <a:ext cx="5384074" cy="45369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ts val="422"/>
              </a:spcBef>
            </a:pPr>
            <a:r>
              <a:rPr lang="pt-BR" sz="1300" i="1">
                <a:solidFill>
                  <a:srgbClr val="FFFFFF"/>
                </a:solidFill>
              </a:rPr>
              <a:t>(</a:t>
            </a:r>
            <a:r>
              <a:rPr lang="pt-BR" sz="1300" i="1" err="1">
                <a:solidFill>
                  <a:srgbClr val="FFFFFF"/>
                </a:solidFill>
              </a:rPr>
              <a:t>Meihy</a:t>
            </a:r>
            <a:r>
              <a:rPr lang="pt-BR" sz="1300" i="1">
                <a:solidFill>
                  <a:srgbClr val="FFFFFF"/>
                </a:solidFill>
              </a:rPr>
              <a:t>: Ribeiro, 2011)</a:t>
            </a:r>
          </a:p>
        </p:txBody>
      </p:sp>
    </p:spTree>
    <p:extLst>
      <p:ext uri="{BB962C8B-B14F-4D97-AF65-F5344CB8AC3E}">
        <p14:creationId xmlns:p14="http://schemas.microsoft.com/office/powerpoint/2010/main" val="238622527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A17B0-CB64-47CD-B28B-F981D2F8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pt-BR" dirty="0"/>
              <a:t>Etapas e fases do processo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BCA092-3ED8-49A7-81EA-0D38AF13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0511"/>
            <a:ext cx="9601200" cy="5180294"/>
          </a:xfrm>
        </p:spPr>
        <p:txBody>
          <a:bodyPr>
            <a:normAutofit fontScale="70000" lnSpcReduction="20000"/>
          </a:bodyPr>
          <a:lstStyle/>
          <a:p>
            <a:r>
              <a:rPr lang="pt-BR" sz="2400" dirty="0"/>
              <a:t>Etapas</a:t>
            </a:r>
          </a:p>
          <a:p>
            <a:pPr lvl="1"/>
            <a:r>
              <a:rPr lang="pt-BR" sz="2400" dirty="0" err="1"/>
              <a:t>Pré</a:t>
            </a:r>
            <a:r>
              <a:rPr lang="pt-BR" sz="2400" dirty="0"/>
              <a:t>-entrevista;</a:t>
            </a:r>
          </a:p>
          <a:p>
            <a:pPr lvl="1"/>
            <a:r>
              <a:rPr lang="pt-BR" sz="2400" dirty="0"/>
              <a:t>Entrevista;</a:t>
            </a:r>
          </a:p>
          <a:p>
            <a:pPr lvl="1"/>
            <a:r>
              <a:rPr lang="pt-BR" sz="2400" dirty="0"/>
              <a:t>Pós-entrevista.</a:t>
            </a:r>
          </a:p>
          <a:p>
            <a:pPr lvl="1"/>
            <a:endParaRPr lang="pt-BR" sz="2400" dirty="0"/>
          </a:p>
          <a:p>
            <a:r>
              <a:rPr lang="pt-BR" sz="2400" dirty="0"/>
              <a:t>Do oral ao escrito:</a:t>
            </a:r>
          </a:p>
          <a:p>
            <a:pPr lvl="1"/>
            <a:r>
              <a:rPr lang="pt-BR" sz="2400" b="1" dirty="0"/>
              <a:t>Transcrição</a:t>
            </a:r>
            <a:r>
              <a:rPr lang="pt-BR" sz="2400" dirty="0"/>
              <a:t>;</a:t>
            </a:r>
          </a:p>
          <a:p>
            <a:pPr lvl="1"/>
            <a:endParaRPr lang="pt-BR" sz="2400" dirty="0">
              <a:highlight>
                <a:srgbClr val="00FF00"/>
              </a:highlight>
            </a:endParaRPr>
          </a:p>
          <a:p>
            <a:pPr lvl="1"/>
            <a:r>
              <a:rPr lang="pt-BR" sz="2400" b="1" dirty="0"/>
              <a:t>Textualização</a:t>
            </a:r>
            <a:r>
              <a:rPr lang="pt-BR" sz="2400" dirty="0"/>
              <a:t> – perguntas são retiradas e incorporadas às narrativas; quando se escolhe o tom vital ( frase que serve de epígrafe para a litura da entrevista)</a:t>
            </a:r>
          </a:p>
          <a:p>
            <a:pPr lvl="1"/>
            <a:endParaRPr lang="pt-BR" sz="2400" dirty="0"/>
          </a:p>
          <a:p>
            <a:pPr lvl="1"/>
            <a:r>
              <a:rPr lang="pt-BR" sz="2400" b="1" dirty="0" err="1"/>
              <a:t>Transcriação</a:t>
            </a:r>
            <a:r>
              <a:rPr lang="pt-BR" sz="2400" dirty="0"/>
              <a:t> – elaboração de um texto recriado em sua plenitude; possibilidade de recriar a atmosfera da entrevista.</a:t>
            </a:r>
          </a:p>
          <a:p>
            <a:endParaRPr lang="pt-BR" sz="2400" dirty="0"/>
          </a:p>
          <a:p>
            <a:r>
              <a:rPr lang="pt-BR" sz="2400" b="1" dirty="0"/>
              <a:t>Validação</a:t>
            </a:r>
            <a:r>
              <a:rPr lang="pt-BR" sz="2400" dirty="0"/>
              <a:t> – ato de respeito e atitude de maturidade de oralistas.</a:t>
            </a:r>
          </a:p>
          <a:p>
            <a:endParaRPr lang="pt-B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t-BR" sz="16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pt-BR" sz="1600" i="1" dirty="0" err="1">
                <a:solidFill>
                  <a:schemeClr val="tx2">
                    <a:lumMod val="50000"/>
                  </a:schemeClr>
                </a:solidFill>
              </a:rPr>
              <a:t>Meihy</a:t>
            </a:r>
            <a:r>
              <a:rPr lang="pt-BR" sz="1600" i="1" dirty="0">
                <a:solidFill>
                  <a:schemeClr val="tx2">
                    <a:lumMod val="50000"/>
                  </a:schemeClr>
                </a:solidFill>
              </a:rPr>
              <a:t>: Ribeiro, 2011)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3672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3622F90-7A0F-4B4B-ACCE-F841BE5A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Questionários e escalas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4972AC-2FAF-4678-AA41-BCF9B61BC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25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F024D02-87BB-4538-BB35-BD297D94E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1AAD62C-D12C-40B4-B046-7D7DD2EE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/>
              <a:t>Questionário</a:t>
            </a:r>
          </a:p>
        </p:txBody>
      </p:sp>
      <p:pic>
        <p:nvPicPr>
          <p:cNvPr id="7" name="Picture 6" descr="Muitos pontos de interrogação em tela de fundo preta">
            <a:extLst>
              <a:ext uri="{FF2B5EF4-FFF2-40B4-BE49-F238E27FC236}">
                <a16:creationId xmlns:a16="http://schemas.microsoft.com/office/drawing/2014/main" id="{7375F7B9-C842-40DE-9B46-967A16517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97" r="2" b="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3DA661-0AB2-4196-A6A3-7A92321C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411AE7D-4044-43D4-9074-D5F31FF9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/>
              <a:t>Técnica de investigação composta por um conjunto de questões que são submetidas a pessoas com o propósito de obter informações sobre conhecimentos, crenças, sentimentos, valores, interesses, expectativas, aspirações temores, comportamento presente ou passado.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BR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/>
              <a:t>Bons questionários são fruto de longo e exaustivo trabalho. Requerem delineamento cuidadoso, realização de pré-testes, familiarização com a linguagem usada pelos colaboradores e uma técnica apurada após estudo sobre a utilização deste tipo de investigação.</a:t>
            </a:r>
          </a:p>
        </p:txBody>
      </p:sp>
    </p:spTree>
    <p:extLst>
      <p:ext uri="{BB962C8B-B14F-4D97-AF65-F5344CB8AC3E}">
        <p14:creationId xmlns:p14="http://schemas.microsoft.com/office/powerpoint/2010/main" val="1429366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7D31C-9071-4AF4-AEA5-5AA81D4C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Escalas de atitudes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7909AB-F327-4950-8CDF-794FF72E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Construídas com propósito de medir a intensidade de atitudes manifestadas pelas pessoas da maneira mais objetiva possível. Indivíduos devem assinalar dentro de uma série graduada de itens, aqueles que correspondem a sua percepção acerca do fato pesquisado. </a:t>
            </a:r>
          </a:p>
          <a:p>
            <a:endParaRPr lang="pt-BR" dirty="0"/>
          </a:p>
          <a:p>
            <a:r>
              <a:rPr lang="pt-BR" dirty="0"/>
              <a:t>Boas escalas de atitudes são fruto de longo e exaustivo trabalho. Requerem delineamento cuidadoso, realização de teste-reteste, serem validadas por juris ou grupos de conhecidos. É uma técnica que necessita ser apurada após estudo sobre a utilização deste tipo de investigação. A Escala de </a:t>
            </a:r>
            <a:r>
              <a:rPr lang="pt-BR" dirty="0" err="1"/>
              <a:t>Likert</a:t>
            </a:r>
            <a:r>
              <a:rPr lang="pt-BR" dirty="0"/>
              <a:t> é uma das mais conhecidas com 5 níveis de concordância e discordância (concordo plenamente, concordo, indeciso, discordo, discordo plenamente). As escalas de dor usadas em pesquisas por profissionais de saúde também podem se configurar neste escopo de pesquisa.</a:t>
            </a:r>
          </a:p>
        </p:txBody>
      </p:sp>
    </p:spTree>
    <p:extLst>
      <p:ext uri="{BB962C8B-B14F-4D97-AF65-F5344CB8AC3E}">
        <p14:creationId xmlns:p14="http://schemas.microsoft.com/office/powerpoint/2010/main" val="68500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58008" y="1382316"/>
            <a:ext cx="7875984" cy="46452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22"/>
              </a:spcBef>
            </a:pPr>
            <a:r>
              <a:rPr lang="pt-BR" dirty="0"/>
              <a:t>GIL, AC. Como elaborar projetos de pesquisa. 5ª </a:t>
            </a:r>
            <a:r>
              <a:rPr lang="pt-BR" dirty="0" err="1"/>
              <a:t>ed</a:t>
            </a:r>
            <a:r>
              <a:rPr lang="pt-BR" dirty="0"/>
              <a:t>, São Paulo: Atlas, 2010.</a:t>
            </a:r>
          </a:p>
          <a:p>
            <a:pPr>
              <a:spcBef>
                <a:spcPts val="422"/>
              </a:spcBef>
            </a:pPr>
            <a:r>
              <a:rPr lang="pt-BR" dirty="0"/>
              <a:t>GIL, AC. Métodos e técnicas de pesquisa de pesquisa social. 7ª </a:t>
            </a:r>
            <a:r>
              <a:rPr lang="pt-BR" dirty="0" err="1"/>
              <a:t>ed</a:t>
            </a:r>
            <a:r>
              <a:rPr lang="pt-BR" dirty="0"/>
              <a:t>, São Paulo: Atlas, 2019</a:t>
            </a:r>
          </a:p>
          <a:p>
            <a:pPr>
              <a:spcBef>
                <a:spcPts val="422"/>
              </a:spcBef>
            </a:pPr>
            <a:r>
              <a:rPr lang="pt-BR" dirty="0"/>
              <a:t>GUIRALDELLI R. Pelos meandros da história oral: cotidiano e narrativas de mulheres trabalhadoras. </a:t>
            </a:r>
            <a:r>
              <a:rPr lang="pt-BR" i="1" dirty="0"/>
              <a:t>Revista de História Oral – Oralidades</a:t>
            </a:r>
            <a:r>
              <a:rPr lang="pt-BR" dirty="0"/>
              <a:t>. 2011;10:139-59.</a:t>
            </a:r>
          </a:p>
          <a:p>
            <a:pPr>
              <a:spcBef>
                <a:spcPts val="422"/>
              </a:spcBef>
            </a:pPr>
            <a:r>
              <a:rPr lang="pt-BR" dirty="0"/>
              <a:t>MAY, T. Pesquisa social: questões, métodos e processos.  3ª ed. Porto Alegre, Artmed, 2004.</a:t>
            </a:r>
          </a:p>
          <a:p>
            <a:pPr>
              <a:spcBef>
                <a:spcPts val="422"/>
              </a:spcBef>
            </a:pPr>
            <a:r>
              <a:rPr lang="pt-BR" dirty="0"/>
              <a:t>MEIHY, JCSB, HOLANDA, F. HISTÓRIA ORAL: como fazer, 	como pensar. São Paulo: Contexto, 2019.</a:t>
            </a:r>
          </a:p>
          <a:p>
            <a:pPr>
              <a:spcBef>
                <a:spcPts val="422"/>
              </a:spcBef>
            </a:pPr>
            <a:r>
              <a:rPr lang="pt-BR" dirty="0"/>
              <a:t>MEIHY JCSB, RIBEIRO SLS. </a:t>
            </a:r>
            <a:r>
              <a:rPr lang="pt-BR" i="1" dirty="0"/>
              <a:t>Guia prático de história oral - Para empresas, universidades, comunidades, famílias.</a:t>
            </a:r>
            <a:r>
              <a:rPr lang="pt-BR" dirty="0"/>
              <a:t> 1a ed. São Paulo: Contexto; 2011. 1v.</a:t>
            </a:r>
          </a:p>
          <a:p>
            <a:pPr>
              <a:spcBef>
                <a:spcPts val="422"/>
              </a:spcBef>
            </a:pPr>
            <a:r>
              <a:rPr lang="pt-BR" dirty="0"/>
              <a:t>MINAYO MCS. </a:t>
            </a:r>
            <a:r>
              <a:rPr lang="pt-BR" i="1" dirty="0"/>
              <a:t>O desafio do conhecimento</a:t>
            </a:r>
            <a:r>
              <a:rPr lang="pt-BR" dirty="0"/>
              <a:t>:</a:t>
            </a:r>
            <a:r>
              <a:rPr lang="pt-BR" i="1" dirty="0"/>
              <a:t> pesquisa qualitativa em saúde.</a:t>
            </a:r>
            <a:r>
              <a:rPr lang="pt-BR" dirty="0"/>
              <a:t> 6a ed. Rio de Janeiro: </a:t>
            </a:r>
            <a:r>
              <a:rPr lang="pt-BR" dirty="0" err="1"/>
              <a:t>Hucitec-Abrasco</a:t>
            </a:r>
            <a:r>
              <a:rPr lang="pt-BR" dirty="0"/>
              <a:t>; 1999. </a:t>
            </a:r>
          </a:p>
          <a:p>
            <a:pPr>
              <a:spcBef>
                <a:spcPts val="422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0410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Espaço Reservado para Imagem 188"/>
          <p:cNvPicPr>
            <a:picLocks noGrp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176367" y="303610"/>
            <a:ext cx="4259461" cy="2821781"/>
          </a:xfrm>
          <a:prstGeom prst="rect">
            <a:avLst/>
          </a:prstGeom>
        </p:spPr>
      </p:pic>
      <p:pic>
        <p:nvPicPr>
          <p:cNvPr id="190" name="Espaço Reservado para Imagem 189"/>
          <p:cNvPicPr>
            <a:picLocks noGrp="1"/>
          </p:cNvPicPr>
          <p:nvPr>
            <p:ph type="pic" sz="half" idx="14"/>
          </p:nvPr>
        </p:nvPicPr>
        <p:blipFill>
          <a:blip r:embed="rId3"/>
          <a:stretch>
            <a:fillRect/>
          </a:stretch>
        </p:blipFill>
        <p:spPr>
          <a:xfrm>
            <a:off x="6176367" y="3250406"/>
            <a:ext cx="4259461" cy="3303984"/>
          </a:xfrm>
          <a:prstGeom prst="rect">
            <a:avLst/>
          </a:prstGeom>
        </p:spPr>
      </p:pic>
      <p:pic>
        <p:nvPicPr>
          <p:cNvPr id="191" name="Espaço Reservado para Imagem 190"/>
          <p:cNvPicPr>
            <a:picLocks noGrp="1"/>
          </p:cNvPicPr>
          <p:nvPr>
            <p:ph type="pic" idx="15"/>
          </p:nvPr>
        </p:nvPicPr>
        <p:blipFill>
          <a:blip r:embed="rId4"/>
          <a:srcRect t="12466" b="124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50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9B1F5D-59E6-4170-8704-0C56A71F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pt-BR" sz="5000">
                <a:solidFill>
                  <a:schemeClr val="bg2"/>
                </a:solidFill>
              </a:rPr>
              <a:t>Palavra e comunicação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1442DE-713C-47DB-8E8A-1F8FB003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3" y="377687"/>
            <a:ext cx="5886615" cy="6211956"/>
          </a:xfrm>
        </p:spPr>
        <p:txBody>
          <a:bodyPr anchor="ctr">
            <a:normAutofit/>
          </a:bodyPr>
          <a:lstStyle/>
          <a:p>
            <a:r>
              <a:rPr lang="pt-BR" sz="1500" dirty="0"/>
              <a:t>Trabalho interacional é instrumento privilegiado para a coleta de informações nas Ciências Sociais:</a:t>
            </a:r>
          </a:p>
          <a:p>
            <a:pPr lvl="1"/>
            <a:r>
              <a:rPr lang="pt-BR" sz="1500" dirty="0"/>
              <a:t>Fala é reveladora de condições estruturais, de sistemas de valores, normas e símbolos (...) [tem] a magia de transmitir, por meio de um porta-voz, as representações grupais, em condições históricas, socioeconômicas e culturais específicas (</a:t>
            </a:r>
            <a:r>
              <a:rPr lang="pt-BR" sz="1500" dirty="0" err="1"/>
              <a:t>Minayo</a:t>
            </a:r>
            <a:r>
              <a:rPr lang="pt-BR" sz="1500" dirty="0"/>
              <a:t>, 2014, p.204).</a:t>
            </a:r>
          </a:p>
          <a:p>
            <a:pPr lvl="1"/>
            <a:endParaRPr lang="pt-BR" sz="1500" dirty="0"/>
          </a:p>
          <a:p>
            <a:pPr lvl="1"/>
            <a:r>
              <a:rPr lang="pt-BR" sz="1500" dirty="0"/>
              <a:t>Existe uma parte importante da comunicação ideológica que não pode ser vinculada a uma esfera ideológica particular: trata-se da comunicação da vida cotidiana. O material privilegiado de comunicação da vida cotidiana é a palavra (</a:t>
            </a:r>
            <a:r>
              <a:rPr lang="pt-BR" sz="1500" dirty="0" err="1"/>
              <a:t>Bakthin</a:t>
            </a:r>
            <a:r>
              <a:rPr lang="pt-BR" sz="1500" dirty="0"/>
              <a:t>, 1986 apud </a:t>
            </a:r>
            <a:r>
              <a:rPr lang="pt-BR" sz="1500" dirty="0" err="1"/>
              <a:t>Minayo</a:t>
            </a:r>
            <a:r>
              <a:rPr lang="pt-BR" sz="1500" dirty="0"/>
              <a:t>, 2014, p.205)</a:t>
            </a:r>
          </a:p>
          <a:p>
            <a:pPr lvl="1"/>
            <a:endParaRPr lang="pt-BR" sz="1500" dirty="0"/>
          </a:p>
          <a:p>
            <a:pPr marL="530352" lvl="1" indent="0">
              <a:buNone/>
            </a:pPr>
            <a:r>
              <a:rPr lang="pt-BR" sz="1500" i="0" dirty="0" err="1"/>
              <a:t>Minayo</a:t>
            </a:r>
            <a:r>
              <a:rPr lang="pt-BR" sz="1500" i="0" dirty="0"/>
              <a:t>, M.C.S</a:t>
            </a:r>
            <a:r>
              <a:rPr lang="pt-BR" sz="1500" dirty="0"/>
              <a:t>. O desafio do conhecimento: pesquisa qualitativa em saúde. 14ª ed. São Paulo: </a:t>
            </a:r>
            <a:r>
              <a:rPr lang="pt-BR" sz="1500" dirty="0" err="1"/>
              <a:t>Hucitec</a:t>
            </a:r>
            <a:r>
              <a:rPr lang="pt-BR" sz="1500" dirty="0"/>
              <a:t> Editora.</a:t>
            </a: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93870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891658-EA7B-4512-AD65-B9CDA6F5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pt-BR" sz="4100"/>
              <a:t>Em que medida a fala de um é representativa da fala de muitos?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461FF-6DD2-43E5-B7C8-9EFF263F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/>
          </a:bodyPr>
          <a:lstStyle/>
          <a:p>
            <a:r>
              <a:rPr lang="pt-BR"/>
              <a:t>Todos os membros do mesmo grupo ou da mesma classe são produtos de condições objetivas idênticas. Daí a possibilidade de se exercer na análise da prática social, o efeito de universalização e de particularização, na medida em que eles se homogeneízam, distinguindo-se dos outros (Bourdieu, 1973, apud </a:t>
            </a:r>
            <a:r>
              <a:rPr lang="pt-BR" err="1"/>
              <a:t>Minayo</a:t>
            </a:r>
            <a:r>
              <a:rPr lang="pt-BR"/>
              <a:t>, 2014).</a:t>
            </a:r>
          </a:p>
          <a:p>
            <a:endParaRPr lang="pt-BR"/>
          </a:p>
          <a:p>
            <a:r>
              <a:rPr lang="pt-BR"/>
              <a:t>Cada agente, ainda que não saiba ou que não queira, é produtor e reprodutor do sentido objetivo, porque suas ações são o produto de um modo de agir do qual ele não é produtor imediato, nem tem o domínio completo (Bourdieu, 1973, apud </a:t>
            </a:r>
            <a:r>
              <a:rPr lang="pt-BR" err="1"/>
              <a:t>Minayo</a:t>
            </a:r>
            <a:r>
              <a:rPr lang="pt-BR"/>
              <a:t>, 2014).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43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C35EA-DD6B-4002-9BBA-E2D26D7EE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C6E4F-F4ED-427D-9125-F12C47D5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pt-BR"/>
              <a:t>A questão da representatividade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42F330-D3C2-4DB8-BBC0-FE3E873E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pt-BR" sz="1900" dirty="0"/>
              <a:t>A representatividade do grupo na fala do indivíduo ocorre porque o comportamento social como o individual obedece a modelos culturais interiorizados, ainda que as expressões pessoais apresentem variações, em conflito com as tradições.</a:t>
            </a:r>
          </a:p>
          <a:p>
            <a:endParaRPr lang="pt-BR" sz="1900" dirty="0"/>
          </a:p>
          <a:p>
            <a:r>
              <a:rPr lang="pt-BR" sz="1900" dirty="0"/>
              <a:t>Gadamer (1999): é preciso buscar o que há de comum no grupo e o que há de específico do discurso individual.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D7A4D-0B68-47B2-A27E-7CBA16304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8FF8A8-9B2F-45FE-98C9-E04DB1BF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837939"/>
            <a:ext cx="3299579" cy="518137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F6EDD01-47A7-4ED9-A309-F7CC5F4CF6B9}"/>
              </a:ext>
            </a:extLst>
          </p:cNvPr>
          <p:cNvSpPr/>
          <p:nvPr/>
        </p:nvSpPr>
        <p:spPr>
          <a:xfrm>
            <a:off x="8252340" y="5501172"/>
            <a:ext cx="3299579" cy="51813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300">
                <a:solidFill>
                  <a:srgbClr val="FFFFFF"/>
                </a:solidFill>
              </a:rPr>
              <a:t>(</a:t>
            </a:r>
            <a:r>
              <a:rPr lang="pt-BR" sz="1300" err="1">
                <a:solidFill>
                  <a:srgbClr val="FFFFFF"/>
                </a:solidFill>
              </a:rPr>
              <a:t>Minayo</a:t>
            </a:r>
            <a:r>
              <a:rPr lang="pt-BR" sz="1300">
                <a:solidFill>
                  <a:srgbClr val="FFFFFF"/>
                </a:solidFill>
              </a:rPr>
              <a:t>, 2014, p.208).</a:t>
            </a:r>
          </a:p>
        </p:txBody>
      </p:sp>
    </p:spTree>
    <p:extLst>
      <p:ext uri="{BB962C8B-B14F-4D97-AF65-F5344CB8AC3E}">
        <p14:creationId xmlns:p14="http://schemas.microsoft.com/office/powerpoint/2010/main" val="117844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B118D3-D059-4199-A226-D374D51C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anchor="ctr">
            <a:normAutofit/>
          </a:bodyPr>
          <a:lstStyle/>
          <a:p>
            <a:r>
              <a:rPr lang="pt-BR" sz="3700"/>
              <a:t>classe ou segmento, gênero, faixa etária e etnia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4A35D-652E-48C5-9805-D1A42D42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/>
          </a:bodyPr>
          <a:lstStyle/>
          <a:p>
            <a:r>
              <a:rPr lang="pt-BR" dirty="0"/>
              <a:t>Essas quatro balizas (</a:t>
            </a:r>
            <a:r>
              <a:rPr lang="pt-BR"/>
              <a:t>classe ou segmento social, gênero, faixa etária e etnia</a:t>
            </a:r>
            <a:r>
              <a:rPr lang="pt-BR" dirty="0"/>
              <a:t>) constituem hoje os parâmetros para qualquer tipo de olhar sobre a complexidade da realidade social, devendo ser complementados por variáveis como </a:t>
            </a:r>
            <a:r>
              <a:rPr lang="pt-BR"/>
              <a:t>profissão, religião, filiação política ou outras</a:t>
            </a:r>
            <a:r>
              <a:rPr lang="pt-BR" dirty="0"/>
              <a:t>, </a:t>
            </a:r>
            <a:r>
              <a:rPr lang="pt-BR" u="sng" dirty="0"/>
              <a:t>em cada caso específico de pesquisa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A compreensão do indivíduo como representativo tem, portanto, de ser completada com variáveis próprias, tanto da especificidade histórica, como dos determinantes das relações sociais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2B236B-432A-4313-9F8A-3284360D592C}"/>
              </a:ext>
            </a:extLst>
          </p:cNvPr>
          <p:cNvSpPr/>
          <p:nvPr/>
        </p:nvSpPr>
        <p:spPr>
          <a:xfrm>
            <a:off x="8666262" y="4386574"/>
            <a:ext cx="241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(</a:t>
            </a:r>
            <a:r>
              <a:rPr lang="pt-BR" dirty="0" err="1"/>
              <a:t>Minayo</a:t>
            </a:r>
            <a:r>
              <a:rPr lang="pt-BR" dirty="0"/>
              <a:t>, 2014, p.209).</a:t>
            </a:r>
          </a:p>
        </p:txBody>
      </p:sp>
    </p:spTree>
    <p:extLst>
      <p:ext uri="{BB962C8B-B14F-4D97-AF65-F5344CB8AC3E}">
        <p14:creationId xmlns:p14="http://schemas.microsoft.com/office/powerpoint/2010/main" val="18092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A0D130-BDFD-416D-BE28-DABE1866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pt-BR" dirty="0"/>
              <a:t>Interação pesquisador-atores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82BE7-F446-4B91-81F6-257CEE2CB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679" y="745435"/>
            <a:ext cx="5695122" cy="5064485"/>
          </a:xfrm>
        </p:spPr>
        <p:txBody>
          <a:bodyPr>
            <a:normAutofit/>
          </a:bodyPr>
          <a:lstStyle/>
          <a:p>
            <a:r>
              <a:rPr lang="pt-BR" dirty="0"/>
              <a:t>Entrevista não é simplesmente um trabalho de coleta de dados, mas sempre uma </a:t>
            </a:r>
            <a:r>
              <a:rPr lang="pt-BR" i="1" dirty="0"/>
              <a:t>relação</a:t>
            </a:r>
            <a:r>
              <a:rPr lang="pt-BR" dirty="0"/>
              <a:t> na qual as informações dadas pelos sujeitos podem ser profundamente afetadas pela natureza desse encontro.</a:t>
            </a:r>
          </a:p>
          <a:p>
            <a:r>
              <a:rPr lang="pt-BR" dirty="0"/>
              <a:t>Visão </a:t>
            </a:r>
            <a:r>
              <a:rPr lang="pt-BR" dirty="0" err="1"/>
              <a:t>reprodutivista</a:t>
            </a:r>
            <a:r>
              <a:rPr lang="pt-BR" dirty="0"/>
              <a:t>: troca desigual, dominação</a:t>
            </a:r>
          </a:p>
          <a:p>
            <a:r>
              <a:rPr lang="pt-BR" dirty="0"/>
              <a:t>Críticos que relativizam a visão </a:t>
            </a:r>
            <a:r>
              <a:rPr lang="pt-BR" dirty="0" err="1"/>
              <a:t>reprodutivista</a:t>
            </a:r>
            <a:r>
              <a:rPr lang="pt-BR" dirty="0"/>
              <a:t>:  particularizar a pesquisa como dominação só impede a pesquisa.</a:t>
            </a:r>
          </a:p>
          <a:p>
            <a:r>
              <a:rPr lang="pt-BR" dirty="0"/>
              <a:t>“é possível realizar investigações com objetivos sociais claros, estratégicos, voltados para compreender melhor os problemas, melhorar os serviços, avaliar os programas de intervenção social e outros.” (</a:t>
            </a:r>
            <a:r>
              <a:rPr lang="pt-BR" dirty="0" err="1"/>
              <a:t>Minayo</a:t>
            </a:r>
            <a:r>
              <a:rPr lang="pt-BR" dirty="0"/>
              <a:t>, 2014, p.211).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41B0AF-70BF-4B66-A362-780E1D11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anchor="ctr">
            <a:normAutofit/>
          </a:bodyPr>
          <a:lstStyle/>
          <a:p>
            <a:r>
              <a:rPr lang="pt-BR"/>
              <a:t>Dissimetria entrevistador/entrevistado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6E27DF-0AFA-462F-AAF8-B1F34506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 lnSpcReduction="10000"/>
          </a:bodyPr>
          <a:lstStyle/>
          <a:p>
            <a:r>
              <a:rPr lang="pt-BR" dirty="0"/>
              <a:t>“a dissimetria nas posições entrevistador/entrevistado tem que ser compreendida e assumida criticamente em todo o processo de produção do saber. (</a:t>
            </a:r>
            <a:r>
              <a:rPr lang="pt-BR" dirty="0" err="1"/>
              <a:t>Minayo</a:t>
            </a:r>
            <a:r>
              <a:rPr lang="pt-BR" dirty="0"/>
              <a:t>, 2014, p.212).</a:t>
            </a:r>
          </a:p>
          <a:p>
            <a:endParaRPr lang="pt-BR" dirty="0"/>
          </a:p>
          <a:p>
            <a:r>
              <a:rPr lang="pt-BR" dirty="0"/>
              <a:t>“realidade social é um mundo de sombra e luzes em que todos os atores envolvidos revelam e escondem seus segredos grupais (</a:t>
            </a:r>
            <a:r>
              <a:rPr lang="pt-BR" dirty="0" err="1"/>
              <a:t>Minayo</a:t>
            </a:r>
            <a:r>
              <a:rPr lang="pt-BR" dirty="0"/>
              <a:t>, 2014, p.213)”.</a:t>
            </a:r>
          </a:p>
          <a:p>
            <a:endParaRPr lang="pt-BR" dirty="0"/>
          </a:p>
          <a:p>
            <a:r>
              <a:rPr lang="pt-BR" dirty="0"/>
              <a:t>Goffman e </a:t>
            </a:r>
            <a:r>
              <a:rPr lang="pt-BR" dirty="0" err="1"/>
              <a:t>Berreman</a:t>
            </a:r>
            <a:r>
              <a:rPr lang="pt-BR" dirty="0"/>
              <a:t>: imagens do teatro</a:t>
            </a:r>
          </a:p>
          <a:p>
            <a:pPr lvl="1"/>
            <a:r>
              <a:rPr lang="pt-BR" dirty="0" err="1"/>
              <a:t>Berreman</a:t>
            </a:r>
            <a:r>
              <a:rPr lang="pt-BR" dirty="0"/>
              <a:t>: manter em sigilo sua “região interior”</a:t>
            </a:r>
          </a:p>
          <a:p>
            <a:pPr lvl="1"/>
            <a:r>
              <a:rPr lang="pt-BR" dirty="0"/>
              <a:t>Goffman : controle de impressões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7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E5C5BA-1FEC-4F0C-B213-C7748FFC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pt-BR" sz="5000">
                <a:solidFill>
                  <a:schemeClr val="bg2"/>
                </a:solidFill>
              </a:rPr>
              <a:t>Todo conhecimento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8BDE93-EDEA-46FD-B4B9-77EA97DF8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5760176" cy="5559534"/>
          </a:xfrm>
        </p:spPr>
        <p:txBody>
          <a:bodyPr anchor="ctr">
            <a:normAutofit/>
          </a:bodyPr>
          <a:lstStyle/>
          <a:p>
            <a:r>
              <a:rPr lang="pt-BR" dirty="0"/>
              <a:t>é um conhecimento aproximado</a:t>
            </a:r>
          </a:p>
          <a:p>
            <a:r>
              <a:rPr lang="pt-BR" dirty="0"/>
              <a:t>é situado no tempo</a:t>
            </a:r>
          </a:p>
          <a:p>
            <a:r>
              <a:rPr lang="pt-BR" dirty="0"/>
              <a:t>Acontece dentro de uma especificidade histórica</a:t>
            </a:r>
          </a:p>
          <a:p>
            <a:r>
              <a:rPr lang="pt-BR" dirty="0"/>
              <a:t>Acontece dentro da especificidade das relações sociais</a:t>
            </a:r>
          </a:p>
          <a:p>
            <a:endParaRPr lang="pt-BR" dirty="0"/>
          </a:p>
          <a:p>
            <a:r>
              <a:rPr lang="pt-BR" dirty="0"/>
              <a:t>É sempre o conhecimento possível.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 err="1"/>
              <a:t>Minayo</a:t>
            </a:r>
            <a:r>
              <a:rPr lang="pt-BR" dirty="0"/>
              <a:t>, 2014, p.219)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559260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498</TotalTime>
  <Words>2062</Words>
  <Application>Microsoft Office PowerPoint</Application>
  <PresentationFormat>Widescreen</PresentationFormat>
  <Paragraphs>196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Calibri</vt:lpstr>
      <vt:lpstr>Franklin Gothic Book</vt:lpstr>
      <vt:lpstr>Cortar</vt:lpstr>
      <vt:lpstr>Entrevista e historia oral</vt:lpstr>
      <vt:lpstr>Primeiros pontos</vt:lpstr>
      <vt:lpstr>Palavra e comunicação</vt:lpstr>
      <vt:lpstr>Em que medida a fala de um é representativa da fala de muitos?</vt:lpstr>
      <vt:lpstr>A questão da representatividade</vt:lpstr>
      <vt:lpstr>classe ou segmento, gênero, faixa etária e etnia</vt:lpstr>
      <vt:lpstr>Interação pesquisador-atores sociais</vt:lpstr>
      <vt:lpstr>Dissimetria entrevistador/entrevistado </vt:lpstr>
      <vt:lpstr>Todo conhecimento</vt:lpstr>
      <vt:lpstr>Entrevista, questionário e escala </vt:lpstr>
      <vt:lpstr> Entrevista</vt:lpstr>
      <vt:lpstr>Vantagens e desvantagens da entrevista</vt:lpstr>
      <vt:lpstr> Entrevista: modalidades</vt:lpstr>
      <vt:lpstr>Condução da entrevista</vt:lpstr>
      <vt:lpstr>História oral </vt:lpstr>
      <vt:lpstr>História oral </vt:lpstr>
      <vt:lpstr> Gêneros em história oral: história oral de vida</vt:lpstr>
      <vt:lpstr> Gêneros em história oral: história oral testemunhal</vt:lpstr>
      <vt:lpstr> Gêneros em história oral: história oral temática</vt:lpstr>
      <vt:lpstr> Gêneros em história oral: tradição oral</vt:lpstr>
      <vt:lpstr>Etapas e fases do processo</vt:lpstr>
      <vt:lpstr>Questionários e escalas</vt:lpstr>
      <vt:lpstr>Questionário</vt:lpstr>
      <vt:lpstr>Escalas de atitudes 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 e grupo Focal</dc:title>
  <dc:creator>Reviewer</dc:creator>
  <cp:lastModifiedBy>Sandra Galheigo</cp:lastModifiedBy>
  <cp:revision>44</cp:revision>
  <dcterms:created xsi:type="dcterms:W3CDTF">2019-10-11T13:57:45Z</dcterms:created>
  <dcterms:modified xsi:type="dcterms:W3CDTF">2021-05-22T19:40:54Z</dcterms:modified>
</cp:coreProperties>
</file>