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304" r:id="rId5"/>
    <p:sldId id="265" r:id="rId6"/>
    <p:sldId id="296" r:id="rId7"/>
    <p:sldId id="266" r:id="rId8"/>
    <p:sldId id="267" r:id="rId9"/>
    <p:sldId id="269" r:id="rId10"/>
    <p:sldId id="270" r:id="rId11"/>
    <p:sldId id="271" r:id="rId12"/>
    <p:sldId id="273" r:id="rId13"/>
    <p:sldId id="276" r:id="rId14"/>
    <p:sldId id="288" r:id="rId15"/>
    <p:sldId id="259" r:id="rId16"/>
    <p:sldId id="260" r:id="rId17"/>
    <p:sldId id="261" r:id="rId18"/>
    <p:sldId id="262" r:id="rId19"/>
    <p:sldId id="280" r:id="rId20"/>
    <p:sldId id="277" r:id="rId21"/>
    <p:sldId id="279" r:id="rId22"/>
    <p:sldId id="289" r:id="rId23"/>
    <p:sldId id="278" r:id="rId24"/>
    <p:sldId id="281" r:id="rId25"/>
    <p:sldId id="283" r:id="rId26"/>
    <p:sldId id="282" r:id="rId27"/>
    <p:sldId id="285" r:id="rId28"/>
    <p:sldId id="287" r:id="rId29"/>
    <p:sldId id="297" r:id="rId30"/>
    <p:sldId id="290" r:id="rId31"/>
    <p:sldId id="302" r:id="rId32"/>
    <p:sldId id="291" r:id="rId33"/>
    <p:sldId id="294" r:id="rId34"/>
    <p:sldId id="295" r:id="rId35"/>
    <p:sldId id="293" r:id="rId36"/>
    <p:sldId id="303" r:id="rId37"/>
    <p:sldId id="292" r:id="rId38"/>
    <p:sldId id="299" r:id="rId3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9" autoAdjust="0"/>
    <p:restoredTop sz="94660"/>
  </p:normalViewPr>
  <p:slideViewPr>
    <p:cSldViewPr snapToGrid="0">
      <p:cViewPr varScale="1">
        <p:scale>
          <a:sx n="67" d="100"/>
          <a:sy n="67" d="100"/>
        </p:scale>
        <p:origin x="45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9D91BE9A-956E-1244-B4E8-4D8E7D6B585C}" type="datetime1">
              <a:rPr lang="pt-BR" smtClean="0">
                <a:solidFill>
                  <a:prstClr val="black">
                    <a:tint val="75000"/>
                  </a:prstClr>
                </a:solidFill>
              </a:rPr>
              <a:pPr/>
              <a:t>14/10/2019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82058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58164B23-3667-0B43-8570-E4E396A15278}" type="datetime1">
              <a:rPr lang="pt-BR" smtClean="0">
                <a:solidFill>
                  <a:prstClr val="black">
                    <a:tint val="75000"/>
                  </a:prstClr>
                </a:solidFill>
              </a:rPr>
              <a:pPr/>
              <a:t>14/10/2019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6982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614E9409-B4C9-B541-9225-B2842352052B}" type="datetime1">
              <a:rPr lang="pt-BR" smtClean="0">
                <a:solidFill>
                  <a:prstClr val="black">
                    <a:tint val="75000"/>
                  </a:prstClr>
                </a:solidFill>
              </a:rPr>
              <a:pPr/>
              <a:t>14/10/2019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566835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757160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043121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832496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93886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8" name="Espaço Reservado para Rodapé 7"/>
          <p:cNvSpPr>
            <a:spLocks noGrp="1"/>
          </p:cNvSpPr>
          <p:nvPr>
            <p:ph type="ftr" sz="quarter" idx="11"/>
          </p:nvPr>
        </p:nvSpPr>
        <p:spPr/>
        <p:txBody>
          <a:bodyPr/>
          <a:lstStyle/>
          <a:p>
            <a:endParaRPr lang="pt-BR">
              <a:solidFill>
                <a:prstClr val="black">
                  <a:tint val="75000"/>
                </a:prstClr>
              </a:solidFill>
            </a:endParaRPr>
          </a:p>
        </p:txBody>
      </p:sp>
      <p:sp>
        <p:nvSpPr>
          <p:cNvPr id="9" name="Espaço Reservado para Número de Slide 8"/>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575225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4" name="Espaço Reservado para Rodapé 3"/>
          <p:cNvSpPr>
            <a:spLocks noGrp="1"/>
          </p:cNvSpPr>
          <p:nvPr>
            <p:ph type="ftr" sz="quarter" idx="11"/>
          </p:nvPr>
        </p:nvSpPr>
        <p:spPr/>
        <p:txBody>
          <a:bodyPr/>
          <a:lstStyle/>
          <a:p>
            <a:endParaRPr lang="pt-BR">
              <a:solidFill>
                <a:prstClr val="black">
                  <a:tint val="75000"/>
                </a:prstClr>
              </a:solidFill>
            </a:endParaRPr>
          </a:p>
        </p:txBody>
      </p:sp>
      <p:sp>
        <p:nvSpPr>
          <p:cNvPr id="5" name="Espaço Reservado para Número de Slide 4"/>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844515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3" name="Espaço Reservado para Rodapé 2"/>
          <p:cNvSpPr>
            <a:spLocks noGrp="1"/>
          </p:cNvSpPr>
          <p:nvPr>
            <p:ph type="ftr" sz="quarter" idx="11"/>
          </p:nvPr>
        </p:nvSpPr>
        <p:spPr/>
        <p:txBody>
          <a:bodyPr/>
          <a:lstStyle/>
          <a:p>
            <a:endParaRPr lang="pt-BR">
              <a:solidFill>
                <a:prstClr val="black">
                  <a:tint val="75000"/>
                </a:prstClr>
              </a:solidFill>
            </a:endParaRPr>
          </a:p>
        </p:txBody>
      </p:sp>
      <p:sp>
        <p:nvSpPr>
          <p:cNvPr id="4" name="Espaço Reservado para Número de Slide 3"/>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28669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78222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BBD1B73B-D092-654E-98D0-70CF242727D7}" type="datetime1">
              <a:rPr lang="pt-BR" smtClean="0">
                <a:solidFill>
                  <a:prstClr val="black">
                    <a:tint val="75000"/>
                  </a:prstClr>
                </a:solidFill>
              </a:rPr>
              <a:pPr/>
              <a:t>14/10/2019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8993658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6154190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5862390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38566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616B89EA-4CC2-D342-B435-CA0BB09B8940}" type="datetime1">
              <a:rPr lang="pt-BR" smtClean="0">
                <a:solidFill>
                  <a:prstClr val="black">
                    <a:tint val="75000"/>
                  </a:prstClr>
                </a:solidFill>
              </a:rPr>
              <a:pPr/>
              <a:t>14/10/2019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18254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64569B06-6D28-8A49-8235-0608FBDDCD89}" type="datetime1">
              <a:rPr lang="pt-BR" smtClean="0">
                <a:solidFill>
                  <a:prstClr val="black">
                    <a:tint val="75000"/>
                  </a:prstClr>
                </a:solidFill>
              </a:rPr>
              <a:pPr/>
              <a:t>14/10/2019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51031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F2A77F56-3A7B-F14F-A19D-5A2D2F939EA5}" type="datetime1">
              <a:rPr lang="pt-BR" smtClean="0">
                <a:solidFill>
                  <a:prstClr val="black">
                    <a:tint val="75000"/>
                  </a:prstClr>
                </a:solidFill>
              </a:rPr>
              <a:pPr/>
              <a:t>14/10/2019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85382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00D2E1DC-1DC3-FE41-9AB6-126D0E86D03A}" type="datetime1">
              <a:rPr lang="pt-BR" smtClean="0">
                <a:solidFill>
                  <a:prstClr val="black">
                    <a:tint val="75000"/>
                  </a:prstClr>
                </a:solidFill>
              </a:rPr>
              <a:pPr/>
              <a:t>14/10/2019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4288767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C8217-851D-E840-9D98-90E6E574AA46}" type="datetime1">
              <a:rPr lang="pt-BR" smtClean="0">
                <a:solidFill>
                  <a:prstClr val="black">
                    <a:tint val="75000"/>
                  </a:prstClr>
                </a:solidFill>
              </a:rPr>
              <a:pPr/>
              <a:t>14/10/2019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95586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78D98C75-806D-774F-ADF6-670155A0FE2C}" type="datetime1">
              <a:rPr lang="pt-BR" smtClean="0">
                <a:solidFill>
                  <a:prstClr val="black">
                    <a:tint val="75000"/>
                  </a:prstClr>
                </a:solidFill>
              </a:rPr>
              <a:pPr/>
              <a:t>14/10/2019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25017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5B8D503A-03CF-F54C-988C-4CCFE5FA344C}" type="datetime1">
              <a:rPr lang="pt-BR" smtClean="0">
                <a:solidFill>
                  <a:prstClr val="black">
                    <a:tint val="75000"/>
                  </a:prstClr>
                </a:solidFill>
              </a:rPr>
              <a:pPr/>
              <a:t>14/10/2019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67325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13F29551-7E5A-D747-BF04-B61942C3313C}" type="datetime1">
              <a:rPr lang="pt-BR" smtClean="0">
                <a:solidFill>
                  <a:prstClr val="black">
                    <a:tint val="75000"/>
                  </a:prstClr>
                </a:solidFill>
              </a:rPr>
              <a:pPr defTabSz="457200"/>
              <a:t>14/10/2019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0A572F-C8A3-C54A-B001-D23CF5A0A2FA}" type="slidenum">
              <a:rPr lang="en-US" smtClean="0">
                <a:solidFill>
                  <a:prstClr val="black">
                    <a:tint val="75000"/>
                  </a:prstClr>
                </a:solidFill>
              </a:rPr>
              <a:pPr defTabSz="457200"/>
              <a:t>‹nº›</a:t>
            </a:fld>
            <a:endParaRPr lang="en-US">
              <a:solidFill>
                <a:prstClr val="black">
                  <a:tint val="75000"/>
                </a:prstClr>
              </a:solidFill>
            </a:endParaRPr>
          </a:p>
        </p:txBody>
      </p:sp>
    </p:spTree>
    <p:extLst>
      <p:ext uri="{BB962C8B-B14F-4D97-AF65-F5344CB8AC3E}">
        <p14:creationId xmlns:p14="http://schemas.microsoft.com/office/powerpoint/2010/main" val="797250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7B01C-7C2F-4D9A-9271-1278179454D5}" type="datetimeFigureOut">
              <a:rPr lang="pt-BR" smtClean="0">
                <a:solidFill>
                  <a:prstClr val="black">
                    <a:tint val="75000"/>
                  </a:prstClr>
                </a:solidFill>
              </a:rPr>
              <a:pPr/>
              <a:t>14/10/2019</a:t>
            </a:fld>
            <a:endParaRPr lang="pt-BR">
              <a:solidFill>
                <a:prstClr val="black">
                  <a:tint val="75000"/>
                </a:prstClr>
              </a:solidFill>
            </a:endParaRP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786277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latin typeface="HP Simplified" panose="020B0606020204020204" pitchFamily="34" charset="0"/>
              </a:rPr>
            </a:br>
            <a:r>
              <a:rPr lang="en-US" b="1" dirty="0" err="1">
                <a:latin typeface="Garamond" panose="02020404030301010803" pitchFamily="18" charset="0"/>
              </a:rPr>
              <a:t>Introdução</a:t>
            </a:r>
            <a:r>
              <a:rPr lang="en-US" b="1" dirty="0">
                <a:latin typeface="Garamond" panose="02020404030301010803" pitchFamily="18" charset="0"/>
              </a:rPr>
              <a:t> à </a:t>
            </a:r>
            <a:r>
              <a:rPr lang="en-US" b="1" dirty="0" err="1">
                <a:latin typeface="Garamond" panose="02020404030301010803" pitchFamily="18" charset="0"/>
              </a:rPr>
              <a:t>Sociologia</a:t>
            </a:r>
            <a:r>
              <a:rPr lang="en-US" b="1" dirty="0">
                <a:latin typeface="Garamond" panose="02020404030301010803" pitchFamily="18" charset="0"/>
              </a:rPr>
              <a:t> [</a:t>
            </a:r>
            <a:r>
              <a:rPr lang="en-US" b="1" dirty="0" err="1">
                <a:latin typeface="Garamond" panose="02020404030301010803" pitchFamily="18" charset="0"/>
              </a:rPr>
              <a:t>Direito</a:t>
            </a:r>
            <a:r>
              <a:rPr lang="en-US" b="1" dirty="0">
                <a:latin typeface="Garamond" panose="02020404030301010803" pitchFamily="18" charset="0"/>
              </a:rPr>
              <a:t>]</a:t>
            </a:r>
            <a:br>
              <a:rPr lang="en-US" b="1" dirty="0">
                <a:latin typeface="Garamond" panose="02020404030301010803" pitchFamily="18" charset="0"/>
              </a:rPr>
            </a:br>
            <a:r>
              <a:rPr lang="en-US" sz="3600" b="1" dirty="0" err="1">
                <a:latin typeface="Garamond" panose="02020404030301010803" pitchFamily="18" charset="0"/>
              </a:rPr>
              <a:t>Professora</a:t>
            </a:r>
            <a:r>
              <a:rPr lang="en-US" sz="3600" b="1" dirty="0">
                <a:latin typeface="Garamond" panose="02020404030301010803" pitchFamily="18" charset="0"/>
              </a:rPr>
              <a:t>:</a:t>
            </a:r>
            <a:r>
              <a:rPr lang="en-US" sz="3600" dirty="0">
                <a:latin typeface="Garamond" panose="02020404030301010803" pitchFamily="18" charset="0"/>
              </a:rPr>
              <a:t> Bruna Gisi</a:t>
            </a:r>
            <a:br>
              <a:rPr lang="en-US" sz="3600" dirty="0">
                <a:latin typeface="Garamond" panose="02020404030301010803" pitchFamily="18" charset="0"/>
              </a:rPr>
            </a:br>
            <a:endParaRPr lang="en-US" sz="3600" dirty="0">
              <a:latin typeface="HP Simplified" panose="020B0606020204020204" pitchFamily="34" charset="0"/>
            </a:endParaRPr>
          </a:p>
        </p:txBody>
      </p:sp>
      <p:sp>
        <p:nvSpPr>
          <p:cNvPr id="3" name="Subtitle 2"/>
          <p:cNvSpPr>
            <a:spLocks noGrp="1"/>
          </p:cNvSpPr>
          <p:nvPr>
            <p:ph type="subTitle" idx="1"/>
          </p:nvPr>
        </p:nvSpPr>
        <p:spPr>
          <a:xfrm>
            <a:off x="1828800" y="3886200"/>
            <a:ext cx="8534400" cy="1175197"/>
          </a:xfrm>
        </p:spPr>
        <p:txBody>
          <a:bodyPr>
            <a:normAutofit/>
          </a:bodyPr>
          <a:lstStyle/>
          <a:p>
            <a:r>
              <a:rPr lang="pt-BR" b="1" dirty="0">
                <a:solidFill>
                  <a:schemeClr val="tx1"/>
                </a:solidFill>
                <a:latin typeface="Garamond" panose="02020404030301010803" pitchFamily="18" charset="0"/>
              </a:rPr>
              <a:t>Pierre </a:t>
            </a:r>
            <a:r>
              <a:rPr lang="pt-BR" b="1" dirty="0" err="1">
                <a:solidFill>
                  <a:schemeClr val="tx1"/>
                </a:solidFill>
                <a:latin typeface="Garamond" panose="02020404030301010803" pitchFamily="18" charset="0"/>
              </a:rPr>
              <a:t>Bourdieu</a:t>
            </a:r>
            <a:endParaRPr lang="pt-BR" b="1" dirty="0">
              <a:solidFill>
                <a:schemeClr val="tx1"/>
              </a:solidFill>
              <a:latin typeface="Garamond" panose="02020404030301010803" pitchFamily="18" charset="0"/>
            </a:endParaRPr>
          </a:p>
          <a:p>
            <a:r>
              <a:rPr lang="pt-BR" b="1" dirty="0">
                <a:solidFill>
                  <a:schemeClr val="tx1"/>
                </a:solidFill>
                <a:latin typeface="Garamond" panose="02020404030301010803" pitchFamily="18" charset="0"/>
              </a:rPr>
              <a:t>AULA 9 – O campo jurídico</a:t>
            </a:r>
            <a:endParaRPr lang="en-US" b="1" dirty="0">
              <a:solidFill>
                <a:schemeClr val="tx1"/>
              </a:solidFill>
              <a:latin typeface="Garamond" panose="02020404030301010803" pitchFamily="18" charset="0"/>
            </a:endParaRPr>
          </a:p>
        </p:txBody>
      </p:sp>
      <p:pic>
        <p:nvPicPr>
          <p:cNvPr id="4" name="Picture 3" descr="logo-Sociolog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1922" y="73198"/>
            <a:ext cx="2787299" cy="1170027"/>
          </a:xfrm>
          <a:prstGeom prst="rect">
            <a:avLst/>
          </a:prstGeom>
        </p:spPr>
      </p:pic>
      <p:pic>
        <p:nvPicPr>
          <p:cNvPr id="5" name="Picture 4" descr="Logo US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1895" y="73198"/>
            <a:ext cx="1170027" cy="1170027"/>
          </a:xfrm>
          <a:prstGeom prst="rect">
            <a:avLst/>
          </a:prstGeom>
        </p:spPr>
      </p:pic>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2175751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lgn="just">
              <a:buNone/>
            </a:pPr>
            <a:r>
              <a:rPr lang="pt-BR" i="1" u="sng" dirty="0">
                <a:latin typeface="Garamond" panose="02020404030301010803" pitchFamily="18" charset="0"/>
              </a:rPr>
              <a:t>A perspectiva sociológica de Pierre </a:t>
            </a:r>
            <a:r>
              <a:rPr lang="pt-BR" i="1" u="sng" dirty="0" err="1">
                <a:latin typeface="Garamond" panose="02020404030301010803" pitchFamily="18" charset="0"/>
              </a:rPr>
              <a:t>Bourdieu</a:t>
            </a:r>
            <a:endParaRPr lang="pt-BR" i="1" u="sng" dirty="0">
              <a:latin typeface="Garamond" panose="02020404030301010803" pitchFamily="18" charset="0"/>
            </a:endParaRPr>
          </a:p>
          <a:p>
            <a:pPr algn="just">
              <a:buFont typeface="Wingdings" panose="05000000000000000000" pitchFamily="2" charset="2"/>
              <a:buChar char="à"/>
            </a:pPr>
            <a:r>
              <a:rPr lang="pt-BR" i="1" u="sng" dirty="0" err="1">
                <a:latin typeface="Garamond" panose="02020404030301010803" pitchFamily="18" charset="0"/>
              </a:rPr>
              <a:t>Habitus</a:t>
            </a:r>
            <a:endParaRPr lang="pt-BR" i="1" u="sng" dirty="0">
              <a:latin typeface="Garamond" panose="02020404030301010803" pitchFamily="18" charset="0"/>
            </a:endParaRPr>
          </a:p>
          <a:p>
            <a:pPr algn="just">
              <a:buFontTx/>
              <a:buChar char="-"/>
            </a:pPr>
            <a:r>
              <a:rPr lang="pt-BR" dirty="0">
                <a:latin typeface="Garamond" panose="02020404030301010803" pitchFamily="18" charset="0"/>
              </a:rPr>
              <a:t>Ao serem socializados em ambientes estruturais objetivos, os agentes adquirem disposições para </a:t>
            </a:r>
            <a:r>
              <a:rPr lang="pt-BR" b="1" dirty="0">
                <a:latin typeface="Garamond" panose="02020404030301010803" pitchFamily="18" charset="0"/>
              </a:rPr>
              <a:t>agir, pensar e sentir </a:t>
            </a:r>
            <a:r>
              <a:rPr lang="pt-BR" dirty="0">
                <a:latin typeface="Garamond" panose="02020404030301010803" pitchFamily="18" charset="0"/>
              </a:rPr>
              <a:t>segundo as características desses ambientes – são disposições que capacitam o agente para ação – uma matriz geradora de condutas - O agente incorporaria as estruturas sociais sob a forma de estruturas de disposições e, por isso, adquiriria um </a:t>
            </a:r>
            <a:r>
              <a:rPr lang="pt-BR" b="1" dirty="0">
                <a:latin typeface="Garamond" panose="02020404030301010803" pitchFamily="18" charset="0"/>
              </a:rPr>
              <a:t>conhecimento prático</a:t>
            </a:r>
            <a:r>
              <a:rPr lang="pt-BR" dirty="0">
                <a:latin typeface="Garamond" panose="02020404030301010803" pitchFamily="18" charset="0"/>
              </a:rPr>
              <a:t> do espaço social no qual ele está inscrito e implicado </a:t>
            </a:r>
          </a:p>
          <a:p>
            <a:pPr algn="just">
              <a:buFontTx/>
              <a:buChar char="-"/>
            </a:pPr>
            <a:r>
              <a:rPr lang="pt-BR" dirty="0">
                <a:latin typeface="Garamond" panose="02020404030301010803" pitchFamily="18" charset="0"/>
              </a:rPr>
              <a:t>Processo de interiorização da exterioridade e exteriorização da interioridade – </a:t>
            </a:r>
            <a:r>
              <a:rPr lang="pt-BR" b="1" dirty="0">
                <a:latin typeface="Garamond" panose="02020404030301010803" pitchFamily="18" charset="0"/>
              </a:rPr>
              <a:t>social como objetividade e social como subjetividade</a:t>
            </a:r>
            <a:r>
              <a:rPr lang="pt-BR" dirty="0">
                <a:latin typeface="Garamond" panose="02020404030301010803" pitchFamily="18" charset="0"/>
              </a:rPr>
              <a:t> – transformação das condições sociais objetivas em modos subjetivos adaptados àquelas condições </a:t>
            </a:r>
          </a:p>
          <a:p>
            <a:pPr algn="just">
              <a:buFontTx/>
              <a:buChar char="-"/>
            </a:pPr>
            <a:r>
              <a:rPr lang="pt-BR" dirty="0">
                <a:latin typeface="Garamond" panose="02020404030301010803" pitchFamily="18" charset="0"/>
              </a:rPr>
              <a:t>Ao mesmo tempo produto e produtor das condições objetivas do mundo social</a:t>
            </a:r>
          </a:p>
          <a:p>
            <a:pPr algn="just">
              <a:buFontTx/>
              <a:buChar char="-"/>
            </a:pPr>
            <a:r>
              <a:rPr lang="pt-BR" dirty="0">
                <a:latin typeface="Garamond" panose="02020404030301010803" pitchFamily="18" charset="0"/>
              </a:rPr>
              <a:t>Esquemas de </a:t>
            </a:r>
            <a:r>
              <a:rPr lang="pt-BR" b="1" dirty="0">
                <a:latin typeface="Garamond" panose="02020404030301010803" pitchFamily="18" charset="0"/>
              </a:rPr>
              <a:t>percepção, avaliação e ação </a:t>
            </a:r>
            <a:r>
              <a:rPr lang="pt-BR" dirty="0">
                <a:latin typeface="Garamond" panose="02020404030301010803" pitchFamily="18" charset="0"/>
              </a:rPr>
              <a:t>ajustados às regularidades do mundo social</a:t>
            </a:r>
            <a:r>
              <a:rPr lang="pt-BR" b="1" dirty="0">
                <a:latin typeface="Garamond" panose="02020404030301010803" pitchFamily="18" charset="0"/>
              </a:rPr>
              <a:t> </a:t>
            </a:r>
            <a:r>
              <a:rPr lang="pt-BR" dirty="0">
                <a:latin typeface="Garamond" panose="02020404030301010803" pitchFamily="18" charset="0"/>
              </a:rPr>
              <a:t>– instrumentos cognitivos (classificação); capacidade de atribuir valores simbólicos diferenciais aos objetos, práticas e pessoas percebidos; maneiras de fazer</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520043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lnSpcReduction="10000"/>
          </a:bodyPr>
          <a:lstStyle/>
          <a:p>
            <a:pPr marL="0" indent="0" algn="just">
              <a:buNone/>
            </a:pPr>
            <a:r>
              <a:rPr lang="pt-BR" i="1" u="sng" dirty="0">
                <a:latin typeface="Garamond" panose="02020404030301010803" pitchFamily="18" charset="0"/>
              </a:rPr>
              <a:t>A perspectiva sociológica de Pierre </a:t>
            </a:r>
            <a:r>
              <a:rPr lang="pt-BR" i="1" u="sng" dirty="0" err="1">
                <a:latin typeface="Garamond" panose="02020404030301010803" pitchFamily="18" charset="0"/>
              </a:rPr>
              <a:t>Bourdieu</a:t>
            </a:r>
            <a:endParaRPr lang="pt-BR" i="1" u="sng" dirty="0">
              <a:latin typeface="Garamond" panose="02020404030301010803" pitchFamily="18" charset="0"/>
            </a:endParaRPr>
          </a:p>
          <a:p>
            <a:pPr marL="0" indent="0" algn="just">
              <a:buNone/>
            </a:pPr>
            <a:r>
              <a:rPr lang="pt-BR" b="1" dirty="0">
                <a:latin typeface="Garamond" panose="02020404030301010803" pitchFamily="18" charset="0"/>
              </a:rPr>
              <a:t>Abordagem relacional X abordagem </a:t>
            </a:r>
            <a:r>
              <a:rPr lang="pt-BR" b="1" dirty="0" err="1">
                <a:latin typeface="Garamond" panose="02020404030301010803" pitchFamily="18" charset="0"/>
              </a:rPr>
              <a:t>substancialista</a:t>
            </a:r>
            <a:endParaRPr lang="pt-BR" b="1" dirty="0">
              <a:latin typeface="Garamond" panose="02020404030301010803" pitchFamily="18" charset="0"/>
            </a:endParaRPr>
          </a:p>
          <a:p>
            <a:pPr marL="0" indent="0" algn="just">
              <a:buNone/>
            </a:pPr>
            <a:r>
              <a:rPr lang="pt-BR" dirty="0">
                <a:latin typeface="Garamond" panose="02020404030301010803" pitchFamily="18" charset="0"/>
              </a:rPr>
              <a:t>“O modo de pensar </a:t>
            </a:r>
            <a:r>
              <a:rPr lang="pt-BR" dirty="0" err="1">
                <a:latin typeface="Garamond" panose="02020404030301010803" pitchFamily="18" charset="0"/>
              </a:rPr>
              <a:t>substancialista</a:t>
            </a:r>
            <a:r>
              <a:rPr lang="pt-BR" dirty="0">
                <a:latin typeface="Garamond" panose="02020404030301010803" pitchFamily="18" charset="0"/>
              </a:rPr>
              <a:t>, que é o do senso comum – e do racismo – e que leva a tratar as atividades ou preferências próprias a certos indivíduos ou a certos grupos de uma certa sociedade, em um determinado momento, como propriedades substanciais, inscritas de uma vez por todas em uma espécie de essência biológica ou – o que não é melhor – cultural, leva aos mesmos erros de comparação” (BOURDIEU, 1996, P. 17)</a:t>
            </a:r>
          </a:p>
          <a:p>
            <a:pPr marL="0" indent="0" algn="just">
              <a:buNone/>
            </a:pPr>
            <a:r>
              <a:rPr lang="pt-BR" dirty="0">
                <a:latin typeface="Garamond" panose="02020404030301010803" pitchFamily="18" charset="0"/>
                <a:sym typeface="Wingdings" panose="05000000000000000000" pitchFamily="2" charset="2"/>
              </a:rPr>
              <a:t> </a:t>
            </a:r>
            <a:r>
              <a:rPr lang="pt-BR" b="1" dirty="0">
                <a:latin typeface="Garamond" panose="02020404030301010803" pitchFamily="18" charset="0"/>
                <a:sym typeface="Wingdings" panose="05000000000000000000" pitchFamily="2" charset="2"/>
              </a:rPr>
              <a:t>Alternativa:</a:t>
            </a:r>
            <a:r>
              <a:rPr lang="pt-BR" dirty="0">
                <a:latin typeface="Garamond" panose="02020404030301010803" pitchFamily="18" charset="0"/>
                <a:sym typeface="Wingdings" panose="05000000000000000000" pitchFamily="2" charset="2"/>
              </a:rPr>
              <a:t> Analisar as relações entre as posições sociais, as disposições (</a:t>
            </a:r>
            <a:r>
              <a:rPr lang="pt-BR" i="1" dirty="0" err="1">
                <a:latin typeface="Garamond" panose="02020404030301010803" pitchFamily="18" charset="0"/>
                <a:sym typeface="Wingdings" panose="05000000000000000000" pitchFamily="2" charset="2"/>
              </a:rPr>
              <a:t>habitus</a:t>
            </a:r>
            <a:r>
              <a:rPr lang="pt-BR" dirty="0">
                <a:latin typeface="Garamond" panose="02020404030301010803" pitchFamily="18" charset="0"/>
                <a:sym typeface="Wingdings" panose="05000000000000000000" pitchFamily="2" charset="2"/>
              </a:rPr>
              <a:t>) e as tomadas de posição – as ‘escolhas’ que os agentes sociais fazem nos domínios da prática (cozinha, esporte, música, política)</a:t>
            </a: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589192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lnSpcReduction="10000"/>
          </a:bodyPr>
          <a:lstStyle/>
          <a:p>
            <a:pPr marL="0" indent="0" algn="just">
              <a:buNone/>
            </a:pPr>
            <a:r>
              <a:rPr lang="pt-BR" i="1" u="sng" dirty="0">
                <a:latin typeface="Garamond" panose="02020404030301010803" pitchFamily="18" charset="0"/>
              </a:rPr>
              <a:t>A perspectiva sociológica de Pierre </a:t>
            </a:r>
            <a:r>
              <a:rPr lang="pt-BR" i="1" u="sng" dirty="0" err="1">
                <a:latin typeface="Garamond" panose="02020404030301010803" pitchFamily="18" charset="0"/>
              </a:rPr>
              <a:t>Bourdieu</a:t>
            </a:r>
            <a:endParaRPr lang="pt-BR" i="1" u="sng" dirty="0">
              <a:latin typeface="Garamond" panose="02020404030301010803" pitchFamily="18" charset="0"/>
            </a:endParaRPr>
          </a:p>
          <a:p>
            <a:pPr marL="0" indent="0" algn="just">
              <a:buNone/>
            </a:pPr>
            <a:r>
              <a:rPr lang="pt-BR" b="1" dirty="0">
                <a:latin typeface="Garamond" panose="02020404030301010803" pitchFamily="18" charset="0"/>
              </a:rPr>
              <a:t>Abordagem relacional X abordagem </a:t>
            </a:r>
            <a:r>
              <a:rPr lang="pt-BR" b="1" dirty="0" err="1">
                <a:latin typeface="Garamond" panose="02020404030301010803" pitchFamily="18" charset="0"/>
              </a:rPr>
              <a:t>substancialista</a:t>
            </a:r>
            <a:endParaRPr lang="pt-BR" b="1" dirty="0">
              <a:latin typeface="Garamond" panose="02020404030301010803" pitchFamily="18" charset="0"/>
            </a:endParaRPr>
          </a:p>
          <a:p>
            <a:pPr algn="just">
              <a:buFont typeface="Wingdings" panose="05000000000000000000" pitchFamily="2" charset="2"/>
              <a:buChar char="à"/>
            </a:pPr>
            <a:r>
              <a:rPr lang="pt-BR" b="1" dirty="0">
                <a:latin typeface="Garamond" panose="02020404030301010803" pitchFamily="18" charset="0"/>
                <a:sym typeface="Wingdings" panose="05000000000000000000" pitchFamily="2" charset="2"/>
              </a:rPr>
              <a:t>Distinção: </a:t>
            </a:r>
            <a:r>
              <a:rPr lang="pt-BR" dirty="0">
                <a:latin typeface="Garamond" panose="02020404030301010803" pitchFamily="18" charset="0"/>
                <a:sym typeface="Wingdings" panose="05000000000000000000" pitchFamily="2" charset="2"/>
              </a:rPr>
              <a:t>A qualidade dos agentes, frequentemente consideradas inatas (</a:t>
            </a:r>
            <a:r>
              <a:rPr lang="pt-BR" dirty="0" err="1">
                <a:latin typeface="Garamond" panose="02020404030301010803" pitchFamily="18" charset="0"/>
                <a:sym typeface="Wingdings" panose="05000000000000000000" pitchFamily="2" charset="2"/>
              </a:rPr>
              <a:t>ex</a:t>
            </a:r>
            <a:r>
              <a:rPr lang="pt-BR" dirty="0">
                <a:latin typeface="Garamond" panose="02020404030301010803" pitchFamily="18" charset="0"/>
                <a:sym typeface="Wingdings" panose="05000000000000000000" pitchFamily="2" charset="2"/>
              </a:rPr>
              <a:t>: porte e maneiras) é, na verdade, diferença, separação, traço distintivo – propriedade relacional que só existe em relação a outras propriedades</a:t>
            </a:r>
          </a:p>
          <a:p>
            <a:pPr marL="0" indent="0" algn="just">
              <a:buNone/>
            </a:pPr>
            <a:r>
              <a:rPr lang="pt-BR" dirty="0">
                <a:latin typeface="Garamond" panose="02020404030301010803" pitchFamily="18" charset="0"/>
                <a:sym typeface="Wingdings" panose="05000000000000000000" pitchFamily="2" charset="2"/>
              </a:rPr>
              <a:t> A ideia de diferença e separação está no fundamento da própria noção de espaço – conjunto de posições distintas e coexistentes, definidas umas em relação às outras  ao sistema de separações diferenciais das posições corresponde um sistema de separações diferenciais nas práticas e bens dos agentes – os </a:t>
            </a:r>
            <a:r>
              <a:rPr lang="pt-BR" i="1" dirty="0" err="1">
                <a:latin typeface="Garamond" panose="02020404030301010803" pitchFamily="18" charset="0"/>
                <a:sym typeface="Wingdings" panose="05000000000000000000" pitchFamily="2" charset="2"/>
              </a:rPr>
              <a:t>habitus</a:t>
            </a:r>
            <a:r>
              <a:rPr lang="pt-BR" i="1" dirty="0">
                <a:latin typeface="Garamond" panose="02020404030301010803" pitchFamily="18" charset="0"/>
                <a:sym typeface="Wingdings" panose="05000000000000000000" pitchFamily="2" charset="2"/>
              </a:rPr>
              <a:t> </a:t>
            </a:r>
            <a:r>
              <a:rPr lang="pt-BR" dirty="0">
                <a:latin typeface="Garamond" panose="02020404030301010803" pitchFamily="18" charset="0"/>
                <a:sym typeface="Wingdings" panose="05000000000000000000" pitchFamily="2" charset="2"/>
              </a:rPr>
              <a:t>são diferenciados, mas também são diferenciadores</a:t>
            </a: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184643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lgn="just">
              <a:buNone/>
            </a:pPr>
            <a:endParaRPr lang="pt-BR" dirty="0">
              <a:latin typeface="Garamond" panose="02020404030301010803" pitchFamily="18" charset="0"/>
            </a:endParaRPr>
          </a:p>
          <a:p>
            <a:pPr marL="0" indent="0" algn="just">
              <a:buNone/>
            </a:pPr>
            <a:endParaRPr lang="pt-BR" dirty="0">
              <a:latin typeface="Garamond" panose="02020404030301010803" pitchFamily="18" charset="0"/>
            </a:endParaRPr>
          </a:p>
          <a:p>
            <a:pPr marL="0" indent="0" algn="just">
              <a:buNone/>
            </a:pPr>
            <a:endParaRPr lang="pt-BR" dirty="0">
              <a:latin typeface="Garamond" panose="02020404030301010803" pitchFamily="18" charset="0"/>
            </a:endParaRPr>
          </a:p>
          <a:p>
            <a:pPr marL="0" indent="0" algn="ctr">
              <a:buNone/>
            </a:pPr>
            <a:r>
              <a:rPr lang="pt-BR" i="1" u="sng" dirty="0">
                <a:latin typeface="Garamond" panose="02020404030301010803" pitchFamily="18" charset="0"/>
              </a:rPr>
              <a:t>A força do direito: elementos para uma sociologia do campo jurídico</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2930548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i="1" u="sng" dirty="0">
                <a:latin typeface="Garamond" panose="02020404030301010803" pitchFamily="18" charset="0"/>
              </a:rPr>
              <a:t>A força do direito – a perspectiva</a:t>
            </a:r>
          </a:p>
          <a:p>
            <a:pPr marL="617538" indent="-617538">
              <a:buNone/>
            </a:pPr>
            <a:r>
              <a:rPr lang="pt-BR" dirty="0">
                <a:latin typeface="Garamond" panose="02020404030301010803" pitchFamily="18" charset="0"/>
              </a:rPr>
              <a:t>BOURDIEU, Pierre. A força do direito: elementos para uma sociologia do campo jurídico. In: ______. </a:t>
            </a:r>
            <a:r>
              <a:rPr lang="pt-BR" i="1" dirty="0">
                <a:latin typeface="Garamond" panose="02020404030301010803" pitchFamily="18" charset="0"/>
              </a:rPr>
              <a:t>O poder simbólico</a:t>
            </a:r>
            <a:r>
              <a:rPr lang="pt-BR" dirty="0">
                <a:latin typeface="Garamond" panose="02020404030301010803" pitchFamily="18" charset="0"/>
              </a:rPr>
              <a:t>. Lisboa: </a:t>
            </a:r>
            <a:r>
              <a:rPr lang="pt-BR" dirty="0" err="1">
                <a:latin typeface="Garamond" panose="02020404030301010803" pitchFamily="18" charset="0"/>
              </a:rPr>
              <a:t>Difel</a:t>
            </a:r>
            <a:r>
              <a:rPr lang="pt-BR" dirty="0">
                <a:latin typeface="Garamond" panose="02020404030301010803" pitchFamily="18" charset="0"/>
              </a:rPr>
              <a:t>, 1989</a:t>
            </a:r>
          </a:p>
          <a:p>
            <a:pPr marL="0" indent="0">
              <a:buNone/>
            </a:pPr>
            <a:endParaRPr lang="pt-BR" b="1" dirty="0">
              <a:latin typeface="Garamond" panose="02020404030301010803" pitchFamily="18" charset="0"/>
            </a:endParaRPr>
          </a:p>
          <a:p>
            <a:pPr marL="0" indent="0">
              <a:buNone/>
            </a:pPr>
            <a:r>
              <a:rPr lang="pt-BR" b="1" dirty="0">
                <a:latin typeface="Garamond" panose="02020404030301010803" pitchFamily="18" charset="0"/>
              </a:rPr>
              <a:t>Objetivo:</a:t>
            </a:r>
            <a:r>
              <a:rPr lang="pt-BR" dirty="0">
                <a:latin typeface="Garamond" panose="02020404030301010803" pitchFamily="18" charset="0"/>
              </a:rPr>
              <a:t> fazer uma ciência rigorosa do direito – evitando as duas abordagens usuais no debate científico sobre o direito:</a:t>
            </a:r>
          </a:p>
          <a:p>
            <a:pPr marL="514350" indent="-514350">
              <a:buAutoNum type="alphaLcParenR"/>
            </a:pPr>
            <a:r>
              <a:rPr lang="pt-BR" u="sng" dirty="0">
                <a:latin typeface="Garamond" panose="02020404030301010803" pitchFamily="18" charset="0"/>
              </a:rPr>
              <a:t>Formalismo</a:t>
            </a:r>
            <a:r>
              <a:rPr lang="pt-BR" dirty="0">
                <a:latin typeface="Garamond" panose="02020404030301010803" pitchFamily="18" charset="0"/>
              </a:rPr>
              <a:t>: afirma a autonomia absoluta da forma jurídica em relação ao mundo social</a:t>
            </a:r>
          </a:p>
          <a:p>
            <a:pPr marL="514350" indent="-514350">
              <a:buAutoNum type="alphaLcParenR"/>
            </a:pPr>
            <a:r>
              <a:rPr lang="pt-BR" u="sng" dirty="0">
                <a:latin typeface="Garamond" panose="02020404030301010803" pitchFamily="18" charset="0"/>
              </a:rPr>
              <a:t>Instrumentalismo</a:t>
            </a:r>
            <a:r>
              <a:rPr lang="pt-BR" dirty="0">
                <a:latin typeface="Garamond" panose="02020404030301010803" pitchFamily="18" charset="0"/>
              </a:rPr>
              <a:t>: concebe o direito como um reflexo ou utensílio a serviço dos dominante</a:t>
            </a:r>
            <a:endParaRPr lang="pt-BR" b="1" dirty="0">
              <a:latin typeface="Garamond" panose="02020404030301010803" pitchFamily="18" charset="0"/>
            </a:endParaRPr>
          </a:p>
          <a:p>
            <a:pPr marL="971550" lvl="1" indent="-571500">
              <a:buAutoNum type="romanUcParenR"/>
            </a:pPr>
            <a:endParaRPr lang="pt-BR" b="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1647823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i="1" u="sng" dirty="0">
                <a:latin typeface="Garamond" panose="02020404030301010803" pitchFamily="18" charset="0"/>
              </a:rPr>
              <a:t>A força do direito – a perspectiva</a:t>
            </a:r>
          </a:p>
          <a:p>
            <a:pPr>
              <a:buFont typeface="Wingdings" panose="05000000000000000000" pitchFamily="2" charset="2"/>
              <a:buChar char="à"/>
            </a:pPr>
            <a:r>
              <a:rPr lang="pt-BR" b="1" dirty="0">
                <a:latin typeface="Garamond" panose="02020404030301010803" pitchFamily="18" charset="0"/>
                <a:sym typeface="Wingdings" panose="05000000000000000000" pitchFamily="2" charset="2"/>
              </a:rPr>
              <a:t>Formalismo:</a:t>
            </a:r>
            <a:r>
              <a:rPr lang="pt-BR" dirty="0">
                <a:latin typeface="Garamond" panose="02020404030301010803" pitchFamily="18" charset="0"/>
                <a:sym typeface="Wingdings" panose="05000000000000000000" pitchFamily="2" charset="2"/>
              </a:rPr>
              <a:t> A ciência jurídica como a concebem os juristas – direito como um sistema fechado e autônomo cujo desenvolvimento só pode ser compreendido segundo sua dinâmica interna – história do direito como história do desenvolvimento interno de seus conceitos – espécie de </a:t>
            </a:r>
            <a:r>
              <a:rPr lang="pt-BR" i="1" dirty="0">
                <a:latin typeface="Garamond" panose="02020404030301010803" pitchFamily="18" charset="0"/>
                <a:sym typeface="Wingdings" panose="05000000000000000000" pitchFamily="2" charset="2"/>
              </a:rPr>
              <a:t>ideologia profissional</a:t>
            </a:r>
          </a:p>
          <a:p>
            <a:pPr>
              <a:buFont typeface="Wingdings" panose="05000000000000000000" pitchFamily="2" charset="2"/>
              <a:buChar char="à"/>
            </a:pPr>
            <a:r>
              <a:rPr lang="pt-BR" b="1" dirty="0" err="1">
                <a:latin typeface="Garamond" panose="02020404030301010803" pitchFamily="18" charset="0"/>
                <a:sym typeface="Wingdings" panose="05000000000000000000" pitchFamily="2" charset="2"/>
              </a:rPr>
              <a:t>Intrumentalismo</a:t>
            </a:r>
            <a:r>
              <a:rPr lang="pt-BR" b="1" dirty="0">
                <a:latin typeface="Garamond" panose="02020404030301010803" pitchFamily="18" charset="0"/>
                <a:sym typeface="Wingdings" panose="05000000000000000000" pitchFamily="2" charset="2"/>
              </a:rPr>
              <a:t>: </a:t>
            </a:r>
            <a:r>
              <a:rPr lang="pt-BR" dirty="0">
                <a:latin typeface="Garamond" panose="02020404030301010803" pitchFamily="18" charset="0"/>
                <a:sym typeface="Wingdings" panose="05000000000000000000" pitchFamily="2" charset="2"/>
              </a:rPr>
              <a:t>Vê o direito como reflexo direto das relações de força existentes em que se exprimem as determinações econômicas, os interesses dos dominantes – </a:t>
            </a:r>
            <a:r>
              <a:rPr lang="pt-BR" i="1" dirty="0">
                <a:latin typeface="Garamond" panose="02020404030301010803" pitchFamily="18" charset="0"/>
                <a:sym typeface="Wingdings" panose="05000000000000000000" pitchFamily="2" charset="2"/>
              </a:rPr>
              <a:t>instrumento de dominação – </a:t>
            </a:r>
            <a:r>
              <a:rPr lang="pt-BR" dirty="0">
                <a:latin typeface="Garamond" panose="02020404030301010803" pitchFamily="18" charset="0"/>
                <a:sym typeface="Wingdings" panose="05000000000000000000" pitchFamily="2" charset="2"/>
              </a:rPr>
              <a:t>explicar a ideologia pela designação de sua </a:t>
            </a:r>
            <a:r>
              <a:rPr lang="pt-BR" b="1" dirty="0">
                <a:latin typeface="Garamond" panose="02020404030301010803" pitchFamily="18" charset="0"/>
                <a:sym typeface="Wingdings" panose="05000000000000000000" pitchFamily="2" charset="2"/>
              </a:rPr>
              <a:t>função</a:t>
            </a:r>
            <a:endParaRPr lang="pt-BR" b="1" dirty="0">
              <a:latin typeface="Garamond" panose="02020404030301010803" pitchFamily="18" charset="0"/>
            </a:endParaRPr>
          </a:p>
          <a:p>
            <a:pPr marL="971550" lvl="1" indent="-571500">
              <a:buAutoNum type="romanUcParenR"/>
            </a:pPr>
            <a:endParaRPr lang="pt-BR" b="1" dirty="0">
              <a:latin typeface="Garamond" panose="02020404030301010803" pitchFamily="18" charset="0"/>
            </a:endParaRPr>
          </a:p>
          <a:p>
            <a:pPr marL="971550" lvl="1" indent="-571500">
              <a:buAutoNum type="romanUcParenR"/>
            </a:pPr>
            <a:endParaRPr lang="pt-BR" b="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777941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i="1" u="sng" dirty="0">
                <a:latin typeface="Garamond" panose="02020404030301010803" pitchFamily="18" charset="0"/>
              </a:rPr>
              <a:t>A força do direito – a perspectiva</a:t>
            </a:r>
          </a:p>
          <a:p>
            <a:pPr marL="0" indent="0" algn="just">
              <a:buNone/>
            </a:pPr>
            <a:r>
              <a:rPr lang="pt-BR" b="1" u="sng" dirty="0">
                <a:latin typeface="Garamond" panose="02020404030301010803" pitchFamily="18" charset="0"/>
              </a:rPr>
              <a:t>Problema:</a:t>
            </a:r>
            <a:r>
              <a:rPr lang="pt-BR" dirty="0">
                <a:latin typeface="Garamond" panose="02020404030301010803" pitchFamily="18" charset="0"/>
              </a:rPr>
              <a:t> Ignoram a estrutura dos sistemas simbólicos, a </a:t>
            </a:r>
            <a:r>
              <a:rPr lang="pt-BR" b="1" dirty="0">
                <a:latin typeface="Garamond" panose="02020404030301010803" pitchFamily="18" charset="0"/>
              </a:rPr>
              <a:t>forma </a:t>
            </a:r>
            <a:r>
              <a:rPr lang="pt-BR" dirty="0">
                <a:latin typeface="Garamond" panose="02020404030301010803" pitchFamily="18" charset="0"/>
              </a:rPr>
              <a:t>específica do discurso jurídico – não consideram a questão dos </a:t>
            </a:r>
            <a:r>
              <a:rPr lang="pt-BR" u="sng" dirty="0">
                <a:latin typeface="Garamond" panose="02020404030301010803" pitchFamily="18" charset="0"/>
              </a:rPr>
              <a:t>fundamentos sociais </a:t>
            </a:r>
            <a:r>
              <a:rPr lang="pt-BR" dirty="0">
                <a:latin typeface="Garamond" panose="02020404030301010803" pitchFamily="18" charset="0"/>
              </a:rPr>
              <a:t>da autonomia das ideologias, as </a:t>
            </a:r>
            <a:r>
              <a:rPr lang="pt-BR" u="sng" dirty="0">
                <a:latin typeface="Garamond" panose="02020404030301010803" pitchFamily="18" charset="0"/>
              </a:rPr>
              <a:t>condições históricas </a:t>
            </a:r>
            <a:r>
              <a:rPr lang="pt-BR" dirty="0">
                <a:latin typeface="Garamond" panose="02020404030301010803" pitchFamily="18" charset="0"/>
              </a:rPr>
              <a:t>de emergência de um universo social autônomo capaz de produzir e reproduzir, pela lógica do seu desenvolvimento específico, um corpus jurídico relativamente independente dos constrangimentos externos – </a:t>
            </a:r>
            <a:r>
              <a:rPr lang="pt-BR" b="1" dirty="0">
                <a:latin typeface="Garamond" panose="02020404030301010803" pitchFamily="18" charset="0"/>
              </a:rPr>
              <a:t>“(...) abstiveram-se de determinar a contribuição específica que, pela própria eficácia da sua forma, o direito pode dar ao cumprimento das suas presumidas funções”</a:t>
            </a:r>
          </a:p>
          <a:p>
            <a:pPr marL="0" indent="0">
              <a:buNone/>
            </a:pPr>
            <a:endParaRPr lang="pt-BR" b="1" u="sng" dirty="0">
              <a:latin typeface="Garamond" panose="02020404030301010803" pitchFamily="18" charset="0"/>
            </a:endParaRPr>
          </a:p>
          <a:p>
            <a:pPr marL="971550" lvl="1" indent="-571500">
              <a:buAutoNum type="romanUcParenR"/>
            </a:pPr>
            <a:endParaRPr lang="pt-BR" b="1" dirty="0">
              <a:latin typeface="Garamond" panose="02020404030301010803" pitchFamily="18" charset="0"/>
            </a:endParaRPr>
          </a:p>
          <a:p>
            <a:pPr marL="971550" lvl="1" indent="-571500">
              <a:buAutoNum type="romanUcParenR"/>
            </a:pPr>
            <a:endParaRPr lang="pt-BR" b="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1564297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i="1" u="sng" dirty="0">
                <a:latin typeface="Garamond" panose="02020404030301010803" pitchFamily="18" charset="0"/>
              </a:rPr>
              <a:t>A força do direito – a perspectiva</a:t>
            </a:r>
          </a:p>
          <a:p>
            <a:pPr marL="0" indent="0">
              <a:buNone/>
            </a:pPr>
            <a:r>
              <a:rPr lang="pt-BR" b="1" u="sng" dirty="0">
                <a:latin typeface="Garamond" panose="02020404030301010803" pitchFamily="18" charset="0"/>
              </a:rPr>
              <a:t>Alternativa defendida:</a:t>
            </a:r>
            <a:r>
              <a:rPr lang="pt-BR" dirty="0">
                <a:latin typeface="Garamond" panose="02020404030301010803" pitchFamily="18" charset="0"/>
              </a:rPr>
              <a:t> </a:t>
            </a:r>
          </a:p>
          <a:p>
            <a:pPr marL="0" indent="0">
              <a:buNone/>
            </a:pPr>
            <a:endParaRPr lang="pt-BR" dirty="0">
              <a:latin typeface="Garamond" panose="02020404030301010803" pitchFamily="18" charset="0"/>
            </a:endParaRPr>
          </a:p>
          <a:p>
            <a:pPr marL="0" indent="0" algn="just">
              <a:buNone/>
            </a:pPr>
            <a:r>
              <a:rPr lang="pt-BR" dirty="0">
                <a:latin typeface="Garamond" panose="02020404030301010803" pitchFamily="18" charset="0"/>
              </a:rPr>
              <a:t>“Para romper com a ideologia da independência do direito e do corpo judicial, sem se cair na visão oposta, é preciso levar em linha de conta aquilo que as duas visões antagonistas, </a:t>
            </a:r>
            <a:r>
              <a:rPr lang="pt-BR" dirty="0" err="1">
                <a:latin typeface="Garamond" panose="02020404030301010803" pitchFamily="18" charset="0"/>
              </a:rPr>
              <a:t>internalista</a:t>
            </a:r>
            <a:r>
              <a:rPr lang="pt-BR" dirty="0">
                <a:latin typeface="Garamond" panose="02020404030301010803" pitchFamily="18" charset="0"/>
              </a:rPr>
              <a:t> e </a:t>
            </a:r>
            <a:r>
              <a:rPr lang="pt-BR" dirty="0" err="1">
                <a:latin typeface="Garamond" panose="02020404030301010803" pitchFamily="18" charset="0"/>
              </a:rPr>
              <a:t>externalista</a:t>
            </a:r>
            <a:r>
              <a:rPr lang="pt-BR" dirty="0">
                <a:latin typeface="Garamond" panose="02020404030301010803" pitchFamily="18" charset="0"/>
              </a:rPr>
              <a:t>, ignoram uma da outra, quer dizer, a existência de um universo social relativamente independente em relação às pressões externas, no interior do qual se produz e se exerce a </a:t>
            </a:r>
            <a:r>
              <a:rPr lang="pt-BR" b="1" dirty="0">
                <a:latin typeface="Garamond" panose="02020404030301010803" pitchFamily="18" charset="0"/>
              </a:rPr>
              <a:t>autoridade jurídica</a:t>
            </a:r>
            <a:r>
              <a:rPr lang="pt-BR" dirty="0">
                <a:latin typeface="Garamond" panose="02020404030301010803" pitchFamily="18" charset="0"/>
              </a:rPr>
              <a:t>, forma por excelência da violência simbólica legítima cujo monopólio pertence ao Estado e que se pode combinar com o exercício da força física. As práticas e os discursos jurídicos são, com efeito, produto do funcionamento de um campo cuja lógica específica está duplamente determinada: por um lado, pelas </a:t>
            </a:r>
            <a:r>
              <a:rPr lang="pt-BR" b="1" dirty="0">
                <a:latin typeface="Garamond" panose="02020404030301010803" pitchFamily="18" charset="0"/>
              </a:rPr>
              <a:t>relações de força específicas</a:t>
            </a:r>
            <a:r>
              <a:rPr lang="pt-BR" dirty="0">
                <a:latin typeface="Garamond" panose="02020404030301010803" pitchFamily="18" charset="0"/>
              </a:rPr>
              <a:t> que lhe conferem a sua </a:t>
            </a:r>
            <a:r>
              <a:rPr lang="pt-BR" b="1" dirty="0">
                <a:latin typeface="Garamond" panose="02020404030301010803" pitchFamily="18" charset="0"/>
              </a:rPr>
              <a:t>estrutura</a:t>
            </a:r>
            <a:r>
              <a:rPr lang="pt-BR" dirty="0">
                <a:latin typeface="Garamond" panose="02020404030301010803" pitchFamily="18" charset="0"/>
              </a:rPr>
              <a:t> e que orientam as lutas de concorrência ou, mais precisamente, os conflitos de competência que nele tem lugar e, por outro lado, pela </a:t>
            </a:r>
            <a:r>
              <a:rPr lang="pt-BR" b="1" dirty="0">
                <a:latin typeface="Garamond" panose="02020404030301010803" pitchFamily="18" charset="0"/>
              </a:rPr>
              <a:t>lógica interna das obras jurídicas</a:t>
            </a:r>
            <a:r>
              <a:rPr lang="pt-BR" dirty="0">
                <a:latin typeface="Garamond" panose="02020404030301010803" pitchFamily="18" charset="0"/>
              </a:rPr>
              <a:t> que delimitam em cada momento o </a:t>
            </a:r>
            <a:r>
              <a:rPr lang="pt-BR" b="1" dirty="0">
                <a:latin typeface="Garamond" panose="02020404030301010803" pitchFamily="18" charset="0"/>
              </a:rPr>
              <a:t>espaço dos possíveis</a:t>
            </a:r>
            <a:r>
              <a:rPr lang="pt-BR" dirty="0">
                <a:latin typeface="Garamond" panose="02020404030301010803" pitchFamily="18" charset="0"/>
              </a:rPr>
              <a:t> e, deste modo, o universo das soluções propriamente jurídicas” (p. 211)</a:t>
            </a:r>
            <a:endParaRPr lang="pt-BR" b="1" dirty="0">
              <a:latin typeface="Garamond" panose="02020404030301010803" pitchFamily="18" charset="0"/>
            </a:endParaRPr>
          </a:p>
          <a:p>
            <a:pPr marL="971550" lvl="1" indent="-571500">
              <a:buAutoNum type="romanUcParenR"/>
            </a:pPr>
            <a:endParaRPr lang="pt-BR" b="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497008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i="1" u="sng" dirty="0">
                <a:latin typeface="Garamond" panose="02020404030301010803" pitchFamily="18" charset="0"/>
              </a:rPr>
              <a:t>A força do direito – o campo jurídico </a:t>
            </a:r>
          </a:p>
          <a:p>
            <a:pPr algn="just">
              <a:buFont typeface="Wingdings" panose="05000000000000000000" pitchFamily="2" charset="2"/>
              <a:buChar char="à"/>
            </a:pPr>
            <a:r>
              <a:rPr lang="pt-BR" b="1" dirty="0">
                <a:latin typeface="Garamond" panose="02020404030301010803" pitchFamily="18" charset="0"/>
                <a:sym typeface="Wingdings" panose="05000000000000000000" pitchFamily="2" charset="2"/>
              </a:rPr>
              <a:t>O campo jurídico é o lugar da concorrência pelo monopólio do direito de dizer o direito </a:t>
            </a:r>
            <a:r>
              <a:rPr lang="pt-BR" dirty="0">
                <a:latin typeface="Garamond" panose="02020404030301010803" pitchFamily="18" charset="0"/>
                <a:sym typeface="Wingdings" panose="05000000000000000000" pitchFamily="2" charset="2"/>
              </a:rPr>
              <a:t>– espaço no qual se defrontam agentes investidos de competência ao mesmo tempo social e técnica que consiste na capacidade reconhecida de </a:t>
            </a:r>
            <a:r>
              <a:rPr lang="pt-BR" b="1" dirty="0">
                <a:latin typeface="Garamond" panose="02020404030301010803" pitchFamily="18" charset="0"/>
                <a:sym typeface="Wingdings" panose="05000000000000000000" pitchFamily="2" charset="2"/>
              </a:rPr>
              <a:t>interpretar um corpus de textos</a:t>
            </a:r>
            <a:r>
              <a:rPr lang="pt-BR" dirty="0">
                <a:latin typeface="Garamond" panose="02020404030301010803" pitchFamily="18" charset="0"/>
                <a:sym typeface="Wingdings" panose="05000000000000000000" pitchFamily="2" charset="2"/>
              </a:rPr>
              <a:t> que consagram a visão legítima, justa do mundo social – essa dinâmica que permite a autonomia relativa e o efeito simbólico de </a:t>
            </a:r>
            <a:r>
              <a:rPr lang="pt-BR" b="1" dirty="0">
                <a:latin typeface="Garamond" panose="02020404030301010803" pitchFamily="18" charset="0"/>
                <a:sym typeface="Wingdings" panose="05000000000000000000" pitchFamily="2" charset="2"/>
              </a:rPr>
              <a:t>desconhecimento </a:t>
            </a:r>
            <a:r>
              <a:rPr lang="pt-BR" dirty="0">
                <a:latin typeface="Garamond" panose="02020404030301010803" pitchFamily="18" charset="0"/>
                <a:sym typeface="Wingdings" panose="05000000000000000000" pitchFamily="2" charset="2"/>
              </a:rPr>
              <a:t>que resulta da ilusão da autonomia absoluta</a:t>
            </a:r>
          </a:p>
          <a:p>
            <a:pPr algn="just">
              <a:buFont typeface="Wingdings" panose="05000000000000000000" pitchFamily="2" charset="2"/>
              <a:buChar char="à"/>
            </a:pPr>
            <a:r>
              <a:rPr lang="pt-BR" dirty="0">
                <a:latin typeface="Garamond" panose="02020404030301010803" pitchFamily="18" charset="0"/>
                <a:sym typeface="Wingdings" panose="05000000000000000000" pitchFamily="2" charset="2"/>
              </a:rPr>
              <a:t>Essa concorrência pelo monopólio do acesso aos meios jurídicos contribui para fundamentar a cisão social entre </a:t>
            </a:r>
            <a:r>
              <a:rPr lang="pt-BR" b="1" dirty="0">
                <a:latin typeface="Garamond" panose="02020404030301010803" pitchFamily="18" charset="0"/>
                <a:sym typeface="Wingdings" panose="05000000000000000000" pitchFamily="2" charset="2"/>
              </a:rPr>
              <a:t>profissionais e profanos</a:t>
            </a:r>
            <a:r>
              <a:rPr lang="pt-BR" dirty="0">
                <a:latin typeface="Garamond" panose="02020404030301010803" pitchFamily="18" charset="0"/>
                <a:sym typeface="Wingdings" panose="05000000000000000000" pitchFamily="2" charset="2"/>
              </a:rPr>
              <a:t>, favorecendo um trabalho que aumenta a distância entre os vereditos do direito e as intuições ingênuas da equidade e fazendo com que o sistema de normas jurídicas apareça aos que o impõem e aos que a ele estão sujeitos como totalmente independente das relações de força  </a:t>
            </a: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3653685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dirty="0">
                <a:latin typeface="Garamond" panose="02020404030301010803" pitchFamily="18" charset="0"/>
                <a:sym typeface="Wingdings" panose="05000000000000000000" pitchFamily="2" charset="2"/>
              </a:rPr>
              <a:t>O que une os concorrentes: </a:t>
            </a:r>
            <a:r>
              <a:rPr lang="pt-BR" dirty="0">
                <a:latin typeface="Garamond" panose="02020404030301010803" pitchFamily="18" charset="0"/>
                <a:sym typeface="Wingdings" panose="05000000000000000000" pitchFamily="2" charset="2"/>
              </a:rPr>
              <a:t>As divergências entre os intérpretes são limitadas – estão todos submetidos a um </a:t>
            </a:r>
            <a:r>
              <a:rPr lang="pt-BR" b="1" dirty="0">
                <a:latin typeface="Garamond" panose="02020404030301010803" pitchFamily="18" charset="0"/>
                <a:sym typeface="Wingdings" panose="05000000000000000000" pitchFamily="2" charset="2"/>
              </a:rPr>
              <a:t>corpo de instâncias hierarquizadas </a:t>
            </a:r>
            <a:r>
              <a:rPr lang="pt-BR" dirty="0">
                <a:latin typeface="Garamond" panose="02020404030301010803" pitchFamily="18" charset="0"/>
                <a:sym typeface="Wingdings" panose="05000000000000000000" pitchFamily="2" charset="2"/>
              </a:rPr>
              <a:t>que resolvem os conflitos entre intérpretes - </a:t>
            </a:r>
            <a:r>
              <a:rPr lang="pt-BR" dirty="0">
                <a:latin typeface="Garamond" panose="02020404030301010803" pitchFamily="18" charset="0"/>
              </a:rPr>
              <a:t>a concorrência é limitada pelo fato de que decisões judiciais só se distinguem de atos de força políticos na medida em que se apresentam como resultado necessário de uma </a:t>
            </a:r>
            <a:r>
              <a:rPr lang="pt-BR" b="1" dirty="0">
                <a:latin typeface="Garamond" panose="02020404030301010803" pitchFamily="18" charset="0"/>
              </a:rPr>
              <a:t>interpretação regulada de textos reconhecidos</a:t>
            </a:r>
          </a:p>
          <a:p>
            <a:pPr marL="0" indent="0">
              <a:buNone/>
            </a:pPr>
            <a:endParaRPr lang="pt-BR" b="1" dirty="0">
              <a:latin typeface="Garamond" panose="02020404030301010803" pitchFamily="18" charset="0"/>
            </a:endParaRPr>
          </a:p>
          <a:p>
            <a:pPr marL="0" indent="0">
              <a:buNone/>
            </a:pPr>
            <a:r>
              <a:rPr lang="pt-BR" dirty="0">
                <a:latin typeface="Garamond" panose="02020404030301010803" pitchFamily="18" charset="0"/>
                <a:sym typeface="Wingdings" panose="05000000000000000000" pitchFamily="2" charset="2"/>
              </a:rPr>
              <a:t>- É a lógica da divisão do trabalho determinada na concorrência regulada que constitui o verdadeiro princípio do sistemas de normas e práticas que aparecem como fundamentos </a:t>
            </a:r>
            <a:r>
              <a:rPr lang="pt-BR" i="1" dirty="0">
                <a:latin typeface="Garamond" panose="02020404030301010803" pitchFamily="18" charset="0"/>
                <a:sym typeface="Wingdings" panose="05000000000000000000" pitchFamily="2" charset="2"/>
              </a:rPr>
              <a:t>a priori</a:t>
            </a:r>
            <a:endParaRPr lang="pt-BR" dirty="0">
              <a:latin typeface="Garamond" panose="02020404030301010803" pitchFamily="18" charset="0"/>
              <a:sym typeface="Wingdings" panose="05000000000000000000" pitchFamily="2" charset="2"/>
            </a:endParaRP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Essa lógica de funcionamento se expressa na língua jurídica - dois efeitos:</a:t>
            </a:r>
          </a:p>
          <a:p>
            <a:pPr marL="571500" indent="-571500">
              <a:buAutoNum type="romanLcPeriod"/>
            </a:pPr>
            <a:r>
              <a:rPr lang="pt-BR" u="sng" dirty="0">
                <a:latin typeface="Garamond" panose="02020404030301010803" pitchFamily="18" charset="0"/>
                <a:sym typeface="Wingdings" panose="05000000000000000000" pitchFamily="2" charset="2"/>
              </a:rPr>
              <a:t>Neutralização: </a:t>
            </a:r>
            <a:r>
              <a:rPr lang="pt-BR" dirty="0">
                <a:latin typeface="Garamond" panose="02020404030301010803" pitchFamily="18" charset="0"/>
                <a:sym typeface="Wingdings" panose="05000000000000000000" pitchFamily="2" charset="2"/>
              </a:rPr>
              <a:t>predomínio de construções passivas e frases impessoais para marcar a impessoalidade do enunciado normativo e para construir o enunciador como sujeito universal, imparcial e objetivo;</a:t>
            </a:r>
          </a:p>
          <a:p>
            <a:pPr marL="571500" indent="-571500">
              <a:buAutoNum type="romanLcPeriod"/>
            </a:pPr>
            <a:r>
              <a:rPr lang="pt-BR" u="sng" dirty="0">
                <a:latin typeface="Garamond" panose="02020404030301010803" pitchFamily="18" charset="0"/>
                <a:sym typeface="Wingdings" panose="05000000000000000000" pitchFamily="2" charset="2"/>
              </a:rPr>
              <a:t>Universalização:</a:t>
            </a:r>
            <a:r>
              <a:rPr lang="pt-BR" dirty="0">
                <a:latin typeface="Garamond" panose="02020404030301010803" pitchFamily="18" charset="0"/>
                <a:sym typeface="Wingdings" panose="05000000000000000000" pitchFamily="2" charset="2"/>
              </a:rPr>
              <a:t> uso de verbos </a:t>
            </a:r>
            <a:r>
              <a:rPr lang="pt-BR" dirty="0" err="1">
                <a:latin typeface="Garamond" panose="02020404030301010803" pitchFamily="18" charset="0"/>
                <a:sym typeface="Wingdings" panose="05000000000000000000" pitchFamily="2" charset="2"/>
              </a:rPr>
              <a:t>atestativos</a:t>
            </a:r>
            <a:r>
              <a:rPr lang="pt-BR" dirty="0">
                <a:latin typeface="Garamond" panose="02020404030301010803" pitchFamily="18" charset="0"/>
                <a:sym typeface="Wingdings" panose="05000000000000000000" pitchFamily="2" charset="2"/>
              </a:rPr>
              <a:t> na terceira pessoa do singular (aceita, confessa, compromete-se, declarou) para exprimir a generalidade e </a:t>
            </a:r>
            <a:r>
              <a:rPr lang="pt-BR" dirty="0" err="1">
                <a:latin typeface="Garamond" panose="02020404030301010803" pitchFamily="18" charset="0"/>
                <a:sym typeface="Wingdings" panose="05000000000000000000" pitchFamily="2" charset="2"/>
              </a:rPr>
              <a:t>omnitemporalidade</a:t>
            </a:r>
            <a:r>
              <a:rPr lang="pt-BR" dirty="0">
                <a:latin typeface="Garamond" panose="02020404030301010803" pitchFamily="18" charset="0"/>
                <a:sym typeface="Wingdings" panose="05000000000000000000" pitchFamily="2" charset="2"/>
              </a:rPr>
              <a:t> da regra do direito – referência a valores </a:t>
            </a:r>
            <a:r>
              <a:rPr lang="pt-BR" dirty="0" err="1">
                <a:latin typeface="Garamond" panose="02020404030301010803" pitchFamily="18" charset="0"/>
                <a:sym typeface="Wingdings" panose="05000000000000000000" pitchFamily="2" charset="2"/>
              </a:rPr>
              <a:t>transubjetivos</a:t>
            </a:r>
            <a:r>
              <a:rPr lang="pt-BR" dirty="0">
                <a:latin typeface="Garamond" panose="02020404030301010803" pitchFamily="18" charset="0"/>
                <a:sym typeface="Wingdings" panose="05000000000000000000" pitchFamily="2" charset="2"/>
              </a:rPr>
              <a:t> que pressupõem a existência de um consenso ético</a:t>
            </a:r>
            <a:endParaRPr lang="pt-BR" u="sng"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2273989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lnSpcReduction="10000"/>
          </a:bodyPr>
          <a:lstStyle/>
          <a:p>
            <a:pPr marL="0" indent="0">
              <a:buNone/>
            </a:pPr>
            <a:r>
              <a:rPr lang="pt-BR" b="1" i="1" u="sng" dirty="0">
                <a:latin typeface="Garamond" panose="02020404030301010803" pitchFamily="18" charset="0"/>
              </a:rPr>
              <a:t>Estrutura da aula</a:t>
            </a:r>
          </a:p>
          <a:p>
            <a:pPr marL="571500" indent="-571500">
              <a:buAutoNum type="romanUcParenR"/>
            </a:pPr>
            <a:r>
              <a:rPr lang="pt-BR" b="1" dirty="0">
                <a:latin typeface="Garamond" panose="02020404030301010803" pitchFamily="18" charset="0"/>
              </a:rPr>
              <a:t>Recados: </a:t>
            </a:r>
            <a:r>
              <a:rPr lang="pt-BR" dirty="0">
                <a:latin typeface="Garamond" panose="02020404030301010803" pitchFamily="18" charset="0"/>
              </a:rPr>
              <a:t>data da prova e reorganização das aulas</a:t>
            </a:r>
            <a:endParaRPr lang="pt-BR" b="1" dirty="0">
              <a:latin typeface="Garamond" panose="02020404030301010803" pitchFamily="18" charset="0"/>
            </a:endParaRPr>
          </a:p>
          <a:p>
            <a:pPr marL="571500" indent="-571500">
              <a:buAutoNum type="romanUcParenR"/>
            </a:pPr>
            <a:r>
              <a:rPr lang="pt-BR" b="1" dirty="0">
                <a:latin typeface="Garamond" panose="02020404030301010803" pitchFamily="18" charset="0"/>
              </a:rPr>
              <a:t>Pierre Bourdieu: o campo jurídico</a:t>
            </a:r>
          </a:p>
          <a:p>
            <a:pPr marL="971550" lvl="1" indent="-571500">
              <a:buAutoNum type="romanUcParenR"/>
            </a:pPr>
            <a:r>
              <a:rPr lang="pt-BR" dirty="0">
                <a:latin typeface="Garamond" panose="02020404030301010803" pitchFamily="18" charset="0"/>
              </a:rPr>
              <a:t>A perspectiva</a:t>
            </a:r>
          </a:p>
          <a:p>
            <a:pPr marL="971550" lvl="1" indent="-571500">
              <a:buAutoNum type="romanUcParenR"/>
            </a:pPr>
            <a:r>
              <a:rPr lang="pt-BR" dirty="0">
                <a:latin typeface="Garamond" panose="02020404030301010803" pitchFamily="18" charset="0"/>
              </a:rPr>
              <a:t>O campo jurídico</a:t>
            </a:r>
          </a:p>
          <a:p>
            <a:pPr marL="971550" lvl="1" indent="-571500">
              <a:buAutoNum type="romanUcParenR"/>
            </a:pPr>
            <a:r>
              <a:rPr lang="pt-BR" dirty="0">
                <a:latin typeface="Garamond" panose="02020404030301010803" pitchFamily="18" charset="0"/>
              </a:rPr>
              <a:t>A violência simbólica</a:t>
            </a:r>
          </a:p>
          <a:p>
            <a:pPr marL="571500" indent="-571500">
              <a:buAutoNum type="romanUcParenR"/>
            </a:pPr>
            <a:r>
              <a:rPr lang="pt-BR" b="1" dirty="0">
                <a:latin typeface="Garamond" panose="02020404030301010803" pitchFamily="18" charset="0"/>
              </a:rPr>
              <a:t> O direito como atividade prática: </a:t>
            </a:r>
            <a:r>
              <a:rPr lang="pt-BR" dirty="0">
                <a:latin typeface="Garamond" panose="02020404030301010803" pitchFamily="18" charset="0"/>
              </a:rPr>
              <a:t>exemplo empírico</a:t>
            </a:r>
          </a:p>
          <a:p>
            <a:pPr marL="400050" lvl="1" indent="0">
              <a:buNone/>
            </a:pPr>
            <a:r>
              <a:rPr lang="pt-BR" dirty="0">
                <a:latin typeface="Garamond" panose="02020404030301010803" pitchFamily="18" charset="0"/>
              </a:rPr>
              <a:t>PAIXÃO, Antônio Luiz. A organização policial numa área metropolitana. </a:t>
            </a:r>
            <a:r>
              <a:rPr lang="pt-BR" i="1" dirty="0">
                <a:latin typeface="Garamond" panose="02020404030301010803" pitchFamily="18" charset="0"/>
              </a:rPr>
              <a:t>Dados Revista de Ciências Sociais,</a:t>
            </a:r>
            <a:r>
              <a:rPr lang="pt-BR" b="1" dirty="0">
                <a:latin typeface="Garamond" panose="02020404030301010803" pitchFamily="18" charset="0"/>
              </a:rPr>
              <a:t> </a:t>
            </a:r>
            <a:r>
              <a:rPr lang="pt-BR" dirty="0">
                <a:latin typeface="Garamond" panose="02020404030301010803" pitchFamily="18" charset="0"/>
              </a:rPr>
              <a:t>v. 25, n.1, 1982, pp. 63-85.</a:t>
            </a:r>
          </a:p>
          <a:p>
            <a:pPr marL="0" indent="0">
              <a:buNone/>
            </a:pPr>
            <a:endParaRPr lang="pt-BR" b="1" dirty="0">
              <a:latin typeface="Garamond" panose="02020404030301010803" pitchFamily="18" charset="0"/>
            </a:endParaRPr>
          </a:p>
          <a:p>
            <a:pPr marL="571500" indent="-571500">
              <a:buAutoNum type="romanUcParenR"/>
            </a:pPr>
            <a:endParaRPr lang="pt-BR" dirty="0">
              <a:latin typeface="Garamond" panose="02020404030301010803" pitchFamily="18" charset="0"/>
            </a:endParaRPr>
          </a:p>
          <a:p>
            <a:pPr marL="1371600" lvl="2" indent="-571500">
              <a:buAutoNum type="romanUcParenR"/>
            </a:pPr>
            <a:endParaRPr lang="pt-BR" dirty="0">
              <a:latin typeface="Garamond" panose="02020404030301010803" pitchFamily="18" charset="0"/>
            </a:endParaRPr>
          </a:p>
          <a:p>
            <a:pPr marL="971550" lvl="1" indent="-571500">
              <a:buAutoNum type="romanUcParenR"/>
            </a:pPr>
            <a:endParaRPr lang="pt-BR" b="1" dirty="0">
              <a:latin typeface="Garamond" panose="02020404030301010803" pitchFamily="18" charset="0"/>
            </a:endParaRPr>
          </a:p>
          <a:p>
            <a:pPr marL="971550" lvl="1" indent="-571500">
              <a:buAutoNum type="romanUcParenR"/>
            </a:pPr>
            <a:endParaRPr lang="pt-BR" b="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3113668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i="1" u="sng" dirty="0">
                <a:latin typeface="Garamond" panose="02020404030301010803" pitchFamily="18" charset="0"/>
              </a:rPr>
              <a:t>A força do direito – o campo jurídico </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A retórica da autonomia, da neutralidade e da universalidade está longe de ser simples máscara ideológica – é a expressão do funcionamento do campo jurídico e do trabalho de racionalização a que o sistema de normas jurídicas está sujeito – A </a:t>
            </a:r>
            <a:r>
              <a:rPr lang="pt-BR" b="1" dirty="0">
                <a:latin typeface="Garamond" panose="02020404030301010803" pitchFamily="18" charset="0"/>
                <a:sym typeface="Wingdings" panose="05000000000000000000" pitchFamily="2" charset="2"/>
              </a:rPr>
              <a:t>postura </a:t>
            </a:r>
            <a:r>
              <a:rPr lang="pt-BR" b="1" dirty="0" err="1">
                <a:latin typeface="Garamond" panose="02020404030301010803" pitchFamily="18" charset="0"/>
                <a:sym typeface="Wingdings" panose="05000000000000000000" pitchFamily="2" charset="2"/>
              </a:rPr>
              <a:t>universalizante</a:t>
            </a:r>
            <a:r>
              <a:rPr lang="pt-BR" b="1" dirty="0">
                <a:latin typeface="Garamond" panose="02020404030301010803" pitchFamily="18" charset="0"/>
                <a:sym typeface="Wingdings" panose="05000000000000000000" pitchFamily="2" charset="2"/>
              </a:rPr>
              <a:t> </a:t>
            </a:r>
            <a:r>
              <a:rPr lang="pt-BR" dirty="0">
                <a:latin typeface="Garamond" panose="02020404030301010803" pitchFamily="18" charset="0"/>
                <a:sym typeface="Wingdings" panose="05000000000000000000" pitchFamily="2" charset="2"/>
              </a:rPr>
              <a:t>é o direito de entrada no campo – essa pretensão estatutária a uma forma de juízo é um dos fundamentos da cumplicidade que une na concorrência o conjunto dos agentes do campo</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A elaboração de um corpo de regras é o produto de uma </a:t>
            </a:r>
            <a:r>
              <a:rPr lang="pt-BR" b="1" dirty="0">
                <a:latin typeface="Garamond" panose="02020404030301010803" pitchFamily="18" charset="0"/>
                <a:sym typeface="Wingdings" panose="05000000000000000000" pitchFamily="2" charset="2"/>
              </a:rPr>
              <a:t>divisão do trabalho </a:t>
            </a:r>
            <a:r>
              <a:rPr lang="pt-BR" dirty="0">
                <a:latin typeface="Garamond" panose="02020404030301010803" pitchFamily="18" charset="0"/>
                <a:sym typeface="Wingdings" panose="05000000000000000000" pitchFamily="2" charset="2"/>
              </a:rPr>
              <a:t>que resulta da lógica da concorrência entre diferentes formas de competência ao mesmo tempo complementares e antagonistas:</a:t>
            </a:r>
          </a:p>
          <a:p>
            <a:pPr marL="0" indent="0">
              <a:buNone/>
            </a:pPr>
            <a:r>
              <a:rPr lang="pt-BR" dirty="0">
                <a:latin typeface="Garamond" panose="02020404030301010803" pitchFamily="18" charset="0"/>
                <a:sym typeface="Wingdings" panose="05000000000000000000" pitchFamily="2" charset="2"/>
              </a:rPr>
              <a:t>		</a:t>
            </a:r>
            <a:r>
              <a:rPr lang="pt-BR" b="1" dirty="0">
                <a:latin typeface="Garamond" panose="02020404030301010803" pitchFamily="18" charset="0"/>
                <a:sym typeface="Wingdings" panose="05000000000000000000" pitchFamily="2" charset="2"/>
              </a:rPr>
              <a:t>Teórico </a:t>
            </a:r>
            <a:r>
              <a:rPr lang="pt-BR" dirty="0">
                <a:latin typeface="Garamond" panose="02020404030301010803" pitchFamily="18" charset="0"/>
                <a:sym typeface="Wingdings" panose="05000000000000000000" pitchFamily="2" charset="2"/>
              </a:rPr>
              <a:t>[construção doutrinal]</a:t>
            </a:r>
            <a:r>
              <a:rPr lang="pt-BR" b="1" dirty="0">
                <a:latin typeface="Garamond" panose="02020404030301010803" pitchFamily="18" charset="0"/>
                <a:sym typeface="Wingdings" panose="05000000000000000000" pitchFamily="2" charset="2"/>
              </a:rPr>
              <a:t> X Prático </a:t>
            </a:r>
            <a:r>
              <a:rPr lang="pt-BR" dirty="0">
                <a:latin typeface="Garamond" panose="02020404030301010803" pitchFamily="18" charset="0"/>
                <a:sym typeface="Wingdings" panose="05000000000000000000" pitchFamily="2" charset="2"/>
              </a:rPr>
              <a:t>[aplicação a casos particulares]</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1542343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i="1" u="sng" dirty="0">
                <a:latin typeface="Garamond" panose="02020404030301010803" pitchFamily="18" charset="0"/>
              </a:rPr>
              <a:t>A força do direito – o campo jurídico </a:t>
            </a:r>
          </a:p>
          <a:p>
            <a:pPr marL="0" indent="0">
              <a:buNone/>
            </a:pPr>
            <a:r>
              <a:rPr lang="pt-BR" b="1" dirty="0">
                <a:latin typeface="Garamond" panose="02020404030301010803" pitchFamily="18" charset="0"/>
                <a:sym typeface="Wingdings" panose="05000000000000000000" pitchFamily="2" charset="2"/>
              </a:rPr>
              <a:t>Teórico: </a:t>
            </a:r>
            <a:r>
              <a:rPr lang="pt-BR" dirty="0">
                <a:latin typeface="Garamond" panose="02020404030301010803" pitchFamily="18" charset="0"/>
              </a:rPr>
              <a:t>interpretação voltada para elaboração puramente teórica da doutrina, monopólio dos professores</a:t>
            </a:r>
          </a:p>
          <a:p>
            <a:pPr marL="0" indent="0">
              <a:buNone/>
            </a:pPr>
            <a:r>
              <a:rPr lang="pt-BR" b="1" dirty="0">
                <a:latin typeface="Garamond" panose="02020404030301010803" pitchFamily="18" charset="0"/>
                <a:sym typeface="Wingdings" panose="05000000000000000000" pitchFamily="2" charset="2"/>
              </a:rPr>
              <a:t>Prático: </a:t>
            </a:r>
            <a:r>
              <a:rPr lang="pt-BR" dirty="0">
                <a:latin typeface="Garamond" panose="02020404030301010803" pitchFamily="18" charset="0"/>
              </a:rPr>
              <a:t>intepretação voltada para a avaliação prática de um caso particular – magistrados que realizam atos de jurisprudência e que podem contribuir para a construção jurídica </a:t>
            </a:r>
            <a:endParaRPr lang="pt-BR" b="1" dirty="0">
              <a:latin typeface="Garamond" panose="02020404030301010803" pitchFamily="18" charset="0"/>
              <a:sym typeface="Wingdings" panose="05000000000000000000" pitchFamily="2" charset="2"/>
            </a:endParaRPr>
          </a:p>
          <a:p>
            <a:pPr>
              <a:buFontTx/>
              <a:buChar char="-"/>
            </a:pPr>
            <a:r>
              <a:rPr lang="pt-BR" dirty="0">
                <a:latin typeface="Garamond" panose="02020404030301010803" pitchFamily="18" charset="0"/>
                <a:sym typeface="Wingdings" panose="05000000000000000000" pitchFamily="2" charset="2"/>
              </a:rPr>
              <a:t>Luta simbólica entre diferentes definições do trabalho jurídico enquanto interpretação autorizada dos textos canônicos </a:t>
            </a:r>
          </a:p>
          <a:p>
            <a:pPr>
              <a:buFontTx/>
              <a:buChar char="-"/>
            </a:pPr>
            <a:r>
              <a:rPr lang="pt-BR" dirty="0">
                <a:latin typeface="Garamond" panose="02020404030301010803" pitchFamily="18" charset="0"/>
                <a:sym typeface="Wingdings" panose="05000000000000000000" pitchFamily="2" charset="2"/>
              </a:rPr>
              <a:t>O grau de formalização do corpus jurídico depende da força relativa dos teóricos ou dos práticos </a:t>
            </a: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867670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i="1" u="sng" dirty="0">
                <a:latin typeface="Garamond" panose="02020404030301010803" pitchFamily="18" charset="0"/>
              </a:rPr>
              <a:t>A força do direito – o campo jurídico </a:t>
            </a:r>
          </a:p>
          <a:p>
            <a:pPr>
              <a:buFont typeface="Wingdings" panose="05000000000000000000" pitchFamily="2" charset="2"/>
              <a:buChar char="à"/>
            </a:pPr>
            <a:r>
              <a:rPr lang="pt-BR" u="sng" dirty="0">
                <a:latin typeface="Garamond" panose="02020404030301010803" pitchFamily="18" charset="0"/>
                <a:sym typeface="Wingdings" panose="05000000000000000000" pitchFamily="2" charset="2"/>
              </a:rPr>
              <a:t>Divisão do trabalho:</a:t>
            </a:r>
            <a:r>
              <a:rPr lang="pt-BR" dirty="0">
                <a:latin typeface="Garamond" panose="02020404030301010803" pitchFamily="18" charset="0"/>
                <a:sym typeface="Wingdings" panose="05000000000000000000" pitchFamily="2" charset="2"/>
              </a:rPr>
              <a:t> os antagonismos entre detentores de diferentes espécies de capital jurídico não exclui a </a:t>
            </a:r>
            <a:r>
              <a:rPr lang="pt-BR" b="1" dirty="0">
                <a:latin typeface="Garamond" panose="02020404030301010803" pitchFamily="18" charset="0"/>
                <a:sym typeface="Wingdings" panose="05000000000000000000" pitchFamily="2" charset="2"/>
              </a:rPr>
              <a:t>complementariedade de funções</a:t>
            </a:r>
            <a:r>
              <a:rPr lang="pt-BR" dirty="0">
                <a:latin typeface="Garamond" panose="02020404030301010803" pitchFamily="18" charset="0"/>
                <a:sym typeface="Wingdings" panose="05000000000000000000" pitchFamily="2" charset="2"/>
              </a:rPr>
              <a:t> que serve de base para a divisão do trabalho de dominação simbólica – O </a:t>
            </a:r>
            <a:r>
              <a:rPr lang="pt-BR" b="1" dirty="0">
                <a:latin typeface="Garamond" panose="02020404030301010803" pitchFamily="18" charset="0"/>
                <a:sym typeface="Wingdings" panose="05000000000000000000" pitchFamily="2" charset="2"/>
              </a:rPr>
              <a:t>cânone jurídico é um reservatório de autoridade </a:t>
            </a:r>
            <a:r>
              <a:rPr lang="pt-BR" dirty="0">
                <a:latin typeface="Garamond" panose="02020404030301010803" pitchFamily="18" charset="0"/>
                <a:sym typeface="Wingdings" panose="05000000000000000000" pitchFamily="2" charset="2"/>
              </a:rPr>
              <a:t>para atos jurídicos singulares – propensão do </a:t>
            </a:r>
            <a:r>
              <a:rPr lang="pt-BR" dirty="0" err="1">
                <a:latin typeface="Garamond" panose="02020404030301010803" pitchFamily="18" charset="0"/>
                <a:sym typeface="Wingdings" panose="05000000000000000000" pitchFamily="2" charset="2"/>
              </a:rPr>
              <a:t>habitus</a:t>
            </a:r>
            <a:r>
              <a:rPr lang="pt-BR" dirty="0">
                <a:latin typeface="Garamond" panose="02020404030301010803" pitchFamily="18" charset="0"/>
                <a:sym typeface="Wingdings" panose="05000000000000000000" pitchFamily="2" charset="2"/>
              </a:rPr>
              <a:t> jurídico ao papel de </a:t>
            </a:r>
            <a:r>
              <a:rPr lang="pt-BR" dirty="0" err="1">
                <a:latin typeface="Garamond" panose="02020404030301010803" pitchFamily="18" charset="0"/>
                <a:sym typeface="Wingdings" panose="05000000000000000000" pitchFamily="2" charset="2"/>
              </a:rPr>
              <a:t>lector</a:t>
            </a:r>
            <a:r>
              <a:rPr lang="pt-BR" dirty="0">
                <a:latin typeface="Garamond" panose="02020404030301010803" pitchFamily="18" charset="0"/>
                <a:sym typeface="Wingdings" panose="05000000000000000000" pitchFamily="2" charset="2"/>
              </a:rPr>
              <a:t>, intérprete que aplica a lei</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Objetivamente cúmplices e ligados por uma </a:t>
            </a:r>
            <a:r>
              <a:rPr lang="pt-BR" b="1" dirty="0">
                <a:latin typeface="Garamond" panose="02020404030301010803" pitchFamily="18" charset="0"/>
                <a:sym typeface="Wingdings" panose="05000000000000000000" pitchFamily="2" charset="2"/>
              </a:rPr>
              <a:t>cadeia de legitimidade:</a:t>
            </a:r>
          </a:p>
          <a:p>
            <a:pPr marL="0" indent="0">
              <a:buNone/>
            </a:pPr>
            <a:endParaRPr lang="pt-BR" b="1" dirty="0">
              <a:latin typeface="Garamond" panose="02020404030301010803" pitchFamily="18" charset="0"/>
              <a:sym typeface="Wingdings" panose="05000000000000000000" pitchFamily="2" charset="2"/>
            </a:endParaRPr>
          </a:p>
          <a:p>
            <a:pPr marL="0" indent="0">
              <a:buNone/>
            </a:pPr>
            <a:r>
              <a:rPr lang="pt-BR" u="sng" dirty="0">
                <a:latin typeface="Garamond" panose="02020404030301010803" pitchFamily="18" charset="0"/>
                <a:sym typeface="Wingdings" panose="05000000000000000000" pitchFamily="2" charset="2"/>
              </a:rPr>
              <a:t>Complementariedade funcional:</a:t>
            </a:r>
          </a:p>
          <a:p>
            <a:pPr marL="0" indent="0">
              <a:buNone/>
            </a:pPr>
            <a:r>
              <a:rPr lang="pt-BR" b="1" i="1" dirty="0">
                <a:latin typeface="Garamond" panose="02020404030301010803" pitchFamily="18" charset="0"/>
                <a:sym typeface="Wingdings" panose="05000000000000000000" pitchFamily="2" charset="2"/>
              </a:rPr>
              <a:t>Função de adaptação: </a:t>
            </a:r>
            <a:r>
              <a:rPr lang="pt-BR" dirty="0">
                <a:latin typeface="Garamond" panose="02020404030301010803" pitchFamily="18" charset="0"/>
                <a:sym typeface="Wingdings" panose="05000000000000000000" pitchFamily="2" charset="2"/>
              </a:rPr>
              <a:t>Os juízes ordinários orientam o direito para uma casuística de situações concretas, asseguram a adaptação e introduzem mudanças e inovações indispensáveis a sobrevivência do sistema – a interpretação opera uma historicização da norma</a:t>
            </a:r>
          </a:p>
          <a:p>
            <a:pPr marL="0" indent="0">
              <a:buNone/>
            </a:pPr>
            <a:r>
              <a:rPr lang="pt-BR" b="1" i="1" dirty="0">
                <a:latin typeface="Garamond" panose="02020404030301010803" pitchFamily="18" charset="0"/>
                <a:sym typeface="Wingdings" panose="05000000000000000000" pitchFamily="2" charset="2"/>
              </a:rPr>
              <a:t>Função de assimilação: </a:t>
            </a:r>
            <a:r>
              <a:rPr lang="pt-BR" dirty="0">
                <a:latin typeface="Garamond" panose="02020404030301010803" pitchFamily="18" charset="0"/>
                <a:sym typeface="Wingdings" panose="05000000000000000000" pitchFamily="2" charset="2"/>
              </a:rPr>
              <a:t>Os juristas - pelo trabalho de racionalização e </a:t>
            </a:r>
            <a:r>
              <a:rPr lang="pt-BR" i="1" dirty="0">
                <a:latin typeface="Garamond" panose="02020404030301010803" pitchFamily="18" charset="0"/>
                <a:sym typeface="Wingdings" panose="05000000000000000000" pitchFamily="2" charset="2"/>
              </a:rPr>
              <a:t>formalização</a:t>
            </a:r>
            <a:r>
              <a:rPr lang="pt-BR" dirty="0">
                <a:latin typeface="Garamond" panose="02020404030301010803" pitchFamily="18" charset="0"/>
                <a:sym typeface="Wingdings" panose="05000000000000000000" pitchFamily="2" charset="2"/>
              </a:rPr>
              <a:t> representam a função de assimilação - asseguram a coerência e constância ao longo do tempo do conjunto de princípios – oferecem aos juízes os meios de subtraírem seus vereditos ao arbitrário</a:t>
            </a:r>
            <a:endParaRPr lang="pt-BR" i="1" dirty="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3044921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i="1" u="sng" dirty="0">
                <a:latin typeface="Garamond" panose="02020404030301010803" pitchFamily="18" charset="0"/>
              </a:rPr>
              <a:t>A força do direito – o campo jurídico </a:t>
            </a:r>
          </a:p>
          <a:p>
            <a:pPr algn="just">
              <a:buFont typeface="Wingdings" panose="05000000000000000000" pitchFamily="2" charset="2"/>
              <a:buChar char="à"/>
            </a:pPr>
            <a:r>
              <a:rPr lang="pt-BR" dirty="0">
                <a:latin typeface="Garamond" panose="02020404030301010803" pitchFamily="18" charset="0"/>
                <a:sym typeface="Wingdings" panose="05000000000000000000" pitchFamily="2" charset="2"/>
              </a:rPr>
              <a:t>O conteúdo prático da lei que se revela no veredito é o resultado da uma luta simbólica entre profissionais dotados de competências técnicas e sociais desiguais.</a:t>
            </a:r>
            <a:endParaRPr lang="pt-BR" dirty="0">
              <a:latin typeface="Garamond" panose="02020404030301010803" pitchFamily="18" charset="0"/>
            </a:endParaRPr>
          </a:p>
          <a:p>
            <a:pPr marL="0" indent="0" algn="just">
              <a:buNone/>
            </a:pPr>
            <a:r>
              <a:rPr lang="pt-BR" dirty="0">
                <a:latin typeface="Garamond" panose="02020404030301010803" pitchFamily="18" charset="0"/>
              </a:rPr>
              <a:t>“O trabalho de racionalização, ao fazer aceder ao estatuto de veredicto uma decisão judicial que deve, sem dúvida, mais às atitudes éticas dos agentes do que às normas puras do direito, confere-lhe a </a:t>
            </a:r>
            <a:r>
              <a:rPr lang="pt-BR" b="1" dirty="0">
                <a:latin typeface="Garamond" panose="02020404030301010803" pitchFamily="18" charset="0"/>
              </a:rPr>
              <a:t>eficácia simbólica </a:t>
            </a:r>
            <a:r>
              <a:rPr lang="pt-BR" dirty="0">
                <a:latin typeface="Garamond" panose="02020404030301010803" pitchFamily="18" charset="0"/>
              </a:rPr>
              <a:t>exercida por toda a ação quando, ignorada no que tem de arbitrário, é reconhecida como legítima. O princípio desta eficácia reside, pelo menos em parte, em que, salvo vigilância especial, </a:t>
            </a:r>
            <a:r>
              <a:rPr lang="pt-BR" b="1" dirty="0">
                <a:latin typeface="Garamond" panose="02020404030301010803" pitchFamily="18" charset="0"/>
              </a:rPr>
              <a:t>a impressão de necessidade lógica sugerida pela forma tende a contaminar o conteúdo</a:t>
            </a:r>
            <a:r>
              <a:rPr lang="pt-BR" dirty="0">
                <a:latin typeface="Garamond" panose="02020404030301010803" pitchFamily="18" charset="0"/>
              </a:rPr>
              <a:t>. O formalismo racional ou </a:t>
            </a:r>
            <a:r>
              <a:rPr lang="pt-BR" dirty="0" err="1">
                <a:latin typeface="Garamond" panose="02020404030301010803" pitchFamily="18" charset="0"/>
              </a:rPr>
              <a:t>racionalizante</a:t>
            </a:r>
            <a:r>
              <a:rPr lang="pt-BR" dirty="0">
                <a:latin typeface="Garamond" panose="02020404030301010803" pitchFamily="18" charset="0"/>
              </a:rPr>
              <a:t> do direito racional, (...) participa na eficácia simbólica do direito mais racional” (p. 225)</a:t>
            </a:r>
            <a:endParaRPr lang="pt-BR" i="1" u="sng"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291396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i="1" u="sng" dirty="0">
                <a:latin typeface="Garamond" panose="02020404030301010803" pitchFamily="18" charset="0"/>
              </a:rPr>
              <a:t>A força do direito – a violência simbólica </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O</a:t>
            </a:r>
            <a:r>
              <a:rPr lang="pt-BR" dirty="0">
                <a:latin typeface="Garamond" panose="02020404030301010803" pitchFamily="18" charset="0"/>
              </a:rPr>
              <a:t> </a:t>
            </a:r>
            <a:r>
              <a:rPr lang="pt-BR" b="1" dirty="0">
                <a:latin typeface="Garamond" panose="02020404030301010803" pitchFamily="18" charset="0"/>
              </a:rPr>
              <a:t>veredito do juiz</a:t>
            </a:r>
            <a:r>
              <a:rPr lang="pt-BR" dirty="0">
                <a:latin typeface="Garamond" panose="02020404030301010803" pitchFamily="18" charset="0"/>
              </a:rPr>
              <a:t> pertence à classe dos atos de nomeação e de instituição – forma por excelência de palavra autorizada, pública, oficial, enunciada em nome de todos e perante todos – Enunciado performativo, juízos formulados publicamente por agentes que atuam como mandatários autorizados de uma coletividade – são </a:t>
            </a:r>
            <a:r>
              <a:rPr lang="pt-BR" b="1" dirty="0">
                <a:latin typeface="Garamond" panose="02020404030301010803" pitchFamily="18" charset="0"/>
              </a:rPr>
              <a:t>atos mágicos que são bem sucedidos porque se fazem reconhecer universalmente e conseguem que ninguém possa recusar ou ignorar o ponto de vista que eles impõem </a:t>
            </a:r>
          </a:p>
          <a:p>
            <a:pPr>
              <a:buFont typeface="Wingdings" panose="05000000000000000000" pitchFamily="2" charset="2"/>
              <a:buChar char="à"/>
            </a:pPr>
            <a:r>
              <a:rPr lang="pt-BR" dirty="0">
                <a:latin typeface="Garamond" panose="02020404030301010803" pitchFamily="18" charset="0"/>
              </a:rPr>
              <a:t>O </a:t>
            </a:r>
            <a:r>
              <a:rPr lang="pt-BR" b="1" dirty="0">
                <a:latin typeface="Garamond" panose="02020404030301010803" pitchFamily="18" charset="0"/>
              </a:rPr>
              <a:t>poder judicial </a:t>
            </a:r>
            <a:r>
              <a:rPr lang="pt-BR" dirty="0">
                <a:latin typeface="Garamond" panose="02020404030301010803" pitchFamily="18" charset="0"/>
              </a:rPr>
              <a:t>por meio de vereditos acompanhados de sanções que podem consistir em atos de coerção física</a:t>
            </a:r>
            <a:r>
              <a:rPr lang="pt-BR" b="1" dirty="0">
                <a:latin typeface="Garamond" panose="02020404030301010803" pitchFamily="18" charset="0"/>
              </a:rPr>
              <a:t> </a:t>
            </a:r>
            <a:r>
              <a:rPr lang="pt-BR" dirty="0">
                <a:latin typeface="Garamond" panose="02020404030301010803" pitchFamily="18" charset="0"/>
              </a:rPr>
              <a:t>manifesta este ponto de vista transcendente às perspectivas particulares que é a visão do Estado – detentor do monopólio da violência simbólica legítima</a:t>
            </a:r>
          </a:p>
          <a:p>
            <a:pPr>
              <a:buFont typeface="Wingdings" panose="05000000000000000000" pitchFamily="2" charset="2"/>
              <a:buChar char="à"/>
            </a:pPr>
            <a:r>
              <a:rPr lang="pt-BR" dirty="0">
                <a:latin typeface="Garamond" panose="02020404030301010803" pitchFamily="18" charset="0"/>
              </a:rPr>
              <a:t>O direito consagra a ordem estabelecida ao consagrar uma visão dessa ordem que é a visão do Estado</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24</a:t>
            </a:fld>
            <a:endParaRPr lang="en-US">
              <a:solidFill>
                <a:prstClr val="black">
                  <a:tint val="75000"/>
                </a:prstClr>
              </a:solidFill>
            </a:endParaRPr>
          </a:p>
        </p:txBody>
      </p:sp>
    </p:spTree>
    <p:extLst>
      <p:ext uri="{BB962C8B-B14F-4D97-AF65-F5344CB8AC3E}">
        <p14:creationId xmlns:p14="http://schemas.microsoft.com/office/powerpoint/2010/main" val="2527737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i="1" u="sng" dirty="0">
                <a:latin typeface="Garamond" panose="02020404030301010803" pitchFamily="18" charset="0"/>
              </a:rPr>
              <a:t>A força do direito – A violência simbólica</a:t>
            </a:r>
          </a:p>
          <a:p>
            <a:pPr marL="0" indent="0">
              <a:buNone/>
            </a:pPr>
            <a:r>
              <a:rPr lang="pt-BR" b="1" dirty="0">
                <a:latin typeface="Garamond" panose="02020404030301010803" pitchFamily="18" charset="0"/>
              </a:rPr>
              <a:t>Condições sociais da eficácia do direito </a:t>
            </a:r>
            <a:r>
              <a:rPr lang="pt-BR" dirty="0">
                <a:latin typeface="Garamond" panose="02020404030301010803" pitchFamily="18" charset="0"/>
              </a:rPr>
              <a:t>[contra o nominalismo]:</a:t>
            </a:r>
            <a:r>
              <a:rPr lang="pt-BR" b="1" dirty="0">
                <a:latin typeface="Garamond" panose="02020404030301010803" pitchFamily="18" charset="0"/>
              </a:rPr>
              <a:t> </a:t>
            </a:r>
          </a:p>
          <a:p>
            <a:pPr marL="0" indent="0" algn="just">
              <a:buNone/>
            </a:pPr>
            <a:r>
              <a:rPr lang="pt-BR" dirty="0">
                <a:latin typeface="Garamond" panose="02020404030301010803" pitchFamily="18" charset="0"/>
              </a:rPr>
              <a:t>Os esquemas de percepção e de apreciação estão na origem da construção do mundo social são produzidos a partir das próprias estruturas deste mundo – estruturas estruturadas, historicamente construídas, nossas categorias contribuem para construir esse mundo, mas dentro dos limites de correspondência com as estruturas preexistentes – os atos de nomeação tem eficácia criadora na medida em que propõem princípios de visão e divisão objetivamente ajustados às divisões existentes – </a:t>
            </a:r>
            <a:r>
              <a:rPr lang="pt-BR" b="1" dirty="0">
                <a:latin typeface="Garamond" panose="02020404030301010803" pitchFamily="18" charset="0"/>
              </a:rPr>
              <a:t>consagra o que enuncia </a:t>
            </a:r>
          </a:p>
          <a:p>
            <a:pPr marL="0" indent="0" algn="just">
              <a:buNone/>
            </a:pPr>
            <a:r>
              <a:rPr lang="pt-BR" dirty="0">
                <a:latin typeface="Garamond" panose="02020404030301010803" pitchFamily="18" charset="0"/>
                <a:sym typeface="Wingdings" panose="05000000000000000000" pitchFamily="2" charset="2"/>
              </a:rPr>
              <a:t> S</a:t>
            </a:r>
            <a:r>
              <a:rPr lang="pt-BR" dirty="0">
                <a:latin typeface="Garamond" panose="02020404030301010803" pitchFamily="18" charset="0"/>
              </a:rPr>
              <a:t>e não há dúvida de que o direito exerce uma eficácia específica, imputável ao trabalho de codificação, de neutralização e sistematização que os profissionais realizam segundo as leis próprias do seu universo – se exerce somente na medida em que o direito é socialmente reconhecido porque responde a necessidades e interesses reais</a:t>
            </a:r>
            <a:endParaRPr lang="pt-BR" b="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3348467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i="1" u="sng" dirty="0">
                <a:latin typeface="Garamond" panose="02020404030301010803" pitchFamily="18" charset="0"/>
              </a:rPr>
              <a:t>A força do direito – A violência simbólica</a:t>
            </a:r>
          </a:p>
          <a:p>
            <a:pPr marL="0" indent="0" algn="just">
              <a:buNone/>
            </a:pPr>
            <a:r>
              <a:rPr lang="pt-BR" b="1" dirty="0">
                <a:latin typeface="Garamond" panose="02020404030301010803" pitchFamily="18" charset="0"/>
                <a:sym typeface="Wingdings" panose="05000000000000000000" pitchFamily="2" charset="2"/>
              </a:rPr>
              <a:t> </a:t>
            </a:r>
            <a:r>
              <a:rPr lang="pt-BR" dirty="0">
                <a:latin typeface="Garamond" panose="02020404030301010803" pitchFamily="18" charset="0"/>
                <a:sym typeface="Wingdings" panose="05000000000000000000" pitchFamily="2" charset="2"/>
              </a:rPr>
              <a:t>Relações objetivas entre o campo jurídico e o campo do poder</a:t>
            </a:r>
            <a:endParaRPr lang="pt-BR" b="1" dirty="0">
              <a:latin typeface="Garamond" panose="02020404030301010803" pitchFamily="18" charset="0"/>
            </a:endParaRPr>
          </a:p>
          <a:p>
            <a:pPr marL="0" indent="0" algn="just">
              <a:buNone/>
            </a:pPr>
            <a:r>
              <a:rPr lang="pt-BR" dirty="0">
                <a:latin typeface="Garamond" panose="02020404030301010803" pitchFamily="18" charset="0"/>
              </a:rPr>
              <a:t>“Forma por excelência do discurso legítimo, o direito só pode exercer a sua eficácia específica na medida em que obtém o reconhecimento, quer dizer, na medida em que permanece desconhecida a parte maior ou menor de arbitrário que está na origem do seu funcionamento. A crença que é tacitamente concedida à ordem jurídica deve ser reproduzida sem interrupção e uma das funções do trabalho propriamente jurídico de codificação das representações e das práticas éticas é a de contribuir para fundamentar a adesão dos profanos aos próprios fundamentos da ideologia profissional do corpo dos juristas, a saber a crença na neutralidade e na autonomia do direito e dos juristas” (p. 243-244)</a:t>
            </a:r>
          </a:p>
          <a:p>
            <a:pPr marL="0" indent="0">
              <a:buNone/>
            </a:pPr>
            <a:endParaRPr lang="pt-BR" i="1" u="sng"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2405911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i="1" u="sng" dirty="0">
                <a:latin typeface="Garamond" panose="02020404030301010803" pitchFamily="18" charset="0"/>
              </a:rPr>
              <a:t>A força do direito – A violência simbólica</a:t>
            </a:r>
          </a:p>
          <a:p>
            <a:pPr marL="0" indent="0" algn="just">
              <a:buNone/>
            </a:pPr>
            <a:r>
              <a:rPr lang="pt-BR" dirty="0">
                <a:latin typeface="Garamond" panose="02020404030301010803" pitchFamily="18" charset="0"/>
              </a:rPr>
              <a:t>“Compreende-se que, numa sociedade diferenciada, o efeito de universalização é um dos mecanismos, e sem dúvida dos mais poderosos, por meio dos quais se exerce a dominação simbólica ou, se se prefere, a imposição da legitimidade de uma ordem social. A norma jurídica, quanto consagra em forma de um conjunto formalmente coerente regras oficiais e, por definição, sociais universaliza os princípios práticos do estilo de vida simbolicamente dominante, tende a informar realmente as práticas do conjunto dos agentes, para além das diferenças de condição e de estilo de vida: o efeito da universalização, a que se poderia também chamar de efeito de normalização, vem aumentar o efeito da autoridade social que a cultura legítima e os seus detentores já exercem para dar toda a sua eficácia prática à coerção jurídica” p. 246</a:t>
            </a:r>
          </a:p>
          <a:p>
            <a:pPr marL="0" indent="0" algn="just">
              <a:buNone/>
            </a:pPr>
            <a:endParaRPr lang="pt-BR" i="1" u="sng"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382207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10 – O direito como atividade prática</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lgn="just">
              <a:buNone/>
            </a:pPr>
            <a:endParaRPr lang="pt-BR" b="1" dirty="0">
              <a:latin typeface="Garamond" panose="02020404030301010803" pitchFamily="18" charset="0"/>
            </a:endParaRPr>
          </a:p>
          <a:p>
            <a:pPr marL="0" indent="0" algn="just">
              <a:buNone/>
            </a:pPr>
            <a:endParaRPr lang="pt-BR" b="1" dirty="0">
              <a:latin typeface="Garamond" panose="02020404030301010803" pitchFamily="18" charset="0"/>
            </a:endParaRPr>
          </a:p>
          <a:p>
            <a:pPr marL="0" indent="0" algn="just">
              <a:buNone/>
            </a:pPr>
            <a:endParaRPr lang="pt-BR" b="1" dirty="0">
              <a:latin typeface="Garamond" panose="02020404030301010803" pitchFamily="18" charset="0"/>
            </a:endParaRPr>
          </a:p>
          <a:p>
            <a:pPr marL="0" indent="0" algn="ctr">
              <a:buNone/>
            </a:pPr>
            <a:r>
              <a:rPr lang="pt-BR" b="1" dirty="0">
                <a:latin typeface="Garamond" panose="02020404030301010803" pitchFamily="18" charset="0"/>
              </a:rPr>
              <a:t>O direito como atividade prática</a:t>
            </a:r>
          </a:p>
          <a:p>
            <a:pPr marL="0" indent="0" algn="ctr">
              <a:buNone/>
            </a:pPr>
            <a:r>
              <a:rPr lang="pt-BR" i="1" dirty="0">
                <a:latin typeface="Garamond" panose="02020404030301010803" pitchFamily="18" charset="0"/>
              </a:rPr>
              <a:t>Exemplo empírico</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3038851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10 – O direito como atividade prática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i="1" dirty="0">
                <a:latin typeface="Garamond" panose="02020404030301010803" pitchFamily="18" charset="0"/>
              </a:rPr>
              <a:t>Antônio Luiz Paixão - A organização policial numa área metropolitana</a:t>
            </a:r>
          </a:p>
          <a:p>
            <a:pPr marL="0" indent="0">
              <a:buNone/>
            </a:pPr>
            <a:endParaRPr lang="pt-BR" i="1" dirty="0">
              <a:latin typeface="Garamond" panose="02020404030301010803" pitchFamily="18" charset="0"/>
            </a:endParaRP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Avaliação consensualmente negativa da polícia -</a:t>
            </a:r>
            <a:r>
              <a:rPr lang="pt-BR" dirty="0">
                <a:latin typeface="Garamond" panose="02020404030301010803" pitchFamily="18" charset="0"/>
              </a:rPr>
              <a:t> “cão guarda das classes dominantes, um instrumento dócil nas mãos de seus mestres”</a:t>
            </a:r>
          </a:p>
          <a:p>
            <a:pPr marL="0" indent="0">
              <a:buNone/>
            </a:pPr>
            <a:endParaRPr lang="pt-BR" dirty="0">
              <a:latin typeface="Garamond" panose="02020404030301010803" pitchFamily="18" charset="0"/>
            </a:endParaRPr>
          </a:p>
          <a:p>
            <a:pPr marL="0" indent="0">
              <a:buNone/>
            </a:pPr>
            <a:r>
              <a:rPr lang="pt-BR" b="1" u="sng" dirty="0">
                <a:latin typeface="Garamond" panose="02020404030301010803" pitchFamily="18" charset="0"/>
              </a:rPr>
              <a:t>Problematização:</a:t>
            </a:r>
            <a:r>
              <a:rPr lang="pt-BR" b="1" dirty="0">
                <a:latin typeface="Garamond" panose="02020404030301010803" pitchFamily="18" charset="0"/>
              </a:rPr>
              <a:t> </a:t>
            </a:r>
            <a:r>
              <a:rPr lang="pt-BR" dirty="0">
                <a:latin typeface="Garamond" panose="02020404030301010803" pitchFamily="18" charset="0"/>
              </a:rPr>
              <a:t>a ênfase nas funções políticas da polícia informa sobre os níveis de repressão no sistema político, mas informa pouco sobre a organização policial – a ênfase no caráter instrumental minimiza a </a:t>
            </a:r>
            <a:r>
              <a:rPr lang="pt-BR" b="1" dirty="0">
                <a:latin typeface="Garamond" panose="02020404030301010803" pitchFamily="18" charset="0"/>
              </a:rPr>
              <a:t>capacidade organizacional </a:t>
            </a:r>
            <a:r>
              <a:rPr lang="pt-BR" dirty="0">
                <a:latin typeface="Garamond" panose="02020404030301010803" pitchFamily="18" charset="0"/>
              </a:rPr>
              <a:t>de formular objetivos próprios de explorar o ambiente e impor suas premissas a grupos sociais e instituições mais amplos</a:t>
            </a:r>
            <a:endParaRPr lang="pt-BR" i="1" dirty="0">
              <a:latin typeface="Garamond" panose="02020404030301010803" pitchFamily="18" charset="0"/>
              <a:sym typeface="Wingdings" panose="05000000000000000000" pitchFamily="2" charset="2"/>
            </a:endParaRPr>
          </a:p>
          <a:p>
            <a:pPr marL="0" indent="0">
              <a:buNone/>
            </a:pPr>
            <a:r>
              <a:rPr lang="pt-BR" b="1" u="sng" dirty="0">
                <a:latin typeface="Garamond" panose="02020404030301010803" pitchFamily="18" charset="0"/>
                <a:sym typeface="Wingdings" panose="05000000000000000000" pitchFamily="2" charset="2"/>
              </a:rPr>
              <a:t>Abordagem teórica:</a:t>
            </a:r>
            <a:r>
              <a:rPr lang="pt-BR" dirty="0">
                <a:latin typeface="Garamond" panose="02020404030301010803" pitchFamily="18" charset="0"/>
                <a:sym typeface="Wingdings" panose="05000000000000000000" pitchFamily="2" charset="2"/>
              </a:rPr>
              <a:t> Perspectiva instrumental X abordagem organizacional</a:t>
            </a:r>
          </a:p>
          <a:p>
            <a:pPr marL="0" indent="0">
              <a:buNone/>
            </a:pPr>
            <a:r>
              <a:rPr lang="pt-BR" dirty="0">
                <a:latin typeface="Garamond" panose="02020404030301010803" pitchFamily="18" charset="0"/>
              </a:rPr>
              <a:t>“organizações, em geral, são </a:t>
            </a:r>
            <a:r>
              <a:rPr lang="pt-BR" b="1" dirty="0">
                <a:latin typeface="Garamond" panose="02020404030301010803" pitchFamily="18" charset="0"/>
              </a:rPr>
              <a:t>instrumentos recalcitrantes</a:t>
            </a:r>
            <a:r>
              <a:rPr lang="pt-BR" dirty="0">
                <a:latin typeface="Garamond" panose="02020404030301010803" pitchFamily="18" charset="0"/>
              </a:rPr>
              <a:t> e organizações poderosas tendem muito mais a estruturar o ambiente do que a reagir cegamente a ‘determinações’ externas” </a:t>
            </a:r>
            <a:r>
              <a:rPr lang="pt-BR" dirty="0">
                <a:latin typeface="Garamond" panose="02020404030301010803" pitchFamily="18" charset="0"/>
                <a:sym typeface="Wingdings" panose="05000000000000000000" pitchFamily="2" charset="2"/>
              </a:rPr>
              <a:t> </a:t>
            </a:r>
            <a:r>
              <a:rPr lang="pt-BR" i="1" dirty="0">
                <a:latin typeface="Garamond" panose="02020404030301010803" pitchFamily="18" charset="0"/>
                <a:sym typeface="Wingdings" panose="05000000000000000000" pitchFamily="2" charset="2"/>
              </a:rPr>
              <a:t>recalcitrância organizacional</a:t>
            </a:r>
            <a:r>
              <a:rPr lang="pt-BR" dirty="0">
                <a:latin typeface="Garamond" panose="02020404030301010803" pitchFamily="18" charset="0"/>
              </a:rPr>
              <a:t> </a:t>
            </a:r>
          </a:p>
          <a:p>
            <a:pPr marL="0" indent="0">
              <a:buNone/>
            </a:pPr>
            <a:endParaRPr lang="pt-BR" dirty="0">
              <a:latin typeface="Garamond" panose="02020404030301010803" pitchFamily="18" charset="0"/>
            </a:endParaRPr>
          </a:p>
          <a:p>
            <a:pPr>
              <a:buFont typeface="Wingdings" panose="05000000000000000000" pitchFamily="2" charset="2"/>
              <a:buChar char="à"/>
            </a:pPr>
            <a:r>
              <a:rPr lang="pt-BR" b="1" dirty="0">
                <a:latin typeface="Garamond" panose="02020404030301010803" pitchFamily="18" charset="0"/>
                <a:sym typeface="Wingdings" panose="05000000000000000000" pitchFamily="2" charset="2"/>
              </a:rPr>
              <a:t>É preciso investigar </a:t>
            </a:r>
            <a:r>
              <a:rPr lang="pt-BR" b="1" dirty="0">
                <a:latin typeface="Garamond" panose="02020404030301010803" pitchFamily="18" charset="0"/>
              </a:rPr>
              <a:t>a relação entre polícia e o sistema legal; a mediação que a polícia exerce entre a lei impessoal e o universo dos cidadãos</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120664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524435"/>
            <a:ext cx="10972800" cy="960673"/>
          </a:xfrm>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en-US" sz="2800" b="1"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i="1" u="sng" dirty="0">
                <a:latin typeface="Garamond" panose="02020404030301010803" pitchFamily="18" charset="0"/>
              </a:rPr>
              <a:t>Estrutura da aula</a:t>
            </a:r>
          </a:p>
          <a:p>
            <a:pPr marL="571500" indent="-571500">
              <a:buAutoNum type="romanUcParenR"/>
            </a:pPr>
            <a:r>
              <a:rPr lang="pt-BR" b="1" dirty="0">
                <a:latin typeface="Garamond" panose="02020404030301010803" pitchFamily="18" charset="0"/>
              </a:rPr>
              <a:t>Recados: </a:t>
            </a:r>
          </a:p>
          <a:p>
            <a:pPr marL="514350" indent="-514350">
              <a:buAutoNum type="alphaLcPeriod"/>
            </a:pPr>
            <a:r>
              <a:rPr lang="pt-BR" b="1" dirty="0">
                <a:latin typeface="Garamond" panose="02020404030301010803" pitchFamily="18" charset="0"/>
              </a:rPr>
              <a:t>Data da prova: </a:t>
            </a:r>
          </a:p>
          <a:p>
            <a:pPr marL="0" indent="0">
              <a:buNone/>
            </a:pPr>
            <a:r>
              <a:rPr lang="pt-BR" dirty="0">
                <a:latin typeface="Garamond" panose="02020404030301010803" pitchFamily="18" charset="0"/>
              </a:rPr>
              <a:t>Turmas 11 e 12 – 25/11 – 9h – sala Barão de Ramalho</a:t>
            </a:r>
          </a:p>
          <a:p>
            <a:pPr marL="0" indent="0">
              <a:buNone/>
            </a:pPr>
            <a:r>
              <a:rPr lang="pt-BR" dirty="0">
                <a:latin typeface="Garamond" panose="02020404030301010803" pitchFamily="18" charset="0"/>
              </a:rPr>
              <a:t>Turmas 13 e 14 – 25/11 – 10h30 – sala Barão de Ramalho</a:t>
            </a:r>
          </a:p>
          <a:p>
            <a:pPr marL="514350" indent="-514350">
              <a:buAutoNum type="alphaLcPeriod"/>
            </a:pPr>
            <a:endParaRPr lang="pt-BR" dirty="0">
              <a:latin typeface="Garamond" panose="02020404030301010803" pitchFamily="18" charset="0"/>
            </a:endParaRPr>
          </a:p>
          <a:p>
            <a:pPr marL="0" indent="0">
              <a:buNone/>
            </a:pPr>
            <a:r>
              <a:rPr lang="pt-BR" b="1" dirty="0">
                <a:latin typeface="Garamond" panose="02020404030301010803" pitchFamily="18" charset="0"/>
              </a:rPr>
              <a:t>b. Alteração nas aulas: </a:t>
            </a:r>
          </a:p>
          <a:p>
            <a:pPr marL="0" indent="0">
              <a:buNone/>
            </a:pPr>
            <a:r>
              <a:rPr lang="pt-BR" b="1" u="sng" dirty="0">
                <a:latin typeface="Garamond" panose="02020404030301010803" pitchFamily="18" charset="0"/>
                <a:sym typeface="Wingdings" panose="05000000000000000000" pitchFamily="2" charset="2"/>
              </a:rPr>
              <a:t></a:t>
            </a:r>
            <a:r>
              <a:rPr lang="en-US" b="1" u="sng" dirty="0">
                <a:latin typeface="Garamond" panose="02020404030301010803" pitchFamily="18" charset="0"/>
              </a:rPr>
              <a:t>AULA 11 </a:t>
            </a:r>
            <a:r>
              <a:rPr lang="en-US" dirty="0">
                <a:latin typeface="Garamond" panose="02020404030301010803" pitchFamily="18" charset="0"/>
              </a:rPr>
              <a:t>- 21/10  - </a:t>
            </a:r>
            <a:r>
              <a:rPr lang="pt-BR" i="1" dirty="0">
                <a:latin typeface="Garamond" panose="02020404030301010803" pitchFamily="18" charset="0"/>
              </a:rPr>
              <a:t>O direito como atividade prática </a:t>
            </a:r>
            <a:r>
              <a:rPr lang="pt-BR" dirty="0">
                <a:latin typeface="Garamond" panose="02020404030301010803" pitchFamily="18" charset="0"/>
              </a:rPr>
              <a:t>E </a:t>
            </a:r>
            <a:r>
              <a:rPr lang="en-US" i="1" dirty="0">
                <a:latin typeface="Garamond" panose="02020404030301010803" pitchFamily="18" charset="0"/>
              </a:rPr>
              <a:t>As </a:t>
            </a:r>
            <a:r>
              <a:rPr lang="en-US" i="1" dirty="0" err="1">
                <a:latin typeface="Garamond" panose="02020404030301010803" pitchFamily="18" charset="0"/>
              </a:rPr>
              <a:t>margens</a:t>
            </a:r>
            <a:r>
              <a:rPr lang="en-US" i="1" dirty="0">
                <a:latin typeface="Garamond" panose="02020404030301010803" pitchFamily="18" charset="0"/>
              </a:rPr>
              <a:t> do Estado </a:t>
            </a:r>
          </a:p>
          <a:p>
            <a:pPr marL="400050" lvl="1" indent="0">
              <a:buNone/>
            </a:pPr>
            <a:r>
              <a:rPr lang="en-US" dirty="0">
                <a:latin typeface="Garamond" panose="02020404030301010803" pitchFamily="18" charset="0"/>
              </a:rPr>
              <a:t>SUDNOW, David. Normal crimes: sociological features of the Penal Code in a public defender office. </a:t>
            </a:r>
            <a:r>
              <a:rPr lang="pt-BR" i="1" dirty="0">
                <a:latin typeface="Garamond" panose="02020404030301010803" pitchFamily="18" charset="0"/>
              </a:rPr>
              <a:t>Social </a:t>
            </a:r>
            <a:r>
              <a:rPr lang="pt-BR" i="1" dirty="0" err="1">
                <a:latin typeface="Garamond" panose="02020404030301010803" pitchFamily="18" charset="0"/>
              </a:rPr>
              <a:t>Problems</a:t>
            </a:r>
            <a:r>
              <a:rPr lang="pt-BR" i="1" dirty="0">
                <a:latin typeface="Garamond" panose="02020404030301010803" pitchFamily="18" charset="0"/>
              </a:rPr>
              <a:t>,</a:t>
            </a:r>
            <a:r>
              <a:rPr lang="pt-BR" dirty="0">
                <a:latin typeface="Garamond" panose="02020404030301010803" pitchFamily="18" charset="0"/>
              </a:rPr>
              <a:t> vol. 12, n.3, 1965, pp. 255-276.</a:t>
            </a:r>
          </a:p>
          <a:p>
            <a:pPr marL="400050" lvl="1" indent="0">
              <a:buNone/>
            </a:pPr>
            <a:r>
              <a:rPr lang="pt-BR" dirty="0">
                <a:latin typeface="Garamond" panose="02020404030301010803" pitchFamily="18" charset="0"/>
              </a:rPr>
              <a:t>PAIXÃO, Antônio Luiz. A organização policial numa área metropolitana. </a:t>
            </a:r>
            <a:r>
              <a:rPr lang="pt-BR" i="1" dirty="0">
                <a:latin typeface="Garamond" panose="02020404030301010803" pitchFamily="18" charset="0"/>
              </a:rPr>
              <a:t>Dados Revista de Ciências Sociais,</a:t>
            </a:r>
            <a:r>
              <a:rPr lang="pt-BR" b="1" dirty="0">
                <a:latin typeface="Garamond" panose="02020404030301010803" pitchFamily="18" charset="0"/>
              </a:rPr>
              <a:t> </a:t>
            </a:r>
            <a:r>
              <a:rPr lang="pt-BR" dirty="0">
                <a:latin typeface="Garamond" panose="02020404030301010803" pitchFamily="18" charset="0"/>
              </a:rPr>
              <a:t>v. 25, n.1, 1982, pp. 63-85.</a:t>
            </a:r>
          </a:p>
          <a:p>
            <a:pPr marL="400050" lvl="1" indent="0">
              <a:buNone/>
            </a:pPr>
            <a:r>
              <a:rPr lang="pt-BR" dirty="0">
                <a:latin typeface="Garamond" panose="02020404030301010803" pitchFamily="18" charset="0"/>
              </a:rPr>
              <a:t>DAS, </a:t>
            </a:r>
            <a:r>
              <a:rPr lang="pt-BR" dirty="0" err="1">
                <a:latin typeface="Garamond" panose="02020404030301010803" pitchFamily="18" charset="0"/>
              </a:rPr>
              <a:t>Veena</a:t>
            </a:r>
            <a:r>
              <a:rPr lang="pt-BR" dirty="0">
                <a:latin typeface="Garamond" panose="02020404030301010803" pitchFamily="18" charset="0"/>
              </a:rPr>
              <a:t>; POOLE, Deborah. El estado y sus </a:t>
            </a:r>
            <a:r>
              <a:rPr lang="pt-BR" dirty="0" err="1">
                <a:latin typeface="Garamond" panose="02020404030301010803" pitchFamily="18" charset="0"/>
              </a:rPr>
              <a:t>márgenes</a:t>
            </a:r>
            <a:r>
              <a:rPr lang="pt-BR" dirty="0">
                <a:latin typeface="Garamond" panose="02020404030301010803" pitchFamily="18" charset="0"/>
              </a:rPr>
              <a:t>. </a:t>
            </a:r>
            <a:r>
              <a:rPr lang="pt-BR" dirty="0" err="1">
                <a:latin typeface="Garamond" panose="02020404030301010803" pitchFamily="18" charset="0"/>
              </a:rPr>
              <a:t>Etnografías</a:t>
            </a:r>
            <a:r>
              <a:rPr lang="pt-BR" dirty="0">
                <a:latin typeface="Garamond" panose="02020404030301010803" pitchFamily="18" charset="0"/>
              </a:rPr>
              <a:t> comparadas. </a:t>
            </a:r>
            <a:r>
              <a:rPr lang="pt-BR" i="1" dirty="0" err="1">
                <a:latin typeface="Garamond" panose="02020404030301010803" pitchFamily="18" charset="0"/>
              </a:rPr>
              <a:t>Cuadernos</a:t>
            </a:r>
            <a:r>
              <a:rPr lang="pt-BR" i="1" dirty="0">
                <a:latin typeface="Garamond" panose="02020404030301010803" pitchFamily="18" charset="0"/>
              </a:rPr>
              <a:t> de </a:t>
            </a:r>
            <a:r>
              <a:rPr lang="pt-BR" i="1" dirty="0" err="1">
                <a:latin typeface="Garamond" panose="02020404030301010803" pitchFamily="18" charset="0"/>
              </a:rPr>
              <a:t>Antropología</a:t>
            </a:r>
            <a:r>
              <a:rPr lang="pt-BR" i="1" dirty="0">
                <a:latin typeface="Garamond" panose="02020404030301010803" pitchFamily="18" charset="0"/>
              </a:rPr>
              <a:t> Social</a:t>
            </a:r>
            <a:r>
              <a:rPr lang="pt-BR" dirty="0">
                <a:latin typeface="Garamond" panose="02020404030301010803" pitchFamily="18" charset="0"/>
              </a:rPr>
              <a:t>, núm. 27, 2008, pp. 19-52.</a:t>
            </a:r>
          </a:p>
          <a:p>
            <a:pPr marL="0" indent="0">
              <a:buNone/>
            </a:pPr>
            <a:endParaRPr lang="pt-BR" dirty="0"/>
          </a:p>
          <a:p>
            <a:pPr marL="0" indent="0">
              <a:buNone/>
            </a:pPr>
            <a:endParaRPr lang="pt-BR" i="1" dirty="0">
              <a:latin typeface="Garamond" panose="02020404030301010803" pitchFamily="18" charset="0"/>
            </a:endParaRPr>
          </a:p>
          <a:p>
            <a:pPr marL="971550" lvl="1" indent="-571500">
              <a:buAutoNum type="romanUcParenR"/>
            </a:pPr>
            <a:endParaRPr lang="pt-BR" b="1" dirty="0">
              <a:latin typeface="Garamond" panose="02020404030301010803" pitchFamily="18" charset="0"/>
            </a:endParaRPr>
          </a:p>
          <a:p>
            <a:pPr marL="971550" lvl="1" indent="-571500">
              <a:buAutoNum type="romanUcParenR"/>
            </a:pPr>
            <a:endParaRPr lang="pt-BR" b="1"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849207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10 – O direito como atividade prática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i="1" dirty="0">
                <a:latin typeface="Garamond" panose="02020404030301010803" pitchFamily="18" charset="0"/>
              </a:rPr>
              <a:t>Antônio Luiz Paixão - A organização policial numa área metropolitana</a:t>
            </a:r>
          </a:p>
          <a:p>
            <a:pPr marL="0" indent="0">
              <a:buNone/>
            </a:pPr>
            <a:r>
              <a:rPr lang="pt-BR" b="1" u="sng" dirty="0">
                <a:latin typeface="Garamond" panose="02020404030301010803" pitchFamily="18" charset="0"/>
                <a:sym typeface="Wingdings" panose="05000000000000000000" pitchFamily="2" charset="2"/>
              </a:rPr>
              <a:t>“Lógica em uso”: </a:t>
            </a:r>
            <a:r>
              <a:rPr lang="pt-BR" dirty="0">
                <a:latin typeface="Garamond" panose="02020404030301010803" pitchFamily="18" charset="0"/>
                <a:sym typeface="Wingdings" panose="05000000000000000000" pitchFamily="2" charset="2"/>
              </a:rPr>
              <a:t>“Já se notou também que a ‘lógica em uso’ do policial implica normalmente inversão dos formalismos legais de processamento de criminosos. Mais do que categorias legais, ideologias e estereótipos formulados organizacionalmente orientam a ação dos membros de linha em sua atividade rotineira e estas ideologias e tipificações tornam mais econômica a ação policial” (p. 64)</a:t>
            </a:r>
          </a:p>
          <a:p>
            <a:pPr marL="0" indent="0">
              <a:buNone/>
            </a:pPr>
            <a:r>
              <a:rPr lang="pt-BR" b="1" u="sng" dirty="0">
                <a:latin typeface="Garamond" panose="02020404030301010803" pitchFamily="18" charset="0"/>
              </a:rPr>
              <a:t>Baixa capacidade organizacional:</a:t>
            </a:r>
            <a:r>
              <a:rPr lang="pt-BR" b="1" dirty="0">
                <a:latin typeface="Garamond" panose="02020404030301010803" pitchFamily="18" charset="0"/>
              </a:rPr>
              <a:t> </a:t>
            </a:r>
            <a:r>
              <a:rPr lang="pt-BR" dirty="0">
                <a:latin typeface="Garamond" panose="02020404030301010803" pitchFamily="18" charset="0"/>
              </a:rPr>
              <a:t>baixo poder institucional para moldar a estrutura institucional da sociedade a seus objetivos X poder frente a sua clientela</a:t>
            </a:r>
            <a:endParaRPr lang="pt-BR" b="1" u="sng" dirty="0">
              <a:latin typeface="Garamond" panose="02020404030301010803" pitchFamily="18" charset="0"/>
            </a:endParaRPr>
          </a:p>
          <a:p>
            <a:pPr marL="0" indent="0">
              <a:buNone/>
            </a:pPr>
            <a:r>
              <a:rPr lang="pt-BR" dirty="0">
                <a:latin typeface="Garamond" panose="02020404030301010803" pitchFamily="18" charset="0"/>
              </a:rPr>
              <a:t>“e quando nos referimos a problemas como recalcitrância, ‘lógica em uso’, ideologias e tipificações, estamos tentando definir </a:t>
            </a:r>
            <a:r>
              <a:rPr lang="pt-BR" i="1" dirty="0">
                <a:latin typeface="Garamond" panose="02020404030301010803" pitchFamily="18" charset="0"/>
              </a:rPr>
              <a:t>como a organização policial estrutura suas atividades e utiliza seu poder na sociedade</a:t>
            </a:r>
            <a:r>
              <a:rPr lang="pt-BR" dirty="0">
                <a:latin typeface="Garamond" panose="02020404030301010803" pitchFamily="18" charset="0"/>
              </a:rPr>
              <a:t>” (p. 65).</a:t>
            </a:r>
          </a:p>
          <a:p>
            <a:pPr marL="0" indent="0">
              <a:buNone/>
            </a:pPr>
            <a:endParaRPr lang="pt-BR" i="1" dirty="0"/>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30</a:t>
            </a:fld>
            <a:endParaRPr lang="en-US">
              <a:solidFill>
                <a:prstClr val="black">
                  <a:tint val="75000"/>
                </a:prstClr>
              </a:solidFill>
            </a:endParaRPr>
          </a:p>
        </p:txBody>
      </p:sp>
    </p:spTree>
    <p:extLst>
      <p:ext uri="{BB962C8B-B14F-4D97-AF65-F5344CB8AC3E}">
        <p14:creationId xmlns:p14="http://schemas.microsoft.com/office/powerpoint/2010/main" val="24443981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10 – O direito como atividade prática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lgn="just">
              <a:buNone/>
            </a:pPr>
            <a:r>
              <a:rPr lang="pt-BR" i="1" dirty="0">
                <a:latin typeface="Garamond" panose="02020404030301010803" pitchFamily="18" charset="0"/>
              </a:rPr>
              <a:t>A organização policial: estrutura formal e atividades práticas</a:t>
            </a:r>
            <a:endParaRPr lang="pt-BR" dirty="0">
              <a:latin typeface="Garamond" panose="02020404030301010803" pitchFamily="18" charset="0"/>
            </a:endParaRPr>
          </a:p>
          <a:p>
            <a:pPr algn="just">
              <a:buFont typeface="Wingdings" panose="05000000000000000000" pitchFamily="2" charset="2"/>
              <a:buChar char="à"/>
            </a:pPr>
            <a:r>
              <a:rPr lang="pt-BR" dirty="0">
                <a:latin typeface="Garamond" panose="02020404030301010803" pitchFamily="18" charset="0"/>
                <a:sym typeface="Wingdings" panose="05000000000000000000" pitchFamily="2" charset="2"/>
              </a:rPr>
              <a:t>Modelo organizacional contraditório da polícia:</a:t>
            </a:r>
          </a:p>
          <a:p>
            <a:pPr marL="0" indent="0" algn="just">
              <a:buNone/>
            </a:pPr>
            <a:r>
              <a:rPr lang="pt-BR" u="sng" dirty="0">
                <a:latin typeface="Garamond" panose="02020404030301010803" pitchFamily="18" charset="0"/>
              </a:rPr>
              <a:t>Estrutura formal [modelo burocrático]:</a:t>
            </a:r>
            <a:r>
              <a:rPr lang="pt-BR" dirty="0">
                <a:latin typeface="Garamond" panose="02020404030301010803" pitchFamily="18" charset="0"/>
              </a:rPr>
              <a:t> Modelo ‘quase-militar’; autoridade fortemente centralizada; distinção clara entre níveis hierárquicos; espera-se execução pelos níveis baixos da hierarquia dos comandos da cúpula </a:t>
            </a:r>
          </a:p>
          <a:p>
            <a:pPr marL="0" indent="0" algn="just">
              <a:buNone/>
            </a:pPr>
            <a:r>
              <a:rPr lang="pt-BR" u="sng" dirty="0">
                <a:latin typeface="Garamond" panose="02020404030301010803" pitchFamily="18" charset="0"/>
              </a:rPr>
              <a:t>Prática [modelo discricionário]:</a:t>
            </a:r>
            <a:r>
              <a:rPr lang="pt-BR" dirty="0">
                <a:latin typeface="Garamond" panose="02020404030301010803" pitchFamily="18" charset="0"/>
              </a:rPr>
              <a:t> </a:t>
            </a:r>
          </a:p>
          <a:p>
            <a:pPr marL="514350" indent="-514350" algn="just">
              <a:buAutoNum type="alphaLcPeriod"/>
            </a:pPr>
            <a:r>
              <a:rPr lang="pt-BR" dirty="0">
                <a:latin typeface="Garamond" panose="02020404030301010803" pitchFamily="18" charset="0"/>
              </a:rPr>
              <a:t>Atividade policial é voltada para relações externas e conflitivas; </a:t>
            </a:r>
          </a:p>
          <a:p>
            <a:pPr marL="514350" indent="-514350" algn="just">
              <a:buAutoNum type="alphaLcPeriod"/>
            </a:pPr>
            <a:r>
              <a:rPr lang="pt-BR" dirty="0">
                <a:latin typeface="Garamond" panose="02020404030301010803" pitchFamily="18" charset="0"/>
              </a:rPr>
              <a:t>Discricionariedade “o significado da lei e da ordem é determinado nos encontros rotineiros e cotidianos do policial e sua clientela nas ruas”</a:t>
            </a:r>
          </a:p>
          <a:p>
            <a:pPr marL="514350" indent="-514350" algn="just">
              <a:buAutoNum type="alphaLcPeriod"/>
            </a:pPr>
            <a:r>
              <a:rPr lang="pt-BR" dirty="0">
                <a:latin typeface="Garamond" panose="02020404030301010803" pitchFamily="18" charset="0"/>
              </a:rPr>
              <a:t>O policial enfrenta situações ambíguas</a:t>
            </a:r>
          </a:p>
          <a:p>
            <a:pPr marL="514350" indent="-514350" algn="just">
              <a:buAutoNum type="alphaLcPeriod"/>
            </a:pPr>
            <a:r>
              <a:rPr lang="pt-BR" dirty="0">
                <a:latin typeface="Garamond" panose="02020404030301010803" pitchFamily="18" charset="0"/>
              </a:rPr>
              <a:t>“Subordinação personalizada” a base de autoridade não é posição funcional, mas qualidades pessoais </a:t>
            </a:r>
          </a:p>
          <a:p>
            <a:pPr marL="0" indent="0" algn="just">
              <a:buNone/>
            </a:pPr>
            <a:r>
              <a:rPr lang="pt-BR" dirty="0">
                <a:latin typeface="Garamond" panose="02020404030301010803" pitchFamily="18" charset="0"/>
                <a:sym typeface="Wingdings" panose="05000000000000000000" pitchFamily="2" charset="2"/>
              </a:rPr>
              <a:t> </a:t>
            </a:r>
            <a:r>
              <a:rPr lang="pt-BR" b="1" dirty="0">
                <a:latin typeface="Garamond" panose="02020404030301010803" pitchFamily="18" charset="0"/>
                <a:sym typeface="Wingdings" panose="05000000000000000000" pitchFamily="2" charset="2"/>
              </a:rPr>
              <a:t>Paradoxo da discrição: coexistência da autonomia de funcionários de nível hierárquico inferior com rigidez de controles burocráticos formais</a:t>
            </a:r>
            <a:endParaRPr lang="pt-BR" dirty="0">
              <a:latin typeface="Garamond" panose="02020404030301010803" pitchFamily="18" charset="0"/>
            </a:endParaRPr>
          </a:p>
          <a:p>
            <a:pPr marL="0" indent="0">
              <a:buNone/>
            </a:pPr>
            <a:endParaRPr lang="pt-BR" i="1" dirty="0"/>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31</a:t>
            </a:fld>
            <a:endParaRPr lang="en-US">
              <a:solidFill>
                <a:prstClr val="black">
                  <a:tint val="75000"/>
                </a:prstClr>
              </a:solidFill>
            </a:endParaRPr>
          </a:p>
        </p:txBody>
      </p:sp>
    </p:spTree>
    <p:extLst>
      <p:ext uri="{BB962C8B-B14F-4D97-AF65-F5344CB8AC3E}">
        <p14:creationId xmlns:p14="http://schemas.microsoft.com/office/powerpoint/2010/main" val="3845567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10 – O direito como atividade prática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lgn="just">
              <a:buNone/>
            </a:pPr>
            <a:r>
              <a:rPr lang="pt-BR" i="1" dirty="0">
                <a:latin typeface="Garamond" panose="02020404030301010803" pitchFamily="18" charset="0"/>
              </a:rPr>
              <a:t>Antônio Luiz Paixão - A organização policial numa área metropolitana</a:t>
            </a:r>
          </a:p>
          <a:p>
            <a:pPr marL="0" indent="0" algn="just">
              <a:buNone/>
            </a:pPr>
            <a:endParaRPr lang="pt-BR" i="1" dirty="0">
              <a:latin typeface="Garamond" panose="02020404030301010803" pitchFamily="18" charset="0"/>
            </a:endParaRPr>
          </a:p>
          <a:p>
            <a:pPr marL="0" indent="0" algn="just">
              <a:buNone/>
            </a:pPr>
            <a:r>
              <a:rPr lang="pt-BR" u="sng" dirty="0">
                <a:latin typeface="Garamond" panose="02020404030301010803" pitchFamily="18" charset="0"/>
              </a:rPr>
              <a:t>Referencial empírico:</a:t>
            </a:r>
            <a:r>
              <a:rPr lang="pt-BR" dirty="0">
                <a:latin typeface="Garamond" panose="02020404030301010803" pitchFamily="18" charset="0"/>
              </a:rPr>
              <a:t> dados empíricos resultantes de entrevistas em profundidade com policias civis em diferentes posições hierárquicas e de alguns meses de observação em delegacias distritais e especializadas na região metropolitana de BH</a:t>
            </a:r>
          </a:p>
          <a:p>
            <a:pPr marL="0" indent="0">
              <a:buNone/>
            </a:pPr>
            <a:endParaRPr lang="pt-BR" i="1" dirty="0"/>
          </a:p>
          <a:p>
            <a:pPr marL="0" indent="0">
              <a:buNone/>
            </a:pPr>
            <a:endParaRPr lang="pt-BR" i="1" dirty="0"/>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1117214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10 – O direito como atividade prática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lgn="just">
              <a:buNone/>
            </a:pPr>
            <a:r>
              <a:rPr lang="pt-BR" b="1" i="1" dirty="0">
                <a:latin typeface="Garamond" panose="02020404030301010803" pitchFamily="18" charset="0"/>
              </a:rPr>
              <a:t>A Estrutura formal e seus usos</a:t>
            </a:r>
          </a:p>
          <a:p>
            <a:pPr marL="0" indent="0" algn="just">
              <a:buNone/>
            </a:pPr>
            <a:r>
              <a:rPr lang="pt-BR" b="1" u="sng" dirty="0">
                <a:latin typeface="Garamond" panose="02020404030301010803" pitchFamily="18" charset="0"/>
              </a:rPr>
              <a:t>Estrutura formal:</a:t>
            </a:r>
            <a:r>
              <a:rPr lang="pt-BR" dirty="0">
                <a:latin typeface="Garamond" panose="02020404030301010803" pitchFamily="18" charset="0"/>
              </a:rPr>
              <a:t> “Centralização, hierarquia, disciplina, princípio de carreira, universalismo e profissionalismo são atributos que aproximam a polícia no modelo quase-militar”</a:t>
            </a:r>
          </a:p>
          <a:p>
            <a:pPr marL="0" indent="0" algn="just">
              <a:buNone/>
            </a:pPr>
            <a:r>
              <a:rPr lang="pt-BR" b="1" u="sng" dirty="0">
                <a:latin typeface="Garamond" panose="02020404030301010803" pitchFamily="18" charset="0"/>
              </a:rPr>
              <a:t>Estrutura formal na prática:</a:t>
            </a:r>
            <a:r>
              <a:rPr lang="pt-BR" dirty="0">
                <a:latin typeface="Garamond" panose="02020404030301010803" pitchFamily="18" charset="0"/>
              </a:rPr>
              <a:t> As relações entre ocupantes das diversas posições na hierarquia é fortemente personalizado; estilo pessoal dos delegados na delegacia; dependência da lealdade dos funcionários; grupos muito coesos pautados em lealdade pessoal </a:t>
            </a:r>
          </a:p>
          <a:p>
            <a:pPr marL="0" indent="0" algn="just">
              <a:buNone/>
            </a:pPr>
            <a:r>
              <a:rPr lang="pt-BR" dirty="0">
                <a:latin typeface="Garamond" panose="02020404030301010803" pitchFamily="18" charset="0"/>
              </a:rPr>
              <a:t>“Há, portanto, uma ‘perpetuação de pessoas na direção que, agregada às dimensões de personalismo nas relações organizacionais, introduz a politização na polícia” (p. 70) </a:t>
            </a:r>
            <a:r>
              <a:rPr lang="pt-BR" dirty="0">
                <a:latin typeface="Garamond" panose="02020404030301010803" pitchFamily="18" charset="0"/>
                <a:sym typeface="Wingdings" panose="05000000000000000000" pitchFamily="2" charset="2"/>
              </a:rPr>
              <a:t> O</a:t>
            </a:r>
            <a:r>
              <a:rPr lang="pt-BR" dirty="0">
                <a:latin typeface="Garamond" panose="02020404030301010803" pitchFamily="18" charset="0"/>
              </a:rPr>
              <a:t> conflito na organização policial se dá entre pirâmides paralelas competindo por vantagens</a:t>
            </a:r>
          </a:p>
          <a:p>
            <a:pPr marL="0" indent="0">
              <a:buNone/>
            </a:pPr>
            <a:endParaRPr lang="pt-BR" i="1" dirty="0"/>
          </a:p>
          <a:p>
            <a:pPr marL="0" indent="0">
              <a:buNone/>
            </a:pPr>
            <a:endParaRPr lang="pt-BR" i="1" dirty="0"/>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33</a:t>
            </a:fld>
            <a:endParaRPr lang="en-US">
              <a:solidFill>
                <a:prstClr val="black">
                  <a:tint val="75000"/>
                </a:prstClr>
              </a:solidFill>
            </a:endParaRPr>
          </a:p>
        </p:txBody>
      </p:sp>
    </p:spTree>
    <p:extLst>
      <p:ext uri="{BB962C8B-B14F-4D97-AF65-F5344CB8AC3E}">
        <p14:creationId xmlns:p14="http://schemas.microsoft.com/office/powerpoint/2010/main" val="28616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10 – O direito como atividade prática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b="1" i="1" dirty="0">
                <a:latin typeface="Garamond" panose="02020404030301010803" pitchFamily="18" charset="0"/>
              </a:rPr>
              <a:t>A atividade prática da organização policial</a:t>
            </a:r>
            <a:endParaRPr lang="pt-BR" b="1" dirty="0">
              <a:latin typeface="Garamond" panose="02020404030301010803" pitchFamily="18" charset="0"/>
            </a:endParaRPr>
          </a:p>
          <a:p>
            <a:pPr>
              <a:buFont typeface="Wingdings" panose="05000000000000000000" pitchFamily="2" charset="2"/>
              <a:buChar char="à"/>
            </a:pPr>
            <a:r>
              <a:rPr lang="pt-BR" dirty="0">
                <a:latin typeface="Garamond" panose="02020404030301010803" pitchFamily="18" charset="0"/>
              </a:rPr>
              <a:t>Essas imagens da organização dizem pouco sobre o que se passa nos distritos – para saber isso se passa para o delegado de ação e o policial de </a:t>
            </a:r>
            <a:r>
              <a:rPr lang="pt-BR" b="1" dirty="0">
                <a:latin typeface="Garamond" panose="02020404030301010803" pitchFamily="18" charset="0"/>
              </a:rPr>
              <a:t>‘linha de frente’ </a:t>
            </a:r>
            <a:r>
              <a:rPr lang="pt-BR" dirty="0">
                <a:latin typeface="Garamond" panose="02020404030301010803" pitchFamily="18" charset="0"/>
                <a:sym typeface="Wingdings" panose="05000000000000000000" pitchFamily="2" charset="2"/>
              </a:rPr>
              <a:t> pouco interessados na micropolítica da organização, seu problema central não se encontra na estrutura formal, mas no ambiente externo da organização</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As atividades judiciaria e burocrática altamente formalizadas que tem como produto a </a:t>
            </a:r>
            <a:r>
              <a:rPr lang="pt-BR" b="1" dirty="0">
                <a:latin typeface="Garamond" panose="02020404030301010803" pitchFamily="18" charset="0"/>
                <a:sym typeface="Wingdings" panose="05000000000000000000" pitchFamily="2" charset="2"/>
              </a:rPr>
              <a:t>categorização de atos e indivíduos </a:t>
            </a:r>
          </a:p>
          <a:p>
            <a:pPr marL="0" indent="0">
              <a:buNone/>
            </a:pPr>
            <a:endParaRPr lang="pt-BR" b="1" i="1" u="sng" dirty="0">
              <a:latin typeface="Garamond" panose="02020404030301010803" pitchFamily="18" charset="0"/>
              <a:sym typeface="Wingdings" panose="05000000000000000000" pitchFamily="2" charset="2"/>
            </a:endParaRPr>
          </a:p>
          <a:p>
            <a:pPr marL="0" indent="0">
              <a:buNone/>
            </a:pPr>
            <a:r>
              <a:rPr lang="pt-BR" b="1" i="1" u="sng" dirty="0">
                <a:latin typeface="Garamond" panose="02020404030301010803" pitchFamily="18" charset="0"/>
                <a:sym typeface="Wingdings" panose="05000000000000000000" pitchFamily="2" charset="2"/>
              </a:rPr>
              <a:t>O inquérito </a:t>
            </a: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A ‘linha de frente’ se dedica à atividade judiciária e se legitima pela aplicação da sistemática processualista penal – mas os códigos legais não descrevem a prática do inquérito policial: “quando o inquérito é instaurado, ele já está quase pronto. A gente já sabe quem é o criminoso” (entrevista - p. 74)</a:t>
            </a:r>
            <a:endParaRPr lang="pt-BR" dirty="0">
              <a:latin typeface="Garamond" panose="02020404030301010803" pitchFamily="18" charset="0"/>
            </a:endParaRPr>
          </a:p>
          <a:p>
            <a:pPr marL="0" indent="0" algn="just">
              <a:buNone/>
            </a:pPr>
            <a:r>
              <a:rPr lang="pt-BR" dirty="0">
                <a:latin typeface="Garamond" panose="02020404030301010803" pitchFamily="18" charset="0"/>
              </a:rPr>
              <a:t>“A atividade prática do inquérito policial é orientada, por um lado, por avaliações organizacionais da adequação dos instrumentos legais disponíveis para apuração de ‘broncas’ e, por outro lado, pela aplicação a casos concretos de </a:t>
            </a:r>
            <a:r>
              <a:rPr lang="pt-BR" b="1" dirty="0">
                <a:latin typeface="Garamond" panose="02020404030301010803" pitchFamily="18" charset="0"/>
              </a:rPr>
              <a:t>teorias e estoques de conhecimento</a:t>
            </a:r>
            <a:r>
              <a:rPr lang="pt-BR" dirty="0">
                <a:latin typeface="Garamond" panose="02020404030301010803" pitchFamily="18" charset="0"/>
              </a:rPr>
              <a:t> policiais sobre a natureza do fenômeno criminoso e seus atores” (idem)</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34</a:t>
            </a:fld>
            <a:endParaRPr lang="en-US">
              <a:solidFill>
                <a:prstClr val="black">
                  <a:tint val="75000"/>
                </a:prstClr>
              </a:solidFill>
            </a:endParaRPr>
          </a:p>
        </p:txBody>
      </p:sp>
    </p:spTree>
    <p:extLst>
      <p:ext uri="{BB962C8B-B14F-4D97-AF65-F5344CB8AC3E}">
        <p14:creationId xmlns:p14="http://schemas.microsoft.com/office/powerpoint/2010/main" val="2028251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10 – O direito como atividade prática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b="1" i="1" dirty="0">
                <a:latin typeface="Garamond" panose="02020404030301010803" pitchFamily="18" charset="0"/>
              </a:rPr>
              <a:t>A atividade prática da organização policial</a:t>
            </a:r>
            <a:endParaRPr lang="pt-BR" b="1" dirty="0">
              <a:latin typeface="Garamond" panose="02020404030301010803" pitchFamily="18" charset="0"/>
            </a:endParaRPr>
          </a:p>
          <a:p>
            <a:pPr>
              <a:buFont typeface="Wingdings" panose="05000000000000000000" pitchFamily="2" charset="2"/>
              <a:buChar char="à"/>
            </a:pPr>
            <a:r>
              <a:rPr lang="pt-BR" dirty="0">
                <a:latin typeface="Garamond" panose="02020404030301010803" pitchFamily="18" charset="0"/>
                <a:sym typeface="Wingdings" panose="05000000000000000000" pitchFamily="2" charset="2"/>
              </a:rPr>
              <a:t>O inquérito começa de trás pra frente com a detenção de suspeitos – as prisões ilegais para averiguação são operacionais </a:t>
            </a:r>
          </a:p>
          <a:p>
            <a:pPr marL="0" indent="0">
              <a:buNone/>
            </a:pPr>
            <a:endParaRPr lang="pt-BR" dirty="0">
              <a:latin typeface="Garamond" panose="02020404030301010803" pitchFamily="18" charset="0"/>
            </a:endParaRPr>
          </a:p>
          <a:p>
            <a:pPr marL="0" indent="0" algn="just">
              <a:buNone/>
            </a:pPr>
            <a:r>
              <a:rPr lang="pt-BR" dirty="0">
                <a:latin typeface="Garamond" panose="02020404030301010803" pitchFamily="18" charset="0"/>
              </a:rPr>
              <a:t>“Assim, comunicada uma ocorrência e existindo uma vítima, a investigação busca não tanto a apuração do crime, mas a identificação, na ‘clientela marginal’ da organização, de possíveis autores do crime. Para isto não são necessárias categorias legais; antes, são usadas tipificações que articulam atos (modalidades de ação criminosa) e comportamentos e atitudes típicos de atores. Tipificações surgem tanto da experiência subjetiva do policial quanto de seu treinamento prático adquirido na carreira” (p. 75)</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35</a:t>
            </a:fld>
            <a:endParaRPr lang="en-US">
              <a:solidFill>
                <a:prstClr val="black">
                  <a:tint val="75000"/>
                </a:prstClr>
              </a:solidFill>
            </a:endParaRPr>
          </a:p>
        </p:txBody>
      </p:sp>
    </p:spTree>
    <p:extLst>
      <p:ext uri="{BB962C8B-B14F-4D97-AF65-F5344CB8AC3E}">
        <p14:creationId xmlns:p14="http://schemas.microsoft.com/office/powerpoint/2010/main" val="256646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10 – O direito como atividade prática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i="1" dirty="0">
                <a:latin typeface="Garamond" panose="02020404030301010803" pitchFamily="18" charset="0"/>
              </a:rPr>
              <a:t>Antônio Luiz Paixão - A organização policial numa área metropolitana</a:t>
            </a:r>
          </a:p>
          <a:p>
            <a:pPr marL="0" indent="0">
              <a:buNone/>
            </a:pPr>
            <a:r>
              <a:rPr lang="pt-BR" dirty="0">
                <a:latin typeface="Garamond" panose="02020404030301010803" pitchFamily="18" charset="0"/>
              </a:rPr>
              <a:t>Esse estoque de conhecimento envolve:</a:t>
            </a:r>
          </a:p>
          <a:p>
            <a:pPr marL="514350" indent="-514350">
              <a:buAutoNum type="arabicPeriod"/>
            </a:pPr>
            <a:r>
              <a:rPr lang="pt-BR" dirty="0">
                <a:latin typeface="Garamond" panose="02020404030301010803" pitchFamily="18" charset="0"/>
              </a:rPr>
              <a:t>A tipificação entre membro das classes perigosas e indivíduos das classes trabalhadoras  - “vagabundo” ou “trabalhador” – desde documentos, a características físicas e atitude</a:t>
            </a:r>
          </a:p>
          <a:p>
            <a:pPr marL="514350" indent="-514350">
              <a:buAutoNum type="arabicPeriod"/>
            </a:pPr>
            <a:r>
              <a:rPr lang="pt-BR" dirty="0">
                <a:latin typeface="Garamond" panose="02020404030301010803" pitchFamily="18" charset="0"/>
              </a:rPr>
              <a:t>Tipos de ‘vagabundos’ – duas grandes categorias: ‘leve’ (furto) e ‘pesada’ (assalto) – o que distingue os dois tipos é inteligência – habilidades organizacionais e operacionais – essa classificação se desdobra em combinações e transições;</a:t>
            </a:r>
          </a:p>
          <a:p>
            <a:pPr marL="514350" indent="-514350">
              <a:buFont typeface="Arial" panose="020B0604020202020204" pitchFamily="34" charset="0"/>
              <a:buAutoNum type="arabicPeriod"/>
            </a:pPr>
            <a:r>
              <a:rPr lang="pt-BR" dirty="0">
                <a:latin typeface="Garamond" panose="02020404030301010803" pitchFamily="18" charset="0"/>
              </a:rPr>
              <a:t>Tipificações orientam também o policial na busca de evidências no interrogatório de culpabilidade – diferentes tipos de interrogatório para diferentes tipos de crime</a:t>
            </a:r>
          </a:p>
          <a:p>
            <a:pPr marL="514350" indent="-514350">
              <a:buAutoNum type="arabicPeriod"/>
            </a:pPr>
            <a:endParaRPr lang="pt-BR" dirty="0"/>
          </a:p>
          <a:p>
            <a:pPr marL="0" indent="0">
              <a:buNone/>
            </a:pPr>
            <a:endParaRPr lang="pt-BR" i="1" dirty="0"/>
          </a:p>
          <a:p>
            <a:pPr marL="0" indent="0">
              <a:buNone/>
            </a:pPr>
            <a:endParaRPr lang="pt-BR" i="1" dirty="0"/>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36</a:t>
            </a:fld>
            <a:endParaRPr lang="en-US">
              <a:solidFill>
                <a:prstClr val="black">
                  <a:tint val="75000"/>
                </a:prstClr>
              </a:solidFill>
            </a:endParaRPr>
          </a:p>
        </p:txBody>
      </p:sp>
    </p:spTree>
    <p:extLst>
      <p:ext uri="{BB962C8B-B14F-4D97-AF65-F5344CB8AC3E}">
        <p14:creationId xmlns:p14="http://schemas.microsoft.com/office/powerpoint/2010/main" val="1256536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10 – O direito como atividade prática</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i="1" dirty="0">
                <a:latin typeface="Garamond" panose="02020404030301010803" pitchFamily="18" charset="0"/>
              </a:rPr>
              <a:t>Antônio Luiz Paixão - A organização policial numa área metropolitana</a:t>
            </a:r>
          </a:p>
          <a:p>
            <a:pPr marL="0" indent="0">
              <a:buNone/>
            </a:pPr>
            <a:r>
              <a:rPr lang="pt-BR" dirty="0">
                <a:latin typeface="Garamond" panose="02020404030301010803" pitchFamily="18" charset="0"/>
              </a:rPr>
              <a:t>“(...) tipificações e informação ‘de dentro’ sobre a criminalidade tornam possível para o policial ligar atividades criminosas a membros individuais da clientela marginal, com sua psicologia, hábitos e manias. Tipificações são geradas nos distritos policiais informalmente (não são escritas e não são armazenadas em arquivos), assim como informalmente se incorporam à atividade prática de novos policiais” – atividade policial não se aprende na escola, o policial aprende a trabalhar na delegacia – “tipificações sobre a natureza e a composição da clientela marginal, sobre fontes competentes de informação e modos de processamento de suspeitos constituem a </a:t>
            </a:r>
            <a:r>
              <a:rPr lang="pt-BR" b="1" dirty="0">
                <a:latin typeface="Garamond" panose="02020404030301010803" pitchFamily="18" charset="0"/>
              </a:rPr>
              <a:t>cultura da organização </a:t>
            </a:r>
            <a:r>
              <a:rPr lang="pt-BR" dirty="0">
                <a:latin typeface="Garamond" panose="02020404030301010803" pitchFamily="18" charset="0"/>
              </a:rPr>
              <a:t>e a socialização profissional significa o uso competente desta cultura” (p. 78)</a:t>
            </a:r>
          </a:p>
          <a:p>
            <a:pPr marL="0" indent="0">
              <a:buNone/>
            </a:pPr>
            <a:r>
              <a:rPr lang="pt-BR" b="1" dirty="0">
                <a:latin typeface="Garamond" panose="02020404030301010803" pitchFamily="18" charset="0"/>
                <a:sym typeface="Wingdings" panose="05000000000000000000" pitchFamily="2" charset="2"/>
              </a:rPr>
              <a:t> </a:t>
            </a:r>
            <a:r>
              <a:rPr lang="pt-BR" b="1" dirty="0">
                <a:latin typeface="Garamond" panose="02020404030301010803" pitchFamily="18" charset="0"/>
              </a:rPr>
              <a:t>Disjunção entre formalização e atividade prática</a:t>
            </a:r>
          </a:p>
          <a:p>
            <a:pPr marL="0" indent="0">
              <a:buNone/>
            </a:pPr>
            <a:endParaRPr lang="pt-BR" i="1" dirty="0"/>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37</a:t>
            </a:fld>
            <a:endParaRPr lang="en-US">
              <a:solidFill>
                <a:prstClr val="black">
                  <a:tint val="75000"/>
                </a:prstClr>
              </a:solidFill>
            </a:endParaRPr>
          </a:p>
        </p:txBody>
      </p:sp>
    </p:spTree>
    <p:extLst>
      <p:ext uri="{BB962C8B-B14F-4D97-AF65-F5344CB8AC3E}">
        <p14:creationId xmlns:p14="http://schemas.microsoft.com/office/powerpoint/2010/main" val="3141744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lgn="just">
              <a:buNone/>
            </a:pPr>
            <a:endParaRPr lang="pt-BR" b="1" dirty="0">
              <a:latin typeface="Garamond" panose="02020404030301010803" pitchFamily="18" charset="0"/>
              <a:sym typeface="Wingdings" panose="05000000000000000000" pitchFamily="2" charset="2"/>
            </a:endParaRPr>
          </a:p>
          <a:p>
            <a:pPr marL="0" indent="0" algn="just">
              <a:buNone/>
            </a:pPr>
            <a:endParaRPr lang="pt-BR" b="1" dirty="0">
              <a:latin typeface="Garamond" panose="02020404030301010803" pitchFamily="18" charset="0"/>
              <a:sym typeface="Wingdings" panose="05000000000000000000" pitchFamily="2" charset="2"/>
            </a:endParaRPr>
          </a:p>
          <a:p>
            <a:pPr marL="0" indent="0" algn="just">
              <a:buNone/>
            </a:pPr>
            <a:endParaRPr lang="pt-BR" b="1" dirty="0">
              <a:latin typeface="Garamond" panose="02020404030301010803" pitchFamily="18" charset="0"/>
              <a:sym typeface="Wingdings" panose="05000000000000000000" pitchFamily="2" charset="2"/>
            </a:endParaRPr>
          </a:p>
          <a:p>
            <a:pPr marL="0" indent="0" algn="ctr">
              <a:buNone/>
            </a:pPr>
            <a:r>
              <a:rPr lang="pt-BR" b="1" dirty="0">
                <a:latin typeface="Garamond" panose="02020404030301010803" pitchFamily="18" charset="0"/>
                <a:sym typeface="Wingdings" panose="05000000000000000000" pitchFamily="2" charset="2"/>
              </a:rPr>
              <a:t>Pierre Bourdieu: o campo jurídico</a:t>
            </a:r>
          </a:p>
          <a:p>
            <a:pPr algn="just">
              <a:buFontTx/>
              <a:buChar char="-"/>
            </a:pPr>
            <a:endParaRPr lang="pt-BR" dirty="0">
              <a:latin typeface="Garamond" panose="02020404030301010803" pitchFamily="18" charset="0"/>
              <a:sym typeface="Wingdings" panose="05000000000000000000" pitchFamily="2" charset="2"/>
            </a:endParaRPr>
          </a:p>
          <a:p>
            <a:pPr algn="just">
              <a:buFontTx/>
              <a:buChar char="-"/>
            </a:pPr>
            <a:endParaRPr lang="pt-BR" dirty="0">
              <a:latin typeface="Garamond" panose="02020404030301010803" pitchFamily="18" charset="0"/>
              <a:sym typeface="Wingdings" panose="05000000000000000000" pitchFamily="2" charset="2"/>
            </a:endParaRPr>
          </a:p>
          <a:p>
            <a:pPr marL="0" indent="0" algn="ctr">
              <a:buNone/>
            </a:pPr>
            <a:endParaRPr lang="pt-BR" b="1" dirty="0">
              <a:latin typeface="Garamond" panose="02020404030301010803" pitchFamily="18" charset="0"/>
              <a:sym typeface="Wingdings" panose="05000000000000000000" pitchFamily="2" charset="2"/>
            </a:endParaRPr>
          </a:p>
          <a:p>
            <a:pPr marL="0" indent="0" algn="just">
              <a:buNone/>
            </a:pPr>
            <a:endParaRPr lang="pt-BR" i="1" u="sng" dirty="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498421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10000"/>
          </a:bodyPr>
          <a:lstStyle/>
          <a:p>
            <a:pPr marL="0" indent="0" algn="just">
              <a:buNone/>
            </a:pPr>
            <a:r>
              <a:rPr lang="pt-BR" i="1" u="sng" dirty="0">
                <a:latin typeface="Garamond" panose="02020404030301010803" pitchFamily="18" charset="0"/>
              </a:rPr>
              <a:t>A perspectiva sociológica de Pierre </a:t>
            </a:r>
            <a:r>
              <a:rPr lang="pt-BR" i="1" u="sng" dirty="0" err="1">
                <a:latin typeface="Garamond" panose="02020404030301010803" pitchFamily="18" charset="0"/>
              </a:rPr>
              <a:t>Bourdieu</a:t>
            </a:r>
            <a:endParaRPr lang="pt-BR" i="1" u="sng" dirty="0">
              <a:latin typeface="Garamond" panose="02020404030301010803" pitchFamily="18" charset="0"/>
            </a:endParaRPr>
          </a:p>
          <a:p>
            <a:pPr algn="just">
              <a:buFontTx/>
              <a:buChar char="-"/>
            </a:pPr>
            <a:r>
              <a:rPr lang="pt-BR" dirty="0">
                <a:latin typeface="Garamond" panose="02020404030301010803" pitchFamily="18" charset="0"/>
                <a:sym typeface="Wingdings" panose="05000000000000000000" pitchFamily="2" charset="2"/>
              </a:rPr>
              <a:t>Compreende a “sociedade” como </a:t>
            </a:r>
            <a:r>
              <a:rPr lang="pt-BR" b="1" dirty="0">
                <a:latin typeface="Garamond" panose="02020404030301010803" pitchFamily="18" charset="0"/>
                <a:sym typeface="Wingdings" panose="05000000000000000000" pitchFamily="2" charset="2"/>
              </a:rPr>
              <a:t>espaço de posições</a:t>
            </a:r>
          </a:p>
          <a:p>
            <a:pPr algn="just">
              <a:buFontTx/>
              <a:buChar char="-"/>
            </a:pPr>
            <a:r>
              <a:rPr lang="pt-BR" dirty="0">
                <a:latin typeface="Garamond" panose="02020404030301010803" pitchFamily="18" charset="0"/>
                <a:sym typeface="Wingdings" panose="05000000000000000000" pitchFamily="2" charset="2"/>
              </a:rPr>
              <a:t>No espaço social, as posições se diferenciam entre si a partir de uma distribuição desigual de bens e recursos escassos que podem ser dos mais diversos tipos (dinheiro, poder político, autoridade científica </a:t>
            </a:r>
            <a:r>
              <a:rPr lang="pt-BR" dirty="0" err="1">
                <a:latin typeface="Garamond" panose="02020404030301010803" pitchFamily="18" charset="0"/>
                <a:sym typeface="Wingdings" panose="05000000000000000000" pitchFamily="2" charset="2"/>
              </a:rPr>
              <a:t>etc</a:t>
            </a:r>
            <a:r>
              <a:rPr lang="pt-BR" dirty="0">
                <a:latin typeface="Garamond" panose="02020404030301010803" pitchFamily="18" charset="0"/>
                <a:sym typeface="Wingdings" panose="05000000000000000000" pitchFamily="2" charset="2"/>
              </a:rPr>
              <a:t>).</a:t>
            </a:r>
          </a:p>
          <a:p>
            <a:pPr algn="just">
              <a:buFontTx/>
              <a:buChar char="-"/>
            </a:pPr>
            <a:r>
              <a:rPr lang="pt-BR" dirty="0">
                <a:latin typeface="Garamond" panose="02020404030301010803" pitchFamily="18" charset="0"/>
                <a:sym typeface="Wingdings" panose="05000000000000000000" pitchFamily="2" charset="2"/>
              </a:rPr>
              <a:t>A </a:t>
            </a:r>
            <a:r>
              <a:rPr lang="pt-BR" b="1" dirty="0">
                <a:latin typeface="Garamond" panose="02020404030301010803" pitchFamily="18" charset="0"/>
                <a:sym typeface="Wingdings" panose="05000000000000000000" pitchFamily="2" charset="2"/>
              </a:rPr>
              <a:t>estrutura</a:t>
            </a:r>
            <a:r>
              <a:rPr lang="pt-BR" dirty="0">
                <a:latin typeface="Garamond" panose="02020404030301010803" pitchFamily="18" charset="0"/>
                <a:sym typeface="Wingdings" panose="05000000000000000000" pitchFamily="2" charset="2"/>
              </a:rPr>
              <a:t> dessa distribuição está em constante transformação porque esses bens e recursos são disputados pelos agentes que ocupam diferentes posições no espaço  </a:t>
            </a:r>
            <a:r>
              <a:rPr lang="pt-BR" i="1" dirty="0">
                <a:latin typeface="Garamond" panose="02020404030301010803" pitchFamily="18" charset="0"/>
                <a:sym typeface="Wingdings" panose="05000000000000000000" pitchFamily="2" charset="2"/>
              </a:rPr>
              <a:t>Atuar no universo social é competir </a:t>
            </a:r>
            <a:endParaRPr lang="pt-BR" dirty="0">
              <a:latin typeface="Garamond" panose="02020404030301010803" pitchFamily="18" charset="0"/>
              <a:sym typeface="Wingdings" panose="05000000000000000000" pitchFamily="2" charset="2"/>
            </a:endParaRPr>
          </a:p>
          <a:p>
            <a:pPr algn="just">
              <a:buFontTx/>
              <a:buChar char="-"/>
            </a:pPr>
            <a:endParaRPr lang="pt-BR" dirty="0">
              <a:latin typeface="Garamond" panose="02020404030301010803" pitchFamily="18" charset="0"/>
              <a:sym typeface="Wingdings" panose="05000000000000000000" pitchFamily="2" charset="2"/>
            </a:endParaRPr>
          </a:p>
          <a:p>
            <a:pPr algn="just">
              <a:buFontTx/>
              <a:buChar char="-"/>
            </a:pPr>
            <a:endParaRPr lang="pt-BR" dirty="0">
              <a:latin typeface="Garamond" panose="02020404030301010803" pitchFamily="18" charset="0"/>
              <a:sym typeface="Wingdings" panose="05000000000000000000" pitchFamily="2" charset="2"/>
            </a:endParaRPr>
          </a:p>
          <a:p>
            <a:pPr marL="0" indent="0" algn="ctr">
              <a:buNone/>
            </a:pPr>
            <a:r>
              <a:rPr lang="pt-BR" b="1" dirty="0">
                <a:latin typeface="Garamond" panose="02020404030301010803" pitchFamily="18" charset="0"/>
                <a:sym typeface="Wingdings" panose="05000000000000000000" pitchFamily="2" charset="2"/>
              </a:rPr>
              <a:t>Campo</a:t>
            </a:r>
          </a:p>
          <a:p>
            <a:pPr marL="0" indent="0" algn="just">
              <a:buNone/>
            </a:pPr>
            <a:endParaRPr lang="pt-BR" i="1" u="sng" dirty="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5</a:t>
            </a:fld>
            <a:endParaRPr lang="en-US">
              <a:solidFill>
                <a:prstClr val="black">
                  <a:tint val="75000"/>
                </a:prstClr>
              </a:solidFill>
            </a:endParaRPr>
          </a:p>
        </p:txBody>
      </p:sp>
      <p:sp>
        <p:nvSpPr>
          <p:cNvPr id="5" name="Seta para baixo 4"/>
          <p:cNvSpPr/>
          <p:nvPr/>
        </p:nvSpPr>
        <p:spPr>
          <a:xfrm>
            <a:off x="5880847" y="5136776"/>
            <a:ext cx="430306" cy="5109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prstClr val="white"/>
              </a:solidFill>
            </a:endParaRPr>
          </a:p>
        </p:txBody>
      </p:sp>
    </p:spTree>
    <p:extLst>
      <p:ext uri="{BB962C8B-B14F-4D97-AF65-F5344CB8AC3E}">
        <p14:creationId xmlns:p14="http://schemas.microsoft.com/office/powerpoint/2010/main" val="70298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lnSpcReduction="10000"/>
          </a:bodyPr>
          <a:lstStyle/>
          <a:p>
            <a:pPr marL="0" indent="0" algn="just">
              <a:buNone/>
            </a:pPr>
            <a:r>
              <a:rPr lang="pt-BR" i="1" u="sng" dirty="0">
                <a:latin typeface="Garamond" panose="02020404030301010803" pitchFamily="18" charset="0"/>
              </a:rPr>
              <a:t>A perspectiva sociológica de Pierre </a:t>
            </a:r>
            <a:r>
              <a:rPr lang="pt-BR" i="1" u="sng" dirty="0" err="1">
                <a:latin typeface="Garamond" panose="02020404030301010803" pitchFamily="18" charset="0"/>
              </a:rPr>
              <a:t>Bourdieu</a:t>
            </a:r>
            <a:endParaRPr lang="pt-BR" i="1" u="sng" dirty="0">
              <a:latin typeface="Garamond" panose="02020404030301010803" pitchFamily="18" charset="0"/>
            </a:endParaRPr>
          </a:p>
          <a:p>
            <a:pPr algn="just">
              <a:buFont typeface="Wingdings" panose="05000000000000000000" pitchFamily="2" charset="2"/>
              <a:buChar char="à"/>
            </a:pPr>
            <a:r>
              <a:rPr lang="pt-BR" i="1" u="sng" dirty="0">
                <a:latin typeface="Garamond" panose="02020404030301010803" pitchFamily="18" charset="0"/>
                <a:sym typeface="Wingdings" panose="05000000000000000000" pitchFamily="2" charset="2"/>
              </a:rPr>
              <a:t>Campo </a:t>
            </a:r>
          </a:p>
          <a:p>
            <a:pPr algn="just">
              <a:buFontTx/>
              <a:buChar char="-"/>
            </a:pPr>
            <a:r>
              <a:rPr lang="pt-BR" dirty="0">
                <a:latin typeface="Garamond" panose="02020404030301010803" pitchFamily="18" charset="0"/>
                <a:sym typeface="Wingdings" panose="05000000000000000000" pitchFamily="2" charset="2"/>
              </a:rPr>
              <a:t>Compreensão das diferentes áreas da vida social que expressa o </a:t>
            </a:r>
            <a:r>
              <a:rPr lang="pt-BR" b="1" dirty="0">
                <a:latin typeface="Garamond" panose="02020404030301010803" pitchFamily="18" charset="0"/>
                <a:sym typeface="Wingdings" panose="05000000000000000000" pitchFamily="2" charset="2"/>
              </a:rPr>
              <a:t>modo de pensar relacional</a:t>
            </a:r>
            <a:r>
              <a:rPr lang="pt-BR" dirty="0">
                <a:latin typeface="Garamond" panose="02020404030301010803" pitchFamily="18" charset="0"/>
                <a:sym typeface="Wingdings" panose="05000000000000000000" pitchFamily="2" charset="2"/>
              </a:rPr>
              <a:t>  estrutura de posições </a:t>
            </a:r>
          </a:p>
          <a:p>
            <a:pPr algn="just">
              <a:buFontTx/>
              <a:buChar char="-"/>
            </a:pPr>
            <a:r>
              <a:rPr lang="pt-BR" dirty="0">
                <a:latin typeface="Garamond" panose="02020404030301010803" pitchFamily="18" charset="0"/>
              </a:rPr>
              <a:t>Nas sociedades altamente diferenciadas, o cosmos social é constituído pelo conjunto de microcosmos sociais relativamente autônomos, espaços de relações objetivas que são o lugar de uma lógica específica e irredutível à lógica que rege os outros campos (BOURDIEU, 1992). </a:t>
            </a:r>
          </a:p>
          <a:p>
            <a:pPr marL="0" indent="0" algn="just">
              <a:buNone/>
            </a:pPr>
            <a:r>
              <a:rPr lang="pt-BR" u="sng" dirty="0">
                <a:latin typeface="Garamond" panose="02020404030301010803" pitchFamily="18" charset="0"/>
              </a:rPr>
              <a:t>Síntese:</a:t>
            </a:r>
            <a:r>
              <a:rPr lang="pt-BR" dirty="0">
                <a:latin typeface="Garamond" panose="02020404030301010803" pitchFamily="18" charset="0"/>
              </a:rPr>
              <a:t> os campos são espaços sociais estruturados de posições objetivas definidas por montantes desiguais de recursos de poder </a:t>
            </a:r>
            <a:r>
              <a:rPr lang="pt-BR" dirty="0">
                <a:latin typeface="Garamond" panose="02020404030301010803" pitchFamily="18" charset="0"/>
                <a:sym typeface="Wingdings" panose="05000000000000000000" pitchFamily="2" charset="2"/>
              </a:rPr>
              <a:t> </a:t>
            </a:r>
            <a:r>
              <a:rPr lang="pt-BR" b="1" dirty="0">
                <a:latin typeface="Garamond" panose="02020404030301010803" pitchFamily="18" charset="0"/>
                <a:sym typeface="Wingdings" panose="05000000000000000000" pitchFamily="2" charset="2"/>
              </a:rPr>
              <a:t>Capitais</a:t>
            </a: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4278242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20000"/>
          </a:bodyPr>
          <a:lstStyle/>
          <a:p>
            <a:pPr marL="0" indent="0" algn="just">
              <a:buNone/>
            </a:pPr>
            <a:r>
              <a:rPr lang="pt-BR" i="1" u="sng" dirty="0">
                <a:latin typeface="Garamond" panose="02020404030301010803" pitchFamily="18" charset="0"/>
              </a:rPr>
              <a:t>A perspectiva sociológica de Pierre </a:t>
            </a:r>
            <a:r>
              <a:rPr lang="pt-BR" i="1" u="sng" dirty="0" err="1">
                <a:latin typeface="Garamond" panose="02020404030301010803" pitchFamily="18" charset="0"/>
              </a:rPr>
              <a:t>Bourdieu</a:t>
            </a:r>
            <a:endParaRPr lang="pt-BR" i="1" u="sng" dirty="0">
              <a:latin typeface="Garamond" panose="02020404030301010803" pitchFamily="18" charset="0"/>
            </a:endParaRPr>
          </a:p>
          <a:p>
            <a:pPr algn="just">
              <a:buFont typeface="Wingdings" panose="05000000000000000000" pitchFamily="2" charset="2"/>
              <a:buChar char="à"/>
            </a:pPr>
            <a:r>
              <a:rPr lang="pt-BR" i="1" u="sng" dirty="0">
                <a:latin typeface="Garamond" panose="02020404030301010803" pitchFamily="18" charset="0"/>
                <a:sym typeface="Wingdings" panose="05000000000000000000" pitchFamily="2" charset="2"/>
              </a:rPr>
              <a:t>Campo </a:t>
            </a:r>
          </a:p>
          <a:p>
            <a:pPr marL="0" indent="0" algn="just">
              <a:buNone/>
            </a:pPr>
            <a:r>
              <a:rPr lang="pt-BR" b="1" dirty="0">
                <a:latin typeface="Garamond" panose="02020404030301010803" pitchFamily="18" charset="0"/>
                <a:sym typeface="Wingdings" panose="05000000000000000000" pitchFamily="2" charset="2"/>
              </a:rPr>
              <a:t>Capital: </a:t>
            </a:r>
            <a:r>
              <a:rPr lang="pt-BR" dirty="0">
                <a:latin typeface="Garamond" panose="02020404030301010803" pitchFamily="18" charset="0"/>
                <a:sym typeface="Wingdings" panose="05000000000000000000" pitchFamily="2" charset="2"/>
              </a:rPr>
              <a:t>bens e recursos eficazes tanto como meios quanto como fins das disputas no espaço social</a:t>
            </a:r>
          </a:p>
          <a:p>
            <a:pPr marL="0" indent="0" algn="just">
              <a:buNone/>
            </a:pPr>
            <a:r>
              <a:rPr lang="pt-BR" b="1" dirty="0">
                <a:latin typeface="Garamond" panose="02020404030301010803" pitchFamily="18" charset="0"/>
                <a:sym typeface="Wingdings" panose="05000000000000000000" pitchFamily="2" charset="2"/>
              </a:rPr>
              <a:t>	Principais tipos na sociedade moderna:</a:t>
            </a:r>
          </a:p>
          <a:p>
            <a:pPr marL="457200" lvl="1" indent="0" algn="just">
              <a:buNone/>
            </a:pPr>
            <a:r>
              <a:rPr lang="pt-BR" dirty="0">
                <a:latin typeface="Garamond" panose="02020404030301010803" pitchFamily="18" charset="0"/>
                <a:sym typeface="Wingdings" panose="05000000000000000000" pitchFamily="2" charset="2"/>
              </a:rPr>
              <a:t>a) </a:t>
            </a:r>
            <a:r>
              <a:rPr lang="pt-BR" u="sng" dirty="0">
                <a:latin typeface="Garamond" panose="02020404030301010803" pitchFamily="18" charset="0"/>
                <a:sym typeface="Wingdings" panose="05000000000000000000" pitchFamily="2" charset="2"/>
              </a:rPr>
              <a:t>capital econômico </a:t>
            </a:r>
            <a:r>
              <a:rPr lang="pt-BR" dirty="0">
                <a:latin typeface="Garamond" panose="02020404030301010803" pitchFamily="18" charset="0"/>
                <a:sym typeface="Wingdings" panose="05000000000000000000" pitchFamily="2" charset="2"/>
              </a:rPr>
              <a:t>de posses materiais</a:t>
            </a:r>
          </a:p>
          <a:p>
            <a:pPr marL="457200" lvl="1" indent="0" algn="just">
              <a:buNone/>
            </a:pPr>
            <a:r>
              <a:rPr lang="pt-BR" dirty="0">
                <a:latin typeface="Garamond" panose="02020404030301010803" pitchFamily="18" charset="0"/>
                <a:sym typeface="Wingdings" panose="05000000000000000000" pitchFamily="2" charset="2"/>
              </a:rPr>
              <a:t>b) </a:t>
            </a:r>
            <a:r>
              <a:rPr lang="pt-BR" u="sng" dirty="0">
                <a:latin typeface="Garamond" panose="02020404030301010803" pitchFamily="18" charset="0"/>
                <a:sym typeface="Wingdings" panose="05000000000000000000" pitchFamily="2" charset="2"/>
              </a:rPr>
              <a:t>capital cultural </a:t>
            </a:r>
            <a:r>
              <a:rPr lang="pt-BR" dirty="0">
                <a:latin typeface="Garamond" panose="02020404030301010803" pitchFamily="18" charset="0"/>
                <a:sym typeface="Wingdings" panose="05000000000000000000" pitchFamily="2" charset="2"/>
              </a:rPr>
              <a:t>de competências educacionais socialmente prestigiadas – formato incorporado (capacidade de expressão verbal); institucionalizado (diploma de uma universidade de prestigio) e objetivado (presença de biblioteca em casa)</a:t>
            </a:r>
          </a:p>
          <a:p>
            <a:pPr marL="0" indent="0" algn="just">
              <a:buNone/>
            </a:pPr>
            <a:r>
              <a:rPr lang="pt-BR" b="1" dirty="0">
                <a:latin typeface="Garamond" panose="02020404030301010803" pitchFamily="18" charset="0"/>
                <a:sym typeface="Wingdings" panose="05000000000000000000" pitchFamily="2" charset="2"/>
              </a:rPr>
              <a:t>Capital simbólico: </a:t>
            </a:r>
            <a:r>
              <a:rPr lang="pt-BR" dirty="0">
                <a:latin typeface="Garamond" panose="02020404030301010803" pitchFamily="18" charset="0"/>
                <a:sym typeface="Wingdings" panose="05000000000000000000" pitchFamily="2" charset="2"/>
              </a:rPr>
              <a:t>todos os capitais assumem a forma de capital simbólico quando se exprimem em marcas distintivas de autoridade e prestígio  a operação de qualquer espécie de capital está fundada sobre o </a:t>
            </a:r>
            <a:r>
              <a:rPr lang="pt-BR" b="1" dirty="0">
                <a:latin typeface="Garamond" panose="02020404030301010803" pitchFamily="18" charset="0"/>
                <a:sym typeface="Wingdings" panose="05000000000000000000" pitchFamily="2" charset="2"/>
              </a:rPr>
              <a:t>reconhecimento social </a:t>
            </a:r>
            <a:r>
              <a:rPr lang="pt-BR" dirty="0">
                <a:latin typeface="Garamond" panose="02020404030301010803" pitchFamily="18" charset="0"/>
                <a:sym typeface="Wingdings" panose="05000000000000000000" pitchFamily="2" charset="2"/>
              </a:rPr>
              <a:t>de sua legitimidade como instrumento de poder</a:t>
            </a:r>
            <a:endParaRPr lang="pt-BR" b="1" dirty="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4172501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lnSpcReduction="10000"/>
          </a:bodyPr>
          <a:lstStyle/>
          <a:p>
            <a:pPr marL="0" indent="0" algn="just">
              <a:buNone/>
            </a:pPr>
            <a:r>
              <a:rPr lang="pt-BR" i="1" u="sng" dirty="0">
                <a:latin typeface="Garamond" panose="02020404030301010803" pitchFamily="18" charset="0"/>
              </a:rPr>
              <a:t>A perspectiva sociológica de Pierre </a:t>
            </a:r>
            <a:r>
              <a:rPr lang="pt-BR" i="1" u="sng" dirty="0" err="1">
                <a:latin typeface="Garamond" panose="02020404030301010803" pitchFamily="18" charset="0"/>
              </a:rPr>
              <a:t>Bourdieu</a:t>
            </a:r>
            <a:endParaRPr lang="pt-BR" i="1" u="sng" dirty="0">
              <a:latin typeface="Garamond" panose="02020404030301010803" pitchFamily="18" charset="0"/>
            </a:endParaRPr>
          </a:p>
          <a:p>
            <a:pPr algn="just">
              <a:buFont typeface="Wingdings" panose="05000000000000000000" pitchFamily="2" charset="2"/>
              <a:buChar char="à"/>
            </a:pPr>
            <a:r>
              <a:rPr lang="pt-BR" i="1" u="sng" dirty="0">
                <a:latin typeface="Garamond" panose="02020404030301010803" pitchFamily="18" charset="0"/>
                <a:sym typeface="Wingdings" panose="05000000000000000000" pitchFamily="2" charset="2"/>
              </a:rPr>
              <a:t>Campo </a:t>
            </a:r>
          </a:p>
          <a:p>
            <a:pPr algn="just">
              <a:buFontTx/>
              <a:buChar char="-"/>
            </a:pPr>
            <a:r>
              <a:rPr lang="pt-BR" b="1" dirty="0">
                <a:latin typeface="Garamond" panose="02020404030301010803" pitchFamily="18" charset="0"/>
                <a:sym typeface="Wingdings" panose="05000000000000000000" pitchFamily="2" charset="2"/>
              </a:rPr>
              <a:t>Autonomia: </a:t>
            </a:r>
            <a:r>
              <a:rPr lang="pt-BR" dirty="0">
                <a:latin typeface="Garamond" panose="02020404030301010803" pitchFamily="18" charset="0"/>
              </a:rPr>
              <a:t>capacidade dos campos de impor sua lógica específica (interesse específico) aos agentes e de não ser influenciado por elementos externos – “coeficiente de refração”</a:t>
            </a:r>
          </a:p>
          <a:p>
            <a:pPr algn="just">
              <a:buFontTx/>
              <a:buChar char="-"/>
            </a:pPr>
            <a:r>
              <a:rPr lang="pt-BR" b="1" dirty="0">
                <a:latin typeface="Garamond" panose="02020404030301010803" pitchFamily="18" charset="0"/>
                <a:sym typeface="Wingdings" panose="05000000000000000000" pitchFamily="2" charset="2"/>
              </a:rPr>
              <a:t>Homologia entre a estrutura das posições objetivas e a estrutura das tomadas de posição </a:t>
            </a:r>
            <a:r>
              <a:rPr lang="pt-BR" dirty="0">
                <a:latin typeface="Garamond" panose="02020404030301010803" pitchFamily="18" charset="0"/>
                <a:sym typeface="Wingdings" panose="05000000000000000000" pitchFamily="2" charset="2"/>
              </a:rPr>
              <a:t>(suas ações, estratégias e expressões)</a:t>
            </a:r>
          </a:p>
          <a:p>
            <a:pPr marL="457200" lvl="1" indent="0" algn="just">
              <a:buNone/>
            </a:pPr>
            <a:r>
              <a:rPr lang="pt-BR" dirty="0">
                <a:latin typeface="Garamond" panose="02020404030301010803" pitchFamily="18" charset="0"/>
                <a:sym typeface="Wingdings" panose="05000000000000000000" pitchFamily="2" charset="2"/>
              </a:rPr>
              <a:t>Os agentes do campo tendem a se organizar em posições dominantes e dominadas: os dominantes tendem a produzir estratégias ortodoxas de manutenção do status quo pelo qual são favorecidos; e os dominados podem assumir condutas heterodoxas com vistas a subverter o estado de coisas do campo</a:t>
            </a:r>
          </a:p>
          <a:p>
            <a:pPr algn="just">
              <a:buFontTx/>
              <a:buChar char="-"/>
            </a:pPr>
            <a:endParaRPr lang="pt-BR" dirty="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3099602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Introdução</a:t>
            </a:r>
            <a:r>
              <a:rPr lang="en-US" sz="2800" b="1" dirty="0">
                <a:latin typeface="Garamond" panose="02020404030301010803" pitchFamily="18" charset="0"/>
              </a:rPr>
              <a:t> à </a:t>
            </a:r>
            <a:r>
              <a:rPr lang="en-US" sz="2800" b="1" dirty="0" err="1">
                <a:latin typeface="Garamond" panose="02020404030301010803" pitchFamily="18" charset="0"/>
              </a:rPr>
              <a:t>Sociologia</a:t>
            </a:r>
            <a:br>
              <a:rPr lang="en-US" sz="2800" b="1" dirty="0">
                <a:latin typeface="Garamond" panose="02020404030301010803" pitchFamily="18" charset="0"/>
              </a:rPr>
            </a:br>
            <a:r>
              <a:rPr lang="pt-BR" sz="2800" b="1" dirty="0">
                <a:latin typeface="Garamond" panose="02020404030301010803" pitchFamily="18" charset="0"/>
              </a:rPr>
              <a:t>AULA 9 – O campo jurídico</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lnSpcReduction="10000"/>
          </a:bodyPr>
          <a:lstStyle/>
          <a:p>
            <a:pPr marL="0" indent="0" algn="just">
              <a:buNone/>
            </a:pPr>
            <a:r>
              <a:rPr lang="pt-BR" i="1" u="sng" dirty="0">
                <a:latin typeface="Garamond" panose="02020404030301010803" pitchFamily="18" charset="0"/>
              </a:rPr>
              <a:t>A perspectiva sociológica de Pierre </a:t>
            </a:r>
            <a:r>
              <a:rPr lang="pt-BR" i="1" u="sng" dirty="0" err="1">
                <a:latin typeface="Garamond" panose="02020404030301010803" pitchFamily="18" charset="0"/>
              </a:rPr>
              <a:t>Bourdieu</a:t>
            </a:r>
            <a:endParaRPr lang="pt-BR" i="1" u="sng" dirty="0">
              <a:latin typeface="Garamond" panose="02020404030301010803" pitchFamily="18" charset="0"/>
            </a:endParaRPr>
          </a:p>
          <a:p>
            <a:pPr marL="0" indent="0" algn="just">
              <a:buNone/>
            </a:pPr>
            <a:r>
              <a:rPr lang="pt-BR" i="1" u="sng" dirty="0">
                <a:latin typeface="Garamond" panose="02020404030301010803" pitchFamily="18" charset="0"/>
                <a:sym typeface="Wingdings" panose="05000000000000000000" pitchFamily="2" charset="2"/>
              </a:rPr>
              <a:t> </a:t>
            </a:r>
            <a:r>
              <a:rPr lang="pt-BR" i="1" u="sng" dirty="0" err="1">
                <a:latin typeface="Garamond" panose="02020404030301010803" pitchFamily="18" charset="0"/>
              </a:rPr>
              <a:t>Habitus</a:t>
            </a:r>
            <a:endParaRPr lang="pt-BR" i="1" u="sng" dirty="0">
              <a:latin typeface="Garamond" panose="02020404030301010803" pitchFamily="18" charset="0"/>
            </a:endParaRPr>
          </a:p>
          <a:p>
            <a:pPr marL="0" indent="0" algn="just">
              <a:buNone/>
            </a:pPr>
            <a:r>
              <a:rPr lang="pt-BR" dirty="0">
                <a:latin typeface="Garamond" panose="02020404030301010803" pitchFamily="18" charset="0"/>
              </a:rPr>
              <a:t>“Sistema de disposições duráveis, estruturas estruturadas predispostas a funcionarem como estruturas estruturantes, isto é, como princípio que gera e estrutura as práticas e as representações que podem ser objetivamente ‘regulamentadas’ e ‘reguladas’ sem que por isso sejam o produto de obediência à regras, objetivamente adaptadas a um fim, sem que se tenha necessidade da projeção consciente deste fim ou do domínio das operações para atingi-lo, mas sendo, ao mesmo tempo, coletivamente orquestradas sem serem o produto da ação organizadora de um maestro” (BOURDIEU, 1983, p. 60-61)</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579152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1197</TotalTime>
  <Words>4295</Words>
  <Application>Microsoft Office PowerPoint</Application>
  <PresentationFormat>Widescreen</PresentationFormat>
  <Paragraphs>262</Paragraphs>
  <Slides>37</Slides>
  <Notes>0</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37</vt:i4>
      </vt:variant>
    </vt:vector>
  </HeadingPairs>
  <TitlesOfParts>
    <vt:vector size="45" baseType="lpstr">
      <vt:lpstr>Arial</vt:lpstr>
      <vt:lpstr>Calibri</vt:lpstr>
      <vt:lpstr>Calibri Light</vt:lpstr>
      <vt:lpstr>Garamond</vt:lpstr>
      <vt:lpstr>HP Simplified</vt:lpstr>
      <vt:lpstr>Wingdings</vt:lpstr>
      <vt:lpstr>Office Theme</vt:lpstr>
      <vt:lpstr>1_Tema do Office</vt:lpstr>
      <vt:lpstr> Introdução à Sociologia [Direito] Professora: Bruna Gisi </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9 – O campo jurídico</vt:lpstr>
      <vt:lpstr>Introdução à Sociologia AULA 10 – O direito como atividade prática</vt:lpstr>
      <vt:lpstr>Introdução à Sociologia AULA 10 – O direito como atividade prática</vt:lpstr>
      <vt:lpstr>Introdução à Sociologia AULA 10 – O direito como atividade prática</vt:lpstr>
      <vt:lpstr>Introdução à Sociologia AULA 10 – O direito como atividade prática</vt:lpstr>
      <vt:lpstr>Introdução à Sociologia AULA 10 – O direito como atividade prática</vt:lpstr>
      <vt:lpstr>Introdução à Sociologia AULA 10 – O direito como atividade prática</vt:lpstr>
      <vt:lpstr>Introdução à Sociologia AULA 10 – O direito como atividade prática</vt:lpstr>
      <vt:lpstr>Introdução à Sociologia AULA 10 – O direito como atividade prática</vt:lpstr>
      <vt:lpstr>Introdução à Sociologia AULA 10 – O direito como atividade prática</vt:lpstr>
      <vt:lpstr>Introdução à Sociologia AULA 10 – O direito como atividade prática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à Sociologia [Direito] Professora: Bruna Gisi</dc:title>
  <dc:creator>bruna gisi</dc:creator>
  <cp:lastModifiedBy>bruna gisi</cp:lastModifiedBy>
  <cp:revision>47</cp:revision>
  <dcterms:created xsi:type="dcterms:W3CDTF">2018-10-29T01:30:25Z</dcterms:created>
  <dcterms:modified xsi:type="dcterms:W3CDTF">2019-10-14T13:49:48Z</dcterms:modified>
</cp:coreProperties>
</file>