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9367-8B01-4B1E-9663-435DBC09B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0CA4-CCAB-42DF-A5E9-6E487B600E4D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rgbClr val="00B050"/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9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Digestório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5111750" cy="100965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Fígado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>Localização. Lobos e </a:t>
            </a:r>
            <a:r>
              <a:rPr lang="pt-BR" altLang="pt-BR" sz="2400" dirty="0" err="1" smtClean="0"/>
              <a:t>ligs</a:t>
            </a:r>
            <a:r>
              <a:rPr lang="pt-BR" altLang="pt-BR" sz="2400" dirty="0" smtClean="0"/>
              <a:t>.</a:t>
            </a:r>
          </a:p>
        </p:txBody>
      </p:sp>
      <p:pic>
        <p:nvPicPr>
          <p:cNvPr id="21507" name="Picture 9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55451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765175"/>
            <a:ext cx="4464050" cy="3024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572000" y="6453336"/>
            <a:ext cx="38884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093296"/>
            <a:ext cx="572412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7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596" y="3517726"/>
            <a:ext cx="4787900" cy="3295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644008" y="6624736"/>
            <a:ext cx="410445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6300192" y="5013176"/>
            <a:ext cx="720080" cy="5760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329363" cy="70485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/>
              <a:t>SISTEMA PORTA-HEPÁTICO</a:t>
            </a:r>
            <a:endParaRPr lang="pt-BR" sz="2400" b="1" dirty="0"/>
          </a:p>
        </p:txBody>
      </p:sp>
      <p:pic>
        <p:nvPicPr>
          <p:cNvPr id="2253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404938"/>
            <a:ext cx="579596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admin\Desktop\FÍGAD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17813"/>
            <a:ext cx="5080000" cy="392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C:\Users\admin\Desktop\FÍGADO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341438"/>
            <a:ext cx="5221288" cy="54721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5" descr="https://encrypted-tbn2.gstatic.com/images?q=tbn:ANd9GcS8CBs3xCJXp3ObYWJSIAoRdDahoRpNLuGrmRxG6tMZc7cZlOdKTgUML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466850"/>
            <a:ext cx="4103688" cy="32575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4" name="Conector de seta reta 3"/>
          <p:cNvCxnSpPr/>
          <p:nvPr/>
        </p:nvCxnSpPr>
        <p:spPr>
          <a:xfrm flipV="1">
            <a:off x="6660232" y="2996952"/>
            <a:ext cx="28803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6588224" y="5229200"/>
            <a:ext cx="247365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436096" y="4293096"/>
            <a:ext cx="512440" cy="567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Pâncreas</a:t>
            </a:r>
            <a:r>
              <a:rPr lang="pt-BR" alt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2400" dirty="0" smtClean="0"/>
              <a:t>Localização</a:t>
            </a:r>
            <a:endParaRPr lang="pt-BR" alt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428750"/>
            <a:ext cx="54006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464050" cy="459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707904" y="6309320"/>
            <a:ext cx="4392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" name="Retângulo 7"/>
          <p:cNvSpPr/>
          <p:nvPr/>
        </p:nvSpPr>
        <p:spPr>
          <a:xfrm>
            <a:off x="3132138" y="188913"/>
            <a:ext cx="2447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443663" y="2565400"/>
            <a:ext cx="2449512" cy="2087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81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" name="Picture 3" descr="C:\Users\admin\Desktop\FÍGADO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2722563"/>
            <a:ext cx="6021388" cy="41354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173" name="Picture 5" descr="C:\Users\admin\Desktop\FÍGADO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2997200"/>
            <a:ext cx="4432300" cy="2074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85750" y="214313"/>
            <a:ext cx="8786813" cy="267811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>
                <a:solidFill>
                  <a:schemeClr val="bg1"/>
                </a:solidFill>
                <a:latin typeface="Arial" charset="0"/>
                <a:cs typeface="Arial" charset="0"/>
              </a:rPr>
              <a:t>VIAS BILIARES EXTRA-HEPÁTICAS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hepático D e E        Ducto hepático comum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hepático comum + ducto cístico        Ducto colédoco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colédoco + ducto pancreático principal       AMPOLA HEPATOPANCREÁTICA (se abre pela </a:t>
            </a:r>
            <a:r>
              <a:rPr lang="pt-BR" altLang="pt-BR" sz="2400" b="1">
                <a:solidFill>
                  <a:srgbClr val="FF0000"/>
                </a:solidFill>
                <a:latin typeface="Arial" charset="0"/>
                <a:cs typeface="Arial" charset="0"/>
              </a:rPr>
              <a:t>papila duodenal maior</a:t>
            </a:r>
            <a:r>
              <a:rPr lang="pt-BR" altLang="pt-BR" sz="2400" b="1">
                <a:latin typeface="Arial" charset="0"/>
                <a:cs typeface="Arial" charset="0"/>
              </a:rPr>
              <a:t> no duodeno).</a:t>
            </a:r>
          </a:p>
          <a:p>
            <a:pPr algn="ctr"/>
            <a:endParaRPr lang="pt-BR" altLang="pt-BR" sz="2400" b="1">
              <a:latin typeface="Arial" charset="0"/>
              <a:cs typeface="Arial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357688" y="739775"/>
            <a:ext cx="357187" cy="18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143625" y="1096963"/>
            <a:ext cx="357188" cy="188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7215188" y="1454150"/>
            <a:ext cx="357187" cy="18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- Jejuno e íleo</a:t>
            </a:r>
            <a:b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</a:br>
            <a:r>
              <a:rPr lang="pt-BR" altLang="pt-BR" sz="2400" b="1" dirty="0" smtClean="0">
                <a:latin typeface="Arial" charset="0"/>
              </a:rPr>
              <a:t>Principais diferenças</a:t>
            </a:r>
            <a:br>
              <a:rPr lang="pt-BR" altLang="pt-BR" sz="2400" b="1" dirty="0" smtClean="0">
                <a:latin typeface="Arial" charset="0"/>
              </a:rPr>
            </a:br>
            <a:r>
              <a:rPr lang="pt-BR" altLang="pt-BR" sz="2400" b="1" dirty="0" smtClean="0">
                <a:latin typeface="Arial" charset="0"/>
              </a:rPr>
              <a:t>Movimentos de segmentação e peristálticos: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QUILO</a:t>
            </a:r>
            <a:r>
              <a:rPr lang="pt-BR" altLang="pt-BR" sz="2400" dirty="0" smtClean="0">
                <a:latin typeface="Arial" charset="0"/>
              </a:rPr>
              <a:t> </a:t>
            </a:r>
          </a:p>
        </p:txBody>
      </p:sp>
      <p:pic>
        <p:nvPicPr>
          <p:cNvPr id="16387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868" y="1628775"/>
            <a:ext cx="4102100" cy="4824413"/>
          </a:xfrm>
          <a:noFill/>
        </p:spPr>
      </p:pic>
      <p:pic>
        <p:nvPicPr>
          <p:cNvPr id="1638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1484313"/>
            <a:ext cx="47879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4035425"/>
            <a:ext cx="4787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07504" y="6093296"/>
            <a:ext cx="42136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139952" y="3677592"/>
            <a:ext cx="5004048" cy="3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92352" y="6557912"/>
            <a:ext cx="5004048" cy="3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>
              <a:ea typeface="+mj-ea"/>
            </a:endParaRPr>
          </a:p>
        </p:txBody>
      </p:sp>
      <p:pic>
        <p:nvPicPr>
          <p:cNvPr id="11267" name="Picture 2" descr="F:\ABDOME 2014\images75C8OE7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8263" y="2913063"/>
            <a:ext cx="5265737" cy="394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 descr="F:\ABDOME 2014\imagesN4551WO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561340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2924944"/>
            <a:ext cx="28803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20688"/>
            <a:ext cx="15476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-252120" y="703385"/>
            <a:ext cx="1753904" cy="3348110"/>
          </a:xfrm>
          <a:custGeom>
            <a:avLst/>
            <a:gdLst>
              <a:gd name="connsiteX0" fmla="*/ 547542 w 1753904"/>
              <a:gd name="connsiteY0" fmla="*/ 126609 h 3348110"/>
              <a:gd name="connsiteX1" fmla="*/ 547542 w 1753904"/>
              <a:gd name="connsiteY1" fmla="*/ 126609 h 3348110"/>
              <a:gd name="connsiteX2" fmla="*/ 660083 w 1753904"/>
              <a:gd name="connsiteY2" fmla="*/ 84406 h 3348110"/>
              <a:gd name="connsiteX3" fmla="*/ 702286 w 1753904"/>
              <a:gd name="connsiteY3" fmla="*/ 70338 h 3348110"/>
              <a:gd name="connsiteX4" fmla="*/ 871098 w 1753904"/>
              <a:gd name="connsiteY4" fmla="*/ 56270 h 3348110"/>
              <a:gd name="connsiteX5" fmla="*/ 1293129 w 1753904"/>
              <a:gd name="connsiteY5" fmla="*/ 70338 h 3348110"/>
              <a:gd name="connsiteX6" fmla="*/ 1377535 w 1753904"/>
              <a:gd name="connsiteY6" fmla="*/ 126609 h 3348110"/>
              <a:gd name="connsiteX7" fmla="*/ 1433806 w 1753904"/>
              <a:gd name="connsiteY7" fmla="*/ 182880 h 3348110"/>
              <a:gd name="connsiteX8" fmla="*/ 1490077 w 1753904"/>
              <a:gd name="connsiteY8" fmla="*/ 267286 h 3348110"/>
              <a:gd name="connsiteX9" fmla="*/ 1518212 w 1753904"/>
              <a:gd name="connsiteY9" fmla="*/ 309489 h 3348110"/>
              <a:gd name="connsiteX10" fmla="*/ 1532280 w 1753904"/>
              <a:gd name="connsiteY10" fmla="*/ 351692 h 3348110"/>
              <a:gd name="connsiteX11" fmla="*/ 1518212 w 1753904"/>
              <a:gd name="connsiteY11" fmla="*/ 604910 h 3348110"/>
              <a:gd name="connsiteX12" fmla="*/ 1504145 w 1753904"/>
              <a:gd name="connsiteY12" fmla="*/ 647113 h 3348110"/>
              <a:gd name="connsiteX13" fmla="*/ 1490077 w 1753904"/>
              <a:gd name="connsiteY13" fmla="*/ 703384 h 3348110"/>
              <a:gd name="connsiteX14" fmla="*/ 1476009 w 1753904"/>
              <a:gd name="connsiteY14" fmla="*/ 956603 h 3348110"/>
              <a:gd name="connsiteX15" fmla="*/ 1461942 w 1753904"/>
              <a:gd name="connsiteY15" fmla="*/ 1012873 h 3348110"/>
              <a:gd name="connsiteX16" fmla="*/ 1447874 w 1753904"/>
              <a:gd name="connsiteY16" fmla="*/ 1195753 h 3348110"/>
              <a:gd name="connsiteX17" fmla="*/ 1476009 w 1753904"/>
              <a:gd name="connsiteY17" fmla="*/ 1463040 h 3348110"/>
              <a:gd name="connsiteX18" fmla="*/ 1490077 w 1753904"/>
              <a:gd name="connsiteY18" fmla="*/ 1533378 h 3348110"/>
              <a:gd name="connsiteX19" fmla="*/ 1518212 w 1753904"/>
              <a:gd name="connsiteY19" fmla="*/ 1674055 h 3348110"/>
              <a:gd name="connsiteX20" fmla="*/ 1490077 w 1753904"/>
              <a:gd name="connsiteY20" fmla="*/ 1997612 h 3348110"/>
              <a:gd name="connsiteX21" fmla="*/ 1433806 w 1753904"/>
              <a:gd name="connsiteY21" fmla="*/ 2124221 h 3348110"/>
              <a:gd name="connsiteX22" fmla="*/ 1419738 w 1753904"/>
              <a:gd name="connsiteY22" fmla="*/ 2166424 h 3348110"/>
              <a:gd name="connsiteX23" fmla="*/ 1335332 w 1753904"/>
              <a:gd name="connsiteY23" fmla="*/ 2278966 h 3348110"/>
              <a:gd name="connsiteX24" fmla="*/ 1349400 w 1753904"/>
              <a:gd name="connsiteY24" fmla="*/ 2504049 h 3348110"/>
              <a:gd name="connsiteX25" fmla="*/ 1405671 w 1753904"/>
              <a:gd name="connsiteY25" fmla="*/ 2574387 h 3348110"/>
              <a:gd name="connsiteX26" fmla="*/ 1490077 w 1753904"/>
              <a:gd name="connsiteY26" fmla="*/ 2602523 h 3348110"/>
              <a:gd name="connsiteX27" fmla="*/ 1532280 w 1753904"/>
              <a:gd name="connsiteY27" fmla="*/ 2686929 h 3348110"/>
              <a:gd name="connsiteX28" fmla="*/ 1630754 w 1753904"/>
              <a:gd name="connsiteY28" fmla="*/ 2813538 h 3348110"/>
              <a:gd name="connsiteX29" fmla="*/ 1701092 w 1753904"/>
              <a:gd name="connsiteY29" fmla="*/ 2869809 h 3348110"/>
              <a:gd name="connsiteX30" fmla="*/ 1729228 w 1753904"/>
              <a:gd name="connsiteY30" fmla="*/ 2954215 h 3348110"/>
              <a:gd name="connsiteX31" fmla="*/ 1630754 w 1753904"/>
              <a:gd name="connsiteY31" fmla="*/ 3010486 h 3348110"/>
              <a:gd name="connsiteX32" fmla="*/ 1504145 w 1753904"/>
              <a:gd name="connsiteY32" fmla="*/ 3024553 h 3348110"/>
              <a:gd name="connsiteX33" fmla="*/ 1222791 w 1753904"/>
              <a:gd name="connsiteY33" fmla="*/ 3052689 h 3348110"/>
              <a:gd name="connsiteX34" fmla="*/ 1110249 w 1753904"/>
              <a:gd name="connsiteY34" fmla="*/ 3094892 h 3348110"/>
              <a:gd name="connsiteX35" fmla="*/ 1011775 w 1753904"/>
              <a:gd name="connsiteY35" fmla="*/ 3193366 h 3348110"/>
              <a:gd name="connsiteX36" fmla="*/ 927369 w 1753904"/>
              <a:gd name="connsiteY36" fmla="*/ 3235569 h 3348110"/>
              <a:gd name="connsiteX37" fmla="*/ 842963 w 1753904"/>
              <a:gd name="connsiteY37" fmla="*/ 3263704 h 3348110"/>
              <a:gd name="connsiteX38" fmla="*/ 800760 w 1753904"/>
              <a:gd name="connsiteY38" fmla="*/ 3277772 h 3348110"/>
              <a:gd name="connsiteX39" fmla="*/ 758557 w 1753904"/>
              <a:gd name="connsiteY39" fmla="*/ 3305907 h 3348110"/>
              <a:gd name="connsiteX40" fmla="*/ 646015 w 1753904"/>
              <a:gd name="connsiteY40" fmla="*/ 3334043 h 3348110"/>
              <a:gd name="connsiteX41" fmla="*/ 603812 w 1753904"/>
              <a:gd name="connsiteY41" fmla="*/ 3348110 h 3348110"/>
              <a:gd name="connsiteX42" fmla="*/ 491271 w 1753904"/>
              <a:gd name="connsiteY42" fmla="*/ 3305907 h 3348110"/>
              <a:gd name="connsiteX43" fmla="*/ 392797 w 1753904"/>
              <a:gd name="connsiteY43" fmla="*/ 3207433 h 3348110"/>
              <a:gd name="connsiteX44" fmla="*/ 294323 w 1753904"/>
              <a:gd name="connsiteY44" fmla="*/ 3137095 h 3348110"/>
              <a:gd name="connsiteX45" fmla="*/ 209917 w 1753904"/>
              <a:gd name="connsiteY45" fmla="*/ 3094892 h 3348110"/>
              <a:gd name="connsiteX46" fmla="*/ 167714 w 1753904"/>
              <a:gd name="connsiteY46" fmla="*/ 3052689 h 3348110"/>
              <a:gd name="connsiteX47" fmla="*/ 125511 w 1753904"/>
              <a:gd name="connsiteY47" fmla="*/ 3024553 h 3348110"/>
              <a:gd name="connsiteX48" fmla="*/ 97375 w 1753904"/>
              <a:gd name="connsiteY48" fmla="*/ 2968283 h 3348110"/>
              <a:gd name="connsiteX49" fmla="*/ 69240 w 1753904"/>
              <a:gd name="connsiteY49" fmla="*/ 2940147 h 3348110"/>
              <a:gd name="connsiteX50" fmla="*/ 55172 w 1753904"/>
              <a:gd name="connsiteY50" fmla="*/ 2883877 h 3348110"/>
              <a:gd name="connsiteX51" fmla="*/ 12969 w 1753904"/>
              <a:gd name="connsiteY51" fmla="*/ 2771335 h 3348110"/>
              <a:gd name="connsiteX52" fmla="*/ 41105 w 1753904"/>
              <a:gd name="connsiteY52" fmla="*/ 2152357 h 3348110"/>
              <a:gd name="connsiteX53" fmla="*/ 69240 w 1753904"/>
              <a:gd name="connsiteY53" fmla="*/ 1786597 h 3348110"/>
              <a:gd name="connsiteX54" fmla="*/ 83308 w 1753904"/>
              <a:gd name="connsiteY54" fmla="*/ 1378633 h 3348110"/>
              <a:gd name="connsiteX55" fmla="*/ 111443 w 1753904"/>
              <a:gd name="connsiteY55" fmla="*/ 900332 h 3348110"/>
              <a:gd name="connsiteX56" fmla="*/ 125511 w 1753904"/>
              <a:gd name="connsiteY56" fmla="*/ 815926 h 3348110"/>
              <a:gd name="connsiteX57" fmla="*/ 139578 w 1753904"/>
              <a:gd name="connsiteY57" fmla="*/ 520504 h 3348110"/>
              <a:gd name="connsiteX58" fmla="*/ 167714 w 1753904"/>
              <a:gd name="connsiteY58" fmla="*/ 407963 h 3348110"/>
              <a:gd name="connsiteX59" fmla="*/ 209917 w 1753904"/>
              <a:gd name="connsiteY59" fmla="*/ 253218 h 3348110"/>
              <a:gd name="connsiteX60" fmla="*/ 238052 w 1753904"/>
              <a:gd name="connsiteY60" fmla="*/ 70338 h 3348110"/>
              <a:gd name="connsiteX61" fmla="*/ 280255 w 1753904"/>
              <a:gd name="connsiteY61" fmla="*/ 28135 h 3348110"/>
              <a:gd name="connsiteX62" fmla="*/ 364662 w 1753904"/>
              <a:gd name="connsiteY62" fmla="*/ 0 h 3348110"/>
              <a:gd name="connsiteX63" fmla="*/ 491271 w 1753904"/>
              <a:gd name="connsiteY63" fmla="*/ 14067 h 3348110"/>
              <a:gd name="connsiteX64" fmla="*/ 533474 w 1753904"/>
              <a:gd name="connsiteY64" fmla="*/ 28135 h 3348110"/>
              <a:gd name="connsiteX65" fmla="*/ 561609 w 1753904"/>
              <a:gd name="connsiteY65" fmla="*/ 70338 h 3348110"/>
              <a:gd name="connsiteX66" fmla="*/ 589745 w 1753904"/>
              <a:gd name="connsiteY66" fmla="*/ 98473 h 3348110"/>
              <a:gd name="connsiteX67" fmla="*/ 603812 w 1753904"/>
              <a:gd name="connsiteY67" fmla="*/ 112541 h 3348110"/>
              <a:gd name="connsiteX68" fmla="*/ 603812 w 1753904"/>
              <a:gd name="connsiteY68" fmla="*/ 112541 h 33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753904" h="3348110">
                <a:moveTo>
                  <a:pt x="547542" y="126609"/>
                </a:moveTo>
                <a:lnTo>
                  <a:pt x="547542" y="126609"/>
                </a:lnTo>
                <a:lnTo>
                  <a:pt x="660083" y="84406"/>
                </a:lnTo>
                <a:cubicBezTo>
                  <a:pt x="674019" y="79338"/>
                  <a:pt x="687587" y="72298"/>
                  <a:pt x="702286" y="70338"/>
                </a:cubicBezTo>
                <a:cubicBezTo>
                  <a:pt x="758256" y="62875"/>
                  <a:pt x="814827" y="60959"/>
                  <a:pt x="871098" y="56270"/>
                </a:cubicBezTo>
                <a:cubicBezTo>
                  <a:pt x="1011775" y="60959"/>
                  <a:pt x="1153712" y="50974"/>
                  <a:pt x="1293129" y="70338"/>
                </a:cubicBezTo>
                <a:cubicBezTo>
                  <a:pt x="1326622" y="74990"/>
                  <a:pt x="1353625" y="102699"/>
                  <a:pt x="1377535" y="126609"/>
                </a:cubicBezTo>
                <a:cubicBezTo>
                  <a:pt x="1396292" y="145366"/>
                  <a:pt x="1419092" y="160809"/>
                  <a:pt x="1433806" y="182880"/>
                </a:cubicBezTo>
                <a:lnTo>
                  <a:pt x="1490077" y="267286"/>
                </a:lnTo>
                <a:cubicBezTo>
                  <a:pt x="1499455" y="281354"/>
                  <a:pt x="1512865" y="293449"/>
                  <a:pt x="1518212" y="309489"/>
                </a:cubicBezTo>
                <a:lnTo>
                  <a:pt x="1532280" y="351692"/>
                </a:lnTo>
                <a:cubicBezTo>
                  <a:pt x="1527591" y="436098"/>
                  <a:pt x="1526227" y="520755"/>
                  <a:pt x="1518212" y="604910"/>
                </a:cubicBezTo>
                <a:cubicBezTo>
                  <a:pt x="1516806" y="619672"/>
                  <a:pt x="1508219" y="632855"/>
                  <a:pt x="1504145" y="647113"/>
                </a:cubicBezTo>
                <a:cubicBezTo>
                  <a:pt x="1498834" y="665703"/>
                  <a:pt x="1494766" y="684627"/>
                  <a:pt x="1490077" y="703384"/>
                </a:cubicBezTo>
                <a:cubicBezTo>
                  <a:pt x="1485388" y="787790"/>
                  <a:pt x="1483662" y="872414"/>
                  <a:pt x="1476009" y="956603"/>
                </a:cubicBezTo>
                <a:cubicBezTo>
                  <a:pt x="1474259" y="975857"/>
                  <a:pt x="1464201" y="993672"/>
                  <a:pt x="1461942" y="1012873"/>
                </a:cubicBezTo>
                <a:cubicBezTo>
                  <a:pt x="1454798" y="1073594"/>
                  <a:pt x="1452563" y="1134793"/>
                  <a:pt x="1447874" y="1195753"/>
                </a:cubicBezTo>
                <a:cubicBezTo>
                  <a:pt x="1456005" y="1285187"/>
                  <a:pt x="1462350" y="1374258"/>
                  <a:pt x="1476009" y="1463040"/>
                </a:cubicBezTo>
                <a:cubicBezTo>
                  <a:pt x="1479645" y="1486672"/>
                  <a:pt x="1486146" y="1509793"/>
                  <a:pt x="1490077" y="1533378"/>
                </a:cubicBezTo>
                <a:cubicBezTo>
                  <a:pt x="1511631" y="1662699"/>
                  <a:pt x="1491250" y="1593165"/>
                  <a:pt x="1518212" y="1674055"/>
                </a:cubicBezTo>
                <a:cubicBezTo>
                  <a:pt x="1516443" y="1697058"/>
                  <a:pt x="1497964" y="1955548"/>
                  <a:pt x="1490077" y="1997612"/>
                </a:cubicBezTo>
                <a:cubicBezTo>
                  <a:pt x="1468301" y="2113752"/>
                  <a:pt x="1471720" y="2048395"/>
                  <a:pt x="1433806" y="2124221"/>
                </a:cubicBezTo>
                <a:cubicBezTo>
                  <a:pt x="1427174" y="2137484"/>
                  <a:pt x="1426939" y="2153461"/>
                  <a:pt x="1419738" y="2166424"/>
                </a:cubicBezTo>
                <a:cubicBezTo>
                  <a:pt x="1379970" y="2238007"/>
                  <a:pt x="1378020" y="2236278"/>
                  <a:pt x="1335332" y="2278966"/>
                </a:cubicBezTo>
                <a:cubicBezTo>
                  <a:pt x="1340021" y="2353994"/>
                  <a:pt x="1337676" y="2429795"/>
                  <a:pt x="1349400" y="2504049"/>
                </a:cubicBezTo>
                <a:cubicBezTo>
                  <a:pt x="1351104" y="2514843"/>
                  <a:pt x="1392085" y="2567594"/>
                  <a:pt x="1405671" y="2574387"/>
                </a:cubicBezTo>
                <a:cubicBezTo>
                  <a:pt x="1432197" y="2587650"/>
                  <a:pt x="1490077" y="2602523"/>
                  <a:pt x="1490077" y="2602523"/>
                </a:cubicBezTo>
                <a:cubicBezTo>
                  <a:pt x="1514979" y="2702129"/>
                  <a:pt x="1485248" y="2624220"/>
                  <a:pt x="1532280" y="2686929"/>
                </a:cubicBezTo>
                <a:cubicBezTo>
                  <a:pt x="1584562" y="2756639"/>
                  <a:pt x="1573480" y="2765810"/>
                  <a:pt x="1630754" y="2813538"/>
                </a:cubicBezTo>
                <a:cubicBezTo>
                  <a:pt x="1737220" y="2902259"/>
                  <a:pt x="1619247" y="2787961"/>
                  <a:pt x="1701092" y="2869809"/>
                </a:cubicBezTo>
                <a:cubicBezTo>
                  <a:pt x="1710471" y="2897944"/>
                  <a:pt x="1753904" y="2937764"/>
                  <a:pt x="1729228" y="2954215"/>
                </a:cubicBezTo>
                <a:cubicBezTo>
                  <a:pt x="1705129" y="2970281"/>
                  <a:pt x="1658049" y="3004187"/>
                  <a:pt x="1630754" y="3010486"/>
                </a:cubicBezTo>
                <a:cubicBezTo>
                  <a:pt x="1589379" y="3020034"/>
                  <a:pt x="1546235" y="3018941"/>
                  <a:pt x="1504145" y="3024553"/>
                </a:cubicBezTo>
                <a:cubicBezTo>
                  <a:pt x="1274395" y="3055186"/>
                  <a:pt x="1633758" y="3023333"/>
                  <a:pt x="1222791" y="3052689"/>
                </a:cubicBezTo>
                <a:cubicBezTo>
                  <a:pt x="1184157" y="3062348"/>
                  <a:pt x="1142616" y="3068410"/>
                  <a:pt x="1110249" y="3094892"/>
                </a:cubicBezTo>
                <a:cubicBezTo>
                  <a:pt x="1074321" y="3124288"/>
                  <a:pt x="1053295" y="3172606"/>
                  <a:pt x="1011775" y="3193366"/>
                </a:cubicBezTo>
                <a:cubicBezTo>
                  <a:pt x="983640" y="3207434"/>
                  <a:pt x="956406" y="3223470"/>
                  <a:pt x="927369" y="3235569"/>
                </a:cubicBezTo>
                <a:cubicBezTo>
                  <a:pt x="899993" y="3246976"/>
                  <a:pt x="871098" y="3254326"/>
                  <a:pt x="842963" y="3263704"/>
                </a:cubicBezTo>
                <a:cubicBezTo>
                  <a:pt x="828895" y="3268393"/>
                  <a:pt x="813098" y="3269547"/>
                  <a:pt x="800760" y="3277772"/>
                </a:cubicBezTo>
                <a:cubicBezTo>
                  <a:pt x="786692" y="3287150"/>
                  <a:pt x="774446" y="3300129"/>
                  <a:pt x="758557" y="3305907"/>
                </a:cubicBezTo>
                <a:cubicBezTo>
                  <a:pt x="722217" y="3319122"/>
                  <a:pt x="682699" y="3321815"/>
                  <a:pt x="646015" y="3334043"/>
                </a:cubicBezTo>
                <a:lnTo>
                  <a:pt x="603812" y="3348110"/>
                </a:lnTo>
                <a:cubicBezTo>
                  <a:pt x="565175" y="3338451"/>
                  <a:pt x="523641" y="3332391"/>
                  <a:pt x="491271" y="3305907"/>
                </a:cubicBezTo>
                <a:cubicBezTo>
                  <a:pt x="455343" y="3276511"/>
                  <a:pt x="429934" y="3235286"/>
                  <a:pt x="392797" y="3207433"/>
                </a:cubicBezTo>
                <a:cubicBezTo>
                  <a:pt x="371901" y="3191761"/>
                  <a:pt x="320772" y="3151789"/>
                  <a:pt x="294323" y="3137095"/>
                </a:cubicBezTo>
                <a:cubicBezTo>
                  <a:pt x="266825" y="3121819"/>
                  <a:pt x="236090" y="3112341"/>
                  <a:pt x="209917" y="3094892"/>
                </a:cubicBezTo>
                <a:cubicBezTo>
                  <a:pt x="193364" y="3083856"/>
                  <a:pt x="182997" y="3065425"/>
                  <a:pt x="167714" y="3052689"/>
                </a:cubicBezTo>
                <a:cubicBezTo>
                  <a:pt x="154725" y="3041865"/>
                  <a:pt x="139579" y="3033932"/>
                  <a:pt x="125511" y="3024553"/>
                </a:cubicBezTo>
                <a:cubicBezTo>
                  <a:pt x="116132" y="3005796"/>
                  <a:pt x="109008" y="2985732"/>
                  <a:pt x="97375" y="2968283"/>
                </a:cubicBezTo>
                <a:cubicBezTo>
                  <a:pt x="90018" y="2957247"/>
                  <a:pt x="75171" y="2952010"/>
                  <a:pt x="69240" y="2940147"/>
                </a:cubicBezTo>
                <a:cubicBezTo>
                  <a:pt x="60594" y="2922854"/>
                  <a:pt x="61961" y="2901980"/>
                  <a:pt x="55172" y="2883877"/>
                </a:cubicBezTo>
                <a:cubicBezTo>
                  <a:pt x="0" y="2736753"/>
                  <a:pt x="49078" y="2915770"/>
                  <a:pt x="12969" y="2771335"/>
                </a:cubicBezTo>
                <a:cubicBezTo>
                  <a:pt x="22348" y="2565009"/>
                  <a:pt x="29322" y="2358560"/>
                  <a:pt x="41105" y="2152357"/>
                </a:cubicBezTo>
                <a:cubicBezTo>
                  <a:pt x="48081" y="2030276"/>
                  <a:pt x="69240" y="1786597"/>
                  <a:pt x="69240" y="1786597"/>
                </a:cubicBezTo>
                <a:cubicBezTo>
                  <a:pt x="73929" y="1650609"/>
                  <a:pt x="77870" y="1514593"/>
                  <a:pt x="83308" y="1378633"/>
                </a:cubicBezTo>
                <a:cubicBezTo>
                  <a:pt x="88028" y="1260621"/>
                  <a:pt x="97414" y="1033608"/>
                  <a:pt x="111443" y="900332"/>
                </a:cubicBezTo>
                <a:cubicBezTo>
                  <a:pt x="114429" y="871965"/>
                  <a:pt x="120822" y="844061"/>
                  <a:pt x="125511" y="815926"/>
                </a:cubicBezTo>
                <a:cubicBezTo>
                  <a:pt x="130200" y="717452"/>
                  <a:pt x="129434" y="618566"/>
                  <a:pt x="139578" y="520504"/>
                </a:cubicBezTo>
                <a:cubicBezTo>
                  <a:pt x="143557" y="482041"/>
                  <a:pt x="160130" y="445880"/>
                  <a:pt x="167714" y="407963"/>
                </a:cubicBezTo>
                <a:cubicBezTo>
                  <a:pt x="187598" y="308543"/>
                  <a:pt x="174221" y="360308"/>
                  <a:pt x="209917" y="253218"/>
                </a:cubicBezTo>
                <a:cubicBezTo>
                  <a:pt x="210105" y="251905"/>
                  <a:pt x="233945" y="79580"/>
                  <a:pt x="238052" y="70338"/>
                </a:cubicBezTo>
                <a:cubicBezTo>
                  <a:pt x="246132" y="52158"/>
                  <a:pt x="262864" y="37797"/>
                  <a:pt x="280255" y="28135"/>
                </a:cubicBezTo>
                <a:cubicBezTo>
                  <a:pt x="306180" y="13732"/>
                  <a:pt x="364662" y="0"/>
                  <a:pt x="364662" y="0"/>
                </a:cubicBezTo>
                <a:cubicBezTo>
                  <a:pt x="406865" y="4689"/>
                  <a:pt x="449386" y="7086"/>
                  <a:pt x="491271" y="14067"/>
                </a:cubicBezTo>
                <a:cubicBezTo>
                  <a:pt x="505898" y="16505"/>
                  <a:pt x="521895" y="18872"/>
                  <a:pt x="533474" y="28135"/>
                </a:cubicBezTo>
                <a:cubicBezTo>
                  <a:pt x="546676" y="38697"/>
                  <a:pt x="551047" y="57136"/>
                  <a:pt x="561609" y="70338"/>
                </a:cubicBezTo>
                <a:cubicBezTo>
                  <a:pt x="569895" y="80695"/>
                  <a:pt x="580366" y="89094"/>
                  <a:pt x="589745" y="98473"/>
                </a:cubicBezTo>
                <a:lnTo>
                  <a:pt x="603812" y="112541"/>
                </a:lnTo>
                <a:lnTo>
                  <a:pt x="603812" y="11254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3376246" y="2700997"/>
            <a:ext cx="3354549" cy="4630214"/>
          </a:xfrm>
          <a:custGeom>
            <a:avLst/>
            <a:gdLst>
              <a:gd name="connsiteX0" fmla="*/ 2546252 w 3354549"/>
              <a:gd name="connsiteY0" fmla="*/ 478301 h 4630214"/>
              <a:gd name="connsiteX1" fmla="*/ 2546252 w 3354549"/>
              <a:gd name="connsiteY1" fmla="*/ 478301 h 4630214"/>
              <a:gd name="connsiteX2" fmla="*/ 2686929 w 3354549"/>
              <a:gd name="connsiteY2" fmla="*/ 436098 h 4630214"/>
              <a:gd name="connsiteX3" fmla="*/ 2799471 w 3354549"/>
              <a:gd name="connsiteY3" fmla="*/ 393895 h 4630214"/>
              <a:gd name="connsiteX4" fmla="*/ 2954216 w 3354549"/>
              <a:gd name="connsiteY4" fmla="*/ 379828 h 4630214"/>
              <a:gd name="connsiteX5" fmla="*/ 3179299 w 3354549"/>
              <a:gd name="connsiteY5" fmla="*/ 422031 h 4630214"/>
              <a:gd name="connsiteX6" fmla="*/ 3221502 w 3354549"/>
              <a:gd name="connsiteY6" fmla="*/ 450166 h 4630214"/>
              <a:gd name="connsiteX7" fmla="*/ 3263705 w 3354549"/>
              <a:gd name="connsiteY7" fmla="*/ 534572 h 4630214"/>
              <a:gd name="connsiteX8" fmla="*/ 3291840 w 3354549"/>
              <a:gd name="connsiteY8" fmla="*/ 618978 h 4630214"/>
              <a:gd name="connsiteX9" fmla="*/ 3319976 w 3354549"/>
              <a:gd name="connsiteY9" fmla="*/ 717452 h 4630214"/>
              <a:gd name="connsiteX10" fmla="*/ 3305908 w 3354549"/>
              <a:gd name="connsiteY10" fmla="*/ 956603 h 4630214"/>
              <a:gd name="connsiteX11" fmla="*/ 3263705 w 3354549"/>
              <a:gd name="connsiteY11" fmla="*/ 1055077 h 4630214"/>
              <a:gd name="connsiteX12" fmla="*/ 3235569 w 3354549"/>
              <a:gd name="connsiteY12" fmla="*/ 1111348 h 4630214"/>
              <a:gd name="connsiteX13" fmla="*/ 3221502 w 3354549"/>
              <a:gd name="connsiteY13" fmla="*/ 1153551 h 4630214"/>
              <a:gd name="connsiteX14" fmla="*/ 3151163 w 3354549"/>
              <a:gd name="connsiteY14" fmla="*/ 1223889 h 4630214"/>
              <a:gd name="connsiteX15" fmla="*/ 3123028 w 3354549"/>
              <a:gd name="connsiteY15" fmla="*/ 1252025 h 4630214"/>
              <a:gd name="connsiteX16" fmla="*/ 3024554 w 3354549"/>
              <a:gd name="connsiteY16" fmla="*/ 1294228 h 4630214"/>
              <a:gd name="connsiteX17" fmla="*/ 2883877 w 3354549"/>
              <a:gd name="connsiteY17" fmla="*/ 1336431 h 4630214"/>
              <a:gd name="connsiteX18" fmla="*/ 2644726 w 3354549"/>
              <a:gd name="connsiteY18" fmla="*/ 1322363 h 4630214"/>
              <a:gd name="connsiteX19" fmla="*/ 2532185 w 3354549"/>
              <a:gd name="connsiteY19" fmla="*/ 1266092 h 4630214"/>
              <a:gd name="connsiteX20" fmla="*/ 2447779 w 3354549"/>
              <a:gd name="connsiteY20" fmla="*/ 1209821 h 4630214"/>
              <a:gd name="connsiteX21" fmla="*/ 2419643 w 3354549"/>
              <a:gd name="connsiteY21" fmla="*/ 1181686 h 4630214"/>
              <a:gd name="connsiteX22" fmla="*/ 2349305 w 3354549"/>
              <a:gd name="connsiteY22" fmla="*/ 1153551 h 4630214"/>
              <a:gd name="connsiteX23" fmla="*/ 2264899 w 3354549"/>
              <a:gd name="connsiteY23" fmla="*/ 1125415 h 4630214"/>
              <a:gd name="connsiteX24" fmla="*/ 2222696 w 3354549"/>
              <a:gd name="connsiteY24" fmla="*/ 1111348 h 4630214"/>
              <a:gd name="connsiteX25" fmla="*/ 2067951 w 3354549"/>
              <a:gd name="connsiteY25" fmla="*/ 1069145 h 4630214"/>
              <a:gd name="connsiteX26" fmla="*/ 1983545 w 3354549"/>
              <a:gd name="connsiteY26" fmla="*/ 1083212 h 4630214"/>
              <a:gd name="connsiteX27" fmla="*/ 1969477 w 3354549"/>
              <a:gd name="connsiteY27" fmla="*/ 1125415 h 4630214"/>
              <a:gd name="connsiteX28" fmla="*/ 1955409 w 3354549"/>
              <a:gd name="connsiteY28" fmla="*/ 1209821 h 4630214"/>
              <a:gd name="connsiteX29" fmla="*/ 1927274 w 3354549"/>
              <a:gd name="connsiteY29" fmla="*/ 1294228 h 4630214"/>
              <a:gd name="connsiteX30" fmla="*/ 1899139 w 3354549"/>
              <a:gd name="connsiteY30" fmla="*/ 1336431 h 4630214"/>
              <a:gd name="connsiteX31" fmla="*/ 1828800 w 3354549"/>
              <a:gd name="connsiteY31" fmla="*/ 1392701 h 4630214"/>
              <a:gd name="connsiteX32" fmla="*/ 1786597 w 3354549"/>
              <a:gd name="connsiteY32" fmla="*/ 1406769 h 4630214"/>
              <a:gd name="connsiteX33" fmla="*/ 1744394 w 3354549"/>
              <a:gd name="connsiteY33" fmla="*/ 1505243 h 4630214"/>
              <a:gd name="connsiteX34" fmla="*/ 1716259 w 3354549"/>
              <a:gd name="connsiteY34" fmla="*/ 1547446 h 4630214"/>
              <a:gd name="connsiteX35" fmla="*/ 1688123 w 3354549"/>
              <a:gd name="connsiteY35" fmla="*/ 1631852 h 4630214"/>
              <a:gd name="connsiteX36" fmla="*/ 1674056 w 3354549"/>
              <a:gd name="connsiteY36" fmla="*/ 1674055 h 4630214"/>
              <a:gd name="connsiteX37" fmla="*/ 1659988 w 3354549"/>
              <a:gd name="connsiteY37" fmla="*/ 1814732 h 4630214"/>
              <a:gd name="connsiteX38" fmla="*/ 1645920 w 3354549"/>
              <a:gd name="connsiteY38" fmla="*/ 1871003 h 4630214"/>
              <a:gd name="connsiteX39" fmla="*/ 1617785 w 3354549"/>
              <a:gd name="connsiteY39" fmla="*/ 2110154 h 4630214"/>
              <a:gd name="connsiteX40" fmla="*/ 1631852 w 3354549"/>
              <a:gd name="connsiteY40" fmla="*/ 2194560 h 4630214"/>
              <a:gd name="connsiteX41" fmla="*/ 1659988 w 3354549"/>
              <a:gd name="connsiteY41" fmla="*/ 2335237 h 4630214"/>
              <a:gd name="connsiteX42" fmla="*/ 1645920 w 3354549"/>
              <a:gd name="connsiteY42" fmla="*/ 2518117 h 4630214"/>
              <a:gd name="connsiteX43" fmla="*/ 1631852 w 3354549"/>
              <a:gd name="connsiteY43" fmla="*/ 2560320 h 4630214"/>
              <a:gd name="connsiteX44" fmla="*/ 1617785 w 3354549"/>
              <a:gd name="connsiteY44" fmla="*/ 2813538 h 4630214"/>
              <a:gd name="connsiteX45" fmla="*/ 1575582 w 3354549"/>
              <a:gd name="connsiteY45" fmla="*/ 2827606 h 4630214"/>
              <a:gd name="connsiteX46" fmla="*/ 1561514 w 3354549"/>
              <a:gd name="connsiteY46" fmla="*/ 2869809 h 4630214"/>
              <a:gd name="connsiteX47" fmla="*/ 1533379 w 3354549"/>
              <a:gd name="connsiteY47" fmla="*/ 2897945 h 4630214"/>
              <a:gd name="connsiteX48" fmla="*/ 1547446 w 3354549"/>
              <a:gd name="connsiteY48" fmla="*/ 2982351 h 4630214"/>
              <a:gd name="connsiteX49" fmla="*/ 1589649 w 3354549"/>
              <a:gd name="connsiteY49" fmla="*/ 3066757 h 4630214"/>
              <a:gd name="connsiteX50" fmla="*/ 1645920 w 3354549"/>
              <a:gd name="connsiteY50" fmla="*/ 3123028 h 4630214"/>
              <a:gd name="connsiteX51" fmla="*/ 1688123 w 3354549"/>
              <a:gd name="connsiteY51" fmla="*/ 3151163 h 4630214"/>
              <a:gd name="connsiteX52" fmla="*/ 1716259 w 3354549"/>
              <a:gd name="connsiteY52" fmla="*/ 3179298 h 4630214"/>
              <a:gd name="connsiteX53" fmla="*/ 1758462 w 3354549"/>
              <a:gd name="connsiteY53" fmla="*/ 3193366 h 4630214"/>
              <a:gd name="connsiteX54" fmla="*/ 1842868 w 3354549"/>
              <a:gd name="connsiteY54" fmla="*/ 3235569 h 4630214"/>
              <a:gd name="connsiteX55" fmla="*/ 1913206 w 3354549"/>
              <a:gd name="connsiteY55" fmla="*/ 3291840 h 4630214"/>
              <a:gd name="connsiteX56" fmla="*/ 1955409 w 3354549"/>
              <a:gd name="connsiteY56" fmla="*/ 3305908 h 4630214"/>
              <a:gd name="connsiteX57" fmla="*/ 1983545 w 3354549"/>
              <a:gd name="connsiteY57" fmla="*/ 3334043 h 4630214"/>
              <a:gd name="connsiteX58" fmla="*/ 2124222 w 3354549"/>
              <a:gd name="connsiteY58" fmla="*/ 3376246 h 4630214"/>
              <a:gd name="connsiteX59" fmla="*/ 2166425 w 3354549"/>
              <a:gd name="connsiteY59" fmla="*/ 3404381 h 4630214"/>
              <a:gd name="connsiteX60" fmla="*/ 2250831 w 3354549"/>
              <a:gd name="connsiteY60" fmla="*/ 3432517 h 4630214"/>
              <a:gd name="connsiteX61" fmla="*/ 2293034 w 3354549"/>
              <a:gd name="connsiteY61" fmla="*/ 3460652 h 4630214"/>
              <a:gd name="connsiteX62" fmla="*/ 2363372 w 3354549"/>
              <a:gd name="connsiteY62" fmla="*/ 3516923 h 4630214"/>
              <a:gd name="connsiteX63" fmla="*/ 2391508 w 3354549"/>
              <a:gd name="connsiteY63" fmla="*/ 3545058 h 4630214"/>
              <a:gd name="connsiteX64" fmla="*/ 2475914 w 3354549"/>
              <a:gd name="connsiteY64" fmla="*/ 3573194 h 4630214"/>
              <a:gd name="connsiteX65" fmla="*/ 2518117 w 3354549"/>
              <a:gd name="connsiteY65" fmla="*/ 3587261 h 4630214"/>
              <a:gd name="connsiteX66" fmla="*/ 2560320 w 3354549"/>
              <a:gd name="connsiteY66" fmla="*/ 3601329 h 4630214"/>
              <a:gd name="connsiteX67" fmla="*/ 2729132 w 3354549"/>
              <a:gd name="connsiteY67" fmla="*/ 3615397 h 4630214"/>
              <a:gd name="connsiteX68" fmla="*/ 2771336 w 3354549"/>
              <a:gd name="connsiteY68" fmla="*/ 3629465 h 4630214"/>
              <a:gd name="connsiteX69" fmla="*/ 2912012 w 3354549"/>
              <a:gd name="connsiteY69" fmla="*/ 3657600 h 4630214"/>
              <a:gd name="connsiteX70" fmla="*/ 2954216 w 3354549"/>
              <a:gd name="connsiteY70" fmla="*/ 3671668 h 4630214"/>
              <a:gd name="connsiteX71" fmla="*/ 3080825 w 3354549"/>
              <a:gd name="connsiteY71" fmla="*/ 3699803 h 4630214"/>
              <a:gd name="connsiteX72" fmla="*/ 3179299 w 3354549"/>
              <a:gd name="connsiteY72" fmla="*/ 3713871 h 4630214"/>
              <a:gd name="connsiteX73" fmla="*/ 3263705 w 3354549"/>
              <a:gd name="connsiteY73" fmla="*/ 3742006 h 4630214"/>
              <a:gd name="connsiteX74" fmla="*/ 3305908 w 3354549"/>
              <a:gd name="connsiteY74" fmla="*/ 3756074 h 4630214"/>
              <a:gd name="connsiteX75" fmla="*/ 3334043 w 3354549"/>
              <a:gd name="connsiteY75" fmla="*/ 3840480 h 4630214"/>
              <a:gd name="connsiteX76" fmla="*/ 3291840 w 3354549"/>
              <a:gd name="connsiteY76" fmla="*/ 4009292 h 4630214"/>
              <a:gd name="connsiteX77" fmla="*/ 3263705 w 3354549"/>
              <a:gd name="connsiteY77" fmla="*/ 4093698 h 4630214"/>
              <a:gd name="connsiteX78" fmla="*/ 3221502 w 3354549"/>
              <a:gd name="connsiteY78" fmla="*/ 4206240 h 4630214"/>
              <a:gd name="connsiteX79" fmla="*/ 3207434 w 3354549"/>
              <a:gd name="connsiteY79" fmla="*/ 4248443 h 4630214"/>
              <a:gd name="connsiteX80" fmla="*/ 3094892 w 3354549"/>
              <a:gd name="connsiteY80" fmla="*/ 4304714 h 4630214"/>
              <a:gd name="connsiteX81" fmla="*/ 2968283 w 3354549"/>
              <a:gd name="connsiteY81" fmla="*/ 4375052 h 4630214"/>
              <a:gd name="connsiteX82" fmla="*/ 2926080 w 3354549"/>
              <a:gd name="connsiteY82" fmla="*/ 4389120 h 4630214"/>
              <a:gd name="connsiteX83" fmla="*/ 2813539 w 3354549"/>
              <a:gd name="connsiteY83" fmla="*/ 4431323 h 4630214"/>
              <a:gd name="connsiteX84" fmla="*/ 2672862 w 3354549"/>
              <a:gd name="connsiteY84" fmla="*/ 4445391 h 4630214"/>
              <a:gd name="connsiteX85" fmla="*/ 2546252 w 3354549"/>
              <a:gd name="connsiteY85" fmla="*/ 4487594 h 4630214"/>
              <a:gd name="connsiteX86" fmla="*/ 2504049 w 3354549"/>
              <a:gd name="connsiteY86" fmla="*/ 4501661 h 4630214"/>
              <a:gd name="connsiteX87" fmla="*/ 2433711 w 3354549"/>
              <a:gd name="connsiteY87" fmla="*/ 4515729 h 4630214"/>
              <a:gd name="connsiteX88" fmla="*/ 2349305 w 3354549"/>
              <a:gd name="connsiteY88" fmla="*/ 4529797 h 4630214"/>
              <a:gd name="connsiteX89" fmla="*/ 2236763 w 3354549"/>
              <a:gd name="connsiteY89" fmla="*/ 4557932 h 4630214"/>
              <a:gd name="connsiteX90" fmla="*/ 2082019 w 3354549"/>
              <a:gd name="connsiteY90" fmla="*/ 4572000 h 4630214"/>
              <a:gd name="connsiteX91" fmla="*/ 1955409 w 3354549"/>
              <a:gd name="connsiteY91" fmla="*/ 4586068 h 4630214"/>
              <a:gd name="connsiteX92" fmla="*/ 1491176 w 3354549"/>
              <a:gd name="connsiteY92" fmla="*/ 4572000 h 4630214"/>
              <a:gd name="connsiteX93" fmla="*/ 1420837 w 3354549"/>
              <a:gd name="connsiteY93" fmla="*/ 4529797 h 4630214"/>
              <a:gd name="connsiteX94" fmla="*/ 1252025 w 3354549"/>
              <a:gd name="connsiteY94" fmla="*/ 4473526 h 4630214"/>
              <a:gd name="connsiteX95" fmla="*/ 1153551 w 3354549"/>
              <a:gd name="connsiteY95" fmla="*/ 4417255 h 4630214"/>
              <a:gd name="connsiteX96" fmla="*/ 942536 w 3354549"/>
              <a:gd name="connsiteY96" fmla="*/ 4346917 h 4630214"/>
              <a:gd name="connsiteX97" fmla="*/ 689317 w 3354549"/>
              <a:gd name="connsiteY97" fmla="*/ 4276578 h 4630214"/>
              <a:gd name="connsiteX98" fmla="*/ 534572 w 3354549"/>
              <a:gd name="connsiteY98" fmla="*/ 4248443 h 4630214"/>
              <a:gd name="connsiteX99" fmla="*/ 323557 w 3354549"/>
              <a:gd name="connsiteY99" fmla="*/ 4220308 h 4630214"/>
              <a:gd name="connsiteX100" fmla="*/ 211016 w 3354549"/>
              <a:gd name="connsiteY100" fmla="*/ 4192172 h 4630214"/>
              <a:gd name="connsiteX101" fmla="*/ 84406 w 3354549"/>
              <a:gd name="connsiteY101" fmla="*/ 4135901 h 4630214"/>
              <a:gd name="connsiteX102" fmla="*/ 0 w 3354549"/>
              <a:gd name="connsiteY102" fmla="*/ 4107766 h 4630214"/>
              <a:gd name="connsiteX103" fmla="*/ 28136 w 3354549"/>
              <a:gd name="connsiteY103" fmla="*/ 3207434 h 4630214"/>
              <a:gd name="connsiteX104" fmla="*/ 42203 w 3354549"/>
              <a:gd name="connsiteY104" fmla="*/ 2799471 h 4630214"/>
              <a:gd name="connsiteX105" fmla="*/ 70339 w 3354549"/>
              <a:gd name="connsiteY105" fmla="*/ 2518117 h 4630214"/>
              <a:gd name="connsiteX106" fmla="*/ 98474 w 3354549"/>
              <a:gd name="connsiteY106" fmla="*/ 2278966 h 4630214"/>
              <a:gd name="connsiteX107" fmla="*/ 112542 w 3354549"/>
              <a:gd name="connsiteY107" fmla="*/ 2152357 h 4630214"/>
              <a:gd name="connsiteX108" fmla="*/ 126609 w 3354549"/>
              <a:gd name="connsiteY108" fmla="*/ 2096086 h 4630214"/>
              <a:gd name="connsiteX109" fmla="*/ 140677 w 3354549"/>
              <a:gd name="connsiteY109" fmla="*/ 2025748 h 4630214"/>
              <a:gd name="connsiteX110" fmla="*/ 154745 w 3354549"/>
              <a:gd name="connsiteY110" fmla="*/ 1941341 h 4630214"/>
              <a:gd name="connsiteX111" fmla="*/ 168812 w 3354549"/>
              <a:gd name="connsiteY111" fmla="*/ 1842868 h 4630214"/>
              <a:gd name="connsiteX112" fmla="*/ 196948 w 3354549"/>
              <a:gd name="connsiteY112" fmla="*/ 1716258 h 4630214"/>
              <a:gd name="connsiteX113" fmla="*/ 211016 w 3354549"/>
              <a:gd name="connsiteY113" fmla="*/ 1631852 h 4630214"/>
              <a:gd name="connsiteX114" fmla="*/ 239151 w 3354549"/>
              <a:gd name="connsiteY114" fmla="*/ 1547446 h 4630214"/>
              <a:gd name="connsiteX115" fmla="*/ 267286 w 3354549"/>
              <a:gd name="connsiteY115" fmla="*/ 1420837 h 4630214"/>
              <a:gd name="connsiteX116" fmla="*/ 309489 w 3354549"/>
              <a:gd name="connsiteY116" fmla="*/ 1237957 h 4630214"/>
              <a:gd name="connsiteX117" fmla="*/ 351692 w 3354549"/>
              <a:gd name="connsiteY117" fmla="*/ 1223889 h 4630214"/>
              <a:gd name="connsiteX118" fmla="*/ 436099 w 3354549"/>
              <a:gd name="connsiteY118" fmla="*/ 1111348 h 4630214"/>
              <a:gd name="connsiteX119" fmla="*/ 478302 w 3354549"/>
              <a:gd name="connsiteY119" fmla="*/ 1097280 h 4630214"/>
              <a:gd name="connsiteX120" fmla="*/ 548640 w 3354549"/>
              <a:gd name="connsiteY120" fmla="*/ 1026941 h 4630214"/>
              <a:gd name="connsiteX121" fmla="*/ 576776 w 3354549"/>
              <a:gd name="connsiteY121" fmla="*/ 998806 h 4630214"/>
              <a:gd name="connsiteX122" fmla="*/ 661182 w 3354549"/>
              <a:gd name="connsiteY122" fmla="*/ 956603 h 4630214"/>
              <a:gd name="connsiteX123" fmla="*/ 703385 w 3354549"/>
              <a:gd name="connsiteY123" fmla="*/ 942535 h 4630214"/>
              <a:gd name="connsiteX124" fmla="*/ 787791 w 3354549"/>
              <a:gd name="connsiteY124" fmla="*/ 886265 h 4630214"/>
              <a:gd name="connsiteX125" fmla="*/ 858129 w 3354549"/>
              <a:gd name="connsiteY125" fmla="*/ 717452 h 4630214"/>
              <a:gd name="connsiteX126" fmla="*/ 900332 w 3354549"/>
              <a:gd name="connsiteY126" fmla="*/ 590843 h 4630214"/>
              <a:gd name="connsiteX127" fmla="*/ 914400 w 3354549"/>
              <a:gd name="connsiteY127" fmla="*/ 548640 h 4630214"/>
              <a:gd name="connsiteX128" fmla="*/ 900332 w 3354549"/>
              <a:gd name="connsiteY128" fmla="*/ 436098 h 4630214"/>
              <a:gd name="connsiteX129" fmla="*/ 815926 w 3354549"/>
              <a:gd name="connsiteY129" fmla="*/ 379828 h 4630214"/>
              <a:gd name="connsiteX130" fmla="*/ 787791 w 3354549"/>
              <a:gd name="connsiteY130" fmla="*/ 351692 h 4630214"/>
              <a:gd name="connsiteX131" fmla="*/ 689317 w 3354549"/>
              <a:gd name="connsiteY131" fmla="*/ 211015 h 4630214"/>
              <a:gd name="connsiteX132" fmla="*/ 661182 w 3354549"/>
              <a:gd name="connsiteY132" fmla="*/ 168812 h 4630214"/>
              <a:gd name="connsiteX133" fmla="*/ 633046 w 3354549"/>
              <a:gd name="connsiteY133" fmla="*/ 140677 h 4630214"/>
              <a:gd name="connsiteX134" fmla="*/ 618979 w 3354549"/>
              <a:gd name="connsiteY134" fmla="*/ 70338 h 4630214"/>
              <a:gd name="connsiteX135" fmla="*/ 731520 w 3354549"/>
              <a:gd name="connsiteY135" fmla="*/ 28135 h 4630214"/>
              <a:gd name="connsiteX136" fmla="*/ 1026942 w 3354549"/>
              <a:gd name="connsiteY136" fmla="*/ 42203 h 4630214"/>
              <a:gd name="connsiteX137" fmla="*/ 1181686 w 3354549"/>
              <a:gd name="connsiteY137" fmla="*/ 70338 h 4630214"/>
              <a:gd name="connsiteX138" fmla="*/ 1308296 w 3354549"/>
              <a:gd name="connsiteY138" fmla="*/ 28135 h 4630214"/>
              <a:gd name="connsiteX139" fmla="*/ 1350499 w 3354549"/>
              <a:gd name="connsiteY139" fmla="*/ 14068 h 4630214"/>
              <a:gd name="connsiteX140" fmla="*/ 1420837 w 3354549"/>
              <a:gd name="connsiteY140" fmla="*/ 0 h 4630214"/>
              <a:gd name="connsiteX141" fmla="*/ 1899139 w 3354549"/>
              <a:gd name="connsiteY141" fmla="*/ 14068 h 4630214"/>
              <a:gd name="connsiteX142" fmla="*/ 2039816 w 3354549"/>
              <a:gd name="connsiteY142" fmla="*/ 42203 h 4630214"/>
              <a:gd name="connsiteX143" fmla="*/ 2152357 w 3354549"/>
              <a:gd name="connsiteY143" fmla="*/ 70338 h 4630214"/>
              <a:gd name="connsiteX144" fmla="*/ 2194560 w 3354549"/>
              <a:gd name="connsiteY144" fmla="*/ 98474 h 4630214"/>
              <a:gd name="connsiteX145" fmla="*/ 2278966 w 3354549"/>
              <a:gd name="connsiteY145" fmla="*/ 126609 h 4630214"/>
              <a:gd name="connsiteX146" fmla="*/ 2307102 w 3354549"/>
              <a:gd name="connsiteY146" fmla="*/ 154745 h 4630214"/>
              <a:gd name="connsiteX147" fmla="*/ 2433711 w 3354549"/>
              <a:gd name="connsiteY147" fmla="*/ 267286 h 4630214"/>
              <a:gd name="connsiteX148" fmla="*/ 2489982 w 3354549"/>
              <a:gd name="connsiteY148" fmla="*/ 337625 h 4630214"/>
              <a:gd name="connsiteX149" fmla="*/ 2532185 w 3354549"/>
              <a:gd name="connsiteY149" fmla="*/ 365760 h 4630214"/>
              <a:gd name="connsiteX150" fmla="*/ 2588456 w 3354549"/>
              <a:gd name="connsiteY150" fmla="*/ 478301 h 4630214"/>
              <a:gd name="connsiteX151" fmla="*/ 2616591 w 3354549"/>
              <a:gd name="connsiteY151" fmla="*/ 562708 h 4630214"/>
              <a:gd name="connsiteX152" fmla="*/ 2616591 w 3354549"/>
              <a:gd name="connsiteY152" fmla="*/ 562708 h 463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354549" h="4630214">
                <a:moveTo>
                  <a:pt x="2546252" y="478301"/>
                </a:moveTo>
                <a:lnTo>
                  <a:pt x="2546252" y="478301"/>
                </a:lnTo>
                <a:cubicBezTo>
                  <a:pt x="2593144" y="464233"/>
                  <a:pt x="2640484" y="451580"/>
                  <a:pt x="2686929" y="436098"/>
                </a:cubicBezTo>
                <a:cubicBezTo>
                  <a:pt x="2724938" y="423428"/>
                  <a:pt x="2760265" y="402149"/>
                  <a:pt x="2799471" y="393895"/>
                </a:cubicBezTo>
                <a:cubicBezTo>
                  <a:pt x="2850154" y="383225"/>
                  <a:pt x="2902634" y="384517"/>
                  <a:pt x="2954216" y="379828"/>
                </a:cubicBezTo>
                <a:cubicBezTo>
                  <a:pt x="3003722" y="384778"/>
                  <a:pt x="3126132" y="386587"/>
                  <a:pt x="3179299" y="422031"/>
                </a:cubicBezTo>
                <a:lnTo>
                  <a:pt x="3221502" y="450166"/>
                </a:lnTo>
                <a:cubicBezTo>
                  <a:pt x="3272800" y="604069"/>
                  <a:pt x="3190988" y="370961"/>
                  <a:pt x="3263705" y="534572"/>
                </a:cubicBezTo>
                <a:cubicBezTo>
                  <a:pt x="3275750" y="561673"/>
                  <a:pt x="3282462" y="590843"/>
                  <a:pt x="3291840" y="618978"/>
                </a:cubicBezTo>
                <a:cubicBezTo>
                  <a:pt x="3312024" y="679529"/>
                  <a:pt x="3302310" y="646788"/>
                  <a:pt x="3319976" y="717452"/>
                </a:cubicBezTo>
                <a:cubicBezTo>
                  <a:pt x="3315287" y="797169"/>
                  <a:pt x="3313479" y="877108"/>
                  <a:pt x="3305908" y="956603"/>
                </a:cubicBezTo>
                <a:cubicBezTo>
                  <a:pt x="3299967" y="1018987"/>
                  <a:pt x="3291872" y="1005784"/>
                  <a:pt x="3263705" y="1055077"/>
                </a:cubicBezTo>
                <a:cubicBezTo>
                  <a:pt x="3253300" y="1073285"/>
                  <a:pt x="3243830" y="1092073"/>
                  <a:pt x="3235569" y="1111348"/>
                </a:cubicBezTo>
                <a:cubicBezTo>
                  <a:pt x="3229728" y="1124978"/>
                  <a:pt x="3230399" y="1141688"/>
                  <a:pt x="3221502" y="1153551"/>
                </a:cubicBezTo>
                <a:cubicBezTo>
                  <a:pt x="3201607" y="1180077"/>
                  <a:pt x="3174609" y="1200443"/>
                  <a:pt x="3151163" y="1223889"/>
                </a:cubicBezTo>
                <a:cubicBezTo>
                  <a:pt x="3141784" y="1233268"/>
                  <a:pt x="3135611" y="1247831"/>
                  <a:pt x="3123028" y="1252025"/>
                </a:cubicBezTo>
                <a:cubicBezTo>
                  <a:pt x="2987193" y="1297301"/>
                  <a:pt x="3198370" y="1224701"/>
                  <a:pt x="3024554" y="1294228"/>
                </a:cubicBezTo>
                <a:cubicBezTo>
                  <a:pt x="2967476" y="1317059"/>
                  <a:pt x="2939146" y="1322614"/>
                  <a:pt x="2883877" y="1336431"/>
                </a:cubicBezTo>
                <a:cubicBezTo>
                  <a:pt x="2804160" y="1331742"/>
                  <a:pt x="2723910" y="1332691"/>
                  <a:pt x="2644726" y="1322363"/>
                </a:cubicBezTo>
                <a:cubicBezTo>
                  <a:pt x="2535189" y="1308076"/>
                  <a:pt x="2586902" y="1307131"/>
                  <a:pt x="2532185" y="1266092"/>
                </a:cubicBezTo>
                <a:cubicBezTo>
                  <a:pt x="2505134" y="1245803"/>
                  <a:pt x="2471690" y="1233731"/>
                  <a:pt x="2447779" y="1209821"/>
                </a:cubicBezTo>
                <a:cubicBezTo>
                  <a:pt x="2438400" y="1200443"/>
                  <a:pt x="2431159" y="1188266"/>
                  <a:pt x="2419643" y="1181686"/>
                </a:cubicBezTo>
                <a:cubicBezTo>
                  <a:pt x="2397718" y="1169158"/>
                  <a:pt x="2373037" y="1162181"/>
                  <a:pt x="2349305" y="1153551"/>
                </a:cubicBezTo>
                <a:cubicBezTo>
                  <a:pt x="2321433" y="1143416"/>
                  <a:pt x="2293034" y="1134793"/>
                  <a:pt x="2264899" y="1125415"/>
                </a:cubicBezTo>
                <a:cubicBezTo>
                  <a:pt x="2250831" y="1120726"/>
                  <a:pt x="2237082" y="1114945"/>
                  <a:pt x="2222696" y="1111348"/>
                </a:cubicBezTo>
                <a:cubicBezTo>
                  <a:pt x="2095768" y="1079615"/>
                  <a:pt x="2146838" y="1095440"/>
                  <a:pt x="2067951" y="1069145"/>
                </a:cubicBezTo>
                <a:cubicBezTo>
                  <a:pt x="2039816" y="1073834"/>
                  <a:pt x="2008310" y="1069061"/>
                  <a:pt x="1983545" y="1083212"/>
                </a:cubicBezTo>
                <a:cubicBezTo>
                  <a:pt x="1970670" y="1090569"/>
                  <a:pt x="1972694" y="1110939"/>
                  <a:pt x="1969477" y="1125415"/>
                </a:cubicBezTo>
                <a:cubicBezTo>
                  <a:pt x="1963289" y="1153259"/>
                  <a:pt x="1962327" y="1182149"/>
                  <a:pt x="1955409" y="1209821"/>
                </a:cubicBezTo>
                <a:cubicBezTo>
                  <a:pt x="1948216" y="1238593"/>
                  <a:pt x="1943725" y="1269551"/>
                  <a:pt x="1927274" y="1294228"/>
                </a:cubicBezTo>
                <a:cubicBezTo>
                  <a:pt x="1917896" y="1308296"/>
                  <a:pt x="1909701" y="1323229"/>
                  <a:pt x="1899139" y="1336431"/>
                </a:cubicBezTo>
                <a:cubicBezTo>
                  <a:pt x="1881694" y="1358238"/>
                  <a:pt x="1853171" y="1380515"/>
                  <a:pt x="1828800" y="1392701"/>
                </a:cubicBezTo>
                <a:cubicBezTo>
                  <a:pt x="1815537" y="1399333"/>
                  <a:pt x="1800665" y="1402080"/>
                  <a:pt x="1786597" y="1406769"/>
                </a:cubicBezTo>
                <a:cubicBezTo>
                  <a:pt x="1770815" y="1454115"/>
                  <a:pt x="1772206" y="1456571"/>
                  <a:pt x="1744394" y="1505243"/>
                </a:cubicBezTo>
                <a:cubicBezTo>
                  <a:pt x="1736006" y="1519923"/>
                  <a:pt x="1723126" y="1531996"/>
                  <a:pt x="1716259" y="1547446"/>
                </a:cubicBezTo>
                <a:cubicBezTo>
                  <a:pt x="1704214" y="1574547"/>
                  <a:pt x="1697501" y="1603717"/>
                  <a:pt x="1688123" y="1631852"/>
                </a:cubicBezTo>
                <a:lnTo>
                  <a:pt x="1674056" y="1674055"/>
                </a:lnTo>
                <a:cubicBezTo>
                  <a:pt x="1669367" y="1720947"/>
                  <a:pt x="1666653" y="1768079"/>
                  <a:pt x="1659988" y="1814732"/>
                </a:cubicBezTo>
                <a:cubicBezTo>
                  <a:pt x="1657254" y="1833872"/>
                  <a:pt x="1648055" y="1851787"/>
                  <a:pt x="1645920" y="1871003"/>
                </a:cubicBezTo>
                <a:cubicBezTo>
                  <a:pt x="1618191" y="2120556"/>
                  <a:pt x="1655504" y="1996992"/>
                  <a:pt x="1617785" y="2110154"/>
                </a:cubicBezTo>
                <a:cubicBezTo>
                  <a:pt x="1622474" y="2138289"/>
                  <a:pt x="1626595" y="2166525"/>
                  <a:pt x="1631852" y="2194560"/>
                </a:cubicBezTo>
                <a:cubicBezTo>
                  <a:pt x="1640665" y="2241562"/>
                  <a:pt x="1659988" y="2335237"/>
                  <a:pt x="1659988" y="2335237"/>
                </a:cubicBezTo>
                <a:cubicBezTo>
                  <a:pt x="1655299" y="2396197"/>
                  <a:pt x="1653504" y="2457449"/>
                  <a:pt x="1645920" y="2518117"/>
                </a:cubicBezTo>
                <a:cubicBezTo>
                  <a:pt x="1644081" y="2532831"/>
                  <a:pt x="1633258" y="2545558"/>
                  <a:pt x="1631852" y="2560320"/>
                </a:cubicBezTo>
                <a:cubicBezTo>
                  <a:pt x="1623837" y="2644475"/>
                  <a:pt x="1635200" y="2730815"/>
                  <a:pt x="1617785" y="2813538"/>
                </a:cubicBezTo>
                <a:cubicBezTo>
                  <a:pt x="1614730" y="2828049"/>
                  <a:pt x="1589650" y="2822917"/>
                  <a:pt x="1575582" y="2827606"/>
                </a:cubicBezTo>
                <a:cubicBezTo>
                  <a:pt x="1570893" y="2841674"/>
                  <a:pt x="1569143" y="2857093"/>
                  <a:pt x="1561514" y="2869809"/>
                </a:cubicBezTo>
                <a:cubicBezTo>
                  <a:pt x="1554690" y="2881182"/>
                  <a:pt x="1535024" y="2884784"/>
                  <a:pt x="1533379" y="2897945"/>
                </a:cubicBezTo>
                <a:cubicBezTo>
                  <a:pt x="1529841" y="2926248"/>
                  <a:pt x="1541258" y="2954507"/>
                  <a:pt x="1547446" y="2982351"/>
                </a:cubicBezTo>
                <a:cubicBezTo>
                  <a:pt x="1554934" y="3016049"/>
                  <a:pt x="1566887" y="3040201"/>
                  <a:pt x="1589649" y="3066757"/>
                </a:cubicBezTo>
                <a:cubicBezTo>
                  <a:pt x="1606912" y="3086897"/>
                  <a:pt x="1623849" y="3108314"/>
                  <a:pt x="1645920" y="3123028"/>
                </a:cubicBezTo>
                <a:cubicBezTo>
                  <a:pt x="1659988" y="3132406"/>
                  <a:pt x="1674921" y="3140601"/>
                  <a:pt x="1688123" y="3151163"/>
                </a:cubicBezTo>
                <a:cubicBezTo>
                  <a:pt x="1698480" y="3159448"/>
                  <a:pt x="1704886" y="3172474"/>
                  <a:pt x="1716259" y="3179298"/>
                </a:cubicBezTo>
                <a:cubicBezTo>
                  <a:pt x="1728975" y="3186927"/>
                  <a:pt x="1745199" y="3186734"/>
                  <a:pt x="1758462" y="3193366"/>
                </a:cubicBezTo>
                <a:cubicBezTo>
                  <a:pt x="1867544" y="3247907"/>
                  <a:pt x="1736789" y="3200209"/>
                  <a:pt x="1842868" y="3235569"/>
                </a:cubicBezTo>
                <a:cubicBezTo>
                  <a:pt x="1869038" y="3261740"/>
                  <a:pt x="1877711" y="3274093"/>
                  <a:pt x="1913206" y="3291840"/>
                </a:cubicBezTo>
                <a:cubicBezTo>
                  <a:pt x="1926469" y="3298472"/>
                  <a:pt x="1941341" y="3301219"/>
                  <a:pt x="1955409" y="3305908"/>
                </a:cubicBezTo>
                <a:cubicBezTo>
                  <a:pt x="1964788" y="3315286"/>
                  <a:pt x="1971682" y="3328112"/>
                  <a:pt x="1983545" y="3334043"/>
                </a:cubicBezTo>
                <a:cubicBezTo>
                  <a:pt x="2062180" y="3373360"/>
                  <a:pt x="2031303" y="3314301"/>
                  <a:pt x="2124222" y="3376246"/>
                </a:cubicBezTo>
                <a:cubicBezTo>
                  <a:pt x="2138290" y="3385624"/>
                  <a:pt x="2150975" y="3397514"/>
                  <a:pt x="2166425" y="3404381"/>
                </a:cubicBezTo>
                <a:cubicBezTo>
                  <a:pt x="2193526" y="3416426"/>
                  <a:pt x="2226155" y="3416066"/>
                  <a:pt x="2250831" y="3432517"/>
                </a:cubicBezTo>
                <a:lnTo>
                  <a:pt x="2293034" y="3460652"/>
                </a:lnTo>
                <a:cubicBezTo>
                  <a:pt x="2349069" y="3544705"/>
                  <a:pt x="2287874" y="3471624"/>
                  <a:pt x="2363372" y="3516923"/>
                </a:cubicBezTo>
                <a:cubicBezTo>
                  <a:pt x="2374745" y="3523747"/>
                  <a:pt x="2379645" y="3539127"/>
                  <a:pt x="2391508" y="3545058"/>
                </a:cubicBezTo>
                <a:cubicBezTo>
                  <a:pt x="2418034" y="3558321"/>
                  <a:pt x="2447779" y="3563816"/>
                  <a:pt x="2475914" y="3573194"/>
                </a:cubicBezTo>
                <a:lnTo>
                  <a:pt x="2518117" y="3587261"/>
                </a:lnTo>
                <a:cubicBezTo>
                  <a:pt x="2532185" y="3591950"/>
                  <a:pt x="2545543" y="3600098"/>
                  <a:pt x="2560320" y="3601329"/>
                </a:cubicBezTo>
                <a:lnTo>
                  <a:pt x="2729132" y="3615397"/>
                </a:lnTo>
                <a:cubicBezTo>
                  <a:pt x="2743200" y="3620086"/>
                  <a:pt x="2756887" y="3626131"/>
                  <a:pt x="2771336" y="3629465"/>
                </a:cubicBezTo>
                <a:cubicBezTo>
                  <a:pt x="2817932" y="3640218"/>
                  <a:pt x="2866645" y="3642478"/>
                  <a:pt x="2912012" y="3657600"/>
                </a:cubicBezTo>
                <a:cubicBezTo>
                  <a:pt x="2926080" y="3662289"/>
                  <a:pt x="2939958" y="3667594"/>
                  <a:pt x="2954216" y="3671668"/>
                </a:cubicBezTo>
                <a:cubicBezTo>
                  <a:pt x="2989620" y="3681783"/>
                  <a:pt x="3046021" y="3694002"/>
                  <a:pt x="3080825" y="3699803"/>
                </a:cubicBezTo>
                <a:cubicBezTo>
                  <a:pt x="3113532" y="3705254"/>
                  <a:pt x="3146474" y="3709182"/>
                  <a:pt x="3179299" y="3713871"/>
                </a:cubicBezTo>
                <a:lnTo>
                  <a:pt x="3263705" y="3742006"/>
                </a:lnTo>
                <a:lnTo>
                  <a:pt x="3305908" y="3756074"/>
                </a:lnTo>
                <a:cubicBezTo>
                  <a:pt x="3315286" y="3784209"/>
                  <a:pt x="3343421" y="3812345"/>
                  <a:pt x="3334043" y="3840480"/>
                </a:cubicBezTo>
                <a:cubicBezTo>
                  <a:pt x="3295550" y="3955964"/>
                  <a:pt x="3354549" y="3774135"/>
                  <a:pt x="3291840" y="4009292"/>
                </a:cubicBezTo>
                <a:cubicBezTo>
                  <a:pt x="3284198" y="4037948"/>
                  <a:pt x="3271508" y="4065086"/>
                  <a:pt x="3263705" y="4093698"/>
                </a:cubicBezTo>
                <a:cubicBezTo>
                  <a:pt x="3214852" y="4272827"/>
                  <a:pt x="3285152" y="4078940"/>
                  <a:pt x="3221502" y="4206240"/>
                </a:cubicBezTo>
                <a:cubicBezTo>
                  <a:pt x="3214870" y="4219503"/>
                  <a:pt x="3219139" y="4239339"/>
                  <a:pt x="3207434" y="4248443"/>
                </a:cubicBezTo>
                <a:cubicBezTo>
                  <a:pt x="3174327" y="4274193"/>
                  <a:pt x="3129790" y="4281449"/>
                  <a:pt x="3094892" y="4304714"/>
                </a:cubicBezTo>
                <a:cubicBezTo>
                  <a:pt x="3039889" y="4341382"/>
                  <a:pt x="3042929" y="4341876"/>
                  <a:pt x="2968283" y="4375052"/>
                </a:cubicBezTo>
                <a:cubicBezTo>
                  <a:pt x="2954732" y="4381075"/>
                  <a:pt x="2939964" y="4383913"/>
                  <a:pt x="2926080" y="4389120"/>
                </a:cubicBezTo>
                <a:cubicBezTo>
                  <a:pt x="2923908" y="4389934"/>
                  <a:pt x="2831584" y="4428547"/>
                  <a:pt x="2813539" y="4431323"/>
                </a:cubicBezTo>
                <a:cubicBezTo>
                  <a:pt x="2766961" y="4438489"/>
                  <a:pt x="2719754" y="4440702"/>
                  <a:pt x="2672862" y="4445391"/>
                </a:cubicBezTo>
                <a:lnTo>
                  <a:pt x="2546252" y="4487594"/>
                </a:lnTo>
                <a:cubicBezTo>
                  <a:pt x="2532184" y="4492283"/>
                  <a:pt x="2518590" y="4498753"/>
                  <a:pt x="2504049" y="4501661"/>
                </a:cubicBezTo>
                <a:lnTo>
                  <a:pt x="2433711" y="4515729"/>
                </a:lnTo>
                <a:cubicBezTo>
                  <a:pt x="2405648" y="4520832"/>
                  <a:pt x="2377149" y="4523609"/>
                  <a:pt x="2349305" y="4529797"/>
                </a:cubicBezTo>
                <a:cubicBezTo>
                  <a:pt x="2250866" y="4551673"/>
                  <a:pt x="2375745" y="4540559"/>
                  <a:pt x="2236763" y="4557932"/>
                </a:cubicBezTo>
                <a:cubicBezTo>
                  <a:pt x="2185369" y="4564356"/>
                  <a:pt x="2133556" y="4566846"/>
                  <a:pt x="2082019" y="4572000"/>
                </a:cubicBezTo>
                <a:cubicBezTo>
                  <a:pt x="2039767" y="4576225"/>
                  <a:pt x="1997612" y="4581379"/>
                  <a:pt x="1955409" y="4586068"/>
                </a:cubicBezTo>
                <a:cubicBezTo>
                  <a:pt x="1778817" y="4630214"/>
                  <a:pt x="1834394" y="4622473"/>
                  <a:pt x="1491176" y="4572000"/>
                </a:cubicBezTo>
                <a:cubicBezTo>
                  <a:pt x="1464124" y="4568022"/>
                  <a:pt x="1446077" y="4540314"/>
                  <a:pt x="1420837" y="4529797"/>
                </a:cubicBezTo>
                <a:cubicBezTo>
                  <a:pt x="1270722" y="4467249"/>
                  <a:pt x="1374299" y="4534663"/>
                  <a:pt x="1252025" y="4473526"/>
                </a:cubicBezTo>
                <a:cubicBezTo>
                  <a:pt x="1218210" y="4456619"/>
                  <a:pt x="1188542" y="4431570"/>
                  <a:pt x="1153551" y="4417255"/>
                </a:cubicBezTo>
                <a:cubicBezTo>
                  <a:pt x="1084928" y="4389182"/>
                  <a:pt x="1013826" y="4367286"/>
                  <a:pt x="942536" y="4346917"/>
                </a:cubicBezTo>
                <a:cubicBezTo>
                  <a:pt x="916308" y="4339423"/>
                  <a:pt x="758217" y="4291889"/>
                  <a:pt x="689317" y="4276578"/>
                </a:cubicBezTo>
                <a:cubicBezTo>
                  <a:pt x="652285" y="4268349"/>
                  <a:pt x="569465" y="4252805"/>
                  <a:pt x="534572" y="4248443"/>
                </a:cubicBezTo>
                <a:cubicBezTo>
                  <a:pt x="398079" y="4231381"/>
                  <a:pt x="425913" y="4243929"/>
                  <a:pt x="323557" y="4220308"/>
                </a:cubicBezTo>
                <a:cubicBezTo>
                  <a:pt x="285879" y="4211613"/>
                  <a:pt x="245602" y="4209465"/>
                  <a:pt x="211016" y="4192172"/>
                </a:cubicBezTo>
                <a:cubicBezTo>
                  <a:pt x="152051" y="4162690"/>
                  <a:pt x="150262" y="4159849"/>
                  <a:pt x="84406" y="4135901"/>
                </a:cubicBezTo>
                <a:cubicBezTo>
                  <a:pt x="56534" y="4125766"/>
                  <a:pt x="0" y="4107766"/>
                  <a:pt x="0" y="4107766"/>
                </a:cubicBezTo>
                <a:cubicBezTo>
                  <a:pt x="9379" y="3807655"/>
                  <a:pt x="18455" y="3507535"/>
                  <a:pt x="28136" y="3207434"/>
                </a:cubicBezTo>
                <a:cubicBezTo>
                  <a:pt x="32523" y="3071436"/>
                  <a:pt x="28663" y="2934864"/>
                  <a:pt x="42203" y="2799471"/>
                </a:cubicBezTo>
                <a:cubicBezTo>
                  <a:pt x="51582" y="2705686"/>
                  <a:pt x="60641" y="2611869"/>
                  <a:pt x="70339" y="2518117"/>
                </a:cubicBezTo>
                <a:cubicBezTo>
                  <a:pt x="87470" y="2352518"/>
                  <a:pt x="80128" y="2434903"/>
                  <a:pt x="98474" y="2278966"/>
                </a:cubicBezTo>
                <a:cubicBezTo>
                  <a:pt x="103436" y="2236794"/>
                  <a:pt x="106085" y="2194326"/>
                  <a:pt x="112542" y="2152357"/>
                </a:cubicBezTo>
                <a:cubicBezTo>
                  <a:pt x="115482" y="2133248"/>
                  <a:pt x="122415" y="2114960"/>
                  <a:pt x="126609" y="2096086"/>
                </a:cubicBezTo>
                <a:cubicBezTo>
                  <a:pt x="131796" y="2072745"/>
                  <a:pt x="136400" y="2049273"/>
                  <a:pt x="140677" y="2025748"/>
                </a:cubicBezTo>
                <a:cubicBezTo>
                  <a:pt x="145780" y="1997684"/>
                  <a:pt x="150408" y="1969533"/>
                  <a:pt x="154745" y="1941341"/>
                </a:cubicBezTo>
                <a:cubicBezTo>
                  <a:pt x="159787" y="1908569"/>
                  <a:pt x="162701" y="1875458"/>
                  <a:pt x="168812" y="1842868"/>
                </a:cubicBezTo>
                <a:cubicBezTo>
                  <a:pt x="176779" y="1800376"/>
                  <a:pt x="188469" y="1758651"/>
                  <a:pt x="196948" y="1716258"/>
                </a:cubicBezTo>
                <a:cubicBezTo>
                  <a:pt x="202542" y="1688288"/>
                  <a:pt x="204098" y="1659524"/>
                  <a:pt x="211016" y="1631852"/>
                </a:cubicBezTo>
                <a:cubicBezTo>
                  <a:pt x="218209" y="1603080"/>
                  <a:pt x="231510" y="1576102"/>
                  <a:pt x="239151" y="1547446"/>
                </a:cubicBezTo>
                <a:cubicBezTo>
                  <a:pt x="250290" y="1505673"/>
                  <a:pt x="257908" y="1463040"/>
                  <a:pt x="267286" y="1420837"/>
                </a:cubicBezTo>
                <a:cubicBezTo>
                  <a:pt x="271525" y="1378447"/>
                  <a:pt x="259343" y="1278074"/>
                  <a:pt x="309489" y="1237957"/>
                </a:cubicBezTo>
                <a:cubicBezTo>
                  <a:pt x="321068" y="1228694"/>
                  <a:pt x="337624" y="1228578"/>
                  <a:pt x="351692" y="1223889"/>
                </a:cubicBezTo>
                <a:cubicBezTo>
                  <a:pt x="356349" y="1216903"/>
                  <a:pt x="407182" y="1128698"/>
                  <a:pt x="436099" y="1111348"/>
                </a:cubicBezTo>
                <a:cubicBezTo>
                  <a:pt x="448815" y="1103719"/>
                  <a:pt x="464234" y="1101969"/>
                  <a:pt x="478302" y="1097280"/>
                </a:cubicBezTo>
                <a:lnTo>
                  <a:pt x="548640" y="1026941"/>
                </a:lnTo>
                <a:cubicBezTo>
                  <a:pt x="558019" y="1017562"/>
                  <a:pt x="564193" y="1003000"/>
                  <a:pt x="576776" y="998806"/>
                </a:cubicBezTo>
                <a:cubicBezTo>
                  <a:pt x="682855" y="963446"/>
                  <a:pt x="552100" y="1011144"/>
                  <a:pt x="661182" y="956603"/>
                </a:cubicBezTo>
                <a:cubicBezTo>
                  <a:pt x="674445" y="949971"/>
                  <a:pt x="690422" y="949736"/>
                  <a:pt x="703385" y="942535"/>
                </a:cubicBezTo>
                <a:cubicBezTo>
                  <a:pt x="732944" y="926113"/>
                  <a:pt x="787791" y="886265"/>
                  <a:pt x="787791" y="886265"/>
                </a:cubicBezTo>
                <a:cubicBezTo>
                  <a:pt x="878160" y="615151"/>
                  <a:pt x="747204" y="994764"/>
                  <a:pt x="858129" y="717452"/>
                </a:cubicBezTo>
                <a:cubicBezTo>
                  <a:pt x="874651" y="676148"/>
                  <a:pt x="886264" y="633046"/>
                  <a:pt x="900332" y="590843"/>
                </a:cubicBezTo>
                <a:lnTo>
                  <a:pt x="914400" y="548640"/>
                </a:lnTo>
                <a:cubicBezTo>
                  <a:pt x="909711" y="511126"/>
                  <a:pt x="919381" y="468754"/>
                  <a:pt x="900332" y="436098"/>
                </a:cubicBezTo>
                <a:cubicBezTo>
                  <a:pt x="883294" y="406890"/>
                  <a:pt x="839836" y="403739"/>
                  <a:pt x="815926" y="379828"/>
                </a:cubicBezTo>
                <a:cubicBezTo>
                  <a:pt x="806548" y="370449"/>
                  <a:pt x="796282" y="361881"/>
                  <a:pt x="787791" y="351692"/>
                </a:cubicBezTo>
                <a:cubicBezTo>
                  <a:pt x="753074" y="310031"/>
                  <a:pt x="718536" y="254844"/>
                  <a:pt x="689317" y="211015"/>
                </a:cubicBezTo>
                <a:cubicBezTo>
                  <a:pt x="679939" y="196947"/>
                  <a:pt x="673137" y="180767"/>
                  <a:pt x="661182" y="168812"/>
                </a:cubicBezTo>
                <a:lnTo>
                  <a:pt x="633046" y="140677"/>
                </a:lnTo>
                <a:cubicBezTo>
                  <a:pt x="628357" y="117231"/>
                  <a:pt x="612410" y="93329"/>
                  <a:pt x="618979" y="70338"/>
                </a:cubicBezTo>
                <a:cubicBezTo>
                  <a:pt x="627760" y="39604"/>
                  <a:pt x="720004" y="30438"/>
                  <a:pt x="731520" y="28135"/>
                </a:cubicBezTo>
                <a:cubicBezTo>
                  <a:pt x="829994" y="32824"/>
                  <a:pt x="928590" y="35420"/>
                  <a:pt x="1026942" y="42203"/>
                </a:cubicBezTo>
                <a:cubicBezTo>
                  <a:pt x="1127222" y="49119"/>
                  <a:pt x="1114198" y="47843"/>
                  <a:pt x="1181686" y="70338"/>
                </a:cubicBezTo>
                <a:lnTo>
                  <a:pt x="1308296" y="28135"/>
                </a:lnTo>
                <a:cubicBezTo>
                  <a:pt x="1322364" y="23446"/>
                  <a:pt x="1335958" y="16976"/>
                  <a:pt x="1350499" y="14068"/>
                </a:cubicBezTo>
                <a:lnTo>
                  <a:pt x="1420837" y="0"/>
                </a:lnTo>
                <a:cubicBezTo>
                  <a:pt x="1580271" y="4689"/>
                  <a:pt x="1739835" y="6103"/>
                  <a:pt x="1899139" y="14068"/>
                </a:cubicBezTo>
                <a:cubicBezTo>
                  <a:pt x="1952498" y="16736"/>
                  <a:pt x="1989845" y="31098"/>
                  <a:pt x="2039816" y="42203"/>
                </a:cubicBezTo>
                <a:cubicBezTo>
                  <a:pt x="2141673" y="64838"/>
                  <a:pt x="2076941" y="45200"/>
                  <a:pt x="2152357" y="70338"/>
                </a:cubicBezTo>
                <a:cubicBezTo>
                  <a:pt x="2166425" y="79717"/>
                  <a:pt x="2179110" y="91607"/>
                  <a:pt x="2194560" y="98474"/>
                </a:cubicBezTo>
                <a:cubicBezTo>
                  <a:pt x="2221661" y="110519"/>
                  <a:pt x="2278966" y="126609"/>
                  <a:pt x="2278966" y="126609"/>
                </a:cubicBezTo>
                <a:cubicBezTo>
                  <a:pt x="2288345" y="135988"/>
                  <a:pt x="2296745" y="146459"/>
                  <a:pt x="2307102" y="154745"/>
                </a:cubicBezTo>
                <a:cubicBezTo>
                  <a:pt x="2367510" y="203071"/>
                  <a:pt x="2372420" y="175349"/>
                  <a:pt x="2433711" y="267286"/>
                </a:cubicBezTo>
                <a:cubicBezTo>
                  <a:pt x="2454602" y="298623"/>
                  <a:pt x="2461345" y="314716"/>
                  <a:pt x="2489982" y="337625"/>
                </a:cubicBezTo>
                <a:cubicBezTo>
                  <a:pt x="2503184" y="348187"/>
                  <a:pt x="2518117" y="356382"/>
                  <a:pt x="2532185" y="365760"/>
                </a:cubicBezTo>
                <a:cubicBezTo>
                  <a:pt x="2550942" y="403274"/>
                  <a:pt x="2575193" y="438512"/>
                  <a:pt x="2588456" y="478301"/>
                </a:cubicBezTo>
                <a:lnTo>
                  <a:pt x="2616591" y="562708"/>
                </a:lnTo>
                <a:lnTo>
                  <a:pt x="2616591" y="56270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452320" y="5445224"/>
            <a:ext cx="11521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092280" y="6228020"/>
            <a:ext cx="165618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Placas de </a:t>
            </a:r>
            <a:r>
              <a:rPr lang="pt-BR" dirty="0" err="1" smtClean="0"/>
              <a:t>Peyer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1196752"/>
            <a:ext cx="129614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JEJUNO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47864" y="5045114"/>
            <a:ext cx="129614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ÍLEO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021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7625" y="274638"/>
            <a:ext cx="5000625" cy="922337"/>
          </a:xfrm>
        </p:spPr>
        <p:txBody>
          <a:bodyPr/>
          <a:lstStyle/>
          <a:p>
            <a:pPr eaLnBrk="1" hangingPunct="1"/>
            <a:r>
              <a:rPr lang="pt-BR" altLang="pt-BR" sz="2400" smtClean="0">
                <a:latin typeface="Arial" charset="0"/>
              </a:rPr>
              <a:t>Junção ileocecal</a:t>
            </a:r>
            <a:br>
              <a:rPr lang="pt-BR" altLang="pt-BR" sz="2400" smtClean="0">
                <a:latin typeface="Arial" charset="0"/>
              </a:rPr>
            </a:br>
            <a:endParaRPr lang="pt-BR" altLang="pt-BR" sz="2400" smtClean="0">
              <a:latin typeface="Arial" charset="0"/>
            </a:endParaRPr>
          </a:p>
        </p:txBody>
      </p:sp>
      <p:sp>
        <p:nvSpPr>
          <p:cNvPr id="17412" name="AutoShape 5" descr="Resultado de imagem para valvula ileocecal"/>
          <p:cNvSpPr>
            <a:spLocks noChangeAspect="1" noChangeArrowheads="1"/>
          </p:cNvSpPr>
          <p:nvPr/>
        </p:nvSpPr>
        <p:spPr bwMode="auto">
          <a:xfrm>
            <a:off x="5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6390" name="Picture 6" descr="C:\Users\LuisFernando\Desktop\ce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89" y="44624"/>
            <a:ext cx="37861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467544" y="6165304"/>
            <a:ext cx="835292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44208" y="1196752"/>
            <a:ext cx="129614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VÁLVULA ILEOCECAL</a:t>
            </a:r>
            <a:endParaRPr lang="pt-BR" sz="2000" dirty="0"/>
          </a:p>
        </p:txBody>
      </p:sp>
      <p:pic>
        <p:nvPicPr>
          <p:cNvPr id="8" name="Picture 7" descr="C:\Users\Lab Biol\Desktop\p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2310"/>
            <a:ext cx="4572000" cy="45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3567"/>
            <a:ext cx="3959547" cy="3365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80112" y="2564904"/>
            <a:ext cx="24482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948264" y="5949280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3729226"/>
            <a:ext cx="1656184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Ceco e apêndice vermiforme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30700" cy="12827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altLang="pt-BR" sz="2200" b="1" dirty="0" smtClean="0">
                <a:solidFill>
                  <a:schemeClr val="accent1"/>
                </a:solidFill>
                <a:latin typeface="Arial" charset="0"/>
              </a:rPr>
              <a:t>1F) INTESTINO GROSSO </a:t>
            </a:r>
            <a:r>
              <a:rPr lang="pt-BR" altLang="pt-BR" sz="2200" b="1" dirty="0" smtClean="0">
                <a:latin typeface="Arial" charset="0"/>
              </a:rPr>
              <a:t/>
            </a:r>
            <a:br>
              <a:rPr lang="pt-BR" altLang="pt-BR" sz="2200" b="1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Divisão</a:t>
            </a:r>
            <a:br>
              <a:rPr lang="pt-BR" altLang="pt-BR" sz="2200" b="1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Principais característic</a:t>
            </a:r>
            <a:r>
              <a:rPr lang="pt-BR" altLang="pt-BR" sz="2000" dirty="0" smtClean="0">
                <a:latin typeface="Arial" charset="0"/>
              </a:rPr>
              <a:t>as</a:t>
            </a:r>
            <a:r>
              <a:rPr lang="pt-BR" altLang="pt-BR" sz="20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1843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046288"/>
            <a:ext cx="455136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5888"/>
            <a:ext cx="38560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6093296"/>
            <a:ext cx="49685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83968" y="6669360"/>
            <a:ext cx="49685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19872" y="5818038"/>
            <a:ext cx="223224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Haustrações</a:t>
            </a:r>
            <a:endParaRPr lang="pt-BR" dirty="0" smtClean="0"/>
          </a:p>
          <a:p>
            <a:pPr algn="ctr"/>
            <a:r>
              <a:rPr lang="pt-BR" dirty="0" smtClean="0"/>
              <a:t>Apêndices </a:t>
            </a:r>
            <a:r>
              <a:rPr lang="pt-BR" dirty="0" err="1" smtClean="0"/>
              <a:t>omentais</a:t>
            </a:r>
            <a:endParaRPr lang="pt-BR" dirty="0" smtClean="0"/>
          </a:p>
          <a:p>
            <a:pPr algn="ctr"/>
            <a:r>
              <a:rPr lang="pt-BR" dirty="0" smtClean="0"/>
              <a:t>Tênias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dirty="0" smtClean="0">
                <a:latin typeface="Arial" charset="0"/>
              </a:rPr>
              <a:t>Pregas transversas do reto</a:t>
            </a:r>
            <a:br>
              <a:rPr lang="pt-BR" altLang="pt-BR" sz="2800" dirty="0" smtClean="0">
                <a:latin typeface="Arial" charset="0"/>
              </a:rPr>
            </a:br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Canal </a:t>
            </a:r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anal e ânus</a:t>
            </a:r>
          </a:p>
        </p:txBody>
      </p:sp>
      <p:pic>
        <p:nvPicPr>
          <p:cNvPr id="19459" name="Picture 6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00175"/>
            <a:ext cx="4716462" cy="4476750"/>
          </a:xfrm>
          <a:noFill/>
        </p:spPr>
      </p:pic>
      <p:pic>
        <p:nvPicPr>
          <p:cNvPr id="19460" name="Picture 4" descr="secção sagital pelve mascu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635896" y="3460938"/>
            <a:ext cx="129614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Ampola reta</a:t>
            </a:r>
            <a:r>
              <a:rPr lang="pt-BR" sz="2000" dirty="0" smtClean="0"/>
              <a:t>l</a:t>
            </a:r>
            <a:endParaRPr lang="pt-BR" sz="2000" dirty="0"/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2915816" y="3501008"/>
            <a:ext cx="720080" cy="1438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829050"/>
            <a:ext cx="8424862" cy="123190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684213" y="4010025"/>
            <a:ext cx="7632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800" b="1" dirty="0">
                <a:latin typeface="Arial" charset="0"/>
                <a:cs typeface="Arial" charset="0"/>
              </a:rPr>
              <a:t>Órgãos do canal </a:t>
            </a:r>
            <a:r>
              <a:rPr lang="pt-BR" sz="2800" b="1" dirty="0" smtClean="0">
                <a:latin typeface="Arial" charset="0"/>
                <a:cs typeface="Arial" charset="0"/>
              </a:rPr>
              <a:t>alimentar (estômago; intestino delgado e intestino grosso);  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1" dirty="0">
                <a:latin typeface="Arial" charset="0"/>
                <a:cs typeface="Arial" charset="0"/>
              </a:rPr>
              <a:t> </a:t>
            </a:r>
            <a:r>
              <a:rPr lang="pt-BR" sz="2800" b="1" dirty="0" smtClean="0">
                <a:latin typeface="Arial" charset="0"/>
                <a:cs typeface="Arial" charset="0"/>
              </a:rPr>
              <a:t>Peritônio</a:t>
            </a:r>
            <a:r>
              <a:rPr lang="pt-BR" sz="2800" b="1" dirty="0">
                <a:latin typeface="Arial" charset="0"/>
                <a:cs typeface="Arial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pt-BR" sz="2800" b="1" dirty="0">
                <a:latin typeface="Arial" charset="0"/>
                <a:cs typeface="Arial" charset="0"/>
              </a:rPr>
              <a:t> Glândulas </a:t>
            </a:r>
            <a:r>
              <a:rPr lang="pt-BR" sz="2800" b="1" dirty="0" smtClean="0">
                <a:latin typeface="Arial" charset="0"/>
                <a:cs typeface="Arial" charset="0"/>
              </a:rPr>
              <a:t>anexas (fígado e pâncreas).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  <p:pic>
        <p:nvPicPr>
          <p:cNvPr id="28677" name="Picture 6" descr="G:\DIGESTÓ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608512" cy="3457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64797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>ÓRGÃOS ABDOMINAIS E PÉLVICOS</a:t>
            </a:r>
            <a:b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000" b="1" dirty="0" smtClean="0">
                <a:latin typeface="Arial" charset="0"/>
              </a:rPr>
              <a:t>Localização</a:t>
            </a:r>
          </a:p>
        </p:txBody>
      </p:sp>
      <p:pic>
        <p:nvPicPr>
          <p:cNvPr id="1229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80330"/>
            <a:ext cx="50593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907704" y="6309320"/>
            <a:ext cx="547260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PERITÔNIO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Peritônio parietal  -  </a:t>
            </a:r>
            <a:r>
              <a:rPr lang="pt-BR" sz="2400" b="1" dirty="0" smtClean="0">
                <a:solidFill>
                  <a:srgbClr val="FF0000"/>
                </a:solidFill>
              </a:rPr>
              <a:t>cavidade peritoneal </a:t>
            </a:r>
            <a:r>
              <a:rPr lang="pt-BR" sz="2400" b="1" dirty="0" smtClean="0"/>
              <a:t>- peritônio visceral</a:t>
            </a:r>
          </a:p>
        </p:txBody>
      </p:sp>
      <p:pic>
        <p:nvPicPr>
          <p:cNvPr id="25603" name="Picture 4" descr="F66122-004-f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133600"/>
            <a:ext cx="4897438" cy="3716338"/>
          </a:xfrm>
          <a:noFill/>
          <a:ln>
            <a:noFill/>
          </a:ln>
        </p:spPr>
      </p:pic>
      <p:pic>
        <p:nvPicPr>
          <p:cNvPr id="5124" name="Picture 5" descr="F66122-004-f06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2781300"/>
            <a:ext cx="4219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5589240"/>
            <a:ext cx="5004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16016" y="5157192"/>
            <a:ext cx="44279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691680" y="41490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907704" y="35730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131840" y="407707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915816" y="35010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Funções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0825" y="1268413"/>
            <a:ext cx="3529013" cy="48577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smtClean="0"/>
              <a:t>1. Proteção para vísceras;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2. Defesa (contensão de infecções);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3. Reserva de energia;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4. Membrana de diálise.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6629" name="Picture 3" descr="F66122-004-f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88"/>
            <a:ext cx="40322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644008" y="6165304"/>
            <a:ext cx="41044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16632"/>
            <a:ext cx="5112568" cy="1143000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PREGAS PERITONEAIS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endParaRPr lang="pt-BR" altLang="pt-BR" sz="2400" b="1" dirty="0" smtClean="0"/>
          </a:p>
        </p:txBody>
      </p:sp>
      <p:pic>
        <p:nvPicPr>
          <p:cNvPr id="27651" name="Picture 3" descr="F66122-004-f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4032250" cy="4886325"/>
          </a:xfrm>
          <a:noFill/>
          <a:ln>
            <a:solidFill>
              <a:schemeClr val="tx1"/>
            </a:solidFill>
          </a:ln>
        </p:spPr>
      </p:pic>
      <p:pic>
        <p:nvPicPr>
          <p:cNvPr id="8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460"/>
            <a:ext cx="4356100" cy="504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5058" name="Picture 2" descr="Resultado de imagem para mesente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132856"/>
            <a:ext cx="4994454" cy="3600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Picture 4" descr="ADUL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4284328" cy="500255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24328" y="83671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Omentos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47549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Mesos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898776" cy="49053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1D) ESTÔMAGO: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localização e partes.</a:t>
            </a:r>
          </a:p>
        </p:txBody>
      </p:sp>
      <p:pic>
        <p:nvPicPr>
          <p:cNvPr id="13315" name="Picture 3" descr="lamina - 258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836613"/>
            <a:ext cx="7488237" cy="5876925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971600" y="1124744"/>
            <a:ext cx="936104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19672" y="980728"/>
            <a:ext cx="64087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6309320"/>
            <a:ext cx="547260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2030126" y="1097280"/>
            <a:ext cx="6142557" cy="1167618"/>
          </a:xfrm>
          <a:custGeom>
            <a:avLst/>
            <a:gdLst>
              <a:gd name="connsiteX0" fmla="*/ 3906440 w 6142557"/>
              <a:gd name="connsiteY0" fmla="*/ 422031 h 1167618"/>
              <a:gd name="connsiteX1" fmla="*/ 3906440 w 6142557"/>
              <a:gd name="connsiteY1" fmla="*/ 422031 h 1167618"/>
              <a:gd name="connsiteX2" fmla="*/ 3934576 w 6142557"/>
              <a:gd name="connsiteY2" fmla="*/ 548640 h 1167618"/>
              <a:gd name="connsiteX3" fmla="*/ 4061185 w 6142557"/>
              <a:gd name="connsiteY3" fmla="*/ 618978 h 1167618"/>
              <a:gd name="connsiteX4" fmla="*/ 4089320 w 6142557"/>
              <a:gd name="connsiteY4" fmla="*/ 647114 h 1167618"/>
              <a:gd name="connsiteX5" fmla="*/ 4131523 w 6142557"/>
              <a:gd name="connsiteY5" fmla="*/ 661182 h 1167618"/>
              <a:gd name="connsiteX6" fmla="*/ 4455080 w 6142557"/>
              <a:gd name="connsiteY6" fmla="*/ 675249 h 1167618"/>
              <a:gd name="connsiteX7" fmla="*/ 4595757 w 6142557"/>
              <a:gd name="connsiteY7" fmla="*/ 689317 h 1167618"/>
              <a:gd name="connsiteX8" fmla="*/ 4652028 w 6142557"/>
              <a:gd name="connsiteY8" fmla="*/ 703385 h 1167618"/>
              <a:gd name="connsiteX9" fmla="*/ 4722366 w 6142557"/>
              <a:gd name="connsiteY9" fmla="*/ 717452 h 1167618"/>
              <a:gd name="connsiteX10" fmla="*/ 4877111 w 6142557"/>
              <a:gd name="connsiteY10" fmla="*/ 759655 h 1167618"/>
              <a:gd name="connsiteX11" fmla="*/ 4989652 w 6142557"/>
              <a:gd name="connsiteY11" fmla="*/ 773723 h 1167618"/>
              <a:gd name="connsiteX12" fmla="*/ 5074059 w 6142557"/>
              <a:gd name="connsiteY12" fmla="*/ 801858 h 1167618"/>
              <a:gd name="connsiteX13" fmla="*/ 5144397 w 6142557"/>
              <a:gd name="connsiteY13" fmla="*/ 844062 h 1167618"/>
              <a:gd name="connsiteX14" fmla="*/ 5186600 w 6142557"/>
              <a:gd name="connsiteY14" fmla="*/ 872197 h 1167618"/>
              <a:gd name="connsiteX15" fmla="*/ 5271006 w 6142557"/>
              <a:gd name="connsiteY15" fmla="*/ 900332 h 1167618"/>
              <a:gd name="connsiteX16" fmla="*/ 5313209 w 6142557"/>
              <a:gd name="connsiteY16" fmla="*/ 928468 h 1167618"/>
              <a:gd name="connsiteX17" fmla="*/ 5341345 w 6142557"/>
              <a:gd name="connsiteY17" fmla="*/ 956603 h 1167618"/>
              <a:gd name="connsiteX18" fmla="*/ 5383548 w 6142557"/>
              <a:gd name="connsiteY18" fmla="*/ 970671 h 1167618"/>
              <a:gd name="connsiteX19" fmla="*/ 5510157 w 6142557"/>
              <a:gd name="connsiteY19" fmla="*/ 1041009 h 1167618"/>
              <a:gd name="connsiteX20" fmla="*/ 5594563 w 6142557"/>
              <a:gd name="connsiteY20" fmla="*/ 1083212 h 1167618"/>
              <a:gd name="connsiteX21" fmla="*/ 5693037 w 6142557"/>
              <a:gd name="connsiteY21" fmla="*/ 1139483 h 1167618"/>
              <a:gd name="connsiteX22" fmla="*/ 5749308 w 6142557"/>
              <a:gd name="connsiteY22" fmla="*/ 1153551 h 1167618"/>
              <a:gd name="connsiteX23" fmla="*/ 5791511 w 6142557"/>
              <a:gd name="connsiteY23" fmla="*/ 1167618 h 1167618"/>
              <a:gd name="connsiteX24" fmla="*/ 5918120 w 6142557"/>
              <a:gd name="connsiteY24" fmla="*/ 1153551 h 1167618"/>
              <a:gd name="connsiteX25" fmla="*/ 5960323 w 6142557"/>
              <a:gd name="connsiteY25" fmla="*/ 1139483 h 1167618"/>
              <a:gd name="connsiteX26" fmla="*/ 5988459 w 6142557"/>
              <a:gd name="connsiteY26" fmla="*/ 1097280 h 1167618"/>
              <a:gd name="connsiteX27" fmla="*/ 6030662 w 6142557"/>
              <a:gd name="connsiteY27" fmla="*/ 1069145 h 1167618"/>
              <a:gd name="connsiteX28" fmla="*/ 6058797 w 6142557"/>
              <a:gd name="connsiteY28" fmla="*/ 1041009 h 1167618"/>
              <a:gd name="connsiteX29" fmla="*/ 6058797 w 6142557"/>
              <a:gd name="connsiteY29" fmla="*/ 703385 h 1167618"/>
              <a:gd name="connsiteX30" fmla="*/ 6002526 w 6142557"/>
              <a:gd name="connsiteY30" fmla="*/ 590843 h 1167618"/>
              <a:gd name="connsiteX31" fmla="*/ 5988459 w 6142557"/>
              <a:gd name="connsiteY31" fmla="*/ 548640 h 1167618"/>
              <a:gd name="connsiteX32" fmla="*/ 5974391 w 6142557"/>
              <a:gd name="connsiteY32" fmla="*/ 464234 h 1167618"/>
              <a:gd name="connsiteX33" fmla="*/ 5946256 w 6142557"/>
              <a:gd name="connsiteY33" fmla="*/ 436098 h 1167618"/>
              <a:gd name="connsiteX34" fmla="*/ 5861849 w 6142557"/>
              <a:gd name="connsiteY34" fmla="*/ 309489 h 1167618"/>
              <a:gd name="connsiteX35" fmla="*/ 5791511 w 6142557"/>
              <a:gd name="connsiteY35" fmla="*/ 239151 h 1167618"/>
              <a:gd name="connsiteX36" fmla="*/ 5664902 w 6142557"/>
              <a:gd name="connsiteY36" fmla="*/ 126609 h 1167618"/>
              <a:gd name="connsiteX37" fmla="*/ 5622699 w 6142557"/>
              <a:gd name="connsiteY37" fmla="*/ 112542 h 1167618"/>
              <a:gd name="connsiteX38" fmla="*/ 5200668 w 6142557"/>
              <a:gd name="connsiteY38" fmla="*/ 84406 h 1167618"/>
              <a:gd name="connsiteX39" fmla="*/ 4877111 w 6142557"/>
              <a:gd name="connsiteY39" fmla="*/ 42203 h 1167618"/>
              <a:gd name="connsiteX40" fmla="*/ 4455080 w 6142557"/>
              <a:gd name="connsiteY40" fmla="*/ 0 h 1167618"/>
              <a:gd name="connsiteX41" fmla="*/ 2865431 w 6142557"/>
              <a:gd name="connsiteY41" fmla="*/ 14068 h 1167618"/>
              <a:gd name="connsiteX42" fmla="*/ 2260520 w 6142557"/>
              <a:gd name="connsiteY42" fmla="*/ 70338 h 1167618"/>
              <a:gd name="connsiteX43" fmla="*/ 1613406 w 6142557"/>
              <a:gd name="connsiteY43" fmla="*/ 112542 h 1167618"/>
              <a:gd name="connsiteX44" fmla="*/ 938157 w 6142557"/>
              <a:gd name="connsiteY44" fmla="*/ 126609 h 1167618"/>
              <a:gd name="connsiteX45" fmla="*/ 487991 w 6142557"/>
              <a:gd name="connsiteY45" fmla="*/ 140677 h 1167618"/>
              <a:gd name="connsiteX46" fmla="*/ 389517 w 6142557"/>
              <a:gd name="connsiteY46" fmla="*/ 154745 h 1167618"/>
              <a:gd name="connsiteX47" fmla="*/ 220705 w 6142557"/>
              <a:gd name="connsiteY47" fmla="*/ 225083 h 1167618"/>
              <a:gd name="connsiteX48" fmla="*/ 164434 w 6142557"/>
              <a:gd name="connsiteY48" fmla="*/ 295422 h 1167618"/>
              <a:gd name="connsiteX49" fmla="*/ 122231 w 6142557"/>
              <a:gd name="connsiteY49" fmla="*/ 323557 h 1167618"/>
              <a:gd name="connsiteX50" fmla="*/ 94096 w 6142557"/>
              <a:gd name="connsiteY50" fmla="*/ 365760 h 1167618"/>
              <a:gd name="connsiteX51" fmla="*/ 108163 w 6142557"/>
              <a:gd name="connsiteY51" fmla="*/ 464234 h 1167618"/>
              <a:gd name="connsiteX52" fmla="*/ 122231 w 6142557"/>
              <a:gd name="connsiteY52" fmla="*/ 506437 h 1167618"/>
              <a:gd name="connsiteX53" fmla="*/ 164434 w 6142557"/>
              <a:gd name="connsiteY53" fmla="*/ 534572 h 1167618"/>
              <a:gd name="connsiteX54" fmla="*/ 220705 w 6142557"/>
              <a:gd name="connsiteY54" fmla="*/ 590843 h 1167618"/>
              <a:gd name="connsiteX55" fmla="*/ 319179 w 6142557"/>
              <a:gd name="connsiteY55" fmla="*/ 633046 h 1167618"/>
              <a:gd name="connsiteX56" fmla="*/ 431720 w 6142557"/>
              <a:gd name="connsiteY56" fmla="*/ 731520 h 1167618"/>
              <a:gd name="connsiteX57" fmla="*/ 473923 w 6142557"/>
              <a:gd name="connsiteY57" fmla="*/ 745588 h 1167618"/>
              <a:gd name="connsiteX58" fmla="*/ 586465 w 6142557"/>
              <a:gd name="connsiteY58" fmla="*/ 801858 h 1167618"/>
              <a:gd name="connsiteX59" fmla="*/ 628668 w 6142557"/>
              <a:gd name="connsiteY59" fmla="*/ 815926 h 1167618"/>
              <a:gd name="connsiteX60" fmla="*/ 783412 w 6142557"/>
              <a:gd name="connsiteY60" fmla="*/ 787791 h 1167618"/>
              <a:gd name="connsiteX61" fmla="*/ 811548 w 6142557"/>
              <a:gd name="connsiteY61" fmla="*/ 759655 h 1167618"/>
              <a:gd name="connsiteX62" fmla="*/ 938157 w 6142557"/>
              <a:gd name="connsiteY62" fmla="*/ 689317 h 1167618"/>
              <a:gd name="connsiteX63" fmla="*/ 980360 w 6142557"/>
              <a:gd name="connsiteY63" fmla="*/ 647114 h 1167618"/>
              <a:gd name="connsiteX64" fmla="*/ 1064766 w 6142557"/>
              <a:gd name="connsiteY64" fmla="*/ 618978 h 1167618"/>
              <a:gd name="connsiteX65" fmla="*/ 1163240 w 6142557"/>
              <a:gd name="connsiteY65" fmla="*/ 562708 h 1167618"/>
              <a:gd name="connsiteX66" fmla="*/ 1219511 w 6142557"/>
              <a:gd name="connsiteY66" fmla="*/ 534572 h 1167618"/>
              <a:gd name="connsiteX67" fmla="*/ 1332052 w 6142557"/>
              <a:gd name="connsiteY67" fmla="*/ 506437 h 1167618"/>
              <a:gd name="connsiteX68" fmla="*/ 1500865 w 6142557"/>
              <a:gd name="connsiteY68" fmla="*/ 478302 h 1167618"/>
              <a:gd name="connsiteX69" fmla="*/ 1613406 w 6142557"/>
              <a:gd name="connsiteY69" fmla="*/ 450166 h 1167618"/>
              <a:gd name="connsiteX70" fmla="*/ 1740016 w 6142557"/>
              <a:gd name="connsiteY70" fmla="*/ 436098 h 1167618"/>
              <a:gd name="connsiteX71" fmla="*/ 1810354 w 6142557"/>
              <a:gd name="connsiteY71" fmla="*/ 422031 h 1167618"/>
              <a:gd name="connsiteX72" fmla="*/ 1951031 w 6142557"/>
              <a:gd name="connsiteY72" fmla="*/ 407963 h 1167618"/>
              <a:gd name="connsiteX73" fmla="*/ 2077640 w 6142557"/>
              <a:gd name="connsiteY73" fmla="*/ 393895 h 1167618"/>
              <a:gd name="connsiteX74" fmla="*/ 2147979 w 6142557"/>
              <a:gd name="connsiteY74" fmla="*/ 379828 h 1167618"/>
              <a:gd name="connsiteX75" fmla="*/ 2344926 w 6142557"/>
              <a:gd name="connsiteY75" fmla="*/ 365760 h 1167618"/>
              <a:gd name="connsiteX76" fmla="*/ 2893566 w 6142557"/>
              <a:gd name="connsiteY76" fmla="*/ 337625 h 1167618"/>
              <a:gd name="connsiteX77" fmla="*/ 3217123 w 6142557"/>
              <a:gd name="connsiteY77" fmla="*/ 365760 h 1167618"/>
              <a:gd name="connsiteX78" fmla="*/ 3259326 w 6142557"/>
              <a:gd name="connsiteY78" fmla="*/ 379828 h 1167618"/>
              <a:gd name="connsiteX79" fmla="*/ 2879499 w 6142557"/>
              <a:gd name="connsiteY79" fmla="*/ 393895 h 1167618"/>
              <a:gd name="connsiteX80" fmla="*/ 2823228 w 6142557"/>
              <a:gd name="connsiteY80" fmla="*/ 407963 h 1167618"/>
              <a:gd name="connsiteX81" fmla="*/ 2724754 w 6142557"/>
              <a:gd name="connsiteY81" fmla="*/ 422031 h 1167618"/>
              <a:gd name="connsiteX82" fmla="*/ 2457468 w 6142557"/>
              <a:gd name="connsiteY82" fmla="*/ 436098 h 1167618"/>
              <a:gd name="connsiteX83" fmla="*/ 2387129 w 6142557"/>
              <a:gd name="connsiteY83" fmla="*/ 450166 h 1167618"/>
              <a:gd name="connsiteX84" fmla="*/ 2330859 w 6142557"/>
              <a:gd name="connsiteY84" fmla="*/ 520505 h 1167618"/>
              <a:gd name="connsiteX85" fmla="*/ 2302723 w 6142557"/>
              <a:gd name="connsiteY85" fmla="*/ 548640 h 1167618"/>
              <a:gd name="connsiteX86" fmla="*/ 2316791 w 6142557"/>
              <a:gd name="connsiteY86" fmla="*/ 590843 h 1167618"/>
              <a:gd name="connsiteX87" fmla="*/ 2358994 w 6142557"/>
              <a:gd name="connsiteY87" fmla="*/ 618978 h 1167618"/>
              <a:gd name="connsiteX88" fmla="*/ 2963905 w 6142557"/>
              <a:gd name="connsiteY88" fmla="*/ 604911 h 1167618"/>
              <a:gd name="connsiteX89" fmla="*/ 3357800 w 6142557"/>
              <a:gd name="connsiteY89" fmla="*/ 590843 h 1167618"/>
              <a:gd name="connsiteX90" fmla="*/ 3582883 w 6142557"/>
              <a:gd name="connsiteY90" fmla="*/ 604911 h 1167618"/>
              <a:gd name="connsiteX91" fmla="*/ 3639154 w 6142557"/>
              <a:gd name="connsiteY91" fmla="*/ 618978 h 1167618"/>
              <a:gd name="connsiteX92" fmla="*/ 3723560 w 6142557"/>
              <a:gd name="connsiteY92" fmla="*/ 647114 h 1167618"/>
              <a:gd name="connsiteX93" fmla="*/ 3864237 w 6142557"/>
              <a:gd name="connsiteY93" fmla="*/ 633046 h 1167618"/>
              <a:gd name="connsiteX94" fmla="*/ 3906440 w 6142557"/>
              <a:gd name="connsiteY94" fmla="*/ 618978 h 1167618"/>
              <a:gd name="connsiteX95" fmla="*/ 3906440 w 6142557"/>
              <a:gd name="connsiteY95" fmla="*/ 42203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142557" h="1167618">
                <a:moveTo>
                  <a:pt x="3906440" y="422031"/>
                </a:moveTo>
                <a:lnTo>
                  <a:pt x="3906440" y="422031"/>
                </a:lnTo>
                <a:cubicBezTo>
                  <a:pt x="3915819" y="464234"/>
                  <a:pt x="3911918" y="511821"/>
                  <a:pt x="3934576" y="548640"/>
                </a:cubicBezTo>
                <a:cubicBezTo>
                  <a:pt x="3959544" y="589212"/>
                  <a:pt x="4018378" y="604710"/>
                  <a:pt x="4061185" y="618978"/>
                </a:cubicBezTo>
                <a:cubicBezTo>
                  <a:pt x="4070563" y="628357"/>
                  <a:pt x="4077947" y="640290"/>
                  <a:pt x="4089320" y="647114"/>
                </a:cubicBezTo>
                <a:cubicBezTo>
                  <a:pt x="4102035" y="654743"/>
                  <a:pt x="4116738" y="660045"/>
                  <a:pt x="4131523" y="661182"/>
                </a:cubicBezTo>
                <a:cubicBezTo>
                  <a:pt x="4239159" y="669462"/>
                  <a:pt x="4347228" y="670560"/>
                  <a:pt x="4455080" y="675249"/>
                </a:cubicBezTo>
                <a:cubicBezTo>
                  <a:pt x="4501972" y="679938"/>
                  <a:pt x="4549104" y="682652"/>
                  <a:pt x="4595757" y="689317"/>
                </a:cubicBezTo>
                <a:cubicBezTo>
                  <a:pt x="4614897" y="692051"/>
                  <a:pt x="4633154" y="699191"/>
                  <a:pt x="4652028" y="703385"/>
                </a:cubicBezTo>
                <a:cubicBezTo>
                  <a:pt x="4675369" y="708572"/>
                  <a:pt x="4699170" y="711653"/>
                  <a:pt x="4722366" y="717452"/>
                </a:cubicBezTo>
                <a:cubicBezTo>
                  <a:pt x="4805180" y="738155"/>
                  <a:pt x="4739944" y="742509"/>
                  <a:pt x="4877111" y="759655"/>
                </a:cubicBezTo>
                <a:lnTo>
                  <a:pt x="4989652" y="773723"/>
                </a:lnTo>
                <a:cubicBezTo>
                  <a:pt x="5017788" y="783101"/>
                  <a:pt x="5053088" y="780887"/>
                  <a:pt x="5074059" y="801858"/>
                </a:cubicBezTo>
                <a:cubicBezTo>
                  <a:pt x="5129011" y="856812"/>
                  <a:pt x="5071352" y="807539"/>
                  <a:pt x="5144397" y="844062"/>
                </a:cubicBezTo>
                <a:cubicBezTo>
                  <a:pt x="5159519" y="851623"/>
                  <a:pt x="5171150" y="865330"/>
                  <a:pt x="5186600" y="872197"/>
                </a:cubicBezTo>
                <a:cubicBezTo>
                  <a:pt x="5213701" y="884242"/>
                  <a:pt x="5271006" y="900332"/>
                  <a:pt x="5271006" y="900332"/>
                </a:cubicBezTo>
                <a:cubicBezTo>
                  <a:pt x="5285074" y="909711"/>
                  <a:pt x="5300007" y="917906"/>
                  <a:pt x="5313209" y="928468"/>
                </a:cubicBezTo>
                <a:cubicBezTo>
                  <a:pt x="5323566" y="936753"/>
                  <a:pt x="5329972" y="949779"/>
                  <a:pt x="5341345" y="956603"/>
                </a:cubicBezTo>
                <a:cubicBezTo>
                  <a:pt x="5354061" y="964232"/>
                  <a:pt x="5370585" y="963470"/>
                  <a:pt x="5383548" y="970671"/>
                </a:cubicBezTo>
                <a:cubicBezTo>
                  <a:pt x="5528659" y="1051289"/>
                  <a:pt x="5414664" y="1009180"/>
                  <a:pt x="5510157" y="1041009"/>
                </a:cubicBezTo>
                <a:cubicBezTo>
                  <a:pt x="5631106" y="1121643"/>
                  <a:pt x="5478077" y="1024969"/>
                  <a:pt x="5594563" y="1083212"/>
                </a:cubicBezTo>
                <a:cubicBezTo>
                  <a:pt x="5676201" y="1124031"/>
                  <a:pt x="5594373" y="1102484"/>
                  <a:pt x="5693037" y="1139483"/>
                </a:cubicBezTo>
                <a:cubicBezTo>
                  <a:pt x="5711140" y="1146272"/>
                  <a:pt x="5730718" y="1148240"/>
                  <a:pt x="5749308" y="1153551"/>
                </a:cubicBezTo>
                <a:cubicBezTo>
                  <a:pt x="5763566" y="1157625"/>
                  <a:pt x="5777443" y="1162929"/>
                  <a:pt x="5791511" y="1167618"/>
                </a:cubicBezTo>
                <a:cubicBezTo>
                  <a:pt x="5833714" y="1162929"/>
                  <a:pt x="5876235" y="1160532"/>
                  <a:pt x="5918120" y="1153551"/>
                </a:cubicBezTo>
                <a:cubicBezTo>
                  <a:pt x="5932747" y="1151113"/>
                  <a:pt x="5948744" y="1148746"/>
                  <a:pt x="5960323" y="1139483"/>
                </a:cubicBezTo>
                <a:cubicBezTo>
                  <a:pt x="5973525" y="1128921"/>
                  <a:pt x="5976504" y="1109235"/>
                  <a:pt x="5988459" y="1097280"/>
                </a:cubicBezTo>
                <a:cubicBezTo>
                  <a:pt x="6000414" y="1085325"/>
                  <a:pt x="6017460" y="1079707"/>
                  <a:pt x="6030662" y="1069145"/>
                </a:cubicBezTo>
                <a:cubicBezTo>
                  <a:pt x="6041019" y="1060859"/>
                  <a:pt x="6049419" y="1050388"/>
                  <a:pt x="6058797" y="1041009"/>
                </a:cubicBezTo>
                <a:cubicBezTo>
                  <a:pt x="6095506" y="930881"/>
                  <a:pt x="6142557" y="829027"/>
                  <a:pt x="6058797" y="703385"/>
                </a:cubicBezTo>
                <a:cubicBezTo>
                  <a:pt x="6019947" y="645110"/>
                  <a:pt x="6032023" y="669503"/>
                  <a:pt x="6002526" y="590843"/>
                </a:cubicBezTo>
                <a:cubicBezTo>
                  <a:pt x="5997319" y="576959"/>
                  <a:pt x="5991676" y="563115"/>
                  <a:pt x="5988459" y="548640"/>
                </a:cubicBezTo>
                <a:cubicBezTo>
                  <a:pt x="5982271" y="520796"/>
                  <a:pt x="5984406" y="490941"/>
                  <a:pt x="5974391" y="464234"/>
                </a:cubicBezTo>
                <a:cubicBezTo>
                  <a:pt x="5969734" y="451815"/>
                  <a:pt x="5955634" y="445477"/>
                  <a:pt x="5946256" y="436098"/>
                </a:cubicBezTo>
                <a:cubicBezTo>
                  <a:pt x="5914348" y="308469"/>
                  <a:pt x="5962663" y="460712"/>
                  <a:pt x="5861849" y="309489"/>
                </a:cubicBezTo>
                <a:cubicBezTo>
                  <a:pt x="5803874" y="222525"/>
                  <a:pt x="5868244" y="307357"/>
                  <a:pt x="5791511" y="239151"/>
                </a:cubicBezTo>
                <a:cubicBezTo>
                  <a:pt x="5743581" y="196547"/>
                  <a:pt x="5719632" y="153974"/>
                  <a:pt x="5664902" y="126609"/>
                </a:cubicBezTo>
                <a:cubicBezTo>
                  <a:pt x="5651639" y="119977"/>
                  <a:pt x="5637288" y="115195"/>
                  <a:pt x="5622699" y="112542"/>
                </a:cubicBezTo>
                <a:cubicBezTo>
                  <a:pt x="5497269" y="89737"/>
                  <a:pt x="5303220" y="89068"/>
                  <a:pt x="5200668" y="84406"/>
                </a:cubicBezTo>
                <a:cubicBezTo>
                  <a:pt x="5092816" y="70338"/>
                  <a:pt x="4985636" y="49438"/>
                  <a:pt x="4877111" y="42203"/>
                </a:cubicBezTo>
                <a:cubicBezTo>
                  <a:pt x="4595292" y="23415"/>
                  <a:pt x="4735972" y="37452"/>
                  <a:pt x="4455080" y="0"/>
                </a:cubicBezTo>
                <a:lnTo>
                  <a:pt x="2865431" y="14068"/>
                </a:lnTo>
                <a:cubicBezTo>
                  <a:pt x="2663027" y="20555"/>
                  <a:pt x="2462308" y="53285"/>
                  <a:pt x="2260520" y="70338"/>
                </a:cubicBezTo>
                <a:cubicBezTo>
                  <a:pt x="1998312" y="92496"/>
                  <a:pt x="1859332" y="98879"/>
                  <a:pt x="1613406" y="112542"/>
                </a:cubicBezTo>
                <a:cubicBezTo>
                  <a:pt x="1278014" y="168440"/>
                  <a:pt x="1501619" y="142261"/>
                  <a:pt x="938157" y="126609"/>
                </a:cubicBezTo>
                <a:cubicBezTo>
                  <a:pt x="788102" y="131298"/>
                  <a:pt x="637923" y="132988"/>
                  <a:pt x="487991" y="140677"/>
                </a:cubicBezTo>
                <a:cubicBezTo>
                  <a:pt x="454877" y="142375"/>
                  <a:pt x="420973" y="144260"/>
                  <a:pt x="389517" y="154745"/>
                </a:cubicBezTo>
                <a:cubicBezTo>
                  <a:pt x="0" y="284583"/>
                  <a:pt x="437374" y="170915"/>
                  <a:pt x="220705" y="225083"/>
                </a:cubicBezTo>
                <a:cubicBezTo>
                  <a:pt x="99759" y="305713"/>
                  <a:pt x="242091" y="198351"/>
                  <a:pt x="164434" y="295422"/>
                </a:cubicBezTo>
                <a:cubicBezTo>
                  <a:pt x="153872" y="308624"/>
                  <a:pt x="136299" y="314179"/>
                  <a:pt x="122231" y="323557"/>
                </a:cubicBezTo>
                <a:cubicBezTo>
                  <a:pt x="112853" y="337625"/>
                  <a:pt x="95778" y="348937"/>
                  <a:pt x="94096" y="365760"/>
                </a:cubicBezTo>
                <a:cubicBezTo>
                  <a:pt x="90797" y="398753"/>
                  <a:pt x="101660" y="431720"/>
                  <a:pt x="108163" y="464234"/>
                </a:cubicBezTo>
                <a:cubicBezTo>
                  <a:pt x="111071" y="478775"/>
                  <a:pt x="112968" y="494858"/>
                  <a:pt x="122231" y="506437"/>
                </a:cubicBezTo>
                <a:cubicBezTo>
                  <a:pt x="132793" y="519639"/>
                  <a:pt x="151597" y="523569"/>
                  <a:pt x="164434" y="534572"/>
                </a:cubicBezTo>
                <a:cubicBezTo>
                  <a:pt x="184574" y="551835"/>
                  <a:pt x="196979" y="578980"/>
                  <a:pt x="220705" y="590843"/>
                </a:cubicBezTo>
                <a:cubicBezTo>
                  <a:pt x="290239" y="625609"/>
                  <a:pt x="257081" y="612346"/>
                  <a:pt x="319179" y="633046"/>
                </a:cubicBezTo>
                <a:cubicBezTo>
                  <a:pt x="355851" y="669718"/>
                  <a:pt x="385190" y="708255"/>
                  <a:pt x="431720" y="731520"/>
                </a:cubicBezTo>
                <a:cubicBezTo>
                  <a:pt x="444983" y="738152"/>
                  <a:pt x="459855" y="740899"/>
                  <a:pt x="473923" y="745588"/>
                </a:cubicBezTo>
                <a:cubicBezTo>
                  <a:pt x="523030" y="794694"/>
                  <a:pt x="489476" y="769528"/>
                  <a:pt x="586465" y="801858"/>
                </a:cubicBezTo>
                <a:lnTo>
                  <a:pt x="628668" y="815926"/>
                </a:lnTo>
                <a:cubicBezTo>
                  <a:pt x="644176" y="813987"/>
                  <a:pt x="749174" y="808334"/>
                  <a:pt x="783412" y="787791"/>
                </a:cubicBezTo>
                <a:cubicBezTo>
                  <a:pt x="794785" y="780967"/>
                  <a:pt x="800937" y="767613"/>
                  <a:pt x="811548" y="759655"/>
                </a:cubicBezTo>
                <a:cubicBezTo>
                  <a:pt x="888942" y="701610"/>
                  <a:pt x="872361" y="711250"/>
                  <a:pt x="938157" y="689317"/>
                </a:cubicBezTo>
                <a:cubicBezTo>
                  <a:pt x="952225" y="675249"/>
                  <a:pt x="962969" y="656776"/>
                  <a:pt x="980360" y="647114"/>
                </a:cubicBezTo>
                <a:cubicBezTo>
                  <a:pt x="1006285" y="632711"/>
                  <a:pt x="1064766" y="618978"/>
                  <a:pt x="1064766" y="618978"/>
                </a:cubicBezTo>
                <a:cubicBezTo>
                  <a:pt x="1114232" y="569514"/>
                  <a:pt x="1073974" y="602382"/>
                  <a:pt x="1163240" y="562708"/>
                </a:cubicBezTo>
                <a:cubicBezTo>
                  <a:pt x="1182404" y="554191"/>
                  <a:pt x="1200236" y="542833"/>
                  <a:pt x="1219511" y="534572"/>
                </a:cubicBezTo>
                <a:cubicBezTo>
                  <a:pt x="1260113" y="517171"/>
                  <a:pt x="1286330" y="516598"/>
                  <a:pt x="1332052" y="506437"/>
                </a:cubicBezTo>
                <a:cubicBezTo>
                  <a:pt x="1451553" y="479881"/>
                  <a:pt x="1317218" y="501257"/>
                  <a:pt x="1500865" y="478302"/>
                </a:cubicBezTo>
                <a:cubicBezTo>
                  <a:pt x="1538379" y="468923"/>
                  <a:pt x="1574974" y="454436"/>
                  <a:pt x="1613406" y="450166"/>
                </a:cubicBezTo>
                <a:cubicBezTo>
                  <a:pt x="1655609" y="445477"/>
                  <a:pt x="1697980" y="442103"/>
                  <a:pt x="1740016" y="436098"/>
                </a:cubicBezTo>
                <a:cubicBezTo>
                  <a:pt x="1763686" y="432717"/>
                  <a:pt x="1786653" y="425191"/>
                  <a:pt x="1810354" y="422031"/>
                </a:cubicBezTo>
                <a:cubicBezTo>
                  <a:pt x="1857067" y="415803"/>
                  <a:pt x="1904164" y="412897"/>
                  <a:pt x="1951031" y="407963"/>
                </a:cubicBezTo>
                <a:cubicBezTo>
                  <a:pt x="1993260" y="403518"/>
                  <a:pt x="2035604" y="399900"/>
                  <a:pt x="2077640" y="393895"/>
                </a:cubicBezTo>
                <a:cubicBezTo>
                  <a:pt x="2101310" y="390514"/>
                  <a:pt x="2124200" y="382331"/>
                  <a:pt x="2147979" y="379828"/>
                </a:cubicBezTo>
                <a:cubicBezTo>
                  <a:pt x="2213434" y="372938"/>
                  <a:pt x="2279215" y="369479"/>
                  <a:pt x="2344926" y="365760"/>
                </a:cubicBezTo>
                <a:lnTo>
                  <a:pt x="2893566" y="337625"/>
                </a:lnTo>
                <a:cubicBezTo>
                  <a:pt x="3031352" y="345279"/>
                  <a:pt x="3103292" y="337301"/>
                  <a:pt x="3217123" y="365760"/>
                </a:cubicBezTo>
                <a:cubicBezTo>
                  <a:pt x="3231509" y="369357"/>
                  <a:pt x="3245258" y="375139"/>
                  <a:pt x="3259326" y="379828"/>
                </a:cubicBezTo>
                <a:cubicBezTo>
                  <a:pt x="3132717" y="384517"/>
                  <a:pt x="3005932" y="385738"/>
                  <a:pt x="2879499" y="393895"/>
                </a:cubicBezTo>
                <a:cubicBezTo>
                  <a:pt x="2860205" y="395140"/>
                  <a:pt x="2842250" y="404504"/>
                  <a:pt x="2823228" y="407963"/>
                </a:cubicBezTo>
                <a:cubicBezTo>
                  <a:pt x="2790605" y="413895"/>
                  <a:pt x="2757814" y="419488"/>
                  <a:pt x="2724754" y="422031"/>
                </a:cubicBezTo>
                <a:cubicBezTo>
                  <a:pt x="2635798" y="428874"/>
                  <a:pt x="2546563" y="431409"/>
                  <a:pt x="2457468" y="436098"/>
                </a:cubicBezTo>
                <a:cubicBezTo>
                  <a:pt x="2434022" y="440787"/>
                  <a:pt x="2409106" y="440747"/>
                  <a:pt x="2387129" y="450166"/>
                </a:cubicBezTo>
                <a:cubicBezTo>
                  <a:pt x="2366455" y="459027"/>
                  <a:pt x="2341601" y="507078"/>
                  <a:pt x="2330859" y="520505"/>
                </a:cubicBezTo>
                <a:cubicBezTo>
                  <a:pt x="2322573" y="530862"/>
                  <a:pt x="2312102" y="539262"/>
                  <a:pt x="2302723" y="548640"/>
                </a:cubicBezTo>
                <a:cubicBezTo>
                  <a:pt x="2307412" y="562708"/>
                  <a:pt x="2307528" y="579264"/>
                  <a:pt x="2316791" y="590843"/>
                </a:cubicBezTo>
                <a:cubicBezTo>
                  <a:pt x="2327353" y="604045"/>
                  <a:pt x="2342091" y="618611"/>
                  <a:pt x="2358994" y="618978"/>
                </a:cubicBezTo>
                <a:lnTo>
                  <a:pt x="2963905" y="604911"/>
                </a:lnTo>
                <a:lnTo>
                  <a:pt x="3357800" y="590843"/>
                </a:lnTo>
                <a:cubicBezTo>
                  <a:pt x="3432828" y="595532"/>
                  <a:pt x="3508082" y="597431"/>
                  <a:pt x="3582883" y="604911"/>
                </a:cubicBezTo>
                <a:cubicBezTo>
                  <a:pt x="3602121" y="606835"/>
                  <a:pt x="3620635" y="613422"/>
                  <a:pt x="3639154" y="618978"/>
                </a:cubicBezTo>
                <a:cubicBezTo>
                  <a:pt x="3667561" y="627500"/>
                  <a:pt x="3723560" y="647114"/>
                  <a:pt x="3723560" y="647114"/>
                </a:cubicBezTo>
                <a:cubicBezTo>
                  <a:pt x="3770452" y="642425"/>
                  <a:pt x="3817659" y="640212"/>
                  <a:pt x="3864237" y="633046"/>
                </a:cubicBezTo>
                <a:cubicBezTo>
                  <a:pt x="3878893" y="630791"/>
                  <a:pt x="3903106" y="633427"/>
                  <a:pt x="3906440" y="618978"/>
                </a:cubicBezTo>
                <a:cubicBezTo>
                  <a:pt x="3919093" y="564148"/>
                  <a:pt x="3906440" y="454855"/>
                  <a:pt x="3906440" y="422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mina - 259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692150"/>
            <a:ext cx="4270375" cy="5510213"/>
          </a:xfr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Cárdia e piloro;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1800" b="1" dirty="0" smtClean="0">
                <a:solidFill>
                  <a:srgbClr val="FF0000"/>
                </a:solidFill>
              </a:rPr>
              <a:t>Mucosa gástrica (glândulas):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mucosas;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zimogênicas (</a:t>
            </a:r>
            <a:r>
              <a:rPr lang="pt-BR" altLang="pt-BR" sz="1800" b="1" dirty="0" err="1" smtClean="0"/>
              <a:t>pepsinogênio</a:t>
            </a:r>
            <a:r>
              <a:rPr lang="pt-BR" altLang="pt-BR" sz="1800" b="1" dirty="0" smtClean="0"/>
              <a:t> e lipase);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parietais (ácido clorídrico).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solidFill>
                  <a:schemeClr val="accent6">
                    <a:lumMod val="75000"/>
                  </a:schemeClr>
                </a:solidFill>
              </a:rPr>
              <a:t>QUIMO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588125" y="40052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1259632" y="1988840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6200000">
            <a:off x="2107822" y="1284666"/>
            <a:ext cx="247836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33464" y="274638"/>
            <a:ext cx="6059016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1E) INTESTINO DELGADO</a:t>
            </a:r>
            <a:b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- </a:t>
            </a:r>
            <a:r>
              <a:rPr lang="pt-BR" altLang="pt-BR" sz="2000" b="1" dirty="0" smtClean="0">
                <a:solidFill>
                  <a:schemeClr val="accent1"/>
                </a:solidFill>
                <a:latin typeface="Arial" charset="0"/>
              </a:rPr>
              <a:t>Duodeno</a:t>
            </a:r>
            <a: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000" dirty="0" smtClean="0">
                <a:latin typeface="Arial" charset="0"/>
              </a:rPr>
              <a:t>Limites e partes</a:t>
            </a:r>
          </a:p>
        </p:txBody>
      </p:sp>
      <p:pic>
        <p:nvPicPr>
          <p:cNvPr id="15363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483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195736" y="6525344"/>
            <a:ext cx="496855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05" name="Picture 1" descr="G:\DESENHOS DO LIVRO JANEIRO 2019\DESENHOS LIVRO 2019\FIGURA 8.2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12168"/>
            <a:ext cx="7200801" cy="5373216"/>
          </a:xfrm>
          <a:prstGeom prst="rect">
            <a:avLst/>
          </a:prstGeom>
          <a:noFill/>
        </p:spPr>
      </p:pic>
      <p:pic>
        <p:nvPicPr>
          <p:cNvPr id="7" name="Picture 5" descr="C:\Users\admin\Desktop\FÍGADO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36712"/>
            <a:ext cx="4104456" cy="19213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3779912" y="3717032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851920" y="422108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2008" y="3501008"/>
            <a:ext cx="291581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Papila duodenal menor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Papila duodenal maior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773112"/>
            <a:ext cx="5580112" cy="6084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3024188" cy="6477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altLang="pt-BR" sz="2800" b="1" dirty="0" smtClean="0"/>
              <a:t>Glândulas anexas</a:t>
            </a:r>
          </a:p>
        </p:txBody>
      </p:sp>
      <p:pic>
        <p:nvPicPr>
          <p:cNvPr id="20483" name="Picture 3" descr="pagina - 12 - 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546360"/>
            <a:ext cx="5797277" cy="605129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345</Words>
  <Application>Microsoft Office PowerPoint</Application>
  <PresentationFormat>Apresentação na tela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ÓRGÃOS ABDOMINAIS E PÉLVICOS Localização</vt:lpstr>
      <vt:lpstr>PERITÔNIO Peritônio parietal  -  cavidade peritoneal - peritônio visceral</vt:lpstr>
      <vt:lpstr>Funções</vt:lpstr>
      <vt:lpstr>PREGAS PERITONEAIS </vt:lpstr>
      <vt:lpstr>1D) ESTÔMAGO: localização e partes.</vt:lpstr>
      <vt:lpstr>Apresentação do PowerPoint</vt:lpstr>
      <vt:lpstr>1E) INTESTINO DELGADO - Duodeno Limites e partes</vt:lpstr>
      <vt:lpstr>Apresentação do PowerPoint</vt:lpstr>
      <vt:lpstr>Fígado Localização. Lobos e ligs.</vt:lpstr>
      <vt:lpstr>SISTEMA PORTA-HEPÁTICO</vt:lpstr>
      <vt:lpstr>Pâncreas Localização</vt:lpstr>
      <vt:lpstr>Apresentação do PowerPoint</vt:lpstr>
      <vt:lpstr>- Jejuno e íleo Principais diferenças Movimentos de segmentação e peristálticos: QUILO </vt:lpstr>
      <vt:lpstr>Apresentação do PowerPoint</vt:lpstr>
      <vt:lpstr>Junção ileocecal </vt:lpstr>
      <vt:lpstr> 1F) INTESTINO GROSSO  Divisão Principais características </vt:lpstr>
      <vt:lpstr>Pregas transversas do reto Canal anal e ânus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9</cp:revision>
  <dcterms:created xsi:type="dcterms:W3CDTF">2019-03-27T02:40:22Z</dcterms:created>
  <dcterms:modified xsi:type="dcterms:W3CDTF">2017-10-24T01:19:43Z</dcterms:modified>
</cp:coreProperties>
</file>