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257" r:id="rId2"/>
    <p:sldId id="258" r:id="rId3"/>
    <p:sldId id="259" r:id="rId4"/>
    <p:sldId id="264" r:id="rId5"/>
    <p:sldId id="277" r:id="rId6"/>
    <p:sldId id="272" r:id="rId7"/>
    <p:sldId id="263" r:id="rId8"/>
    <p:sldId id="276" r:id="rId9"/>
    <p:sldId id="262" r:id="rId10"/>
    <p:sldId id="275" r:id="rId11"/>
    <p:sldId id="293" r:id="rId12"/>
    <p:sldId id="274" r:id="rId13"/>
    <p:sldId id="298" r:id="rId14"/>
    <p:sldId id="266" r:id="rId15"/>
    <p:sldId id="299" r:id="rId16"/>
    <p:sldId id="296" r:id="rId17"/>
    <p:sldId id="291" r:id="rId18"/>
    <p:sldId id="286" r:id="rId19"/>
    <p:sldId id="307" r:id="rId20"/>
    <p:sldId id="308" r:id="rId21"/>
    <p:sldId id="261" r:id="rId22"/>
    <p:sldId id="273" r:id="rId23"/>
    <p:sldId id="260" r:id="rId24"/>
    <p:sldId id="267" r:id="rId25"/>
    <p:sldId id="279" r:id="rId26"/>
    <p:sldId id="269" r:id="rId27"/>
    <p:sldId id="268" r:id="rId28"/>
    <p:sldId id="311" r:id="rId29"/>
    <p:sldId id="270" r:id="rId30"/>
    <p:sldId id="271" r:id="rId31"/>
    <p:sldId id="310" r:id="rId32"/>
    <p:sldId id="297" r:id="rId33"/>
    <p:sldId id="292" r:id="rId34"/>
    <p:sldId id="304" r:id="rId35"/>
    <p:sldId id="288" r:id="rId36"/>
    <p:sldId id="312" r:id="rId37"/>
    <p:sldId id="301" r:id="rId38"/>
    <p:sldId id="302" r:id="rId39"/>
    <p:sldId id="303" r:id="rId40"/>
    <p:sldId id="309" r:id="rId41"/>
    <p:sldId id="305" r:id="rId42"/>
    <p:sldId id="306" r:id="rId43"/>
    <p:sldId id="295" r:id="rId44"/>
    <p:sldId id="289" r:id="rId45"/>
    <p:sldId id="300" r:id="rId46"/>
    <p:sldId id="290" r:id="rId47"/>
    <p:sldId id="294" r:id="rId4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D7B26C5-4107-4FEC-AEDC-1716B250A1EF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Estilo Mé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88" autoAdjust="0"/>
    <p:restoredTop sz="94671" autoAdjust="0"/>
  </p:normalViewPr>
  <p:slideViewPr>
    <p:cSldViewPr>
      <p:cViewPr>
        <p:scale>
          <a:sx n="39" d="100"/>
          <a:sy n="39" d="100"/>
        </p:scale>
        <p:origin x="1330" y="1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LIENTE\Doutorado%20Esalq\Publica&#231;&#245;es%20Doutorado\Simp%20Maring&#225;%202014\GRAFICO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LIENTE\Desktop\GRAFICO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LIENTE\Desktop\GRAFICOS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orai\Documents\2.%20Paper%20GU%20Ju\Dados%20Ju\Pasta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8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trendline>
            <c:trendlineType val="poly"/>
            <c:order val="2"/>
            <c:dispRSqr val="1"/>
            <c:dispEq val="1"/>
            <c:trendlineLbl>
              <c:layout>
                <c:manualLayout>
                  <c:x val="-0.37639113715436773"/>
                  <c:y val="-2.7557035861643594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/>
                      <a:t>y = -1.29x</a:t>
                    </a:r>
                    <a:r>
                      <a:rPr lang="en-US" baseline="30000" dirty="0"/>
                      <a:t>2</a:t>
                    </a:r>
                    <a:r>
                      <a:rPr lang="en-US" dirty="0"/>
                      <a:t> + 0.29x + </a:t>
                    </a:r>
                    <a:r>
                      <a:rPr lang="en-US" dirty="0">
                        <a:solidFill>
                          <a:srgbClr val="FF0000"/>
                        </a:solidFill>
                      </a:rPr>
                      <a:t>98.41
</a:t>
                    </a:r>
                  </a:p>
                  <a:p>
                    <a:pPr>
                      <a:defRPr/>
                    </a:pPr>
                    <a:r>
                      <a:rPr lang="en-US" dirty="0"/>
                      <a:t>R² = 0.85</a:t>
                    </a:r>
                  </a:p>
                  <a:p>
                    <a:pPr>
                      <a:defRPr/>
                    </a:pPr>
                    <a:r>
                      <a:rPr lang="en-US" i="1" dirty="0"/>
                      <a:t>P</a:t>
                    </a:r>
                    <a:r>
                      <a:rPr lang="en-US" dirty="0"/>
                      <a:t>&lt;0.01</a:t>
                    </a:r>
                  </a:p>
                </c:rich>
              </c:tx>
              <c:numFmt formatCode="#,##0.00" sourceLinked="0"/>
            </c:trendlineLbl>
          </c:trendline>
          <c:xVal>
            <c:numRef>
              <c:f>Correl!$C$2:$C$31</c:f>
              <c:numCache>
                <c:formatCode>General</c:formatCode>
                <c:ptCount val="30"/>
                <c:pt idx="0">
                  <c:v>4.0374999999999996</c:v>
                </c:pt>
                <c:pt idx="1">
                  <c:v>3.7549999999999999</c:v>
                </c:pt>
                <c:pt idx="2">
                  <c:v>3.4424999999999977</c:v>
                </c:pt>
                <c:pt idx="3">
                  <c:v>3.06</c:v>
                </c:pt>
                <c:pt idx="4">
                  <c:v>3.05</c:v>
                </c:pt>
                <c:pt idx="5">
                  <c:v>3.8149999999999977</c:v>
                </c:pt>
                <c:pt idx="6">
                  <c:v>3.5575000000000001</c:v>
                </c:pt>
                <c:pt idx="7">
                  <c:v>2.9924999999999971</c:v>
                </c:pt>
                <c:pt idx="8">
                  <c:v>2.8</c:v>
                </c:pt>
                <c:pt idx="9">
                  <c:v>2.8</c:v>
                </c:pt>
                <c:pt idx="10">
                  <c:v>2.4674999999999998</c:v>
                </c:pt>
                <c:pt idx="11">
                  <c:v>2.4375</c:v>
                </c:pt>
                <c:pt idx="12">
                  <c:v>2.4024999999999967</c:v>
                </c:pt>
                <c:pt idx="13">
                  <c:v>2.0474999999999999</c:v>
                </c:pt>
                <c:pt idx="14">
                  <c:v>1.08</c:v>
                </c:pt>
                <c:pt idx="15">
                  <c:v>5.1374999999999975</c:v>
                </c:pt>
                <c:pt idx="16">
                  <c:v>3.9324999999999966</c:v>
                </c:pt>
                <c:pt idx="17">
                  <c:v>3.7174999999999998</c:v>
                </c:pt>
                <c:pt idx="18">
                  <c:v>3.16</c:v>
                </c:pt>
                <c:pt idx="19">
                  <c:v>3.08</c:v>
                </c:pt>
                <c:pt idx="20">
                  <c:v>4.9574999999999996</c:v>
                </c:pt>
                <c:pt idx="21">
                  <c:v>3.7574999999999998</c:v>
                </c:pt>
                <c:pt idx="22">
                  <c:v>3.2675000000000036</c:v>
                </c:pt>
                <c:pt idx="23">
                  <c:v>2.9024999999999967</c:v>
                </c:pt>
                <c:pt idx="24">
                  <c:v>2.8774999999999977</c:v>
                </c:pt>
                <c:pt idx="25">
                  <c:v>2.6274999999999999</c:v>
                </c:pt>
                <c:pt idx="26">
                  <c:v>2.6149999999999998</c:v>
                </c:pt>
                <c:pt idx="27">
                  <c:v>2.6149999999999998</c:v>
                </c:pt>
                <c:pt idx="28">
                  <c:v>2.2349999999999999</c:v>
                </c:pt>
                <c:pt idx="29">
                  <c:v>2.2050000000000001</c:v>
                </c:pt>
              </c:numCache>
            </c:numRef>
          </c:xVal>
          <c:yVal>
            <c:numRef>
              <c:f>Correl!$B$2:$B$31</c:f>
              <c:numCache>
                <c:formatCode>General</c:formatCode>
                <c:ptCount val="30"/>
                <c:pt idx="1">
                  <c:v>78.464200000000147</c:v>
                </c:pt>
                <c:pt idx="2">
                  <c:v>84.358299999999986</c:v>
                </c:pt>
                <c:pt idx="3">
                  <c:v>89.813300000000012</c:v>
                </c:pt>
                <c:pt idx="4">
                  <c:v>91.834199999999996</c:v>
                </c:pt>
                <c:pt idx="5">
                  <c:v>75.568299999999994</c:v>
                </c:pt>
                <c:pt idx="6">
                  <c:v>82.040800000000004</c:v>
                </c:pt>
                <c:pt idx="7">
                  <c:v>87.881699999999995</c:v>
                </c:pt>
                <c:pt idx="8">
                  <c:v>89.887299999999996</c:v>
                </c:pt>
                <c:pt idx="9">
                  <c:v>92.348299999999995</c:v>
                </c:pt>
                <c:pt idx="10">
                  <c:v>85.120799999999988</c:v>
                </c:pt>
                <c:pt idx="11">
                  <c:v>92.627499999999998</c:v>
                </c:pt>
                <c:pt idx="12">
                  <c:v>94.056699999999992</c:v>
                </c:pt>
                <c:pt idx="13">
                  <c:v>95.194999999999993</c:v>
                </c:pt>
                <c:pt idx="14">
                  <c:v>95.710000000000022</c:v>
                </c:pt>
                <c:pt idx="15">
                  <c:v>65.738200000000006</c:v>
                </c:pt>
                <c:pt idx="16">
                  <c:v>75.860799999999998</c:v>
                </c:pt>
                <c:pt idx="17">
                  <c:v>82.6557999999999</c:v>
                </c:pt>
                <c:pt idx="18">
                  <c:v>88.965800000000002</c:v>
                </c:pt>
                <c:pt idx="19">
                  <c:v>91.980700000000013</c:v>
                </c:pt>
                <c:pt idx="20">
                  <c:v>72.167500000000004</c:v>
                </c:pt>
                <c:pt idx="21">
                  <c:v>79.0792</c:v>
                </c:pt>
                <c:pt idx="22">
                  <c:v>84.034200000000027</c:v>
                </c:pt>
                <c:pt idx="23">
                  <c:v>88.344200000000114</c:v>
                </c:pt>
                <c:pt idx="24">
                  <c:v>90.910000000000025</c:v>
                </c:pt>
                <c:pt idx="26">
                  <c:v>85.694199999999995</c:v>
                </c:pt>
                <c:pt idx="27">
                  <c:v>87.28</c:v>
                </c:pt>
                <c:pt idx="28">
                  <c:v>93.053299999999993</c:v>
                </c:pt>
                <c:pt idx="29">
                  <c:v>93.754300000000001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7042896"/>
        <c:axId val="177044016"/>
      </c:scatterChart>
      <c:valAx>
        <c:axId val="1770428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Prolamina (% MS)</a:t>
                </a:r>
              </a:p>
            </c:rich>
          </c:tx>
          <c:layout>
            <c:manualLayout>
              <c:xMode val="edge"/>
              <c:yMode val="edge"/>
              <c:x val="0.4455665018616865"/>
              <c:y val="0.9423521218834193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31750">
            <a:solidFill>
              <a:schemeClr val="tx1"/>
            </a:solidFill>
          </a:ln>
        </c:spPr>
        <c:crossAx val="177044016"/>
        <c:crosses val="autoZero"/>
        <c:crossBetween val="midCat"/>
      </c:valAx>
      <c:valAx>
        <c:axId val="177044016"/>
        <c:scaling>
          <c:orientation val="minMax"/>
          <c:max val="100"/>
          <c:min val="6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err="1"/>
                  <a:t>Degradabilidade</a:t>
                </a:r>
                <a:r>
                  <a:rPr lang="en-US" dirty="0"/>
                  <a:t> de </a:t>
                </a:r>
                <a:r>
                  <a:rPr lang="en-US" dirty="0" err="1"/>
                  <a:t>amido</a:t>
                </a:r>
                <a:r>
                  <a:rPr lang="en-US" dirty="0"/>
                  <a:t> </a:t>
                </a:r>
                <a:r>
                  <a:rPr lang="en-US" i="1" dirty="0"/>
                  <a:t>in situ</a:t>
                </a:r>
                <a:r>
                  <a:rPr lang="en-US" dirty="0"/>
                  <a:t>-12h (%)</a:t>
                </a:r>
              </a:p>
            </c:rich>
          </c:tx>
          <c:layout>
            <c:manualLayout>
              <c:xMode val="edge"/>
              <c:yMode val="edge"/>
              <c:x val="0"/>
              <c:y val="4.6608497620798113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31750">
            <a:solidFill>
              <a:schemeClr val="tx1"/>
            </a:solidFill>
          </a:ln>
        </c:spPr>
        <c:crossAx val="177042896"/>
        <c:crosses val="autoZero"/>
        <c:crossBetween val="midCat"/>
        <c:majorUnit val="1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 b="1"/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8664431810675968E-2"/>
          <c:y val="2.102005098383505E-2"/>
          <c:w val="0.84165377981425227"/>
          <c:h val="0.71947363895969974"/>
        </c:manualLayout>
      </c:layout>
      <c:scatterChart>
        <c:scatterStyle val="lineMarker"/>
        <c:varyColors val="0"/>
        <c:ser>
          <c:idx val="1"/>
          <c:order val="0"/>
          <c:tx>
            <c:strRef>
              <c:f>'AMIDODeg 0 12 24 (2)'!$K$3</c:f>
              <c:strCache>
                <c:ptCount val="1"/>
                <c:pt idx="0">
                  <c:v>GU IAC8390</c:v>
                </c:pt>
              </c:strCache>
            </c:strRef>
          </c:tx>
          <c:spPr>
            <a:ln w="38100">
              <a:solidFill>
                <a:srgbClr val="FF6600"/>
              </a:solidFill>
            </a:ln>
          </c:spPr>
          <c:marker>
            <c:symbol val="square"/>
            <c:size val="10"/>
            <c:spPr>
              <a:solidFill>
                <a:srgbClr val="FF6600"/>
              </a:solidFill>
              <a:ln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'AMIDODeg 0 12 24 (2)'!$AG$4:$AG$8</c:f>
                <c:numCache>
                  <c:formatCode>General</c:formatCode>
                  <c:ptCount val="5"/>
                  <c:pt idx="0">
                    <c:v>1.1557999999999999</c:v>
                  </c:pt>
                  <c:pt idx="1">
                    <c:v>1.1557999999999999</c:v>
                  </c:pt>
                  <c:pt idx="2">
                    <c:v>1.1557999999999999</c:v>
                  </c:pt>
                  <c:pt idx="3">
                    <c:v>1.1557999999999999</c:v>
                  </c:pt>
                  <c:pt idx="4">
                    <c:v>1.1557999999999999</c:v>
                  </c:pt>
                </c:numCache>
              </c:numRef>
            </c:plus>
            <c:minus>
              <c:numRef>
                <c:f>'AMIDODeg 0 12 24 (2)'!$AG$4:$AG$8</c:f>
                <c:numCache>
                  <c:formatCode>General</c:formatCode>
                  <c:ptCount val="5"/>
                  <c:pt idx="0">
                    <c:v>1.1557999999999999</c:v>
                  </c:pt>
                  <c:pt idx="1">
                    <c:v>1.1557999999999999</c:v>
                  </c:pt>
                  <c:pt idx="2">
                    <c:v>1.1557999999999999</c:v>
                  </c:pt>
                  <c:pt idx="3">
                    <c:v>1.1557999999999999</c:v>
                  </c:pt>
                  <c:pt idx="4">
                    <c:v>1.1557999999999999</c:v>
                  </c:pt>
                </c:numCache>
              </c:numRef>
            </c:minus>
            <c:spPr>
              <a:ln>
                <a:solidFill>
                  <a:schemeClr val="tx1"/>
                </a:solidFill>
              </a:ln>
            </c:spPr>
          </c:errBars>
          <c:xVal>
            <c:numRef>
              <c:f>'AMIDODeg 0 12 24 (2)'!$H$4:$H$8</c:f>
              <c:numCache>
                <c:formatCode>General</c:formatCode>
                <c:ptCount val="5"/>
                <c:pt idx="0">
                  <c:v>0</c:v>
                </c:pt>
                <c:pt idx="1">
                  <c:v>7</c:v>
                </c:pt>
                <c:pt idx="2">
                  <c:v>21</c:v>
                </c:pt>
                <c:pt idx="3">
                  <c:v>60</c:v>
                </c:pt>
                <c:pt idx="4">
                  <c:v>120</c:v>
                </c:pt>
              </c:numCache>
            </c:numRef>
          </c:xVal>
          <c:yVal>
            <c:numRef>
              <c:f>'AMIDODeg 0 12 24 (2)'!$AF$4:$AF$8</c:f>
              <c:numCache>
                <c:formatCode>0.00</c:formatCode>
                <c:ptCount val="5"/>
                <c:pt idx="0">
                  <c:v>72.167500000000004</c:v>
                </c:pt>
                <c:pt idx="1">
                  <c:v>79.0792</c:v>
                </c:pt>
                <c:pt idx="2">
                  <c:v>84.034199999999998</c:v>
                </c:pt>
                <c:pt idx="3">
                  <c:v>88.344200000000001</c:v>
                </c:pt>
                <c:pt idx="4">
                  <c:v>90.91</c:v>
                </c:pt>
              </c:numCache>
            </c:numRef>
          </c:yVal>
          <c:smooth val="0"/>
        </c:ser>
        <c:ser>
          <c:idx val="2"/>
          <c:order val="1"/>
          <c:tx>
            <c:strRef>
              <c:f>'AMIDODeg 0 12 24 (2)'!$M$3</c:f>
              <c:strCache>
                <c:ptCount val="1"/>
                <c:pt idx="0">
                  <c:v>GSR IAC8390</c:v>
                </c:pt>
              </c:strCache>
            </c:strRef>
          </c:tx>
          <c:spPr>
            <a:ln w="38100">
              <a:solidFill>
                <a:srgbClr val="FF6600"/>
              </a:solidFill>
            </a:ln>
          </c:spPr>
          <c:marker>
            <c:symbol val="triangle"/>
            <c:size val="11"/>
            <c:spPr>
              <a:solidFill>
                <a:srgbClr val="FF6600"/>
              </a:solidFill>
              <a:ln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'AMIDODeg 0 12 24 (2)'!$AI$4:$AI$8</c:f>
                <c:numCache>
                  <c:formatCode>General</c:formatCode>
                  <c:ptCount val="5"/>
                  <c:pt idx="0">
                    <c:v>1.1706000000000001</c:v>
                  </c:pt>
                  <c:pt idx="1">
                    <c:v>1.1557999999999999</c:v>
                  </c:pt>
                  <c:pt idx="2">
                    <c:v>1.1557999999999999</c:v>
                  </c:pt>
                  <c:pt idx="3">
                    <c:v>1.1557999999999999</c:v>
                  </c:pt>
                  <c:pt idx="4">
                    <c:v>1.1706000000000001</c:v>
                  </c:pt>
                </c:numCache>
              </c:numRef>
            </c:plus>
            <c:minus>
              <c:numRef>
                <c:f>'AMIDODeg 0 12 24 (2)'!$AI$4:$AI$8</c:f>
                <c:numCache>
                  <c:formatCode>General</c:formatCode>
                  <c:ptCount val="5"/>
                  <c:pt idx="0">
                    <c:v>1.1706000000000001</c:v>
                  </c:pt>
                  <c:pt idx="1">
                    <c:v>1.1557999999999999</c:v>
                  </c:pt>
                  <c:pt idx="2">
                    <c:v>1.1557999999999999</c:v>
                  </c:pt>
                  <c:pt idx="3">
                    <c:v>1.1557999999999999</c:v>
                  </c:pt>
                  <c:pt idx="4">
                    <c:v>1.1706000000000001</c:v>
                  </c:pt>
                </c:numCache>
              </c:numRef>
            </c:minus>
            <c:spPr>
              <a:ln>
                <a:solidFill>
                  <a:schemeClr val="tx1"/>
                </a:solidFill>
              </a:ln>
            </c:spPr>
          </c:errBars>
          <c:xVal>
            <c:numRef>
              <c:f>'AMIDODeg 0 12 24 (2)'!$H$4:$H$8</c:f>
              <c:numCache>
                <c:formatCode>General</c:formatCode>
                <c:ptCount val="5"/>
                <c:pt idx="0">
                  <c:v>0</c:v>
                </c:pt>
                <c:pt idx="1">
                  <c:v>7</c:v>
                </c:pt>
                <c:pt idx="2">
                  <c:v>21</c:v>
                </c:pt>
                <c:pt idx="3">
                  <c:v>60</c:v>
                </c:pt>
                <c:pt idx="4">
                  <c:v>120</c:v>
                </c:pt>
              </c:numCache>
            </c:numRef>
          </c:xVal>
          <c:yVal>
            <c:numRef>
              <c:f>'AMIDODeg 0 12 24 (2)'!$AH$4:$AH$8</c:f>
              <c:numCache>
                <c:formatCode>0.00</c:formatCode>
                <c:ptCount val="5"/>
                <c:pt idx="0">
                  <c:v>65.738200000000006</c:v>
                </c:pt>
                <c:pt idx="1">
                  <c:v>75.860799999999998</c:v>
                </c:pt>
                <c:pt idx="2">
                  <c:v>82.655799999999999</c:v>
                </c:pt>
                <c:pt idx="3">
                  <c:v>88.965800000000002</c:v>
                </c:pt>
                <c:pt idx="4">
                  <c:v>91.980699999999999</c:v>
                </c:pt>
              </c:numCache>
            </c:numRef>
          </c:yVal>
          <c:smooth val="0"/>
        </c:ser>
        <c:ser>
          <c:idx val="4"/>
          <c:order val="2"/>
          <c:tx>
            <c:strRef>
              <c:f>'AMIDODeg 0 12 24 (2)'!$Q$3</c:f>
              <c:strCache>
                <c:ptCount val="1"/>
                <c:pt idx="0">
                  <c:v>GU AG1051</c:v>
                </c:pt>
              </c:strCache>
            </c:strRef>
          </c:tx>
          <c:spPr>
            <a:ln w="38100">
              <a:solidFill>
                <a:srgbClr val="FFFF00"/>
              </a:solidFill>
              <a:prstDash val="solid"/>
            </a:ln>
          </c:spPr>
          <c:marker>
            <c:symbol val="square"/>
            <c:size val="1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'AMIDODeg 0 12 24 (2)'!$AM$4:$AM$8</c:f>
                <c:numCache>
                  <c:formatCode>General</c:formatCode>
                  <c:ptCount val="5"/>
                  <c:pt idx="0">
                    <c:v>1.1557999999999999</c:v>
                  </c:pt>
                  <c:pt idx="1">
                    <c:v>1.1557999999999999</c:v>
                  </c:pt>
                  <c:pt idx="2">
                    <c:v>1.1557999999999999</c:v>
                  </c:pt>
                  <c:pt idx="3">
                    <c:v>1.1706000000000001</c:v>
                  </c:pt>
                  <c:pt idx="4">
                    <c:v>1.1557999999999999</c:v>
                  </c:pt>
                </c:numCache>
              </c:numRef>
            </c:plus>
            <c:minus>
              <c:numRef>
                <c:f>'AMIDODeg 0 12 24 (2)'!$AM$4:$AM$8</c:f>
                <c:numCache>
                  <c:formatCode>General</c:formatCode>
                  <c:ptCount val="5"/>
                  <c:pt idx="0">
                    <c:v>1.1557999999999999</c:v>
                  </c:pt>
                  <c:pt idx="1">
                    <c:v>1.1557999999999999</c:v>
                  </c:pt>
                  <c:pt idx="2">
                    <c:v>1.1557999999999999</c:v>
                  </c:pt>
                  <c:pt idx="3">
                    <c:v>1.1706000000000001</c:v>
                  </c:pt>
                  <c:pt idx="4">
                    <c:v>1.1557999999999999</c:v>
                  </c:pt>
                </c:numCache>
              </c:numRef>
            </c:minus>
          </c:errBars>
          <c:xVal>
            <c:numRef>
              <c:f>'AMIDODeg 0 12 24 (2)'!$H$4:$H$8</c:f>
              <c:numCache>
                <c:formatCode>General</c:formatCode>
                <c:ptCount val="5"/>
                <c:pt idx="0">
                  <c:v>0</c:v>
                </c:pt>
                <c:pt idx="1">
                  <c:v>7</c:v>
                </c:pt>
                <c:pt idx="2">
                  <c:v>21</c:v>
                </c:pt>
                <c:pt idx="3">
                  <c:v>60</c:v>
                </c:pt>
                <c:pt idx="4">
                  <c:v>120</c:v>
                </c:pt>
              </c:numCache>
            </c:numRef>
          </c:xVal>
          <c:yVal>
            <c:numRef>
              <c:f>'AMIDODeg 0 12 24 (2)'!$AL$4:$AL$8</c:f>
              <c:numCache>
                <c:formatCode>0.00</c:formatCode>
                <c:ptCount val="5"/>
                <c:pt idx="0">
                  <c:v>75.568299999999994</c:v>
                </c:pt>
                <c:pt idx="1">
                  <c:v>82.040800000000004</c:v>
                </c:pt>
                <c:pt idx="2">
                  <c:v>87.881699999999995</c:v>
                </c:pt>
                <c:pt idx="3">
                  <c:v>89.887299999999996</c:v>
                </c:pt>
                <c:pt idx="4">
                  <c:v>92.348299999999995</c:v>
                </c:pt>
              </c:numCache>
            </c:numRef>
          </c:yVal>
          <c:smooth val="0"/>
        </c:ser>
        <c:ser>
          <c:idx val="5"/>
          <c:order val="3"/>
          <c:tx>
            <c:strRef>
              <c:f>'AMIDODeg 0 12 24 (2)'!$S$3</c:f>
              <c:strCache>
                <c:ptCount val="1"/>
                <c:pt idx="0">
                  <c:v>GSR AG1051</c:v>
                </c:pt>
              </c:strCache>
            </c:strRef>
          </c:tx>
          <c:spPr>
            <a:ln w="38100">
              <a:solidFill>
                <a:srgbClr val="FFFF00"/>
              </a:solidFill>
              <a:prstDash val="solid"/>
            </a:ln>
          </c:spPr>
          <c:marker>
            <c:symbol val="triangle"/>
            <c:size val="11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'AMIDODeg 0 12 24 (2)'!$AO$4:$AO$8</c:f>
                <c:numCache>
                  <c:formatCode>General</c:formatCode>
                  <c:ptCount val="5"/>
                  <c:pt idx="0">
                    <c:v>1.1557999999999999</c:v>
                  </c:pt>
                  <c:pt idx="1">
                    <c:v>1.1557999999999999</c:v>
                  </c:pt>
                  <c:pt idx="2">
                    <c:v>1.1557999999999999</c:v>
                  </c:pt>
                  <c:pt idx="3">
                    <c:v>1.1557999999999999</c:v>
                  </c:pt>
                  <c:pt idx="4">
                    <c:v>1.1557999999999999</c:v>
                  </c:pt>
                </c:numCache>
              </c:numRef>
            </c:plus>
            <c:minus>
              <c:numRef>
                <c:f>'AMIDODeg 0 12 24 (2)'!$AO$4:$AO$8</c:f>
                <c:numCache>
                  <c:formatCode>General</c:formatCode>
                  <c:ptCount val="5"/>
                  <c:pt idx="0">
                    <c:v>1.1557999999999999</c:v>
                  </c:pt>
                  <c:pt idx="1">
                    <c:v>1.1557999999999999</c:v>
                  </c:pt>
                  <c:pt idx="2">
                    <c:v>1.1557999999999999</c:v>
                  </c:pt>
                  <c:pt idx="3">
                    <c:v>1.1557999999999999</c:v>
                  </c:pt>
                  <c:pt idx="4">
                    <c:v>1.1557999999999999</c:v>
                  </c:pt>
                </c:numCache>
              </c:numRef>
            </c:minus>
          </c:errBars>
          <c:xVal>
            <c:numRef>
              <c:f>'AMIDODeg 0 12 24 (2)'!$H$4:$H$8</c:f>
              <c:numCache>
                <c:formatCode>General</c:formatCode>
                <c:ptCount val="5"/>
                <c:pt idx="0">
                  <c:v>0</c:v>
                </c:pt>
                <c:pt idx="1">
                  <c:v>7</c:v>
                </c:pt>
                <c:pt idx="2">
                  <c:v>21</c:v>
                </c:pt>
                <c:pt idx="3">
                  <c:v>60</c:v>
                </c:pt>
                <c:pt idx="4">
                  <c:v>120</c:v>
                </c:pt>
              </c:numCache>
            </c:numRef>
          </c:xVal>
          <c:yVal>
            <c:numRef>
              <c:f>'AMIDODeg 0 12 24 (2)'!$AN$4:$AN$8</c:f>
              <c:numCache>
                <c:formatCode>0.00</c:formatCode>
                <c:ptCount val="5"/>
                <c:pt idx="0">
                  <c:v>68.273300000000006</c:v>
                </c:pt>
                <c:pt idx="1">
                  <c:v>78.464200000000005</c:v>
                </c:pt>
                <c:pt idx="2">
                  <c:v>84.3583</c:v>
                </c:pt>
                <c:pt idx="3">
                  <c:v>89.813299999999998</c:v>
                </c:pt>
                <c:pt idx="4">
                  <c:v>91.834199999999996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79407824"/>
        <c:axId val="679410624"/>
      </c:scatterChart>
      <c:valAx>
        <c:axId val="679407824"/>
        <c:scaling>
          <c:orientation val="minMax"/>
          <c:max val="125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t-BR" dirty="0" err="1" smtClean="0"/>
                  <a:t>Storage</a:t>
                </a:r>
                <a:r>
                  <a:rPr lang="pt-BR" dirty="0" smtClean="0"/>
                  <a:t> time </a:t>
                </a:r>
                <a:r>
                  <a:rPr lang="pt-BR" dirty="0"/>
                  <a:t>(</a:t>
                </a:r>
                <a:r>
                  <a:rPr lang="pt-BR" dirty="0" smtClean="0"/>
                  <a:t>d)</a:t>
                </a:r>
                <a:endParaRPr lang="pt-BR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crossAx val="679410624"/>
        <c:crosses val="autoZero"/>
        <c:crossBetween val="midCat"/>
        <c:majorUnit val="30"/>
      </c:valAx>
      <c:valAx>
        <c:axId val="679410624"/>
        <c:scaling>
          <c:orientation val="minMax"/>
          <c:max val="95"/>
          <c:min val="60"/>
        </c:scaling>
        <c:delete val="0"/>
        <c:axPos val="l"/>
        <c:title>
          <c:tx>
            <c:rich>
              <a:bodyPr rot="-5400000" vert="horz"/>
              <a:lstStyle/>
              <a:p>
                <a:pPr algn="ctr" rtl="0">
                  <a:defRPr/>
                </a:pPr>
                <a:r>
                  <a:rPr lang="pt-BR" dirty="0" smtClean="0"/>
                  <a:t>In situ 12h </a:t>
                </a:r>
                <a:r>
                  <a:rPr lang="pt-BR" dirty="0" err="1" smtClean="0"/>
                  <a:t>starch</a:t>
                </a:r>
                <a:r>
                  <a:rPr lang="pt-BR" baseline="0" dirty="0" smtClean="0"/>
                  <a:t> </a:t>
                </a:r>
                <a:r>
                  <a:rPr lang="pt-BR" baseline="0" dirty="0" err="1" smtClean="0"/>
                  <a:t>degradability</a:t>
                </a:r>
                <a:r>
                  <a:rPr lang="pt-BR" baseline="0" dirty="0" smtClean="0"/>
                  <a:t>, %</a:t>
                </a:r>
                <a:endParaRPr lang="pt-BR" dirty="0"/>
              </a:p>
            </c:rich>
          </c:tx>
          <c:layout>
            <c:manualLayout>
              <c:xMode val="edge"/>
              <c:yMode val="edge"/>
              <c:x val="5.3711134665859073E-3"/>
              <c:y val="2.1358788484772732E-2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crossAx val="679407824"/>
        <c:crosses val="autoZero"/>
        <c:crossBetween val="midCat"/>
        <c:majorUnit val="5"/>
        <c:minorUnit val="0.5"/>
      </c:valAx>
      <c:spPr>
        <a:noFill/>
        <a:ln>
          <a:noFill/>
        </a:ln>
      </c:spPr>
    </c:plotArea>
    <c:legend>
      <c:legendPos val="b"/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 b="1"/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8664431810675968E-2"/>
          <c:y val="2.102005098383505E-2"/>
          <c:w val="0.84165377981425227"/>
          <c:h val="0.73338041914585783"/>
        </c:manualLayout>
      </c:layout>
      <c:scatterChart>
        <c:scatterStyle val="lineMarker"/>
        <c:varyColors val="0"/>
        <c:ser>
          <c:idx val="1"/>
          <c:order val="0"/>
          <c:tx>
            <c:strRef>
              <c:f>'Amido amonia prolamina'!$K$3</c:f>
              <c:strCache>
                <c:ptCount val="1"/>
                <c:pt idx="0">
                  <c:v>GU IAC8390</c:v>
                </c:pt>
              </c:strCache>
            </c:strRef>
          </c:tx>
          <c:spPr>
            <a:ln w="38100">
              <a:solidFill>
                <a:srgbClr val="FF6600"/>
              </a:solidFill>
            </a:ln>
          </c:spPr>
          <c:marker>
            <c:symbol val="square"/>
            <c:size val="10"/>
            <c:spPr>
              <a:solidFill>
                <a:srgbClr val="FF6600"/>
              </a:solidFill>
              <a:ln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'Amido amonia prolamina'!$AG$4:$AG$8</c:f>
                <c:numCache>
                  <c:formatCode>General</c:formatCode>
                  <c:ptCount val="5"/>
                  <c:pt idx="0">
                    <c:v>0.13270000000000001</c:v>
                  </c:pt>
                  <c:pt idx="1">
                    <c:v>0.13270000000000001</c:v>
                  </c:pt>
                  <c:pt idx="2">
                    <c:v>0.13270000000000001</c:v>
                  </c:pt>
                  <c:pt idx="3">
                    <c:v>0.13270000000000001</c:v>
                  </c:pt>
                  <c:pt idx="4">
                    <c:v>0.13270000000000001</c:v>
                  </c:pt>
                </c:numCache>
              </c:numRef>
            </c:plus>
            <c:minus>
              <c:numRef>
                <c:f>'Amido amonia prolamina'!$AG$4:$AG$8</c:f>
                <c:numCache>
                  <c:formatCode>General</c:formatCode>
                  <c:ptCount val="5"/>
                  <c:pt idx="0">
                    <c:v>0.13270000000000001</c:v>
                  </c:pt>
                  <c:pt idx="1">
                    <c:v>0.13270000000000001</c:v>
                  </c:pt>
                  <c:pt idx="2">
                    <c:v>0.13270000000000001</c:v>
                  </c:pt>
                  <c:pt idx="3">
                    <c:v>0.13270000000000001</c:v>
                  </c:pt>
                  <c:pt idx="4">
                    <c:v>0.13270000000000001</c:v>
                  </c:pt>
                </c:numCache>
              </c:numRef>
            </c:minus>
          </c:errBars>
          <c:xVal>
            <c:numRef>
              <c:f>'Amido amonia prolamina'!$H$4:$H$8</c:f>
              <c:numCache>
                <c:formatCode>General</c:formatCode>
                <c:ptCount val="5"/>
                <c:pt idx="0">
                  <c:v>0</c:v>
                </c:pt>
                <c:pt idx="1">
                  <c:v>7</c:v>
                </c:pt>
                <c:pt idx="2">
                  <c:v>21</c:v>
                </c:pt>
                <c:pt idx="3">
                  <c:v>60</c:v>
                </c:pt>
                <c:pt idx="4">
                  <c:v>120</c:v>
                </c:pt>
              </c:numCache>
            </c:numRef>
          </c:xVal>
          <c:yVal>
            <c:numRef>
              <c:f>'Amido amonia prolamina'!$AF$4:$AF$8</c:f>
              <c:numCache>
                <c:formatCode>0.00</c:formatCode>
                <c:ptCount val="5"/>
                <c:pt idx="0">
                  <c:v>4.9574999999999996</c:v>
                </c:pt>
                <c:pt idx="1">
                  <c:v>3.7574999999999998</c:v>
                </c:pt>
                <c:pt idx="2">
                  <c:v>3.2675000000000001</c:v>
                </c:pt>
                <c:pt idx="3">
                  <c:v>2.9024999999999999</c:v>
                </c:pt>
                <c:pt idx="4">
                  <c:v>2.8774999999999999</c:v>
                </c:pt>
              </c:numCache>
            </c:numRef>
          </c:yVal>
          <c:smooth val="0"/>
        </c:ser>
        <c:ser>
          <c:idx val="2"/>
          <c:order val="1"/>
          <c:tx>
            <c:strRef>
              <c:f>'Amido amonia prolamina'!$M$3</c:f>
              <c:strCache>
                <c:ptCount val="1"/>
                <c:pt idx="0">
                  <c:v>GSR IAC8390</c:v>
                </c:pt>
              </c:strCache>
            </c:strRef>
          </c:tx>
          <c:spPr>
            <a:ln w="38100">
              <a:solidFill>
                <a:srgbClr val="FF6600"/>
              </a:solidFill>
            </a:ln>
          </c:spPr>
          <c:marker>
            <c:symbol val="triangle"/>
            <c:size val="11"/>
            <c:spPr>
              <a:solidFill>
                <a:srgbClr val="FF6600"/>
              </a:solidFill>
              <a:ln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'Amido amonia prolamina'!$AI$4:$AI$8</c:f>
                <c:numCache>
                  <c:formatCode>General</c:formatCode>
                  <c:ptCount val="5"/>
                  <c:pt idx="0">
                    <c:v>0.13270000000000001</c:v>
                  </c:pt>
                  <c:pt idx="1">
                    <c:v>0.13270000000000001</c:v>
                  </c:pt>
                  <c:pt idx="2">
                    <c:v>0.13270000000000001</c:v>
                  </c:pt>
                  <c:pt idx="3">
                    <c:v>0.13270000000000001</c:v>
                  </c:pt>
                  <c:pt idx="4">
                    <c:v>0.13270000000000001</c:v>
                  </c:pt>
                </c:numCache>
              </c:numRef>
            </c:plus>
            <c:minus>
              <c:numRef>
                <c:f>'Amido amonia prolamina'!$AI$4:$AI$8</c:f>
                <c:numCache>
                  <c:formatCode>General</c:formatCode>
                  <c:ptCount val="5"/>
                  <c:pt idx="0">
                    <c:v>0.13270000000000001</c:v>
                  </c:pt>
                  <c:pt idx="1">
                    <c:v>0.13270000000000001</c:v>
                  </c:pt>
                  <c:pt idx="2">
                    <c:v>0.13270000000000001</c:v>
                  </c:pt>
                  <c:pt idx="3">
                    <c:v>0.13270000000000001</c:v>
                  </c:pt>
                  <c:pt idx="4">
                    <c:v>0.13270000000000001</c:v>
                  </c:pt>
                </c:numCache>
              </c:numRef>
            </c:minus>
          </c:errBars>
          <c:xVal>
            <c:numRef>
              <c:f>'Amido amonia prolamina'!$H$4:$H$8</c:f>
              <c:numCache>
                <c:formatCode>General</c:formatCode>
                <c:ptCount val="5"/>
                <c:pt idx="0">
                  <c:v>0</c:v>
                </c:pt>
                <c:pt idx="1">
                  <c:v>7</c:v>
                </c:pt>
                <c:pt idx="2">
                  <c:v>21</c:v>
                </c:pt>
                <c:pt idx="3">
                  <c:v>60</c:v>
                </c:pt>
                <c:pt idx="4">
                  <c:v>120</c:v>
                </c:pt>
              </c:numCache>
            </c:numRef>
          </c:xVal>
          <c:yVal>
            <c:numRef>
              <c:f>'Amido amonia prolamina'!$AH$4:$AH$8</c:f>
              <c:numCache>
                <c:formatCode>0.00</c:formatCode>
                <c:ptCount val="5"/>
                <c:pt idx="0">
                  <c:v>5.1375000000000002</c:v>
                </c:pt>
                <c:pt idx="1">
                  <c:v>3.9325000000000001</c:v>
                </c:pt>
                <c:pt idx="2">
                  <c:v>3.7174999999999998</c:v>
                </c:pt>
                <c:pt idx="3">
                  <c:v>3.16</c:v>
                </c:pt>
                <c:pt idx="4">
                  <c:v>3.08</c:v>
                </c:pt>
              </c:numCache>
            </c:numRef>
          </c:yVal>
          <c:smooth val="0"/>
        </c:ser>
        <c:ser>
          <c:idx val="4"/>
          <c:order val="2"/>
          <c:tx>
            <c:strRef>
              <c:f>'Amido amonia prolamina'!$Q$3</c:f>
              <c:strCache>
                <c:ptCount val="1"/>
                <c:pt idx="0">
                  <c:v>GU AG1051</c:v>
                </c:pt>
              </c:strCache>
            </c:strRef>
          </c:tx>
          <c:spPr>
            <a:ln w="38100">
              <a:solidFill>
                <a:srgbClr val="FFFF00"/>
              </a:solidFill>
              <a:prstDash val="solid"/>
            </a:ln>
          </c:spPr>
          <c:marker>
            <c:symbol val="square"/>
            <c:size val="1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'Amido amonia prolamina'!$AM$4:$AM$8</c:f>
                <c:numCache>
                  <c:formatCode>General</c:formatCode>
                  <c:ptCount val="5"/>
                  <c:pt idx="0">
                    <c:v>0.13270000000000001</c:v>
                  </c:pt>
                  <c:pt idx="1">
                    <c:v>0.13270000000000001</c:v>
                  </c:pt>
                  <c:pt idx="2">
                    <c:v>0.13270000000000001</c:v>
                  </c:pt>
                  <c:pt idx="3">
                    <c:v>0.13270000000000001</c:v>
                  </c:pt>
                  <c:pt idx="4">
                    <c:v>0.13270000000000001</c:v>
                  </c:pt>
                </c:numCache>
              </c:numRef>
            </c:plus>
            <c:minus>
              <c:numRef>
                <c:f>'Amido amonia prolamina'!$AM$4:$AM$8</c:f>
                <c:numCache>
                  <c:formatCode>General</c:formatCode>
                  <c:ptCount val="5"/>
                  <c:pt idx="0">
                    <c:v>0.13270000000000001</c:v>
                  </c:pt>
                  <c:pt idx="1">
                    <c:v>0.13270000000000001</c:v>
                  </c:pt>
                  <c:pt idx="2">
                    <c:v>0.13270000000000001</c:v>
                  </c:pt>
                  <c:pt idx="3">
                    <c:v>0.13270000000000001</c:v>
                  </c:pt>
                  <c:pt idx="4">
                    <c:v>0.13270000000000001</c:v>
                  </c:pt>
                </c:numCache>
              </c:numRef>
            </c:minus>
          </c:errBars>
          <c:xVal>
            <c:numRef>
              <c:f>'Amido amonia prolamina'!$H$4:$H$8</c:f>
              <c:numCache>
                <c:formatCode>General</c:formatCode>
                <c:ptCount val="5"/>
                <c:pt idx="0">
                  <c:v>0</c:v>
                </c:pt>
                <c:pt idx="1">
                  <c:v>7</c:v>
                </c:pt>
                <c:pt idx="2">
                  <c:v>21</c:v>
                </c:pt>
                <c:pt idx="3">
                  <c:v>60</c:v>
                </c:pt>
                <c:pt idx="4">
                  <c:v>120</c:v>
                </c:pt>
              </c:numCache>
            </c:numRef>
          </c:xVal>
          <c:yVal>
            <c:numRef>
              <c:f>'Amido amonia prolamina'!$AL$4:$AL$8</c:f>
              <c:numCache>
                <c:formatCode>0.00</c:formatCode>
                <c:ptCount val="5"/>
                <c:pt idx="0">
                  <c:v>3.8149999999999999</c:v>
                </c:pt>
                <c:pt idx="1">
                  <c:v>3.5575000000000001</c:v>
                </c:pt>
                <c:pt idx="2">
                  <c:v>2.9925000000000002</c:v>
                </c:pt>
                <c:pt idx="3">
                  <c:v>2.8</c:v>
                </c:pt>
                <c:pt idx="4">
                  <c:v>2.8</c:v>
                </c:pt>
              </c:numCache>
            </c:numRef>
          </c:yVal>
          <c:smooth val="0"/>
        </c:ser>
        <c:ser>
          <c:idx val="5"/>
          <c:order val="3"/>
          <c:tx>
            <c:strRef>
              <c:f>'Amido amonia prolamina'!$S$3</c:f>
              <c:strCache>
                <c:ptCount val="1"/>
                <c:pt idx="0">
                  <c:v>GSR AG1051</c:v>
                </c:pt>
              </c:strCache>
            </c:strRef>
          </c:tx>
          <c:spPr>
            <a:ln w="38100">
              <a:solidFill>
                <a:srgbClr val="FFFF00"/>
              </a:solidFill>
              <a:prstDash val="solid"/>
            </a:ln>
          </c:spPr>
          <c:marker>
            <c:symbol val="triangle"/>
            <c:size val="11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'Amido amonia prolamina'!$AO$4:$AO$8</c:f>
                <c:numCache>
                  <c:formatCode>General</c:formatCode>
                  <c:ptCount val="5"/>
                  <c:pt idx="0">
                    <c:v>0.13270000000000001</c:v>
                  </c:pt>
                  <c:pt idx="1">
                    <c:v>0.13270000000000001</c:v>
                  </c:pt>
                  <c:pt idx="2">
                    <c:v>0.13270000000000001</c:v>
                  </c:pt>
                  <c:pt idx="3">
                    <c:v>0.13270000000000001</c:v>
                  </c:pt>
                  <c:pt idx="4">
                    <c:v>0.13270000000000001</c:v>
                  </c:pt>
                </c:numCache>
              </c:numRef>
            </c:plus>
            <c:minus>
              <c:numRef>
                <c:f>'Amido amonia prolamina'!$AO$4:$AO$8</c:f>
                <c:numCache>
                  <c:formatCode>General</c:formatCode>
                  <c:ptCount val="5"/>
                  <c:pt idx="0">
                    <c:v>0.13270000000000001</c:v>
                  </c:pt>
                  <c:pt idx="1">
                    <c:v>0.13270000000000001</c:v>
                  </c:pt>
                  <c:pt idx="2">
                    <c:v>0.13270000000000001</c:v>
                  </c:pt>
                  <c:pt idx="3">
                    <c:v>0.13270000000000001</c:v>
                  </c:pt>
                  <c:pt idx="4">
                    <c:v>0.13270000000000001</c:v>
                  </c:pt>
                </c:numCache>
              </c:numRef>
            </c:minus>
          </c:errBars>
          <c:xVal>
            <c:numRef>
              <c:f>'Amido amonia prolamina'!$H$4:$H$8</c:f>
              <c:numCache>
                <c:formatCode>General</c:formatCode>
                <c:ptCount val="5"/>
                <c:pt idx="0">
                  <c:v>0</c:v>
                </c:pt>
                <c:pt idx="1">
                  <c:v>7</c:v>
                </c:pt>
                <c:pt idx="2">
                  <c:v>21</c:v>
                </c:pt>
                <c:pt idx="3">
                  <c:v>60</c:v>
                </c:pt>
                <c:pt idx="4">
                  <c:v>120</c:v>
                </c:pt>
              </c:numCache>
            </c:numRef>
          </c:xVal>
          <c:yVal>
            <c:numRef>
              <c:f>'Amido amonia prolamina'!$AN$4:$AN$8</c:f>
              <c:numCache>
                <c:formatCode>0.00</c:formatCode>
                <c:ptCount val="5"/>
                <c:pt idx="0">
                  <c:v>4.0374999999999996</c:v>
                </c:pt>
                <c:pt idx="1">
                  <c:v>3.7549999999999999</c:v>
                </c:pt>
                <c:pt idx="2">
                  <c:v>3.4424999999999999</c:v>
                </c:pt>
                <c:pt idx="3">
                  <c:v>3.06</c:v>
                </c:pt>
                <c:pt idx="4">
                  <c:v>3.05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79402224"/>
        <c:axId val="679397184"/>
      </c:scatterChart>
      <c:valAx>
        <c:axId val="679402224"/>
        <c:scaling>
          <c:orientation val="minMax"/>
          <c:max val="125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t-BR" dirty="0" err="1" smtClean="0"/>
                  <a:t>Storage</a:t>
                </a:r>
                <a:r>
                  <a:rPr lang="pt-BR" dirty="0" smtClean="0"/>
                  <a:t> time(d)</a:t>
                </a:r>
                <a:endParaRPr lang="pt-BR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crossAx val="679397184"/>
        <c:crosses val="autoZero"/>
        <c:crossBetween val="midCat"/>
        <c:majorUnit val="30"/>
      </c:valAx>
      <c:valAx>
        <c:axId val="679397184"/>
        <c:scaling>
          <c:orientation val="minMax"/>
          <c:max val="5.5"/>
          <c:min val="2.5"/>
        </c:scaling>
        <c:delete val="0"/>
        <c:axPos val="l"/>
        <c:title>
          <c:tx>
            <c:rich>
              <a:bodyPr rot="-5400000" vert="horz"/>
              <a:lstStyle/>
              <a:p>
                <a:pPr algn="ctr" rtl="0">
                  <a:defRPr/>
                </a:pPr>
                <a:r>
                  <a:rPr lang="pt-BR" dirty="0" err="1" smtClean="0"/>
                  <a:t>Prolamin</a:t>
                </a:r>
                <a:r>
                  <a:rPr lang="pt-BR" dirty="0" smtClean="0"/>
                  <a:t>, % DM</a:t>
                </a:r>
                <a:endParaRPr lang="pt-BR" dirty="0"/>
              </a:p>
            </c:rich>
          </c:tx>
          <c:layout>
            <c:manualLayout>
              <c:xMode val="edge"/>
              <c:yMode val="edge"/>
              <c:x val="3.0887037178605101E-3"/>
              <c:y val="0.25429892552493438"/>
            </c:manualLayout>
          </c:layout>
          <c:overlay val="0"/>
        </c:title>
        <c:numFmt formatCode="#,##0.0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crossAx val="679402224"/>
        <c:crosses val="autoZero"/>
        <c:crossBetween val="midCat"/>
        <c:majorUnit val="0.5"/>
        <c:minorUnit val="0.25"/>
      </c:valAx>
      <c:spPr>
        <a:noFill/>
        <a:ln>
          <a:noFill/>
        </a:ln>
      </c:spPr>
    </c:plotArea>
    <c:legend>
      <c:legendPos val="b"/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 b="1"/>
      </a:pPr>
      <a:endParaRPr lang="pt-B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485316609167853"/>
          <c:y val="0.14301308525182083"/>
          <c:w val="0.86522208457965555"/>
          <c:h val="0.7205211236072806"/>
        </c:manualLayout>
      </c:layout>
      <c:barChart>
        <c:barDir val="col"/>
        <c:grouping val="clustered"/>
        <c:varyColors val="0"/>
        <c:ser>
          <c:idx val="0"/>
          <c:order val="0"/>
          <c:spPr>
            <a:pattFill prst="pct20">
              <a:fgClr>
                <a:schemeClr val="tx1">
                  <a:lumMod val="75000"/>
                  <a:lumOff val="25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Plan3!$B$20:$H$20</c:f>
              <c:strCache>
                <c:ptCount val="7"/>
                <c:pt idx="0">
                  <c:v>Ácido Lático (2,1% MS)</c:v>
                </c:pt>
                <c:pt idx="1">
                  <c:v>Ácido Acético (0,4% MS)</c:v>
                </c:pt>
                <c:pt idx="2">
                  <c:v>Ácido Butírico (5,8 mg/kg)</c:v>
                </c:pt>
                <c:pt idx="3">
                  <c:v>Etanol (0,6% MS) </c:v>
                </c:pt>
                <c:pt idx="4">
                  <c:v>pH (4,2)</c:v>
                </c:pt>
                <c:pt idx="5">
                  <c:v>Perdas fermentativas (3,2%)</c:v>
                </c:pt>
                <c:pt idx="6">
                  <c:v>Prolamina (2,8% MS)</c:v>
                </c:pt>
              </c:strCache>
            </c:strRef>
          </c:cat>
          <c:val>
            <c:numRef>
              <c:f>Plan3!$B$21:$H$21</c:f>
              <c:numCache>
                <c:formatCode>0.0</c:formatCode>
                <c:ptCount val="7"/>
                <c:pt idx="0">
                  <c:v>-42.535195820922418</c:v>
                </c:pt>
                <c:pt idx="1">
                  <c:v>-20.913258971669844</c:v>
                </c:pt>
                <c:pt idx="2">
                  <c:v>101</c:v>
                </c:pt>
                <c:pt idx="3">
                  <c:v>90.421428511530095</c:v>
                </c:pt>
                <c:pt idx="4">
                  <c:v>13.291517323775373</c:v>
                </c:pt>
                <c:pt idx="5">
                  <c:v>101</c:v>
                </c:pt>
                <c:pt idx="6">
                  <c:v>8.0273059930578032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79406704"/>
        <c:axId val="679409504"/>
      </c:barChart>
      <c:catAx>
        <c:axId val="6794067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317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ln>
                  <a:noFill/>
                </a:ln>
                <a:noFill/>
                <a:latin typeface="+mn-lt"/>
                <a:ea typeface="+mn-ea"/>
                <a:cs typeface="+mn-cs"/>
              </a:defRPr>
            </a:pPr>
            <a:endParaRPr lang="pt-BR"/>
          </a:p>
        </c:txPr>
        <c:crossAx val="679409504"/>
        <c:crosses val="autoZero"/>
        <c:auto val="1"/>
        <c:lblAlgn val="ctr"/>
        <c:lblOffset val="100"/>
        <c:noMultiLvlLbl val="0"/>
      </c:catAx>
      <c:valAx>
        <c:axId val="679409504"/>
        <c:scaling>
          <c:orientation val="minMax"/>
          <c:max val="100"/>
          <c:min val="-5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sz="1600" b="1" dirty="0" err="1" smtClean="0">
                    <a:solidFill>
                      <a:sysClr val="windowText" lastClr="000000"/>
                    </a:solidFill>
                  </a:rPr>
                  <a:t>Relative</a:t>
                </a:r>
                <a:r>
                  <a:rPr lang="pt-BR" sz="1600" b="1" baseline="0" dirty="0" smtClean="0">
                    <a:solidFill>
                      <a:sysClr val="windowText" lastClr="000000"/>
                    </a:solidFill>
                  </a:rPr>
                  <a:t> </a:t>
                </a:r>
                <a:r>
                  <a:rPr lang="pt-BR" sz="1600" b="1" baseline="0" dirty="0" err="1" smtClean="0">
                    <a:solidFill>
                      <a:sysClr val="windowText" lastClr="000000"/>
                    </a:solidFill>
                  </a:rPr>
                  <a:t>variation</a:t>
                </a:r>
                <a:r>
                  <a:rPr lang="pt-BR" sz="1600" b="1" baseline="0" dirty="0" smtClean="0">
                    <a:solidFill>
                      <a:sysClr val="windowText" lastClr="000000"/>
                    </a:solidFill>
                  </a:rPr>
                  <a:t> </a:t>
                </a:r>
                <a:r>
                  <a:rPr lang="pt-BR" sz="1600" b="1" baseline="0" dirty="0" err="1" smtClean="0">
                    <a:solidFill>
                      <a:sysClr val="windowText" lastClr="000000"/>
                    </a:solidFill>
                  </a:rPr>
                  <a:t>Rehydrated</a:t>
                </a:r>
                <a:r>
                  <a:rPr lang="pt-BR" sz="1600" b="1" baseline="0" dirty="0" smtClean="0">
                    <a:solidFill>
                      <a:sysClr val="windowText" lastClr="000000"/>
                    </a:solidFill>
                  </a:rPr>
                  <a:t> </a:t>
                </a:r>
                <a:r>
                  <a:rPr lang="pt-BR" sz="1600" b="1" baseline="0" dirty="0" err="1" smtClean="0">
                    <a:solidFill>
                      <a:sysClr val="windowText" lastClr="000000"/>
                    </a:solidFill>
                  </a:rPr>
                  <a:t>vs</a:t>
                </a:r>
                <a:r>
                  <a:rPr lang="pt-BR" sz="1600" b="1" baseline="0" dirty="0" smtClean="0">
                    <a:solidFill>
                      <a:sysClr val="windowText" lastClr="000000"/>
                    </a:solidFill>
                  </a:rPr>
                  <a:t> HMG </a:t>
                </a:r>
                <a:r>
                  <a:rPr lang="pt-BR" sz="1600" b="1" baseline="0" dirty="0">
                    <a:solidFill>
                      <a:sysClr val="windowText" lastClr="000000"/>
                    </a:solidFill>
                  </a:rPr>
                  <a:t>(%)</a:t>
                </a:r>
                <a:endParaRPr lang="pt-BR" sz="1600" b="1" dirty="0">
                  <a:solidFill>
                    <a:sysClr val="windowText" lastClr="0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3.0599434860010089E-2"/>
              <c:y val="0.1097364372103214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317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79406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88FEE-2FFA-4291-83FC-ACF337E83B50}" type="datetimeFigureOut">
              <a:rPr lang="pt-BR" smtClean="0"/>
              <a:pPr/>
              <a:t>23/11/2017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D28ADF-EE18-46C5-BD77-76A44214D1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0901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28ADF-EE18-46C5-BD77-76A44214D1F9}" type="slidenum">
              <a:rPr lang="pt-BR" smtClean="0"/>
              <a:pPr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00174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REC MS</a:t>
            </a:r>
            <a:r>
              <a:rPr lang="pt-BR" baseline="0" dirty="0" smtClean="0"/>
              <a:t> DEG 24h = BL2</a:t>
            </a:r>
          </a:p>
          <a:p>
            <a:r>
              <a:rPr lang="pt-BR" baseline="0" dirty="0" smtClean="0"/>
              <a:t>REC MS DEG 48h = BLQ2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3A62D-D0E2-47CF-9091-830F27B998CC}" type="slidenum">
              <a:rPr lang="pt-BR" smtClean="0">
                <a:solidFill>
                  <a:prstClr val="black"/>
                </a:solidFill>
              </a:rPr>
              <a:pPr/>
              <a:t>39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2549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B4C5C9-20C5-42AC-867D-4889340C32D2}" type="slidenum">
              <a:rPr lang="pt-BR" smtClean="0"/>
              <a:pPr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04867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B4C5C9-20C5-42AC-867D-4889340C32D2}" type="slidenum">
              <a:rPr lang="pt-BR" smtClean="0"/>
              <a:pPr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8666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Inverter as ordens das silagens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28ADF-EE18-46C5-BD77-76A44214D1F9}" type="slidenum">
              <a:rPr lang="pt-BR" smtClean="0"/>
              <a:pPr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1236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28ADF-EE18-46C5-BD77-76A44214D1F9}" type="slidenum">
              <a:rPr lang="pt-BR" smtClean="0"/>
              <a:pPr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4297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Adicionar antes o slide da </a:t>
            </a:r>
            <a:r>
              <a:rPr lang="pt-BR" dirty="0" err="1" smtClean="0"/>
              <a:t>Maity</a:t>
            </a:r>
            <a:r>
              <a:rPr lang="pt-BR" dirty="0" smtClean="0"/>
              <a:t> das</a:t>
            </a:r>
            <a:r>
              <a:rPr lang="pt-BR" baseline="0" dirty="0" smtClean="0"/>
              <a:t> frações com as umidades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28ADF-EE18-46C5-BD77-76A44214D1F9}" type="slidenum">
              <a:rPr lang="pt-BR" smtClean="0"/>
              <a:pPr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0017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7733A-CA87-41A4-9591-AFDF964D7AEC}" type="slidenum">
              <a:rPr lang="pt-BR" smtClean="0"/>
              <a:pPr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4735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28ADF-EE18-46C5-BD77-76A44214D1F9}" type="slidenum">
              <a:rPr lang="pt-BR" smtClean="0"/>
              <a:pPr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58127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28ADF-EE18-46C5-BD77-76A44214D1F9}" type="slidenum">
              <a:rPr lang="pt-BR" smtClean="0"/>
              <a:pPr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8331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REC MS</a:t>
            </a:r>
            <a:r>
              <a:rPr lang="pt-BR" baseline="0" dirty="0" smtClean="0"/>
              <a:t> DEG 24h = BL2</a:t>
            </a:r>
          </a:p>
          <a:p>
            <a:r>
              <a:rPr lang="pt-BR" baseline="0" dirty="0" smtClean="0"/>
              <a:t>REC MS DEG 48h = BLQ2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3A62D-D0E2-47CF-9091-830F27B998CC}" type="slidenum">
              <a:rPr lang="pt-BR" smtClean="0">
                <a:solidFill>
                  <a:prstClr val="black"/>
                </a:solidFill>
              </a:rPr>
              <a:pPr/>
              <a:t>37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830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REC MS</a:t>
            </a:r>
            <a:r>
              <a:rPr lang="pt-BR" baseline="0" dirty="0" smtClean="0"/>
              <a:t> DEG 24h = BL2</a:t>
            </a:r>
          </a:p>
          <a:p>
            <a:r>
              <a:rPr lang="pt-BR" baseline="0" dirty="0" smtClean="0"/>
              <a:t>REC MS DEG 48h = BLQ2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3A62D-D0E2-47CF-9091-830F27B998CC}" type="slidenum">
              <a:rPr lang="pt-BR" smtClean="0">
                <a:solidFill>
                  <a:prstClr val="black"/>
                </a:solidFill>
              </a:rPr>
              <a:pPr/>
              <a:t>38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23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6EB0A0-EC86-408A-9BFC-E2168A6747F7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F004B4-C57F-4C18-A137-A5D034FDEFC1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09B601-D9CB-44C0-806C-C3016E44D73F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505262F-B9DA-4C92-8D5D-60DD70B6E2DC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3F59B8D-4E2A-488F-94E5-2EAC31EAE937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CF75B59-5036-45D3-BD57-72C3B5AB487B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C627CA-E248-4898-90AF-D54146C9078D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02A7C3-8330-4DC6-85B4-D591E771958A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B5A754-64CC-4BC7-9D33-5533CE3050FB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4AA851-83AF-42D3-83D4-14BF93076475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93034E-176C-4C65-858A-75218C7FF663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EBF327-3FB4-46F0-8702-0BF22B09F59F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35E792-F83B-4B9F-931A-477B2379CC10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A78585-5A5C-491D-A603-FBD5D0FB11A9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9C45BF-5351-4869-8DF4-AF2F4C377E30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1.gif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.gif"/><Relationship Id="rId4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image" Target="../media/image56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gif"/><Relationship Id="rId5" Type="http://schemas.openxmlformats.org/officeDocument/2006/relationships/image" Target="../media/image58.emf"/><Relationship Id="rId4" Type="http://schemas.openxmlformats.org/officeDocument/2006/relationships/oleObject" Target="../embeddings/Planilha_do_Microsoft_Excel_97-20031.xls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00">
                <a:gamma/>
                <a:shade val="46275"/>
                <a:invGamma/>
              </a:srgbClr>
            </a:gs>
            <a:gs pos="50000">
              <a:srgbClr val="006600"/>
            </a:gs>
            <a:gs pos="100000">
              <a:srgbClr val="00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22420" y="1772816"/>
            <a:ext cx="9372600" cy="2133600"/>
          </a:xfrm>
        </p:spPr>
        <p:txBody>
          <a:bodyPr/>
          <a:lstStyle/>
          <a:p>
            <a:r>
              <a:rPr lang="pt-BR" sz="3200" b="1" dirty="0">
                <a:solidFill>
                  <a:schemeClr val="bg1"/>
                </a:solidFill>
              </a:rPr>
              <a:t>SNAPLAGE – FONTE EXCLUSIVA DE AMIDO E FIBRA OBTIDA PELA ENSILAGEM OTIMIZADA DA ESPIGA DE MILHO</a:t>
            </a: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3573016"/>
            <a:ext cx="8534400" cy="2776736"/>
          </a:xfrm>
        </p:spPr>
        <p:txBody>
          <a:bodyPr/>
          <a:lstStyle/>
          <a:p>
            <a:endParaRPr lang="pt-BR" sz="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pt-B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WILLIAN PEREIRA DOS SANTOS</a:t>
            </a:r>
          </a:p>
          <a:p>
            <a:r>
              <a:rPr lang="pt-B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PEDRO AUGUSTO RIBEIRO SALVO</a:t>
            </a:r>
          </a:p>
          <a:p>
            <a:r>
              <a:rPr lang="pt-B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JOÂO LUIZ PRATTI DANIEL</a:t>
            </a:r>
          </a:p>
          <a:p>
            <a:r>
              <a:rPr lang="pt-B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LUIZ GUSTAVO NUSSIO</a:t>
            </a:r>
          </a:p>
          <a:p>
            <a:endParaRPr lang="en-US" sz="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pt-BR" sz="1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US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Maringá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-PR</a:t>
            </a:r>
          </a:p>
          <a:p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2017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1" name="Imagem 10" descr="logo-esalq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29587" y="152400"/>
            <a:ext cx="785813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524000" y="228600"/>
            <a:ext cx="6400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pt-BR" b="1" kern="0" dirty="0" smtClean="0">
                <a:solidFill>
                  <a:srgbClr val="FFFFFF"/>
                </a:solidFill>
              </a:rPr>
              <a:t>Universidade de São Paulo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pt-BR" b="1" kern="0" dirty="0" smtClean="0">
                <a:solidFill>
                  <a:srgbClr val="FFFFFF"/>
                </a:solidFill>
              </a:rPr>
              <a:t>Escola Superior de Agricultura “Luiz de Queiroz”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pt-BR" b="1" kern="0" dirty="0" smtClean="0">
                <a:solidFill>
                  <a:srgbClr val="FFFFFF"/>
                </a:solidFill>
              </a:rPr>
              <a:t>Departamento de Zootecnia </a:t>
            </a:r>
            <a:endParaRPr lang="en-US" b="1" kern="0" dirty="0">
              <a:solidFill>
                <a:srgbClr val="FFFFFF"/>
              </a:solidFill>
            </a:endParaRPr>
          </a:p>
        </p:txBody>
      </p:sp>
      <p:pic>
        <p:nvPicPr>
          <p:cNvPr id="1026" name="Picture 2" descr="C:\Users\Joao Daniel\Downloads\QCF_US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523" y="241973"/>
            <a:ext cx="820477" cy="824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5602" name="AutoShape 2" descr="Resultado de imagem para scot consultor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5151715" cy="289784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 bwMode="auto">
          <a:xfrm>
            <a:off x="1" y="0"/>
            <a:ext cx="9143999" cy="838200"/>
          </a:xfrm>
          <a:prstGeom prst="rect">
            <a:avLst/>
          </a:prstGeom>
          <a:solidFill>
            <a:srgbClr val="0042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txBody>
          <a:bodyPr lIns="408554" tIns="204277" rIns="408554" bIns="204277"/>
          <a:lstStyle/>
          <a:p>
            <a:pPr algn="ctr" defTabSz="817108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4000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Grão</a:t>
            </a:r>
            <a:r>
              <a:rPr lang="en-US" sz="4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000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úmido</a:t>
            </a:r>
            <a:endParaRPr lang="en-US" sz="40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m 2" descr="logo-esalq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10600" y="137410"/>
            <a:ext cx="381000" cy="5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C:\Users\Usuario\Desktop\2015-05-26 13.32.54_resized_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" y="3664032"/>
            <a:ext cx="4563507" cy="319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uario\Desktop\2015-05-29 16.05.28_resized_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46512"/>
            <a:ext cx="4572000" cy="321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5868144" y="6165304"/>
            <a:ext cx="3275856" cy="646331"/>
          </a:xfrm>
          <a:prstGeom prst="rect">
            <a:avLst/>
          </a:prstGeom>
          <a:solidFill>
            <a:srgbClr val="0033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Fonte: Rafael Andrade (</a:t>
            </a:r>
            <a:r>
              <a:rPr lang="pt-BR" dirty="0" err="1" smtClean="0">
                <a:solidFill>
                  <a:schemeClr val="bg1"/>
                </a:solidFill>
              </a:rPr>
              <a:t>Agrop</a:t>
            </a:r>
            <a:r>
              <a:rPr lang="pt-BR" dirty="0" smtClean="0">
                <a:solidFill>
                  <a:schemeClr val="bg1"/>
                </a:solidFill>
              </a:rPr>
              <a:t>. Vista Alegre)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0482" name="AutoShape 2" descr="2015-05-27 16.43.49_resized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483" name="Picture 3" descr="C:\Users\Pedro\Desktop\2015-05-27 16.43.49_resized_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836712"/>
            <a:ext cx="4572000" cy="28083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225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 bwMode="auto">
          <a:xfrm>
            <a:off x="1" y="0"/>
            <a:ext cx="9143999" cy="838200"/>
          </a:xfrm>
          <a:prstGeom prst="rect">
            <a:avLst/>
          </a:prstGeom>
          <a:solidFill>
            <a:srgbClr val="0042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txBody>
          <a:bodyPr lIns="408554" tIns="204277" rIns="408554" bIns="204277"/>
          <a:lstStyle/>
          <a:p>
            <a:pPr algn="ctr" defTabSz="81710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28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Características fermentativas – Grão úmido</a:t>
            </a:r>
            <a:endParaRPr lang="pt-BR" sz="28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3023534"/>
              </p:ext>
            </p:extLst>
          </p:nvPr>
        </p:nvGraphicFramePr>
        <p:xfrm>
          <a:off x="179512" y="1311369"/>
          <a:ext cx="8784976" cy="4205865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637641"/>
                <a:gridCol w="1567206"/>
                <a:gridCol w="1959496"/>
                <a:gridCol w="1620633"/>
              </a:tblGrid>
              <a:tr h="448595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u="none" strike="noStrike" dirty="0">
                          <a:effectLst/>
                        </a:rPr>
                        <a:t>Item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u="none" strike="noStrike" dirty="0">
                          <a:effectLst/>
                        </a:rPr>
                        <a:t>Média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u="none" strike="noStrike" dirty="0">
                          <a:effectLst/>
                        </a:rPr>
                        <a:t>Mínimo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u="none" strike="noStrike" dirty="0">
                          <a:effectLst/>
                        </a:rPr>
                        <a:t>Máximo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75727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u="none" strike="noStrike" dirty="0">
                          <a:effectLst/>
                        </a:rPr>
                        <a:t>MS, %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68,2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60,3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76,8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75727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u="none" strike="noStrike" dirty="0">
                          <a:effectLst/>
                        </a:rPr>
                        <a:t>pH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4,2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3,7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5,0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75727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u="none" strike="noStrike" dirty="0">
                          <a:effectLst/>
                        </a:rPr>
                        <a:t>Ácido </a:t>
                      </a:r>
                      <a:r>
                        <a:rPr lang="pt-BR" sz="2000" b="0" u="none" strike="noStrike" dirty="0" smtClean="0">
                          <a:effectLst/>
                        </a:rPr>
                        <a:t>lático</a:t>
                      </a:r>
                      <a:r>
                        <a:rPr lang="pt-BR" sz="2000" b="0" u="none" strike="noStrike" dirty="0">
                          <a:effectLst/>
                        </a:rPr>
                        <a:t>, % MS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1,5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0,1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4,2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75727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u="none" strike="noStrike" dirty="0">
                          <a:effectLst/>
                        </a:rPr>
                        <a:t>Ácido </a:t>
                      </a:r>
                      <a:r>
                        <a:rPr lang="pt-BR" sz="2000" b="0" u="none" strike="noStrike" dirty="0" smtClean="0">
                          <a:effectLst/>
                        </a:rPr>
                        <a:t>acético</a:t>
                      </a:r>
                      <a:r>
                        <a:rPr lang="pt-BR" sz="2000" b="0" u="none" strike="noStrike" dirty="0">
                          <a:effectLst/>
                        </a:rPr>
                        <a:t>, % MS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0,5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0,0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2,5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75727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u="none" strike="noStrike" dirty="0">
                          <a:effectLst/>
                        </a:rPr>
                        <a:t>Etanol, % MS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0,8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0,1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2,8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75727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u="none" strike="noStrike" dirty="0">
                          <a:effectLst/>
                        </a:rPr>
                        <a:t>BAL, </a:t>
                      </a:r>
                      <a:r>
                        <a:rPr lang="pt-BR" sz="2000" b="0" u="none" strike="noStrike" dirty="0" err="1">
                          <a:effectLst/>
                        </a:rPr>
                        <a:t>log</a:t>
                      </a:r>
                      <a:r>
                        <a:rPr lang="pt-BR" sz="2000" b="0" u="none" strike="noStrike" dirty="0">
                          <a:effectLst/>
                        </a:rPr>
                        <a:t> </a:t>
                      </a:r>
                      <a:r>
                        <a:rPr lang="pt-BR" sz="2000" b="0" u="none" strike="noStrike" dirty="0" err="1">
                          <a:effectLst/>
                        </a:rPr>
                        <a:t>ufc</a:t>
                      </a:r>
                      <a:r>
                        <a:rPr lang="pt-BR" sz="2000" b="0" u="none" strike="noStrike" dirty="0">
                          <a:effectLst/>
                        </a:rPr>
                        <a:t>/g MN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6,2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2,5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8,5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75727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u="none" strike="noStrike" dirty="0">
                          <a:effectLst/>
                        </a:rPr>
                        <a:t>Levedura, </a:t>
                      </a:r>
                      <a:r>
                        <a:rPr lang="pt-BR" sz="2000" b="0" u="none" strike="noStrike" dirty="0" err="1">
                          <a:effectLst/>
                        </a:rPr>
                        <a:t>log</a:t>
                      </a:r>
                      <a:r>
                        <a:rPr lang="pt-BR" sz="2000" b="0" u="none" strike="noStrike" dirty="0">
                          <a:effectLst/>
                        </a:rPr>
                        <a:t> </a:t>
                      </a:r>
                      <a:r>
                        <a:rPr lang="pt-BR" sz="2000" b="0" u="none" strike="noStrike" dirty="0" err="1">
                          <a:effectLst/>
                        </a:rPr>
                        <a:t>ufc</a:t>
                      </a:r>
                      <a:r>
                        <a:rPr lang="pt-BR" sz="2000" b="0" u="none" strike="noStrike" dirty="0">
                          <a:effectLst/>
                        </a:rPr>
                        <a:t>/g MN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4,6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3,2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6,7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75727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u="none" strike="noStrike" dirty="0">
                          <a:effectLst/>
                        </a:rPr>
                        <a:t>Fungos, </a:t>
                      </a:r>
                      <a:r>
                        <a:rPr lang="pt-BR" sz="2000" b="0" u="none" strike="noStrike" dirty="0" err="1">
                          <a:effectLst/>
                        </a:rPr>
                        <a:t>log</a:t>
                      </a:r>
                      <a:r>
                        <a:rPr lang="pt-BR" sz="2000" b="0" u="none" strike="noStrike" dirty="0">
                          <a:effectLst/>
                        </a:rPr>
                        <a:t> </a:t>
                      </a:r>
                      <a:r>
                        <a:rPr lang="pt-BR" sz="2000" b="0" u="none" strike="noStrike" dirty="0" err="1">
                          <a:effectLst/>
                        </a:rPr>
                        <a:t>ufc</a:t>
                      </a:r>
                      <a:r>
                        <a:rPr lang="pt-BR" sz="2000" b="0" u="none" strike="noStrike" dirty="0">
                          <a:effectLst/>
                        </a:rPr>
                        <a:t>/g MN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3,3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1,1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7,3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75727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u="none" strike="noStrike" dirty="0">
                          <a:effectLst/>
                        </a:rPr>
                        <a:t>Perdas fermentativas, %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2,4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0,5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6,8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75727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u="none" strike="noStrike" dirty="0">
                          <a:effectLst/>
                        </a:rPr>
                        <a:t>Estabilidade </a:t>
                      </a:r>
                      <a:r>
                        <a:rPr lang="pt-BR" sz="2000" b="0" u="none" strike="noStrike" dirty="0" smtClean="0">
                          <a:effectLst/>
                        </a:rPr>
                        <a:t>aeróbia</a:t>
                      </a:r>
                      <a:r>
                        <a:rPr lang="pt-BR" sz="2000" b="0" u="none" strike="noStrike" dirty="0">
                          <a:effectLst/>
                        </a:rPr>
                        <a:t>, h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57,8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21,0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156,0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4" name="Retângulo 3"/>
          <p:cNvSpPr/>
          <p:nvPr/>
        </p:nvSpPr>
        <p:spPr>
          <a:xfrm>
            <a:off x="0" y="5725705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dirty="0" smtClean="0"/>
              <a:t>AUERBACH </a:t>
            </a:r>
            <a:r>
              <a:rPr lang="pt-BR" sz="1000" dirty="0" err="1" smtClean="0"/>
              <a:t>et</a:t>
            </a:r>
            <a:r>
              <a:rPr lang="pt-BR" sz="1000" dirty="0" smtClean="0"/>
              <a:t> al., 2015; BASSO </a:t>
            </a:r>
            <a:r>
              <a:rPr lang="pt-BR" sz="1000" dirty="0" err="1" smtClean="0"/>
              <a:t>et</a:t>
            </a:r>
            <a:r>
              <a:rPr lang="pt-BR" sz="1000" dirty="0" smtClean="0"/>
              <a:t> al., 2012; BIRO </a:t>
            </a:r>
            <a:r>
              <a:rPr lang="pt-BR" sz="1000" dirty="0" err="1" smtClean="0"/>
              <a:t>et</a:t>
            </a:r>
            <a:r>
              <a:rPr lang="pt-BR" sz="1000" dirty="0" smtClean="0"/>
              <a:t> al., 2006, 2009; CANIBE </a:t>
            </a:r>
            <a:r>
              <a:rPr lang="pt-BR" sz="1000" dirty="0" err="1" smtClean="0"/>
              <a:t>et</a:t>
            </a:r>
            <a:r>
              <a:rPr lang="pt-BR" sz="1000" dirty="0" smtClean="0"/>
              <a:t> al., 2014; COUDURE </a:t>
            </a:r>
            <a:r>
              <a:rPr lang="pt-BR" sz="1000" dirty="0" err="1" smtClean="0"/>
              <a:t>et</a:t>
            </a:r>
            <a:r>
              <a:rPr lang="pt-BR" sz="1000" dirty="0" smtClean="0"/>
              <a:t> al., 2012; DA SILVA, N. </a:t>
            </a:r>
            <a:r>
              <a:rPr lang="pt-BR" sz="1000" dirty="0" err="1" smtClean="0"/>
              <a:t>et</a:t>
            </a:r>
            <a:r>
              <a:rPr lang="pt-BR" sz="1000" dirty="0" smtClean="0"/>
              <a:t> </a:t>
            </a:r>
            <a:r>
              <a:rPr lang="pt-BR" sz="1000" dirty="0" err="1" smtClean="0"/>
              <a:t>al</a:t>
            </a:r>
            <a:r>
              <a:rPr lang="pt-BR" sz="1000" dirty="0" smtClean="0"/>
              <a:t>, 2015; DA SILVA, T. </a:t>
            </a:r>
            <a:r>
              <a:rPr lang="pt-BR" sz="1000" dirty="0" err="1" smtClean="0"/>
              <a:t>et</a:t>
            </a:r>
            <a:r>
              <a:rPr lang="pt-BR" sz="1000" dirty="0" smtClean="0"/>
              <a:t> al., 2015; DAWSON; RUST; YOKOYAMA, 1998; DOLEZAL;ZEMAN, 2005; DUTTON; OTTERBY, 1971; FERRARETTO; FREDIN; SHAVER, 2015; FLORES-GALARZA </a:t>
            </a:r>
            <a:r>
              <a:rPr lang="pt-BR" sz="1000" dirty="0" err="1" smtClean="0"/>
              <a:t>et</a:t>
            </a:r>
            <a:r>
              <a:rPr lang="pt-BR" sz="1000" dirty="0" smtClean="0"/>
              <a:t> al., 1985; GÁLIK </a:t>
            </a:r>
            <a:r>
              <a:rPr lang="pt-BR" sz="1000" dirty="0" err="1" smtClean="0"/>
              <a:t>et</a:t>
            </a:r>
            <a:r>
              <a:rPr lang="pt-BR" sz="1000" dirty="0" smtClean="0"/>
              <a:t> al.,  2007, 2008; GALLO; RAJCAKOVA; MLYNAR, 2015; ÍTAVO </a:t>
            </a:r>
            <a:r>
              <a:rPr lang="pt-BR" sz="1000" dirty="0" err="1" smtClean="0"/>
              <a:t>et</a:t>
            </a:r>
            <a:r>
              <a:rPr lang="pt-BR" sz="1000" dirty="0" smtClean="0"/>
              <a:t> al., 2006, 2009; JOBIM </a:t>
            </a:r>
            <a:r>
              <a:rPr lang="pt-BR" sz="1000" dirty="0" err="1" smtClean="0"/>
              <a:t>et</a:t>
            </a:r>
            <a:r>
              <a:rPr lang="pt-BR" sz="1000" dirty="0" smtClean="0"/>
              <a:t> al., 2008; KUNG Jr. </a:t>
            </a:r>
            <a:r>
              <a:rPr lang="pt-BR" sz="1000" dirty="0" err="1" smtClean="0"/>
              <a:t>et</a:t>
            </a:r>
            <a:r>
              <a:rPr lang="pt-BR" sz="1000" dirty="0" smtClean="0"/>
              <a:t> al., 2004, 2007; KUNG Jr.; WINDLE; WALKER, 2014; LOUCKA, 2010; MLYNÁR; RAJČÁKOVÁ; GALLO, 2012; MORAIS </a:t>
            </a:r>
            <a:r>
              <a:rPr lang="pt-BR" sz="1000" dirty="0" err="1" smtClean="0"/>
              <a:t>et</a:t>
            </a:r>
            <a:r>
              <a:rPr lang="pt-BR" sz="1000" dirty="0" smtClean="0"/>
              <a:t> al., 2012; PRIGGE </a:t>
            </a:r>
            <a:r>
              <a:rPr lang="pt-BR" sz="1000" dirty="0" err="1" smtClean="0"/>
              <a:t>et</a:t>
            </a:r>
            <a:r>
              <a:rPr lang="pt-BR" sz="1000" dirty="0" smtClean="0"/>
              <a:t> al., 1976; PYŚ </a:t>
            </a:r>
            <a:r>
              <a:rPr lang="pt-BR" sz="1000" dirty="0" err="1" smtClean="0"/>
              <a:t>et</a:t>
            </a:r>
            <a:r>
              <a:rPr lang="pt-BR" sz="1000" dirty="0" smtClean="0"/>
              <a:t> al., 2009; PYŚ; KARPOWICZ; SZAŁATA, 2010; REIS </a:t>
            </a:r>
            <a:r>
              <a:rPr lang="pt-BR" sz="1000" dirty="0" err="1" smtClean="0"/>
              <a:t>et</a:t>
            </a:r>
            <a:r>
              <a:rPr lang="pt-BR" sz="1000" dirty="0" smtClean="0"/>
              <a:t> al., 2008; REVELLO-CHION; BORREANI; MUCK, 2012; TAYLOR; KUNG, 2002; WARDYNSKI; RUST; YOKOYAMA, 1993). </a:t>
            </a:r>
            <a:endParaRPr lang="pt-BR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 bwMode="auto">
          <a:xfrm>
            <a:off x="1" y="0"/>
            <a:ext cx="9143999" cy="838200"/>
          </a:xfrm>
          <a:prstGeom prst="rect">
            <a:avLst/>
          </a:prstGeom>
          <a:solidFill>
            <a:srgbClr val="0042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txBody>
          <a:bodyPr lIns="408554" tIns="204277" rIns="408554" bIns="204277"/>
          <a:lstStyle/>
          <a:p>
            <a:pPr algn="ctr" defTabSz="817108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4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Earlage</a:t>
            </a:r>
            <a:endParaRPr lang="en-US" sz="4000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m 2" descr="logo-esalq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10600" y="137410"/>
            <a:ext cx="381000" cy="5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2" name="Picture 2" descr="http://talk.newagtalk.com/forums/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456" y="3933056"/>
            <a:ext cx="4278776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talk.newagtalk.com/forums/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764" y="838201"/>
            <a:ext cx="4894236" cy="309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talk.newagtalk.com/forums/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424976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98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 bwMode="auto">
          <a:xfrm>
            <a:off x="1" y="0"/>
            <a:ext cx="9143999" cy="8382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txBody>
          <a:bodyPr lIns="408554" tIns="204277" rIns="408554" bIns="204277"/>
          <a:lstStyle/>
          <a:p>
            <a:pPr algn="ctr" defTabSz="817108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4000" kern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Earlage</a:t>
            </a:r>
            <a:endParaRPr lang="en-US" sz="40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3" name="Imagem 2" descr="logo-esalq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10600" y="137410"/>
            <a:ext cx="381000" cy="5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2" name="Picture 2" descr="http://talk.newagtalk.com/forums/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824" y="3933056"/>
            <a:ext cx="4278776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minnesotafarm.files.wordpress.com/2011/10/100_087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1" y="1844824"/>
            <a:ext cx="5188328" cy="389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53" y="782820"/>
            <a:ext cx="4430261" cy="332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50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040" y="2780928"/>
            <a:ext cx="8676456" cy="386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tângulo 5"/>
          <p:cNvSpPr/>
          <p:nvPr/>
        </p:nvSpPr>
        <p:spPr bwMode="auto">
          <a:xfrm>
            <a:off x="1" y="0"/>
            <a:ext cx="9143999" cy="838200"/>
          </a:xfrm>
          <a:prstGeom prst="rect">
            <a:avLst/>
          </a:prstGeom>
          <a:solidFill>
            <a:srgbClr val="0042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txBody>
          <a:bodyPr lIns="408554" tIns="204277" rIns="408554" bIns="204277"/>
          <a:lstStyle/>
          <a:p>
            <a:pPr algn="ctr" defTabSz="817108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4000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Época</a:t>
            </a:r>
            <a:r>
              <a:rPr lang="en-US" sz="4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de </a:t>
            </a:r>
            <a:r>
              <a:rPr lang="en-US" sz="4000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colheita</a:t>
            </a:r>
            <a:r>
              <a:rPr lang="en-US" sz="4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- </a:t>
            </a:r>
            <a:r>
              <a:rPr lang="en-US" sz="4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Snaplage</a:t>
            </a:r>
            <a:endParaRPr lang="en-US" sz="4000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 descr="logo-esalq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10600" y="137410"/>
            <a:ext cx="381000" cy="5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8" name="Conector de seta reta 7"/>
          <p:cNvCxnSpPr/>
          <p:nvPr/>
        </p:nvCxnSpPr>
        <p:spPr>
          <a:xfrm flipH="1">
            <a:off x="6732240" y="2636912"/>
            <a:ext cx="1152128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round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3923928" y="6237312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Tempo</a:t>
            </a:r>
            <a:endParaRPr lang="pt-BR" sz="2400" b="1" dirty="0"/>
          </a:p>
        </p:txBody>
      </p:sp>
      <p:cxnSp>
        <p:nvCxnSpPr>
          <p:cNvPr id="13" name="Conector de seta reta 12"/>
          <p:cNvCxnSpPr/>
          <p:nvPr/>
        </p:nvCxnSpPr>
        <p:spPr>
          <a:xfrm>
            <a:off x="395536" y="6669360"/>
            <a:ext cx="8424936" cy="0"/>
          </a:xfrm>
          <a:prstGeom prst="straightConnector1">
            <a:avLst/>
          </a:prstGeom>
          <a:ln w="79375">
            <a:gradFill flip="none" rotWithShape="1">
              <a:gsLst>
                <a:gs pos="0">
                  <a:srgbClr val="006600"/>
                </a:gs>
                <a:gs pos="50000">
                  <a:srgbClr val="00B050"/>
                </a:gs>
                <a:gs pos="100000">
                  <a:srgbClr val="FFC000"/>
                </a:gs>
              </a:gsLst>
              <a:lin ang="0" scaled="1"/>
              <a:tileRect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/>
          <p:cNvSpPr txBox="1"/>
          <p:nvPr/>
        </p:nvSpPr>
        <p:spPr>
          <a:xfrm>
            <a:off x="6444208" y="1641574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 smtClean="0">
                <a:solidFill>
                  <a:srgbClr val="FF0000"/>
                </a:solidFill>
              </a:rPr>
              <a:t>28 – 35% </a:t>
            </a:r>
            <a:r>
              <a:rPr lang="pt-BR" b="1" dirty="0" smtClean="0">
                <a:solidFill>
                  <a:srgbClr val="FF0000"/>
                </a:solidFill>
              </a:rPr>
              <a:t>Umidade (Grão)</a:t>
            </a:r>
          </a:p>
        </p:txBody>
      </p:sp>
      <p:pic>
        <p:nvPicPr>
          <p:cNvPr id="14" name="Imagem 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5994899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16620" y="6189110"/>
            <a:ext cx="7499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07493D"/>
                </a:solidFill>
              </a:rPr>
              <a:t>Luiz de Queiroz College of Agriculture</a:t>
            </a:r>
            <a:endParaRPr lang="pt-BR" sz="2400" b="1" dirty="0">
              <a:solidFill>
                <a:srgbClr val="07493D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6712821"/>
            <a:ext cx="9144000" cy="15975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0" y="6653318"/>
            <a:ext cx="9144000" cy="8993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957679"/>
            <a:ext cx="565100" cy="81053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51520" y="238978"/>
            <a:ext cx="777686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err="1" smtClean="0">
                <a:solidFill>
                  <a:prstClr val="black"/>
                </a:solidFill>
              </a:rPr>
              <a:t>Snaplage</a:t>
            </a:r>
            <a:r>
              <a:rPr lang="pt-BR" sz="3200" dirty="0" smtClean="0">
                <a:solidFill>
                  <a:prstClr val="black"/>
                </a:solidFill>
              </a:rPr>
              <a:t> = </a:t>
            </a:r>
            <a:r>
              <a:rPr lang="pt-BR" sz="3200" dirty="0" err="1" smtClean="0">
                <a:solidFill>
                  <a:prstClr val="black"/>
                </a:solidFill>
              </a:rPr>
              <a:t>snaper</a:t>
            </a:r>
            <a:r>
              <a:rPr lang="pt-BR" sz="3200" dirty="0">
                <a:solidFill>
                  <a:prstClr val="black"/>
                </a:solidFill>
              </a:rPr>
              <a:t> </a:t>
            </a:r>
            <a:r>
              <a:rPr lang="pt-BR" sz="3200" dirty="0" err="1" smtClean="0">
                <a:solidFill>
                  <a:prstClr val="black"/>
                </a:solidFill>
              </a:rPr>
              <a:t>head</a:t>
            </a:r>
            <a:r>
              <a:rPr lang="pt-BR" sz="3200" dirty="0" smtClean="0">
                <a:solidFill>
                  <a:prstClr val="black"/>
                </a:solidFill>
              </a:rPr>
              <a:t> + forage </a:t>
            </a:r>
            <a:r>
              <a:rPr lang="pt-BR" sz="3200" dirty="0" err="1" smtClean="0">
                <a:solidFill>
                  <a:prstClr val="black"/>
                </a:solidFill>
              </a:rPr>
              <a:t>harvester</a:t>
            </a:r>
            <a:endParaRPr lang="pt-BR" sz="3200" dirty="0">
              <a:solidFill>
                <a:prstClr val="black"/>
              </a:solidFill>
            </a:endParaRPr>
          </a:p>
          <a:p>
            <a:endParaRPr lang="pt-BR" sz="2400" dirty="0">
              <a:solidFill>
                <a:prstClr val="black"/>
              </a:solidFill>
            </a:endParaRPr>
          </a:p>
          <a:p>
            <a:endParaRPr lang="pt-BR" dirty="0">
              <a:solidFill>
                <a:prstClr val="black"/>
              </a:solidFill>
            </a:endParaRPr>
          </a:p>
        </p:txBody>
      </p:sp>
      <p:pic>
        <p:nvPicPr>
          <p:cNvPr id="3074" name="Picture 2" descr="https://i.ytimg.com/vi/bsC43i8d7hc/maxres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7200800" cy="405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05940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-20160411-WA000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3" y="404665"/>
            <a:ext cx="7968884" cy="597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0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 bwMode="auto">
          <a:xfrm>
            <a:off x="1" y="0"/>
            <a:ext cx="9143999" cy="838200"/>
          </a:xfrm>
          <a:prstGeom prst="rect">
            <a:avLst/>
          </a:prstGeom>
          <a:solidFill>
            <a:srgbClr val="0042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txBody>
          <a:bodyPr lIns="408554" tIns="204277" rIns="408554" bIns="204277"/>
          <a:lstStyle/>
          <a:p>
            <a:pPr algn="ctr" defTabSz="817108" eaLnBrk="0" hangingPunct="0">
              <a:lnSpc>
                <a:spcPct val="90000"/>
              </a:lnSpc>
              <a:spcBef>
                <a:spcPct val="50000"/>
              </a:spcBef>
              <a:defRPr/>
            </a:pPr>
            <a:endParaRPr lang="en-US" sz="4000" ker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 descr="logo-esalq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10600" y="137410"/>
            <a:ext cx="381000" cy="5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122" name="AutoShape 2" descr="Exibindo maxresdefaul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412775"/>
            <a:ext cx="8418054" cy="506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460375" y="107921"/>
            <a:ext cx="7856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Participação dos componentes, % MS</a:t>
            </a:r>
            <a:endParaRPr lang="pt-B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763688" y="364502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100%</a:t>
            </a:r>
            <a:endParaRPr lang="pt-BR" b="1" dirty="0"/>
          </a:p>
        </p:txBody>
      </p:sp>
      <p:sp>
        <p:nvSpPr>
          <p:cNvPr id="10" name="CaixaDeTexto 9"/>
          <p:cNvSpPr txBox="1"/>
          <p:nvPr/>
        </p:nvSpPr>
        <p:spPr>
          <a:xfrm>
            <a:off x="3779912" y="364502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84%</a:t>
            </a:r>
            <a:endParaRPr lang="pt-BR" b="1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3779912" y="184482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16%</a:t>
            </a:r>
            <a:endParaRPr lang="pt-BR" b="1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5796136" y="364502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75%</a:t>
            </a:r>
            <a:endParaRPr lang="pt-BR" b="1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5724128" y="220486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15%</a:t>
            </a:r>
            <a:endParaRPr lang="pt-BR" b="1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5724128" y="170080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10%</a:t>
            </a:r>
            <a:endParaRPr lang="pt-BR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460375" y="6472936"/>
            <a:ext cx="3928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Fonte: </a:t>
            </a:r>
            <a:r>
              <a:rPr lang="pt-BR" b="1" dirty="0" err="1" smtClean="0"/>
              <a:t>Swanson</a:t>
            </a:r>
            <a:r>
              <a:rPr lang="pt-BR" b="1" dirty="0" smtClean="0"/>
              <a:t>, 2009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/>
          <p:cNvSpPr/>
          <p:nvPr/>
        </p:nvSpPr>
        <p:spPr bwMode="auto">
          <a:xfrm>
            <a:off x="1" y="0"/>
            <a:ext cx="9143999" cy="838200"/>
          </a:xfrm>
          <a:prstGeom prst="rect">
            <a:avLst/>
          </a:prstGeom>
          <a:solidFill>
            <a:srgbClr val="0042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txBody>
          <a:bodyPr lIns="408554" tIns="204277" rIns="408554" bIns="204277"/>
          <a:lstStyle/>
          <a:p>
            <a:pPr algn="ctr" defTabSz="817108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4000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Produção</a:t>
            </a:r>
            <a:r>
              <a:rPr lang="en-US" sz="4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das </a:t>
            </a:r>
            <a:r>
              <a:rPr lang="en-US" sz="4000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silagens</a:t>
            </a:r>
            <a:endParaRPr lang="en-US" sz="40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24744"/>
            <a:ext cx="8435713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CaixaDeTexto 35"/>
          <p:cNvSpPr txBox="1"/>
          <p:nvPr/>
        </p:nvSpPr>
        <p:spPr>
          <a:xfrm>
            <a:off x="6952534" y="3405574"/>
            <a:ext cx="4955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/>
              <a:t>7,4</a:t>
            </a:r>
            <a:endParaRPr lang="pt-BR" sz="1200" b="1" dirty="0"/>
          </a:p>
        </p:txBody>
      </p:sp>
      <p:sp>
        <p:nvSpPr>
          <p:cNvPr id="37" name="CaixaDeTexto 36"/>
          <p:cNvSpPr txBox="1"/>
          <p:nvPr/>
        </p:nvSpPr>
        <p:spPr>
          <a:xfrm>
            <a:off x="7306902" y="2996952"/>
            <a:ext cx="4955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/>
              <a:t>12,5</a:t>
            </a:r>
            <a:endParaRPr lang="pt-BR" sz="1200" b="1" dirty="0"/>
          </a:p>
        </p:txBody>
      </p:sp>
      <p:sp>
        <p:nvSpPr>
          <p:cNvPr id="38" name="CaixaDeTexto 37"/>
          <p:cNvSpPr txBox="1"/>
          <p:nvPr/>
        </p:nvSpPr>
        <p:spPr>
          <a:xfrm>
            <a:off x="7723008" y="2207441"/>
            <a:ext cx="4955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solidFill>
                  <a:schemeClr val="bg1"/>
                </a:solidFill>
              </a:rPr>
              <a:t>19,9</a:t>
            </a:r>
            <a:endParaRPr lang="pt-BR" sz="1200" b="1" dirty="0">
              <a:solidFill>
                <a:schemeClr val="bg1"/>
              </a:solidFill>
            </a:endParaRPr>
          </a:p>
        </p:txBody>
      </p:sp>
      <p:sp>
        <p:nvSpPr>
          <p:cNvPr id="39" name="CaixaDeTexto 38"/>
          <p:cNvSpPr txBox="1"/>
          <p:nvPr/>
        </p:nvSpPr>
        <p:spPr>
          <a:xfrm>
            <a:off x="5076056" y="3656057"/>
            <a:ext cx="4955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/>
              <a:t>4,3</a:t>
            </a:r>
            <a:endParaRPr lang="pt-BR" sz="1200" b="1" dirty="0"/>
          </a:p>
        </p:txBody>
      </p:sp>
      <p:sp>
        <p:nvSpPr>
          <p:cNvPr id="40" name="CaixaDeTexto 39"/>
          <p:cNvSpPr txBox="1"/>
          <p:nvPr/>
        </p:nvSpPr>
        <p:spPr>
          <a:xfrm>
            <a:off x="5416740" y="2996952"/>
            <a:ext cx="4955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/>
              <a:t>17,6</a:t>
            </a:r>
            <a:endParaRPr lang="pt-BR" sz="1200" b="1" dirty="0"/>
          </a:p>
        </p:txBody>
      </p:sp>
      <p:sp>
        <p:nvSpPr>
          <p:cNvPr id="41" name="CaixaDeTexto 40"/>
          <p:cNvSpPr txBox="1"/>
          <p:nvPr/>
        </p:nvSpPr>
        <p:spPr>
          <a:xfrm>
            <a:off x="5876684" y="2204864"/>
            <a:ext cx="4955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solidFill>
                  <a:schemeClr val="bg1"/>
                </a:solidFill>
              </a:rPr>
              <a:t>21,8</a:t>
            </a:r>
            <a:endParaRPr lang="pt-BR" sz="1200" b="1" dirty="0">
              <a:solidFill>
                <a:schemeClr val="bg1"/>
              </a:solidFill>
            </a:endParaRPr>
          </a:p>
        </p:txBody>
      </p:sp>
      <p:sp>
        <p:nvSpPr>
          <p:cNvPr id="42" name="CaixaDeTexto 41"/>
          <p:cNvSpPr txBox="1"/>
          <p:nvPr/>
        </p:nvSpPr>
        <p:spPr>
          <a:xfrm>
            <a:off x="3203848" y="3800073"/>
            <a:ext cx="4955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/>
              <a:t>2,5</a:t>
            </a:r>
            <a:endParaRPr lang="pt-BR" sz="1200" b="1" dirty="0"/>
          </a:p>
        </p:txBody>
      </p:sp>
      <p:sp>
        <p:nvSpPr>
          <p:cNvPr id="43" name="CaixaDeTexto 42"/>
          <p:cNvSpPr txBox="1"/>
          <p:nvPr/>
        </p:nvSpPr>
        <p:spPr>
          <a:xfrm>
            <a:off x="3582675" y="2993127"/>
            <a:ext cx="4955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/>
              <a:t>20,5</a:t>
            </a:r>
            <a:endParaRPr lang="pt-BR" sz="1200" b="1" dirty="0"/>
          </a:p>
        </p:txBody>
      </p:sp>
      <p:sp>
        <p:nvSpPr>
          <p:cNvPr id="44" name="CaixaDeTexto 43"/>
          <p:cNvSpPr txBox="1"/>
          <p:nvPr/>
        </p:nvSpPr>
        <p:spPr>
          <a:xfrm>
            <a:off x="4004476" y="2215897"/>
            <a:ext cx="4955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solidFill>
                  <a:schemeClr val="bg1"/>
                </a:solidFill>
              </a:rPr>
              <a:t>23,0</a:t>
            </a:r>
            <a:endParaRPr lang="pt-BR" sz="1200" b="1" dirty="0">
              <a:solidFill>
                <a:schemeClr val="bg1"/>
              </a:solidFill>
            </a:endParaRPr>
          </a:p>
        </p:txBody>
      </p:sp>
      <p:sp>
        <p:nvSpPr>
          <p:cNvPr id="46" name="CaixaDeTexto 45"/>
          <p:cNvSpPr txBox="1"/>
          <p:nvPr/>
        </p:nvSpPr>
        <p:spPr>
          <a:xfrm>
            <a:off x="2123728" y="2197216"/>
            <a:ext cx="4955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solidFill>
                  <a:schemeClr val="bg1"/>
                </a:solidFill>
              </a:rPr>
              <a:t>23,0</a:t>
            </a:r>
            <a:endParaRPr lang="pt-B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22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088941577"/>
              </p:ext>
            </p:extLst>
          </p:nvPr>
        </p:nvGraphicFramePr>
        <p:xfrm>
          <a:off x="1524000" y="1397000"/>
          <a:ext cx="6013270" cy="3065145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667761">
                  <a:extLst>
                    <a:ext uri="{9D8B030D-6E8A-4147-A177-3AD203B41FA5}">
                      <a16:colId xmlns:a16="http://schemas.microsoft.com/office/drawing/2014/main" xmlns="" val="1200083014"/>
                    </a:ext>
                  </a:extLst>
                </a:gridCol>
                <a:gridCol w="1679471">
                  <a:extLst>
                    <a:ext uri="{9D8B030D-6E8A-4147-A177-3AD203B41FA5}">
                      <a16:colId xmlns:a16="http://schemas.microsoft.com/office/drawing/2014/main" xmlns="" val="520836648"/>
                    </a:ext>
                  </a:extLst>
                </a:gridCol>
                <a:gridCol w="1666038">
                  <a:extLst>
                    <a:ext uri="{9D8B030D-6E8A-4147-A177-3AD203B41FA5}">
                      <a16:colId xmlns:a16="http://schemas.microsoft.com/office/drawing/2014/main" xmlns="" val="42518565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Ingredientes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Grão Úmido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err="1"/>
                        <a:t>Snaplage</a:t>
                      </a:r>
                      <a:endParaRPr lang="pt-BR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141659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u="none" strike="noStrike" dirty="0" err="1">
                          <a:effectLst/>
                        </a:rPr>
                        <a:t>Snaplage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u="none" strike="noStrike" dirty="0">
                          <a:effectLst/>
                        </a:rPr>
                        <a:t>0%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u="none" strike="noStrike" dirty="0">
                          <a:effectLst/>
                        </a:rPr>
                        <a:t>80%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959647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u="none" strike="noStrike" dirty="0">
                          <a:effectLst/>
                        </a:rPr>
                        <a:t>Silagem milho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u="none" strike="noStrike">
                          <a:effectLst/>
                        </a:rPr>
                        <a:t>25%</a:t>
                      </a:r>
                      <a:endParaRPr lang="pt-BR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u="none" strike="noStrike" dirty="0">
                          <a:effectLst/>
                        </a:rPr>
                        <a:t>0%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951825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u="none" strike="noStrike" dirty="0">
                          <a:effectLst/>
                        </a:rPr>
                        <a:t>Grão </a:t>
                      </a:r>
                      <a:r>
                        <a:rPr lang="pt-BR" sz="2400" u="none" strike="noStrike" dirty="0" smtClean="0">
                          <a:effectLst/>
                        </a:rPr>
                        <a:t>úmido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u="none" strike="noStrike">
                          <a:effectLst/>
                        </a:rPr>
                        <a:t>55%</a:t>
                      </a:r>
                      <a:endParaRPr lang="pt-BR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u="none" strike="noStrike" dirty="0">
                          <a:effectLst/>
                        </a:rPr>
                        <a:t>0% 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951469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u="none" strike="noStrike" dirty="0">
                          <a:effectLst/>
                        </a:rPr>
                        <a:t>Polpa cítrica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u="none" strike="noStrike" dirty="0">
                          <a:effectLst/>
                        </a:rPr>
                        <a:t>11,5%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u="none" strike="noStrike" dirty="0">
                          <a:effectLst/>
                        </a:rPr>
                        <a:t>11,5%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8711400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u="none" strike="noStrike" dirty="0">
                          <a:effectLst/>
                        </a:rPr>
                        <a:t>F. soja, </a:t>
                      </a:r>
                      <a:r>
                        <a:rPr lang="pt-BR" sz="2400" u="none" strike="noStrike" dirty="0" err="1" smtClean="0">
                          <a:effectLst/>
                        </a:rPr>
                        <a:t>uréia</a:t>
                      </a:r>
                      <a:r>
                        <a:rPr lang="pt-BR" sz="2400" u="none" strike="noStrike" dirty="0">
                          <a:effectLst/>
                        </a:rPr>
                        <a:t>, minerais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u="none" strike="noStrike" dirty="0">
                          <a:effectLst/>
                        </a:rPr>
                        <a:t>8,5%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u="none" strike="noStrike" dirty="0">
                          <a:effectLst/>
                        </a:rPr>
                        <a:t>8,5%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744434992"/>
                  </a:ext>
                </a:extLst>
              </a:tr>
            </a:tbl>
          </a:graphicData>
        </a:graphic>
      </p:graphicFrame>
      <p:sp>
        <p:nvSpPr>
          <p:cNvPr id="3" name="Retângulo 2"/>
          <p:cNvSpPr/>
          <p:nvPr/>
        </p:nvSpPr>
        <p:spPr bwMode="auto">
          <a:xfrm>
            <a:off x="3" y="0"/>
            <a:ext cx="9143999" cy="838200"/>
          </a:xfrm>
          <a:prstGeom prst="rect">
            <a:avLst/>
          </a:prstGeom>
          <a:solidFill>
            <a:srgbClr val="0042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txBody>
          <a:bodyPr lIns="408554" tIns="204277" rIns="408554" bIns="204277"/>
          <a:lstStyle/>
          <a:p>
            <a:pPr algn="ctr" defTabSz="817108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4000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Dietas</a:t>
            </a:r>
            <a:r>
              <a:rPr lang="en-US" sz="4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sz="4000" i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Snaplage</a:t>
            </a:r>
            <a:r>
              <a:rPr lang="en-US" sz="4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vs</a:t>
            </a:r>
            <a:r>
              <a:rPr lang="en-US" sz="4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000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</a:t>
            </a:r>
            <a:r>
              <a:rPr lang="en-US" sz="4000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rão</a:t>
            </a:r>
            <a:r>
              <a:rPr lang="en-US" sz="4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000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ú</a:t>
            </a:r>
            <a:r>
              <a:rPr lang="en-US" sz="4000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mido</a:t>
            </a:r>
            <a:endParaRPr lang="en-US" sz="40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515292" y="4509120"/>
            <a:ext cx="6021978" cy="224676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000" b="1" dirty="0" smtClean="0"/>
              <a:t>Período de confinamento: 100 dias</a:t>
            </a:r>
          </a:p>
          <a:p>
            <a:pPr algn="ctr"/>
            <a:r>
              <a:rPr lang="pt-BR" sz="2000" b="1" dirty="0" smtClean="0"/>
              <a:t>CMS</a:t>
            </a:r>
            <a:r>
              <a:rPr lang="pt-BR" sz="2000" b="1" dirty="0"/>
              <a:t>: 10kg/d</a:t>
            </a:r>
          </a:p>
          <a:p>
            <a:pPr algn="ctr"/>
            <a:r>
              <a:rPr lang="pt-BR" sz="2000" b="1" dirty="0" smtClean="0"/>
              <a:t>GPD</a:t>
            </a:r>
            <a:r>
              <a:rPr lang="pt-BR" sz="2000" b="1" dirty="0"/>
              <a:t>: 1,4 kg</a:t>
            </a:r>
          </a:p>
          <a:p>
            <a:pPr algn="ctr"/>
            <a:r>
              <a:rPr lang="pt-BR" sz="2000" b="1" dirty="0"/>
              <a:t>FDN: 22%</a:t>
            </a:r>
          </a:p>
          <a:p>
            <a:pPr algn="ctr"/>
            <a:r>
              <a:rPr lang="pt-BR" sz="2000" b="1" dirty="0" err="1"/>
              <a:t>FDNfe</a:t>
            </a:r>
            <a:r>
              <a:rPr lang="pt-BR" sz="2000" b="1" dirty="0"/>
              <a:t>: 10%</a:t>
            </a:r>
          </a:p>
          <a:p>
            <a:pPr algn="ctr"/>
            <a:r>
              <a:rPr lang="pt-BR" sz="2000" b="1" dirty="0"/>
              <a:t>PB: 13,2%</a:t>
            </a:r>
          </a:p>
          <a:p>
            <a:pPr algn="ctr"/>
            <a:r>
              <a:rPr lang="pt-BR" sz="2000" b="1" dirty="0"/>
              <a:t>Amido: 46%</a:t>
            </a:r>
          </a:p>
        </p:txBody>
      </p:sp>
      <p:sp>
        <p:nvSpPr>
          <p:cNvPr id="5" name="Retângulo 4"/>
          <p:cNvSpPr/>
          <p:nvPr/>
        </p:nvSpPr>
        <p:spPr>
          <a:xfrm>
            <a:off x="5940152" y="870030"/>
            <a:ext cx="2941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i="1" dirty="0" smtClean="0"/>
              <a:t>Daniel, </a:t>
            </a:r>
            <a:r>
              <a:rPr lang="pt-BR" i="1" dirty="0"/>
              <a:t>et al, 2017 no prelo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0839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4129130"/>
            <a:ext cx="792088" cy="1964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3573017"/>
            <a:ext cx="99060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954357">
            <a:off x="6017909" y="3427099"/>
            <a:ext cx="564804" cy="1224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 bwMode="auto">
          <a:xfrm>
            <a:off x="1" y="0"/>
            <a:ext cx="9143999" cy="838200"/>
          </a:xfrm>
          <a:prstGeom prst="rect">
            <a:avLst/>
          </a:prstGeom>
          <a:solidFill>
            <a:srgbClr val="0042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txBody>
          <a:bodyPr lIns="408554" tIns="204277" rIns="408554" bIns="204277"/>
          <a:lstStyle/>
          <a:p>
            <a:pPr algn="ctr" defTabSz="817108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4000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Tipos</a:t>
            </a:r>
            <a:r>
              <a:rPr lang="en-US" sz="4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de </a:t>
            </a:r>
            <a:r>
              <a:rPr lang="en-US" sz="4000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silagens</a:t>
            </a:r>
            <a:endParaRPr lang="en-US" sz="40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 descr="logo-esalq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610600" y="137410"/>
            <a:ext cx="381000" cy="5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2" name="Grupo 31"/>
          <p:cNvGrpSpPr/>
          <p:nvPr/>
        </p:nvGrpSpPr>
        <p:grpSpPr>
          <a:xfrm>
            <a:off x="0" y="764704"/>
            <a:ext cx="2411760" cy="5995560"/>
            <a:chOff x="216024" y="1356821"/>
            <a:chExt cx="2411760" cy="5051880"/>
          </a:xfrm>
        </p:grpSpPr>
        <p:grpSp>
          <p:nvGrpSpPr>
            <p:cNvPr id="21" name="Grupo 20"/>
            <p:cNvGrpSpPr/>
            <p:nvPr/>
          </p:nvGrpSpPr>
          <p:grpSpPr>
            <a:xfrm>
              <a:off x="1331640" y="1776793"/>
              <a:ext cx="0" cy="4316503"/>
              <a:chOff x="1403648" y="1920809"/>
              <a:chExt cx="0" cy="4316503"/>
            </a:xfrm>
          </p:grpSpPr>
          <p:cxnSp>
            <p:nvCxnSpPr>
              <p:cNvPr id="12" name="Conector de seta reta 11"/>
              <p:cNvCxnSpPr/>
              <p:nvPr/>
            </p:nvCxnSpPr>
            <p:spPr>
              <a:xfrm flipV="1">
                <a:off x="1403648" y="1920809"/>
                <a:ext cx="0" cy="2016225"/>
              </a:xfrm>
              <a:prstGeom prst="straightConnector1">
                <a:avLst/>
              </a:prstGeom>
              <a:ln w="114300">
                <a:gradFill flip="none" rotWithShape="1">
                  <a:gsLst>
                    <a:gs pos="0">
                      <a:srgbClr val="92D050"/>
                    </a:gs>
                    <a:gs pos="50000">
                      <a:srgbClr val="FFFF00"/>
                    </a:gs>
                    <a:gs pos="100000">
                      <a:srgbClr val="FFC000"/>
                    </a:gs>
                  </a:gsLst>
                  <a:lin ang="5400000" scaled="0"/>
                  <a:tileRect/>
                </a:gra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ector de seta reta 13"/>
              <p:cNvCxnSpPr/>
              <p:nvPr/>
            </p:nvCxnSpPr>
            <p:spPr>
              <a:xfrm>
                <a:off x="1403648" y="3861048"/>
                <a:ext cx="0" cy="2376264"/>
              </a:xfrm>
              <a:prstGeom prst="straightConnector1">
                <a:avLst/>
              </a:prstGeom>
              <a:ln w="114300">
                <a:gradFill flip="none" rotWithShape="1">
                  <a:gsLst>
                    <a:gs pos="0">
                      <a:srgbClr val="92D050"/>
                    </a:gs>
                    <a:gs pos="50000">
                      <a:srgbClr val="006600"/>
                    </a:gs>
                    <a:gs pos="100000">
                      <a:srgbClr val="006600"/>
                    </a:gs>
                  </a:gsLst>
                  <a:lin ang="5400000" scaled="0"/>
                  <a:tileRect/>
                </a:gra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CaixaDeTexto 18"/>
            <p:cNvSpPr txBox="1"/>
            <p:nvPr/>
          </p:nvSpPr>
          <p:spPr>
            <a:xfrm>
              <a:off x="216024" y="1356821"/>
              <a:ext cx="2411760" cy="440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800" b="1" dirty="0" smtClean="0">
                  <a:solidFill>
                    <a:srgbClr val="FFC000"/>
                  </a:solidFill>
                </a:rPr>
                <a:t>Concentrado</a:t>
              </a:r>
              <a:endParaRPr lang="pt-BR" sz="2800" b="1" dirty="0">
                <a:solidFill>
                  <a:srgbClr val="FFC000"/>
                </a:solidFill>
              </a:endParaRPr>
            </a:p>
          </p:txBody>
        </p:sp>
        <p:sp>
          <p:nvSpPr>
            <p:cNvPr id="20" name="CaixaDeTexto 19"/>
            <p:cNvSpPr txBox="1"/>
            <p:nvPr/>
          </p:nvSpPr>
          <p:spPr>
            <a:xfrm>
              <a:off x="467544" y="5967834"/>
              <a:ext cx="2160240" cy="440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800" b="1" dirty="0" smtClean="0">
                  <a:solidFill>
                    <a:srgbClr val="006600"/>
                  </a:solidFill>
                </a:rPr>
                <a:t>Volumoso</a:t>
              </a:r>
              <a:endParaRPr lang="pt-BR" sz="2800" b="1" dirty="0">
                <a:solidFill>
                  <a:srgbClr val="006600"/>
                </a:solidFill>
              </a:endParaRPr>
            </a:p>
          </p:txBody>
        </p:sp>
      </p:grpSp>
      <p:sp>
        <p:nvSpPr>
          <p:cNvPr id="22" name="CaixaDeTexto 21"/>
          <p:cNvSpPr txBox="1"/>
          <p:nvPr/>
        </p:nvSpPr>
        <p:spPr>
          <a:xfrm>
            <a:off x="1619672" y="1196752"/>
            <a:ext cx="216024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Grão seco </a:t>
            </a:r>
          </a:p>
          <a:p>
            <a:endParaRPr lang="pt-BR" sz="2400" b="1" dirty="0" smtClean="0"/>
          </a:p>
          <a:p>
            <a:r>
              <a:rPr lang="pt-BR" sz="2400" b="1" dirty="0" smtClean="0"/>
              <a:t>Grão úmido e reidratado</a:t>
            </a:r>
          </a:p>
          <a:p>
            <a:endParaRPr lang="pt-BR" sz="2400" b="1" dirty="0" smtClean="0"/>
          </a:p>
          <a:p>
            <a:r>
              <a:rPr lang="pt-BR" sz="2400" b="1" i="1" dirty="0" err="1" smtClean="0"/>
              <a:t>Earlage</a:t>
            </a:r>
            <a:endParaRPr lang="pt-BR" sz="2400" b="1" i="1" dirty="0" smtClean="0"/>
          </a:p>
          <a:p>
            <a:endParaRPr lang="pt-BR" sz="2400" b="1" dirty="0" smtClean="0"/>
          </a:p>
          <a:p>
            <a:r>
              <a:rPr lang="pt-BR" sz="2400" b="1" i="1" dirty="0" err="1" smtClean="0"/>
              <a:t>Snaplage</a:t>
            </a:r>
            <a:endParaRPr lang="pt-BR" sz="2400" b="1" i="1" dirty="0" smtClean="0"/>
          </a:p>
          <a:p>
            <a:endParaRPr lang="pt-BR" sz="2400" b="1" dirty="0" smtClean="0"/>
          </a:p>
          <a:p>
            <a:r>
              <a:rPr lang="pt-BR" sz="2400" b="1" i="1" dirty="0" err="1" smtClean="0"/>
              <a:t>Toplage</a:t>
            </a:r>
            <a:endParaRPr lang="pt-BR" sz="2400" b="1" i="1" dirty="0" smtClean="0"/>
          </a:p>
          <a:p>
            <a:endParaRPr lang="pt-BR" sz="2400" b="1" dirty="0" smtClean="0"/>
          </a:p>
          <a:p>
            <a:r>
              <a:rPr lang="pt-BR" sz="2400" b="1" dirty="0" smtClean="0"/>
              <a:t>Planta inteira</a:t>
            </a:r>
            <a:endParaRPr lang="pt-BR" sz="2400" b="1" i="1" dirty="0" smtClean="0"/>
          </a:p>
          <a:p>
            <a:endParaRPr lang="pt-BR" sz="2400" b="1" dirty="0" smtClean="0"/>
          </a:p>
          <a:p>
            <a:r>
              <a:rPr lang="pt-BR" sz="2400" b="1" i="1" dirty="0" err="1" smtClean="0"/>
              <a:t>Stalklage</a:t>
            </a:r>
            <a:endParaRPr lang="pt-BR" sz="2400" b="1" i="1" dirty="0" smtClean="0"/>
          </a:p>
          <a:p>
            <a:endParaRPr lang="pt-BR" dirty="0" smtClean="0"/>
          </a:p>
          <a:p>
            <a:endParaRPr lang="pt-BR" dirty="0"/>
          </a:p>
        </p:txBody>
      </p:sp>
      <p:cxnSp>
        <p:nvCxnSpPr>
          <p:cNvPr id="25" name="Conector de seta reta 24"/>
          <p:cNvCxnSpPr/>
          <p:nvPr/>
        </p:nvCxnSpPr>
        <p:spPr>
          <a:xfrm>
            <a:off x="3275856" y="1484784"/>
            <a:ext cx="57606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de seta reta 25"/>
          <p:cNvCxnSpPr/>
          <p:nvPr/>
        </p:nvCxnSpPr>
        <p:spPr>
          <a:xfrm>
            <a:off x="3491880" y="2348880"/>
            <a:ext cx="72008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de seta reta 26"/>
          <p:cNvCxnSpPr/>
          <p:nvPr/>
        </p:nvCxnSpPr>
        <p:spPr>
          <a:xfrm>
            <a:off x="2915816" y="3284984"/>
            <a:ext cx="2448272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de seta reta 27"/>
          <p:cNvCxnSpPr/>
          <p:nvPr/>
        </p:nvCxnSpPr>
        <p:spPr>
          <a:xfrm>
            <a:off x="3203848" y="4005064"/>
            <a:ext cx="2664296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de seta reta 28"/>
          <p:cNvCxnSpPr/>
          <p:nvPr/>
        </p:nvCxnSpPr>
        <p:spPr>
          <a:xfrm>
            <a:off x="3059832" y="4725144"/>
            <a:ext cx="367240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de seta reta 29"/>
          <p:cNvCxnSpPr/>
          <p:nvPr/>
        </p:nvCxnSpPr>
        <p:spPr>
          <a:xfrm>
            <a:off x="3851920" y="5517232"/>
            <a:ext cx="381642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de seta reta 30"/>
          <p:cNvCxnSpPr/>
          <p:nvPr/>
        </p:nvCxnSpPr>
        <p:spPr>
          <a:xfrm>
            <a:off x="3203848" y="6237312"/>
            <a:ext cx="4968552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2" descr="http://i.istockimg.com/file_thumbview_approve/27161002/5/stock-illustration-27161002-de-gr%C3%A3o-de-milh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1052736"/>
            <a:ext cx="576064" cy="8155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grpSp>
        <p:nvGrpSpPr>
          <p:cNvPr id="38" name="Grupo 37"/>
          <p:cNvGrpSpPr/>
          <p:nvPr/>
        </p:nvGrpSpPr>
        <p:grpSpPr>
          <a:xfrm>
            <a:off x="4283968" y="2132856"/>
            <a:ext cx="1728192" cy="675851"/>
            <a:chOff x="4932040" y="2037425"/>
            <a:chExt cx="2016224" cy="843290"/>
          </a:xfrm>
        </p:grpSpPr>
        <p:pic>
          <p:nvPicPr>
            <p:cNvPr id="4099" name="Picture 3" descr="C:\Users\Pedro\AppData\Local\Microsoft\Windows\Temporary Internet Files\Content.IE5\RU4JSKEQ\gota de agua[1]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093681" y="2060849"/>
              <a:ext cx="854583" cy="819866"/>
            </a:xfrm>
            <a:prstGeom prst="rect">
              <a:avLst/>
            </a:prstGeom>
            <a:noFill/>
          </p:spPr>
        </p:pic>
        <p:pic>
          <p:nvPicPr>
            <p:cNvPr id="4098" name="Picture 2" descr="http://i.istockimg.com/file_thumbview_approve/27161002/5/stock-illustration-27161002-de-gr%C3%A3o-de-milho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932040" y="2037425"/>
              <a:ext cx="576064" cy="815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35" name="Mais 34"/>
            <p:cNvSpPr/>
            <p:nvPr/>
          </p:nvSpPr>
          <p:spPr>
            <a:xfrm>
              <a:off x="5673824" y="2226568"/>
              <a:ext cx="554360" cy="482352"/>
            </a:xfrm>
            <a:prstGeom prst="mathPlus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3159241">
            <a:off x="5581154" y="2730599"/>
            <a:ext cx="411587" cy="129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89558" y="5461272"/>
            <a:ext cx="790954" cy="1352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" name="Mais 38"/>
          <p:cNvSpPr/>
          <p:nvPr/>
        </p:nvSpPr>
        <p:spPr>
          <a:xfrm>
            <a:off x="7308304" y="4178593"/>
            <a:ext cx="288032" cy="258519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954357">
            <a:off x="7665683" y="4107343"/>
            <a:ext cx="218260" cy="473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Resultado de imagem para 3d corn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24744"/>
            <a:ext cx="3175454" cy="3175454"/>
          </a:xfrm>
          <a:prstGeom prst="rect">
            <a:avLst/>
          </a:prstGeom>
          <a:noFill/>
        </p:spPr>
      </p:pic>
      <p:sp>
        <p:nvSpPr>
          <p:cNvPr id="11" name="Seta: para a Direita 10"/>
          <p:cNvSpPr/>
          <p:nvPr/>
        </p:nvSpPr>
        <p:spPr>
          <a:xfrm rot="20370476">
            <a:off x="3291060" y="2149445"/>
            <a:ext cx="1293081" cy="3811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Seta: para a Direita 12"/>
          <p:cNvSpPr/>
          <p:nvPr/>
        </p:nvSpPr>
        <p:spPr>
          <a:xfrm rot="1569287">
            <a:off x="3142711" y="4579215"/>
            <a:ext cx="1154798" cy="3673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 bwMode="auto">
          <a:xfrm>
            <a:off x="3" y="0"/>
            <a:ext cx="9143999" cy="838200"/>
          </a:xfrm>
          <a:prstGeom prst="rect">
            <a:avLst/>
          </a:prstGeom>
          <a:solidFill>
            <a:srgbClr val="0042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txBody>
          <a:bodyPr lIns="408554" tIns="204277" rIns="408554" bIns="204277"/>
          <a:lstStyle/>
          <a:p>
            <a:pPr algn="ctr" defTabSz="817108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4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000" i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Snaplage</a:t>
            </a:r>
            <a:r>
              <a:rPr lang="en-US" sz="4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vs </a:t>
            </a:r>
            <a:r>
              <a:rPr lang="en-US" sz="4000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Grão</a:t>
            </a:r>
            <a:r>
              <a:rPr lang="en-US" sz="4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000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ú</a:t>
            </a:r>
            <a:r>
              <a:rPr lang="en-US" sz="4000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mido</a:t>
            </a:r>
            <a:endParaRPr lang="en-US" sz="40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27092">
            <a:off x="5051255" y="1572176"/>
            <a:ext cx="564804" cy="1224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CaixaDeTexto 19"/>
          <p:cNvSpPr txBox="1"/>
          <p:nvPr/>
        </p:nvSpPr>
        <p:spPr>
          <a:xfrm>
            <a:off x="4715694" y="966652"/>
            <a:ext cx="1800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i="1" dirty="0" err="1" smtClean="0"/>
              <a:t>Snaplage</a:t>
            </a:r>
            <a:endParaRPr lang="pt-BR" sz="2400" b="1" i="1" dirty="0" smtClean="0"/>
          </a:p>
          <a:p>
            <a:endParaRPr lang="pt-BR" sz="2400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5671090" y="1632856"/>
            <a:ext cx="2553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11.100 kg MS</a:t>
            </a:r>
            <a:endParaRPr lang="pt-BR" sz="2400" b="1" dirty="0"/>
          </a:p>
        </p:txBody>
      </p:sp>
      <p:pic>
        <p:nvPicPr>
          <p:cNvPr id="22" name="Picture 2" descr="http://i.istockimg.com/file_thumbview_approve/27161002/5/stock-illustration-27161002-de-gr%C3%A3o-de-milh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9885" y="4305386"/>
            <a:ext cx="576064" cy="8155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3" name="Mais 22"/>
          <p:cNvSpPr/>
          <p:nvPr/>
        </p:nvSpPr>
        <p:spPr>
          <a:xfrm>
            <a:off x="5652120" y="4596607"/>
            <a:ext cx="288032" cy="258519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3266978"/>
            <a:ext cx="792088" cy="1964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CaixaDeTexto 24"/>
          <p:cNvSpPr txBox="1"/>
          <p:nvPr/>
        </p:nvSpPr>
        <p:spPr>
          <a:xfrm>
            <a:off x="992778" y="1502229"/>
            <a:ext cx="1136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1 ha</a:t>
            </a:r>
            <a:endParaRPr lang="pt-BR" sz="3600" b="1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235130" y="5290457"/>
            <a:ext cx="32567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Planta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inteira</a:t>
            </a:r>
            <a:r>
              <a:rPr lang="en-US" sz="2400" b="1" dirty="0" smtClean="0"/>
              <a:t>= 18.500 kg MS/ha </a:t>
            </a:r>
          </a:p>
          <a:p>
            <a:endParaRPr lang="pt-BR" sz="2400" b="1" dirty="0"/>
          </a:p>
        </p:txBody>
      </p:sp>
      <p:sp>
        <p:nvSpPr>
          <p:cNvPr id="27" name="CaixaDeTexto 26"/>
          <p:cNvSpPr txBox="1"/>
          <p:nvPr/>
        </p:nvSpPr>
        <p:spPr>
          <a:xfrm>
            <a:off x="6335479" y="2063930"/>
            <a:ext cx="15007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(1.0 ha)</a:t>
            </a:r>
          </a:p>
          <a:p>
            <a:r>
              <a:rPr lang="en-US" sz="2400" b="1" i="1" dirty="0" smtClean="0"/>
              <a:t>13,8 bois</a:t>
            </a:r>
            <a:endParaRPr lang="pt-BR" sz="2400" b="1" i="1" dirty="0"/>
          </a:p>
        </p:txBody>
      </p:sp>
      <p:sp>
        <p:nvSpPr>
          <p:cNvPr id="28" name="CaixaDeTexto 27"/>
          <p:cNvSpPr txBox="1"/>
          <p:nvPr/>
        </p:nvSpPr>
        <p:spPr>
          <a:xfrm>
            <a:off x="3419872" y="5238201"/>
            <a:ext cx="2059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6.911</a:t>
            </a:r>
            <a:r>
              <a:rPr lang="en-US" sz="2400" b="1" dirty="0"/>
              <a:t> </a:t>
            </a:r>
            <a:r>
              <a:rPr lang="en-US" sz="2400" b="1" dirty="0" smtClean="0"/>
              <a:t>kg  MS</a:t>
            </a:r>
            <a:endParaRPr lang="pt-BR" sz="2400" b="1" dirty="0"/>
          </a:p>
        </p:txBody>
      </p:sp>
      <p:sp>
        <p:nvSpPr>
          <p:cNvPr id="29" name="CaixaDeTexto 28"/>
          <p:cNvSpPr txBox="1"/>
          <p:nvPr/>
        </p:nvSpPr>
        <p:spPr>
          <a:xfrm>
            <a:off x="3817921" y="5726287"/>
            <a:ext cx="1317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(0.83 ha)</a:t>
            </a:r>
            <a:endParaRPr lang="pt-BR" sz="2400" b="1" i="1" dirty="0"/>
          </a:p>
        </p:txBody>
      </p:sp>
      <p:sp>
        <p:nvSpPr>
          <p:cNvPr id="30" name="CaixaDeTexto 29"/>
          <p:cNvSpPr txBox="1"/>
          <p:nvPr/>
        </p:nvSpPr>
        <p:spPr>
          <a:xfrm>
            <a:off x="5479053" y="5233845"/>
            <a:ext cx="2106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3.142</a:t>
            </a:r>
            <a:r>
              <a:rPr lang="en-US" sz="2800" b="1" dirty="0" smtClean="0"/>
              <a:t> </a:t>
            </a:r>
            <a:r>
              <a:rPr lang="en-US" sz="2400" b="1" dirty="0" smtClean="0"/>
              <a:t>kg MS</a:t>
            </a:r>
            <a:endParaRPr lang="pt-BR" sz="2400" b="1" dirty="0"/>
          </a:p>
        </p:txBody>
      </p:sp>
      <p:sp>
        <p:nvSpPr>
          <p:cNvPr id="31" name="CaixaDeTexto 30"/>
          <p:cNvSpPr txBox="1"/>
          <p:nvPr/>
        </p:nvSpPr>
        <p:spPr>
          <a:xfrm>
            <a:off x="5846298" y="5733256"/>
            <a:ext cx="1317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(0.17 ha)</a:t>
            </a:r>
            <a:endParaRPr lang="pt-BR" sz="2400" b="1" i="1" dirty="0"/>
          </a:p>
        </p:txBody>
      </p:sp>
      <p:sp>
        <p:nvSpPr>
          <p:cNvPr id="35" name="CaixaDeTexto 34"/>
          <p:cNvSpPr txBox="1"/>
          <p:nvPr/>
        </p:nvSpPr>
        <p:spPr>
          <a:xfrm>
            <a:off x="7144849" y="4879041"/>
            <a:ext cx="2158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10.053</a:t>
            </a:r>
            <a:r>
              <a:rPr lang="en-US" sz="2800" b="1" dirty="0" smtClean="0"/>
              <a:t> </a:t>
            </a:r>
            <a:r>
              <a:rPr lang="en-US" sz="2400" b="1" dirty="0" smtClean="0"/>
              <a:t>kg MS</a:t>
            </a:r>
            <a:endParaRPr lang="pt-BR" sz="2400" b="1" dirty="0"/>
          </a:p>
        </p:txBody>
      </p:sp>
      <p:sp>
        <p:nvSpPr>
          <p:cNvPr id="36" name="CaixaDeTexto 35"/>
          <p:cNvSpPr txBox="1"/>
          <p:nvPr/>
        </p:nvSpPr>
        <p:spPr>
          <a:xfrm>
            <a:off x="7668344" y="5441276"/>
            <a:ext cx="15007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(1.0 ha)</a:t>
            </a:r>
          </a:p>
          <a:p>
            <a:r>
              <a:rPr lang="en-US" sz="2400" b="1" i="1" dirty="0" smtClean="0"/>
              <a:t>12,5 bois</a:t>
            </a:r>
            <a:endParaRPr lang="pt-BR" sz="2400" b="1" i="1" dirty="0"/>
          </a:p>
        </p:txBody>
      </p:sp>
      <p:grpSp>
        <p:nvGrpSpPr>
          <p:cNvPr id="39" name="Grupo 38"/>
          <p:cNvGrpSpPr/>
          <p:nvPr/>
        </p:nvGrpSpPr>
        <p:grpSpPr>
          <a:xfrm>
            <a:off x="6923314" y="1843196"/>
            <a:ext cx="1991707" cy="3078527"/>
            <a:chOff x="6923314" y="1843196"/>
            <a:chExt cx="1991707" cy="3078527"/>
          </a:xfrm>
        </p:grpSpPr>
        <p:sp>
          <p:nvSpPr>
            <p:cNvPr id="37" name="CaixaDeTexto 36"/>
            <p:cNvSpPr txBox="1"/>
            <p:nvPr/>
          </p:nvSpPr>
          <p:spPr>
            <a:xfrm>
              <a:off x="6923314" y="3239588"/>
              <a:ext cx="19724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solidFill>
                    <a:srgbClr val="FF0000"/>
                  </a:solidFill>
                </a:rPr>
                <a:t>+10 %</a:t>
              </a:r>
              <a:endParaRPr lang="pt-BR" sz="4400" b="1" dirty="0">
                <a:solidFill>
                  <a:srgbClr val="FF0000"/>
                </a:solidFill>
              </a:endParaRPr>
            </a:p>
          </p:txBody>
        </p:sp>
        <p:sp>
          <p:nvSpPr>
            <p:cNvPr id="38" name="Seta em curva para a direita 37"/>
            <p:cNvSpPr/>
            <p:nvPr/>
          </p:nvSpPr>
          <p:spPr>
            <a:xfrm rot="10800000">
              <a:off x="7822886" y="1843196"/>
              <a:ext cx="1092135" cy="3078527"/>
            </a:xfrm>
            <a:prstGeom prst="curved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</p:grpSp>
      <p:sp>
        <p:nvSpPr>
          <p:cNvPr id="2" name="Retângulo 1"/>
          <p:cNvSpPr/>
          <p:nvPr/>
        </p:nvSpPr>
        <p:spPr>
          <a:xfrm>
            <a:off x="179398" y="6452297"/>
            <a:ext cx="2993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i="1" dirty="0" smtClean="0"/>
              <a:t>Daniel, </a:t>
            </a:r>
            <a:r>
              <a:rPr lang="pt-BR" i="1" dirty="0"/>
              <a:t>et al, 2017 no prelo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7269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 bwMode="auto">
          <a:xfrm>
            <a:off x="1" y="0"/>
            <a:ext cx="9143999" cy="838200"/>
          </a:xfrm>
          <a:prstGeom prst="rect">
            <a:avLst/>
          </a:prstGeom>
          <a:solidFill>
            <a:srgbClr val="0042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txBody>
          <a:bodyPr lIns="408554" tIns="204277" rIns="408554" bIns="204277"/>
          <a:lstStyle/>
          <a:p>
            <a:pPr algn="ctr" defTabSz="817108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4000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Custo</a:t>
            </a:r>
            <a:r>
              <a:rPr lang="en-US" sz="4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000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</a:t>
            </a:r>
            <a:r>
              <a:rPr lang="en-US" sz="4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000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Elg</a:t>
            </a:r>
            <a:r>
              <a:rPr lang="en-US" sz="4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das </a:t>
            </a:r>
            <a:r>
              <a:rPr lang="en-US" sz="4000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silagens</a:t>
            </a:r>
            <a:endParaRPr lang="en-US" sz="40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 descr="logo-esalq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10600" y="137410"/>
            <a:ext cx="381000" cy="5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6941775"/>
              </p:ext>
            </p:extLst>
          </p:nvPr>
        </p:nvGraphicFramePr>
        <p:xfrm>
          <a:off x="179510" y="1268759"/>
          <a:ext cx="8712969" cy="3888432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360667"/>
                <a:gridCol w="734278"/>
                <a:gridCol w="1592078"/>
                <a:gridCol w="631342"/>
                <a:gridCol w="1125435"/>
                <a:gridCol w="1079685"/>
                <a:gridCol w="1189484"/>
              </a:tblGrid>
              <a:tr h="648072"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u="none" strike="noStrike" dirty="0"/>
                        <a:t>Alimento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803" marR="4803" marT="48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/>
                        <a:t>NDT, %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803" marR="4803" marT="48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 err="1"/>
                        <a:t>Elg</a:t>
                      </a:r>
                      <a:r>
                        <a:rPr lang="pt-BR" sz="1800" u="none" strike="noStrike" dirty="0"/>
                        <a:t>, Mcal/Kg MS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803" marR="4803" marT="48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/>
                        <a:t>MS, %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803" marR="4803" marT="48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/>
                        <a:t>R$/ton MN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803" marR="4803" marT="48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/>
                        <a:t>R$/ton MS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803" marR="4803" marT="48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>
                          <a:solidFill>
                            <a:srgbClr val="FF0000"/>
                          </a:solidFill>
                        </a:rPr>
                        <a:t>R$/Mcal </a:t>
                      </a:r>
                      <a:r>
                        <a:rPr lang="pt-BR" sz="1800" u="none" strike="noStrike" dirty="0" err="1">
                          <a:solidFill>
                            <a:srgbClr val="FF0000"/>
                          </a:solidFill>
                        </a:rPr>
                        <a:t>Elg</a:t>
                      </a:r>
                      <a:endParaRPr lang="pt-BR" sz="1800" b="1" i="0" u="none" strike="noStrike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4803" marR="4803" marT="48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b="1" u="none" strike="noStrike" dirty="0"/>
                        <a:t>Grão </a:t>
                      </a:r>
                      <a:r>
                        <a:rPr lang="pt-BR" sz="1800" b="1" u="none" strike="noStrike" dirty="0" smtClean="0"/>
                        <a:t>seco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803" marR="4803" marT="48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 smtClean="0"/>
                        <a:t>82,0</a:t>
                      </a:r>
                    </a:p>
                  </a:txBody>
                  <a:tcPr marL="4803" marR="4803" marT="48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 smtClean="0"/>
                        <a:t>1,35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803" marR="4803" marT="48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/>
                        <a:t>88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803" marR="4803" marT="4803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660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803" marR="4803" marT="480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750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803" marR="4803" marT="48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 smtClean="0">
                          <a:solidFill>
                            <a:srgbClr val="FF0000"/>
                          </a:solidFill>
                        </a:rPr>
                        <a:t>0,55</a:t>
                      </a:r>
                      <a:endParaRPr lang="pt-BR" sz="1800" b="0" i="0" u="none" strike="noStrike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4803" marR="4803" marT="48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b="1" u="none" strike="noStrike" dirty="0"/>
                        <a:t>Grão </a:t>
                      </a:r>
                      <a:r>
                        <a:rPr lang="pt-BR" sz="1800" b="1" u="none" strike="noStrike" dirty="0" smtClean="0"/>
                        <a:t>úmido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803" marR="4803" marT="48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 smtClean="0"/>
                        <a:t>90,4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803" marR="4803" marT="48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 smtClean="0"/>
                        <a:t>1,55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803" marR="4803" marT="48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/>
                        <a:t>65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803" marR="4803" marT="48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560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803" marR="4803" marT="48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800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803" marR="4803" marT="48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 smtClean="0">
                          <a:solidFill>
                            <a:srgbClr val="FF0000"/>
                          </a:solidFill>
                        </a:rPr>
                        <a:t>0,52</a:t>
                      </a:r>
                      <a:endParaRPr lang="pt-BR" sz="1800" b="0" i="0" u="none" strike="noStrike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4803" marR="4803" marT="48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b="1" u="none" strike="noStrike" dirty="0" err="1"/>
                        <a:t>Snaplage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803" marR="4803" marT="48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 smtClean="0"/>
                        <a:t>81,8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803" marR="4803" marT="48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 smtClean="0"/>
                        <a:t>1,34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803" marR="4803" marT="48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/>
                        <a:t>60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803" marR="4803" marT="48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440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803" marR="4803" marT="48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676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803" marR="4803" marT="48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 smtClean="0">
                          <a:solidFill>
                            <a:srgbClr val="FF0000"/>
                          </a:solidFill>
                        </a:rPr>
                        <a:t>0,50</a:t>
                      </a:r>
                      <a:endParaRPr lang="pt-BR" sz="1800" b="0" i="0" u="none" strike="noStrike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4803" marR="4803" marT="48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b="1" u="none" strike="noStrike" dirty="0"/>
                        <a:t>Grão </a:t>
                      </a:r>
                      <a:r>
                        <a:rPr lang="pt-BR" sz="1800" b="1" u="none" strike="noStrike" dirty="0" smtClean="0"/>
                        <a:t>reidratado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803" marR="4803" marT="48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 smtClean="0"/>
                        <a:t>90,4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803" marR="4803" marT="48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 smtClean="0"/>
                        <a:t>1,55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803" marR="4803" marT="48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/>
                        <a:t>65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803" marR="4803" marT="48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580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803" marR="4803" marT="48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 smtClean="0"/>
                        <a:t>820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803" marR="4803" marT="48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 smtClean="0">
                          <a:solidFill>
                            <a:srgbClr val="FF0000"/>
                          </a:solidFill>
                        </a:rPr>
                        <a:t>0,53</a:t>
                      </a:r>
                      <a:endParaRPr lang="pt-BR" sz="1800" b="0" i="0" u="none" strike="noStrike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4803" marR="4803" marT="48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b="1" u="none" strike="noStrike" dirty="0"/>
                        <a:t>Planta inteira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803" marR="4803" marT="48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 smtClean="0"/>
                        <a:t>68,7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803" marR="4803" marT="48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 smtClean="0"/>
                        <a:t>0,99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803" marR="4803" marT="48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/>
                        <a:t>32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803" marR="4803" marT="48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 smtClean="0"/>
                        <a:t>120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803" marR="4803" marT="48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 smtClean="0"/>
                        <a:t>375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803" marR="4803" marT="48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 smtClean="0">
                          <a:solidFill>
                            <a:srgbClr val="FF0000"/>
                          </a:solidFill>
                        </a:rPr>
                        <a:t>0,379</a:t>
                      </a:r>
                      <a:endParaRPr lang="pt-BR" sz="1800" b="0" i="0" u="none" strike="noStrike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4803" marR="4803" marT="48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 bwMode="auto">
          <a:xfrm>
            <a:off x="1" y="0"/>
            <a:ext cx="9143999" cy="838200"/>
          </a:xfrm>
          <a:prstGeom prst="rect">
            <a:avLst/>
          </a:prstGeom>
          <a:solidFill>
            <a:srgbClr val="0042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txBody>
          <a:bodyPr lIns="408554" tIns="204277" rIns="408554" bIns="204277"/>
          <a:lstStyle/>
          <a:p>
            <a:pPr algn="ctr" defTabSz="817108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4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Snaplage</a:t>
            </a:r>
            <a:endParaRPr lang="en-US" sz="4000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m 2" descr="logo-esalq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10600" y="137410"/>
            <a:ext cx="381000" cy="5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838200"/>
            <a:ext cx="4572000" cy="331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7072"/>
            <a:ext cx="4644008" cy="278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AutoShape 2" descr="Exibindo IMG-20160411-WA00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5363" name="Picture 3" descr="C:\Users\Pedro\Downloads\IMG-20160411-WA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828092"/>
            <a:ext cx="4572000" cy="3248980"/>
          </a:xfrm>
          <a:prstGeom prst="rect">
            <a:avLst/>
          </a:prstGeom>
          <a:noFill/>
        </p:spPr>
      </p:pic>
      <p:pic>
        <p:nvPicPr>
          <p:cNvPr id="15364" name="Picture 4" descr="C:\Users\Pedro\Downloads\IMG-20160411-WA0000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4111111"/>
            <a:ext cx="4499992" cy="2774273"/>
          </a:xfrm>
          <a:prstGeom prst="rect">
            <a:avLst/>
          </a:prstGeom>
          <a:noFill/>
        </p:spPr>
      </p:pic>
      <p:sp>
        <p:nvSpPr>
          <p:cNvPr id="10" name="CaixaDeTexto 9"/>
          <p:cNvSpPr txBox="1"/>
          <p:nvPr/>
        </p:nvSpPr>
        <p:spPr>
          <a:xfrm>
            <a:off x="5868144" y="6485274"/>
            <a:ext cx="3275856" cy="400110"/>
          </a:xfrm>
          <a:prstGeom prst="rect">
            <a:avLst/>
          </a:prstGeom>
          <a:solidFill>
            <a:srgbClr val="003300"/>
          </a:solidFill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</a:rPr>
              <a:t>Fonte: Victor </a:t>
            </a:r>
            <a:r>
              <a:rPr lang="pt-BR" sz="2000" dirty="0" err="1" smtClean="0">
                <a:solidFill>
                  <a:schemeClr val="bg1"/>
                </a:solidFill>
              </a:rPr>
              <a:t>Campanelli</a:t>
            </a:r>
            <a:endParaRPr lang="pt-B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58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 bwMode="auto">
          <a:xfrm>
            <a:off x="1" y="0"/>
            <a:ext cx="9143999" cy="838200"/>
          </a:xfrm>
          <a:prstGeom prst="rect">
            <a:avLst/>
          </a:prstGeom>
          <a:solidFill>
            <a:srgbClr val="0042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txBody>
          <a:bodyPr lIns="408554" tIns="204277" rIns="408554" bIns="204277"/>
          <a:lstStyle/>
          <a:p>
            <a:pPr algn="ctr" defTabSz="817108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4000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Umidade</a:t>
            </a:r>
            <a:endParaRPr lang="en-US" sz="40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 descr="logo-esalq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10600" y="137410"/>
            <a:ext cx="381000" cy="5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122" name="AutoShape 2" descr="Exibindo maxresdefaul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460375" y="260648"/>
            <a:ext cx="785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15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1826674"/>
              </p:ext>
            </p:extLst>
          </p:nvPr>
        </p:nvGraphicFramePr>
        <p:xfrm>
          <a:off x="323527" y="1268763"/>
          <a:ext cx="8640960" cy="4176464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880320"/>
                <a:gridCol w="2880320"/>
                <a:gridCol w="2880320"/>
              </a:tblGrid>
              <a:tr h="59497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pt-BR" dirty="0" smtClean="0"/>
                        <a:t>Fração da planta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150000"/>
                        </a:lnSpc>
                      </a:pPr>
                      <a:r>
                        <a:rPr lang="pt-BR" sz="1800" u="none" strike="noStrike" dirty="0" smtClean="0"/>
                        <a:t>Umidade (%)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dirty="0" smtClean="0"/>
                        <a:t>DIVMS (%)</a:t>
                      </a:r>
                      <a:endParaRPr lang="pt-BR" dirty="0"/>
                    </a:p>
                  </a:txBody>
                  <a:tcPr/>
                </a:tc>
              </a:tr>
              <a:tr h="71629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pt-BR" b="1" dirty="0" smtClean="0"/>
                        <a:t>Colmo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150000"/>
                        </a:lnSpc>
                      </a:pPr>
                      <a:r>
                        <a:rPr lang="pt-BR" sz="1800" u="none" strike="noStrike" dirty="0"/>
                        <a:t>76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dirty="0" smtClean="0"/>
                        <a:t>50</a:t>
                      </a:r>
                      <a:endParaRPr lang="pt-BR" dirty="0"/>
                    </a:p>
                  </a:txBody>
                  <a:tcPr/>
                </a:tc>
              </a:tr>
              <a:tr h="71629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pt-BR" b="1" dirty="0" smtClean="0"/>
                        <a:t>Folha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150000"/>
                        </a:lnSpc>
                      </a:pPr>
                      <a:r>
                        <a:rPr lang="pt-BR" sz="1800" u="none" strike="noStrike" dirty="0"/>
                        <a:t>57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dirty="0" smtClean="0"/>
                        <a:t>68</a:t>
                      </a:r>
                      <a:endParaRPr lang="pt-BR" dirty="0"/>
                    </a:p>
                  </a:txBody>
                  <a:tcPr/>
                </a:tc>
              </a:tr>
              <a:tr h="71629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pt-BR" b="1" dirty="0" smtClean="0"/>
                        <a:t>Bráctea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150000"/>
                        </a:lnSpc>
                      </a:pPr>
                      <a:r>
                        <a:rPr lang="pt-BR" sz="1800" u="none" strike="noStrike" dirty="0"/>
                        <a:t>55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dirty="0" smtClean="0"/>
                        <a:t>70</a:t>
                      </a:r>
                      <a:endParaRPr lang="pt-BR" dirty="0"/>
                    </a:p>
                  </a:txBody>
                  <a:tcPr/>
                </a:tc>
              </a:tr>
              <a:tr h="71629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pt-BR" b="1" dirty="0" smtClean="0"/>
                        <a:t>Sabugo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150000"/>
                        </a:lnSpc>
                      </a:pPr>
                      <a:r>
                        <a:rPr lang="pt-BR" sz="1800" u="none" strike="noStrike" dirty="0"/>
                        <a:t>57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dirty="0" smtClean="0"/>
                        <a:t>56</a:t>
                      </a:r>
                      <a:endParaRPr lang="pt-BR" dirty="0"/>
                    </a:p>
                  </a:txBody>
                  <a:tcPr/>
                </a:tc>
              </a:tr>
              <a:tr h="71629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pt-BR" b="1" dirty="0" smtClean="0"/>
                        <a:t>Grão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150000"/>
                        </a:lnSpc>
                      </a:pPr>
                      <a:r>
                        <a:rPr lang="pt-BR" sz="1800" u="none" strike="noStrike" dirty="0"/>
                        <a:t>35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dirty="0" smtClean="0"/>
                        <a:t>82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CaixaDeTexto 15"/>
          <p:cNvSpPr txBox="1"/>
          <p:nvPr/>
        </p:nvSpPr>
        <p:spPr>
          <a:xfrm>
            <a:off x="3451538" y="5579948"/>
            <a:ext cx="5619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b="1" dirty="0" smtClean="0"/>
              <a:t>Adaptado de </a:t>
            </a:r>
            <a:r>
              <a:rPr lang="pt-BR" b="1" dirty="0" err="1" smtClean="0"/>
              <a:t>Zopollato</a:t>
            </a:r>
            <a:r>
              <a:rPr lang="pt-BR" b="1" dirty="0" smtClean="0"/>
              <a:t>, 2007 e </a:t>
            </a:r>
            <a:r>
              <a:rPr lang="pt-BR" b="1" dirty="0" err="1" smtClean="0"/>
              <a:t>Mahanna</a:t>
            </a:r>
            <a:r>
              <a:rPr lang="pt-BR" b="1" dirty="0" smtClean="0"/>
              <a:t>, 2008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7"/>
          <p:cNvGrpSpPr/>
          <p:nvPr/>
        </p:nvGrpSpPr>
        <p:grpSpPr>
          <a:xfrm>
            <a:off x="3131840" y="2924944"/>
            <a:ext cx="864096" cy="329935"/>
            <a:chOff x="4932040" y="2037425"/>
            <a:chExt cx="2182076" cy="843290"/>
          </a:xfrm>
        </p:grpSpPr>
        <p:pic>
          <p:nvPicPr>
            <p:cNvPr id="10" name="Picture 3" descr="C:\Users\Pedro\AppData\Local\Microsoft\Windows\Temporary Internet Files\Content.IE5\RU4JSKEQ\gota de agua[1]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59534" y="2060850"/>
              <a:ext cx="854582" cy="819865"/>
            </a:xfrm>
            <a:prstGeom prst="rect">
              <a:avLst/>
            </a:prstGeom>
            <a:noFill/>
          </p:spPr>
        </p:pic>
        <p:pic>
          <p:nvPicPr>
            <p:cNvPr id="11" name="Picture 2" descr="http://i.istockimg.com/file_thumbview_approve/27161002/5/stock-illustration-27161002-de-gr%C3%A3o-de-milho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32040" y="2037425"/>
              <a:ext cx="576064" cy="815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12" name="Mais 11"/>
            <p:cNvSpPr/>
            <p:nvPr/>
          </p:nvSpPr>
          <p:spPr>
            <a:xfrm>
              <a:off x="5673824" y="2226568"/>
              <a:ext cx="554360" cy="482352"/>
            </a:xfrm>
            <a:prstGeom prst="mathPlus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6" name="Retângulo 5"/>
          <p:cNvSpPr/>
          <p:nvPr/>
        </p:nvSpPr>
        <p:spPr bwMode="auto">
          <a:xfrm>
            <a:off x="1" y="0"/>
            <a:ext cx="9143999" cy="838200"/>
          </a:xfrm>
          <a:prstGeom prst="rect">
            <a:avLst/>
          </a:prstGeom>
          <a:solidFill>
            <a:srgbClr val="0042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txBody>
          <a:bodyPr lIns="408554" tIns="204277" rIns="408554" bIns="204277"/>
          <a:lstStyle/>
          <a:p>
            <a:pPr algn="ctr" defTabSz="817108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4000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Valores</a:t>
            </a:r>
            <a:r>
              <a:rPr lang="en-US" sz="4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000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Nutricionais</a:t>
            </a:r>
            <a:endParaRPr lang="en-US" sz="40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 descr="logo-esalq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610600" y="137410"/>
            <a:ext cx="381000" cy="5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3848863"/>
              </p:ext>
            </p:extLst>
          </p:nvPr>
        </p:nvGraphicFramePr>
        <p:xfrm>
          <a:off x="179511" y="980729"/>
          <a:ext cx="8812089" cy="5184574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870552"/>
                <a:gridCol w="934676"/>
                <a:gridCol w="740891"/>
                <a:gridCol w="817985"/>
                <a:gridCol w="947036"/>
                <a:gridCol w="947036"/>
                <a:gridCol w="1553913"/>
              </a:tblGrid>
              <a:tr h="934847">
                <a:tc>
                  <a:txBody>
                    <a:bodyPr/>
                    <a:lstStyle/>
                    <a:p>
                      <a:pPr algn="ctr"/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MS, %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FDN, %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DFDN, %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NDT,</a:t>
                      </a:r>
                      <a:r>
                        <a:rPr lang="pt-BR" baseline="0" dirty="0" smtClean="0"/>
                        <a:t> %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err="1" smtClean="0">
                          <a:solidFill>
                            <a:srgbClr val="FF0000"/>
                          </a:solidFill>
                        </a:rPr>
                        <a:t>Elg</a:t>
                      </a:r>
                      <a:r>
                        <a:rPr lang="pt-BR" dirty="0" smtClean="0">
                          <a:solidFill>
                            <a:srgbClr val="FF0000"/>
                          </a:solidFill>
                        </a:rPr>
                        <a:t>, </a:t>
                      </a:r>
                    </a:p>
                    <a:p>
                      <a:pPr algn="ctr"/>
                      <a:r>
                        <a:rPr lang="pt-BR" dirty="0" smtClean="0">
                          <a:solidFill>
                            <a:srgbClr val="FF0000"/>
                          </a:solidFill>
                        </a:rPr>
                        <a:t>(Mcal/kg)</a:t>
                      </a:r>
                      <a:endParaRPr lang="pt-B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836755">
                <a:tc>
                  <a:txBody>
                    <a:bodyPr/>
                    <a:lstStyle/>
                    <a:p>
                      <a:pPr algn="l"/>
                      <a:r>
                        <a:rPr lang="pt-BR" b="1" dirty="0" smtClean="0"/>
                        <a:t>Milho</a:t>
                      </a:r>
                      <a:r>
                        <a:rPr lang="pt-BR" b="1" baseline="0" dirty="0" smtClean="0"/>
                        <a:t> grão </a:t>
                      </a:r>
                      <a:r>
                        <a:rPr lang="pt-BR" b="1" dirty="0" smtClean="0"/>
                        <a:t>seco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88,1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9,5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52,7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82,0</a:t>
                      </a:r>
                      <a:endParaRPr lang="pt-B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rgbClr val="FF0000"/>
                          </a:solidFill>
                        </a:rPr>
                        <a:t>1,35</a:t>
                      </a:r>
                      <a:endParaRPr lang="pt-B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693199">
                <a:tc>
                  <a:txBody>
                    <a:bodyPr/>
                    <a:lstStyle/>
                    <a:p>
                      <a:pPr algn="l"/>
                      <a:r>
                        <a:rPr lang="pt-BR" b="1" dirty="0" smtClean="0"/>
                        <a:t>Milho grão úmido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71,8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10,3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54,2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90,4</a:t>
                      </a:r>
                      <a:endParaRPr lang="pt-B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rgbClr val="FF0000"/>
                          </a:solidFill>
                        </a:rPr>
                        <a:t>1,55</a:t>
                      </a:r>
                      <a:endParaRPr lang="pt-B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693199">
                <a:tc>
                  <a:txBody>
                    <a:bodyPr/>
                    <a:lstStyle/>
                    <a:p>
                      <a:pPr algn="l"/>
                      <a:r>
                        <a:rPr lang="pt-BR" b="1" dirty="0" err="1" smtClean="0"/>
                        <a:t>Earlage</a:t>
                      </a:r>
                      <a:endParaRPr lang="pt-BR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67,1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18,0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58,1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87,0</a:t>
                      </a:r>
                      <a:endParaRPr lang="pt-B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rgbClr val="FF0000"/>
                          </a:solidFill>
                        </a:rPr>
                        <a:t>1,47</a:t>
                      </a:r>
                      <a:endParaRPr lang="pt-B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693199">
                <a:tc>
                  <a:txBody>
                    <a:bodyPr/>
                    <a:lstStyle/>
                    <a:p>
                      <a:pPr algn="l"/>
                      <a:r>
                        <a:rPr lang="pt-BR" b="1" dirty="0" err="1" smtClean="0"/>
                        <a:t>Snaplage</a:t>
                      </a:r>
                      <a:endParaRPr lang="pt-BR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62,5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22,2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57,8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81,8</a:t>
                      </a:r>
                      <a:endParaRPr lang="pt-B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rgbClr val="FF0000"/>
                          </a:solidFill>
                        </a:rPr>
                        <a:t>1,34</a:t>
                      </a:r>
                      <a:endParaRPr lang="pt-B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1333375">
                <a:tc>
                  <a:txBody>
                    <a:bodyPr/>
                    <a:lstStyle/>
                    <a:p>
                      <a:pPr algn="l"/>
                      <a:r>
                        <a:rPr lang="pt-BR" b="1" dirty="0" smtClean="0"/>
                        <a:t>Silagem de milho planta</a:t>
                      </a:r>
                      <a:r>
                        <a:rPr lang="pt-BR" b="1" baseline="0" dirty="0" smtClean="0"/>
                        <a:t> inteira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35,1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45,0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59,8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68,7</a:t>
                      </a:r>
                      <a:endParaRPr lang="pt-B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rgbClr val="FF0000"/>
                          </a:solidFill>
                        </a:rPr>
                        <a:t>0,99</a:t>
                      </a:r>
                      <a:endParaRPr lang="pt-B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2" descr="http://i.istockimg.com/file_thumbview_approve/27161002/5/stock-illustration-27161002-de-gr%C3%A3o-de-milh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18141" y="2060848"/>
            <a:ext cx="406921" cy="5760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159241">
            <a:off x="3450528" y="3392173"/>
            <a:ext cx="234433" cy="736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954357">
            <a:off x="3382964" y="4200160"/>
            <a:ext cx="276567" cy="599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15294" y="4941168"/>
            <a:ext cx="46461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aixaDeTexto 2"/>
          <p:cNvSpPr txBox="1"/>
          <p:nvPr/>
        </p:nvSpPr>
        <p:spPr>
          <a:xfrm>
            <a:off x="107504" y="630002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Fonte: Hudson, 2012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 bwMode="auto">
          <a:xfrm>
            <a:off x="1" y="0"/>
            <a:ext cx="9143999" cy="838200"/>
          </a:xfrm>
          <a:prstGeom prst="rect">
            <a:avLst/>
          </a:prstGeom>
          <a:solidFill>
            <a:srgbClr val="0042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txBody>
          <a:bodyPr lIns="408554" tIns="204277" rIns="408554" bIns="204277"/>
          <a:lstStyle/>
          <a:p>
            <a:pPr algn="ctr" defTabSz="817108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4000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Amostras</a:t>
            </a:r>
            <a:r>
              <a:rPr lang="en-US" sz="4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000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brasileiras</a:t>
            </a:r>
            <a:r>
              <a:rPr lang="en-US" sz="4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de </a:t>
            </a:r>
            <a:r>
              <a:rPr lang="en-US" sz="4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Snaplage</a:t>
            </a:r>
            <a:endParaRPr lang="en-US" sz="4000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m 2" descr="logo-esalq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10600" y="137410"/>
            <a:ext cx="381000" cy="5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6450841"/>
              </p:ext>
            </p:extLst>
          </p:nvPr>
        </p:nvGraphicFramePr>
        <p:xfrm>
          <a:off x="107504" y="1196752"/>
          <a:ext cx="8856984" cy="3600401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602802"/>
                <a:gridCol w="490625"/>
                <a:gridCol w="1060161"/>
                <a:gridCol w="1064750"/>
                <a:gridCol w="922479"/>
                <a:gridCol w="1716167"/>
              </a:tblGrid>
              <a:tr h="576543">
                <a:tc>
                  <a:txBody>
                    <a:bodyPr/>
                    <a:lstStyle/>
                    <a:p>
                      <a:pPr algn="ctr" rtl="0" fontAlgn="t"/>
                      <a:endParaRPr lang="pt-BR" sz="1800" b="1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800" u="none" strike="noStrike" dirty="0" smtClean="0">
                          <a:ln>
                            <a:noFill/>
                          </a:ln>
                          <a:effectLst/>
                        </a:rPr>
                        <a:t>N</a:t>
                      </a:r>
                      <a:endParaRPr lang="pt-BR" sz="1800" b="1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800" u="none" strike="noStrike" dirty="0" smtClean="0">
                          <a:ln>
                            <a:noFill/>
                          </a:ln>
                          <a:effectLst/>
                        </a:rPr>
                        <a:t>Mínimo</a:t>
                      </a:r>
                      <a:r>
                        <a:rPr lang="pt-BR" sz="1800" u="none" strike="noStrike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endParaRPr lang="pt-BR" sz="1800" b="1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800" u="none" strike="noStrike" dirty="0" smtClean="0">
                          <a:ln>
                            <a:noFill/>
                          </a:ln>
                          <a:effectLst/>
                        </a:rPr>
                        <a:t>Máximo</a:t>
                      </a:r>
                      <a:endParaRPr lang="pt-BR" sz="1800" b="1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800" u="none" strike="noStrike" dirty="0" smtClean="0">
                          <a:ln>
                            <a:noFill/>
                          </a:ln>
                          <a:effectLst/>
                        </a:rPr>
                        <a:t>Média</a:t>
                      </a:r>
                      <a:endParaRPr lang="pt-BR" sz="1800" b="1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800" u="none" strike="noStrike" dirty="0" smtClean="0">
                          <a:ln>
                            <a:noFill/>
                          </a:ln>
                          <a:effectLst/>
                        </a:rPr>
                        <a:t>Desvio</a:t>
                      </a:r>
                      <a:r>
                        <a:rPr lang="pt-BR" sz="1800" u="none" strike="noStrike" baseline="0" dirty="0" smtClean="0">
                          <a:ln>
                            <a:noFill/>
                          </a:ln>
                          <a:effectLst/>
                        </a:rPr>
                        <a:t> Padrão</a:t>
                      </a:r>
                      <a:endParaRPr lang="pt-BR" sz="1800" b="1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  <a:tr h="489463"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800" b="1" u="none" strike="noStrike" dirty="0" smtClean="0">
                          <a:ln>
                            <a:noFill/>
                          </a:ln>
                          <a:effectLst/>
                        </a:rPr>
                        <a:t>Umidade, %</a:t>
                      </a:r>
                      <a:endParaRPr lang="pt-BR" sz="1800" b="1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800" u="none" strike="noStrike" dirty="0">
                          <a:ln>
                            <a:noFill/>
                          </a:ln>
                          <a:effectLst/>
                        </a:rPr>
                        <a:t>12</a:t>
                      </a:r>
                      <a:endParaRPr lang="pt-BR" sz="18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800" u="none" strike="noStrike" dirty="0">
                          <a:ln>
                            <a:noFill/>
                          </a:ln>
                          <a:effectLst/>
                        </a:rPr>
                        <a:t>26,39</a:t>
                      </a:r>
                      <a:endParaRPr lang="pt-BR" sz="18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800" u="none" strike="noStrike" dirty="0">
                          <a:ln>
                            <a:noFill/>
                          </a:ln>
                          <a:effectLst/>
                        </a:rPr>
                        <a:t>64,86</a:t>
                      </a:r>
                      <a:endParaRPr lang="pt-BR" sz="18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800" u="none" strike="noStrike" dirty="0">
                          <a:ln>
                            <a:noFill/>
                          </a:ln>
                          <a:effectLst/>
                        </a:rPr>
                        <a:t>45,63</a:t>
                      </a:r>
                      <a:endParaRPr lang="pt-BR" sz="18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800" u="none" strike="noStrike" dirty="0">
                          <a:ln>
                            <a:noFill/>
                          </a:ln>
                          <a:effectLst/>
                        </a:rPr>
                        <a:t>9,62</a:t>
                      </a:r>
                      <a:endParaRPr lang="pt-BR" sz="18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  <a:tr h="489463"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800" b="1" u="none" strike="noStrike" dirty="0">
                          <a:ln>
                            <a:noFill/>
                          </a:ln>
                          <a:effectLst/>
                        </a:rPr>
                        <a:t>Proteína </a:t>
                      </a:r>
                      <a:r>
                        <a:rPr lang="pt-BR" sz="1800" b="1" u="none" strike="noStrike" dirty="0" smtClean="0">
                          <a:ln>
                            <a:noFill/>
                          </a:ln>
                          <a:effectLst/>
                        </a:rPr>
                        <a:t>Bruta, %MS</a:t>
                      </a:r>
                      <a:endParaRPr lang="pt-BR" sz="1800" b="1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800" u="none" strike="noStrike" dirty="0">
                          <a:ln>
                            <a:noFill/>
                          </a:ln>
                          <a:effectLst/>
                        </a:rPr>
                        <a:t>12</a:t>
                      </a:r>
                      <a:endParaRPr lang="pt-BR" sz="18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800" u="none" strike="noStrike" dirty="0">
                          <a:ln>
                            <a:noFill/>
                          </a:ln>
                          <a:effectLst/>
                        </a:rPr>
                        <a:t>5,11</a:t>
                      </a:r>
                      <a:endParaRPr lang="pt-BR" sz="18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800" u="none" strike="noStrike" dirty="0">
                          <a:ln>
                            <a:noFill/>
                          </a:ln>
                          <a:effectLst/>
                        </a:rPr>
                        <a:t>8,62</a:t>
                      </a:r>
                      <a:endParaRPr lang="pt-BR" sz="18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800" u="none" strike="noStrike">
                          <a:ln>
                            <a:noFill/>
                          </a:ln>
                          <a:effectLst/>
                        </a:rPr>
                        <a:t>6,87</a:t>
                      </a:r>
                      <a:endParaRPr lang="pt-BR" sz="18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800" u="none" strike="noStrike">
                          <a:ln>
                            <a:noFill/>
                          </a:ln>
                          <a:effectLst/>
                        </a:rPr>
                        <a:t>0,88</a:t>
                      </a:r>
                      <a:endParaRPr lang="pt-BR" sz="18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  <a:tr h="489463"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800" b="1" u="none" strike="noStrike" dirty="0" smtClean="0">
                          <a:ln>
                            <a:noFill/>
                          </a:ln>
                          <a:effectLst/>
                        </a:rPr>
                        <a:t>FDA, %MS</a:t>
                      </a:r>
                      <a:endParaRPr lang="pt-BR" sz="1800" b="1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800" u="none" strike="noStrike" dirty="0">
                          <a:ln>
                            <a:noFill/>
                          </a:ln>
                          <a:effectLst/>
                        </a:rPr>
                        <a:t>12</a:t>
                      </a:r>
                      <a:endParaRPr lang="pt-BR" sz="18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800" u="none" strike="noStrike" dirty="0">
                          <a:ln>
                            <a:noFill/>
                          </a:ln>
                          <a:effectLst/>
                        </a:rPr>
                        <a:t>11,63</a:t>
                      </a:r>
                      <a:endParaRPr lang="pt-BR" sz="18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800" u="none" strike="noStrike" dirty="0">
                          <a:ln>
                            <a:noFill/>
                          </a:ln>
                          <a:effectLst/>
                        </a:rPr>
                        <a:t>18,39</a:t>
                      </a:r>
                      <a:endParaRPr lang="pt-BR" sz="18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800" u="none" strike="noStrike" dirty="0">
                          <a:ln>
                            <a:noFill/>
                          </a:ln>
                          <a:effectLst/>
                        </a:rPr>
                        <a:t>15,01</a:t>
                      </a:r>
                      <a:endParaRPr lang="pt-BR" sz="18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800" u="none" strike="noStrike">
                          <a:ln>
                            <a:noFill/>
                          </a:ln>
                          <a:effectLst/>
                        </a:rPr>
                        <a:t>1,69</a:t>
                      </a:r>
                      <a:endParaRPr lang="pt-BR" sz="18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  <a:tr h="489463"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800" b="1" u="none" strike="noStrike" dirty="0" smtClean="0">
                          <a:ln>
                            <a:noFill/>
                          </a:ln>
                          <a:effectLst/>
                        </a:rPr>
                        <a:t>FDN, % MS</a:t>
                      </a:r>
                      <a:endParaRPr lang="pt-BR" sz="1800" b="1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800" u="none" strike="noStrike" dirty="0">
                          <a:ln>
                            <a:noFill/>
                          </a:ln>
                          <a:effectLst/>
                        </a:rPr>
                        <a:t>12</a:t>
                      </a:r>
                      <a:endParaRPr lang="pt-BR" sz="18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800" u="none" strike="noStrike" dirty="0">
                          <a:ln>
                            <a:noFill/>
                          </a:ln>
                          <a:effectLst/>
                        </a:rPr>
                        <a:t>24,23</a:t>
                      </a:r>
                      <a:endParaRPr lang="pt-BR" sz="18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800" u="none" strike="noStrike" dirty="0">
                          <a:ln>
                            <a:noFill/>
                          </a:ln>
                          <a:effectLst/>
                        </a:rPr>
                        <a:t>40,32</a:t>
                      </a:r>
                      <a:endParaRPr lang="pt-BR" sz="18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800" u="none" strike="noStrike" dirty="0">
                          <a:ln>
                            <a:noFill/>
                          </a:ln>
                          <a:effectLst/>
                        </a:rPr>
                        <a:t>32,28</a:t>
                      </a:r>
                      <a:endParaRPr lang="pt-BR" sz="18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800" u="none" strike="noStrike" dirty="0">
                          <a:ln>
                            <a:noFill/>
                          </a:ln>
                          <a:effectLst/>
                        </a:rPr>
                        <a:t>4,02</a:t>
                      </a:r>
                      <a:endParaRPr lang="pt-BR" sz="18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  <a:tr h="489463"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800" b="1" u="none" strike="noStrike" dirty="0" smtClean="0">
                          <a:ln>
                            <a:noFill/>
                          </a:ln>
                          <a:effectLst/>
                        </a:rPr>
                        <a:t>Amido, % MS</a:t>
                      </a:r>
                      <a:endParaRPr lang="pt-BR" sz="1800" b="1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800" u="none" strike="noStrike">
                          <a:ln>
                            <a:noFill/>
                          </a:ln>
                          <a:effectLst/>
                        </a:rPr>
                        <a:t>12</a:t>
                      </a:r>
                      <a:endParaRPr lang="pt-BR" sz="18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800" u="none" strike="noStrike" dirty="0">
                          <a:ln>
                            <a:noFill/>
                          </a:ln>
                          <a:effectLst/>
                        </a:rPr>
                        <a:t>37,69</a:t>
                      </a:r>
                      <a:endParaRPr lang="pt-BR" sz="18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800" u="none" strike="noStrike" dirty="0">
                          <a:ln>
                            <a:noFill/>
                          </a:ln>
                          <a:effectLst/>
                        </a:rPr>
                        <a:t>56,06</a:t>
                      </a:r>
                      <a:endParaRPr lang="pt-BR" sz="18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800" u="none" strike="noStrike" dirty="0">
                          <a:ln>
                            <a:noFill/>
                          </a:ln>
                          <a:effectLst/>
                        </a:rPr>
                        <a:t>46,88</a:t>
                      </a:r>
                      <a:endParaRPr lang="pt-BR" sz="18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800" u="none" strike="noStrike" dirty="0">
                          <a:ln>
                            <a:noFill/>
                          </a:ln>
                          <a:effectLst/>
                        </a:rPr>
                        <a:t>4,59</a:t>
                      </a:r>
                      <a:endParaRPr lang="pt-BR" sz="18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  <a:tr h="576543"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800" b="1" u="none" strike="noStrike" dirty="0" err="1" smtClean="0">
                          <a:ln>
                            <a:noFill/>
                          </a:ln>
                          <a:effectLst/>
                        </a:rPr>
                        <a:t>Digestibilidade</a:t>
                      </a:r>
                      <a:r>
                        <a:rPr lang="pt-BR" sz="1800" b="1" u="none" strike="noStrike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lang="pt-BR" sz="1800" b="1" u="none" strike="noStrike" dirty="0">
                          <a:ln>
                            <a:noFill/>
                          </a:ln>
                          <a:effectLst/>
                        </a:rPr>
                        <a:t>do </a:t>
                      </a:r>
                      <a:r>
                        <a:rPr lang="pt-BR" sz="1800" b="1" u="none" strike="noStrike" dirty="0" smtClean="0">
                          <a:ln>
                            <a:noFill/>
                          </a:ln>
                          <a:effectLst/>
                        </a:rPr>
                        <a:t>FDN 30 </a:t>
                      </a:r>
                      <a:r>
                        <a:rPr lang="pt-BR" sz="1800" b="1" u="none" strike="noStrike" dirty="0" err="1" smtClean="0">
                          <a:ln>
                            <a:noFill/>
                          </a:ln>
                          <a:effectLst/>
                        </a:rPr>
                        <a:t>hrs</a:t>
                      </a:r>
                      <a:r>
                        <a:rPr lang="pt-BR" sz="1800" b="1" u="none" strike="noStrike" dirty="0" smtClean="0">
                          <a:ln>
                            <a:noFill/>
                          </a:ln>
                          <a:effectLst/>
                        </a:rPr>
                        <a:t>, % </a:t>
                      </a:r>
                      <a:endParaRPr lang="pt-BR" sz="1800" b="1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800" u="none" strike="noStrike" dirty="0">
                          <a:ln>
                            <a:noFill/>
                          </a:ln>
                          <a:effectLst/>
                        </a:rPr>
                        <a:t>12</a:t>
                      </a:r>
                      <a:endParaRPr lang="pt-BR" sz="18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800" u="none" strike="noStrike">
                          <a:ln>
                            <a:noFill/>
                          </a:ln>
                          <a:effectLst/>
                        </a:rPr>
                        <a:t>8,75</a:t>
                      </a:r>
                      <a:endParaRPr lang="pt-BR" sz="18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800" u="none" strike="noStrike">
                          <a:ln>
                            <a:noFill/>
                          </a:ln>
                          <a:effectLst/>
                        </a:rPr>
                        <a:t>35,71</a:t>
                      </a:r>
                      <a:endParaRPr lang="pt-BR" sz="18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800" u="none" strike="noStrike" dirty="0">
                          <a:ln>
                            <a:noFill/>
                          </a:ln>
                          <a:effectLst/>
                        </a:rPr>
                        <a:t>22,23</a:t>
                      </a:r>
                      <a:endParaRPr lang="pt-BR" sz="18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800" u="none" strike="noStrike" dirty="0">
                          <a:ln>
                            <a:noFill/>
                          </a:ln>
                          <a:effectLst/>
                        </a:rPr>
                        <a:t>6,74</a:t>
                      </a:r>
                      <a:endParaRPr lang="pt-BR" sz="18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pic>
        <p:nvPicPr>
          <p:cNvPr id="6146" name="Picture 2" descr="http://www.rehagro.com.br/logos/logo-3R-la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5013176"/>
            <a:ext cx="2160240" cy="11628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321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 bwMode="auto">
          <a:xfrm>
            <a:off x="1" y="0"/>
            <a:ext cx="9143999" cy="838200"/>
          </a:xfrm>
          <a:prstGeom prst="rect">
            <a:avLst/>
          </a:prstGeom>
          <a:solidFill>
            <a:srgbClr val="0042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txBody>
          <a:bodyPr lIns="408554" tIns="204277" rIns="408554" bIns="204277"/>
          <a:lstStyle/>
          <a:p>
            <a:pPr algn="ctr" defTabSz="817108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4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FDN x </a:t>
            </a:r>
            <a:r>
              <a:rPr lang="en-US" sz="4000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Amido</a:t>
            </a:r>
            <a:endParaRPr lang="en-US" sz="40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m 2" descr="logo-esalq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10600" y="137410"/>
            <a:ext cx="381000" cy="5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052736"/>
            <a:ext cx="8334308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4079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 bwMode="auto">
          <a:xfrm>
            <a:off x="1" y="0"/>
            <a:ext cx="9143999" cy="838200"/>
          </a:xfrm>
          <a:prstGeom prst="rect">
            <a:avLst/>
          </a:prstGeom>
          <a:solidFill>
            <a:srgbClr val="0042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txBody>
          <a:bodyPr lIns="408554" tIns="204277" rIns="408554" bIns="204277"/>
          <a:lstStyle/>
          <a:p>
            <a:pPr algn="ctr" defTabSz="817108" eaLnBrk="0" hangingPunct="0">
              <a:lnSpc>
                <a:spcPct val="90000"/>
              </a:lnSpc>
              <a:spcBef>
                <a:spcPct val="50000"/>
              </a:spcBef>
              <a:defRPr/>
            </a:pPr>
            <a:endParaRPr lang="en-US" sz="4000" ker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m 2" descr="logo-esalq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10600" y="137410"/>
            <a:ext cx="381000" cy="5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CaixaDeTexto 3"/>
          <p:cNvSpPr txBox="1"/>
          <p:nvPr/>
        </p:nvSpPr>
        <p:spPr>
          <a:xfrm>
            <a:off x="0" y="13741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Queda na </a:t>
            </a:r>
            <a:r>
              <a:rPr lang="pt-BR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digestibilidade</a:t>
            </a:r>
            <a:r>
              <a:rPr lang="pt-B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fração sabugo</a:t>
            </a:r>
            <a:endParaRPr lang="pt-B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95536" y="6428364"/>
            <a:ext cx="3878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/>
              <a:t>Fonte: </a:t>
            </a:r>
            <a:r>
              <a:rPr lang="pt-BR" b="1" dirty="0" err="1" smtClean="0"/>
              <a:t>Soderlund</a:t>
            </a:r>
            <a:r>
              <a:rPr lang="pt-BR" b="1" dirty="0" smtClean="0"/>
              <a:t> </a:t>
            </a:r>
            <a:r>
              <a:rPr lang="pt-BR" b="1" dirty="0" err="1" smtClean="0"/>
              <a:t>et</a:t>
            </a:r>
            <a:r>
              <a:rPr lang="pt-BR" b="1" dirty="0" smtClean="0"/>
              <a:t> al., 2006</a:t>
            </a:r>
            <a:endParaRPr lang="pt-BR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087285"/>
            <a:ext cx="7704856" cy="5294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2130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 bwMode="auto">
          <a:xfrm>
            <a:off x="1" y="0"/>
            <a:ext cx="9143999" cy="838200"/>
          </a:xfrm>
          <a:prstGeom prst="rect">
            <a:avLst/>
          </a:prstGeom>
          <a:solidFill>
            <a:srgbClr val="0042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txBody>
          <a:bodyPr lIns="408554" tIns="204277" rIns="408554" bIns="204277"/>
          <a:lstStyle/>
          <a:p>
            <a:pPr algn="ctr" defTabSz="81710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/>
            </a:pPr>
            <a:endParaRPr lang="en-US" sz="24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9" name="Imagem 8" descr="logo-esalq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10600" y="137410"/>
            <a:ext cx="381000" cy="5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-152400" y="70233"/>
            <a:ext cx="914400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0" tIns="45715" rIns="91430" bIns="45715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SiIagem</a:t>
            </a:r>
            <a:r>
              <a:rPr lang="en-US" sz="36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da </a:t>
            </a:r>
            <a:r>
              <a:rPr lang="en-US" sz="3600" kern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espiga</a:t>
            </a:r>
            <a:r>
              <a:rPr lang="en-US" sz="36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sz="3600" kern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vs</a:t>
            </a:r>
            <a:r>
              <a:rPr lang="en-US" sz="36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sz="3600" kern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teor</a:t>
            </a:r>
            <a:r>
              <a:rPr lang="en-US" sz="36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MS</a:t>
            </a:r>
            <a:endParaRPr lang="en-US" sz="3600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908432"/>
            <a:ext cx="7272808" cy="591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53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 bwMode="auto">
          <a:xfrm>
            <a:off x="1" y="0"/>
            <a:ext cx="9143999" cy="838200"/>
          </a:xfrm>
          <a:prstGeom prst="rect">
            <a:avLst/>
          </a:prstGeom>
          <a:solidFill>
            <a:srgbClr val="0042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txBody>
          <a:bodyPr lIns="408554" tIns="204277" rIns="408554" bIns="204277"/>
          <a:lstStyle/>
          <a:p>
            <a:pPr algn="ctr" defTabSz="817108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4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Snaplage</a:t>
            </a:r>
            <a:r>
              <a:rPr lang="en-US" sz="4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x </a:t>
            </a:r>
            <a:r>
              <a:rPr lang="en-US" sz="4000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Grão</a:t>
            </a:r>
            <a:r>
              <a:rPr lang="en-US" sz="4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000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úmido</a:t>
            </a:r>
            <a:endParaRPr lang="en-US" sz="40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m 3" descr="logo-esalq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10600" y="137410"/>
            <a:ext cx="381000" cy="5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19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2224" y="2492896"/>
            <a:ext cx="3873752" cy="3483705"/>
          </a:xfrm>
          <a:prstGeom prst="rect">
            <a:avLst/>
          </a:prstGeom>
          <a:noFill/>
        </p:spPr>
      </p:pic>
      <p:pic>
        <p:nvPicPr>
          <p:cNvPr id="6" name="Picture 22" descr="Picture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8" t="3665"/>
          <a:stretch>
            <a:fillRect/>
          </a:stretch>
        </p:blipFill>
        <p:spPr>
          <a:xfrm>
            <a:off x="4932040" y="2537583"/>
            <a:ext cx="3818677" cy="3483705"/>
          </a:xfrm>
          <a:prstGeom prst="rect">
            <a:avLst/>
          </a:prstGeom>
          <a:noFill/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574042" y="1846565"/>
            <a:ext cx="3589957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 smtClean="0">
                <a:latin typeface="+mj-lt"/>
              </a:rPr>
              <a:t>Amônia</a:t>
            </a:r>
            <a:r>
              <a:rPr lang="en-US" altLang="en-US" sz="1800" b="1" dirty="0" smtClean="0">
                <a:latin typeface="+mj-lt"/>
              </a:rPr>
              <a:t> </a:t>
            </a:r>
            <a:r>
              <a:rPr lang="en-US" altLang="en-US" sz="1800" b="1" dirty="0">
                <a:latin typeface="+mj-lt"/>
              </a:rPr>
              <a:t>= </a:t>
            </a:r>
            <a:r>
              <a:rPr lang="en-US" altLang="en-US" sz="1800" b="1" dirty="0" smtClean="0">
                <a:latin typeface="+mj-lt"/>
              </a:rPr>
              <a:t>6,0</a:t>
            </a:r>
            <a:r>
              <a:rPr lang="en-US" altLang="en-US" sz="1800" b="1" dirty="0">
                <a:latin typeface="+mj-lt"/>
              </a:rPr>
              <a:t>% </a:t>
            </a:r>
            <a:r>
              <a:rPr lang="en-US" altLang="en-US" sz="1800" b="1" dirty="0" err="1" smtClean="0">
                <a:latin typeface="+mj-lt"/>
              </a:rPr>
              <a:t>da</a:t>
            </a:r>
            <a:r>
              <a:rPr lang="en-US" altLang="en-US" sz="1800" b="1" dirty="0" smtClean="0">
                <a:latin typeface="+mj-lt"/>
              </a:rPr>
              <a:t> PB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 smtClean="0">
                <a:latin typeface="+mj-lt"/>
              </a:rPr>
              <a:t>Tamanho</a:t>
            </a:r>
            <a:r>
              <a:rPr lang="en-US" altLang="en-US" sz="1800" b="1" dirty="0" smtClean="0">
                <a:latin typeface="+mj-lt"/>
              </a:rPr>
              <a:t> de </a:t>
            </a:r>
            <a:r>
              <a:rPr lang="en-US" altLang="en-US" sz="1800" b="1" dirty="0" err="1" smtClean="0">
                <a:latin typeface="+mj-lt"/>
              </a:rPr>
              <a:t>partícula</a:t>
            </a:r>
            <a:r>
              <a:rPr lang="en-US" altLang="en-US" sz="1800" b="1" dirty="0" smtClean="0">
                <a:latin typeface="+mj-lt"/>
              </a:rPr>
              <a:t> = 1456 µ </a:t>
            </a:r>
            <a:endParaRPr lang="en-US" altLang="en-US" sz="1800" b="1" dirty="0">
              <a:latin typeface="+mj-lt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4788024" y="1846565"/>
            <a:ext cx="405956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 smtClean="0">
                <a:latin typeface="+mj-lt"/>
              </a:rPr>
              <a:t>Amônia</a:t>
            </a:r>
            <a:r>
              <a:rPr lang="en-US" altLang="en-US" sz="1800" b="1" dirty="0" smtClean="0">
                <a:latin typeface="+mj-lt"/>
              </a:rPr>
              <a:t> </a:t>
            </a:r>
            <a:r>
              <a:rPr lang="en-US" altLang="en-US" sz="1800" b="1" dirty="0">
                <a:latin typeface="+mj-lt"/>
              </a:rPr>
              <a:t>= </a:t>
            </a:r>
            <a:r>
              <a:rPr lang="en-US" altLang="en-US" sz="1800" b="1" dirty="0" smtClean="0">
                <a:latin typeface="+mj-lt"/>
              </a:rPr>
              <a:t>1,8</a:t>
            </a:r>
            <a:r>
              <a:rPr lang="en-US" altLang="en-US" sz="1800" b="1" dirty="0">
                <a:latin typeface="+mj-lt"/>
              </a:rPr>
              <a:t>% </a:t>
            </a:r>
            <a:r>
              <a:rPr lang="en-US" altLang="en-US" sz="1800" b="1" dirty="0" smtClean="0">
                <a:latin typeface="+mj-lt"/>
              </a:rPr>
              <a:t>da PB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latin typeface="+mj-lt"/>
              </a:rPr>
              <a:t> </a:t>
            </a:r>
            <a:r>
              <a:rPr lang="en-US" altLang="en-US" sz="1800" b="1" dirty="0" err="1" smtClean="0">
                <a:latin typeface="+mj-lt"/>
              </a:rPr>
              <a:t>Tamanho</a:t>
            </a:r>
            <a:r>
              <a:rPr lang="en-US" altLang="en-US" sz="1800" b="1" dirty="0" smtClean="0">
                <a:latin typeface="+mj-lt"/>
              </a:rPr>
              <a:t> de </a:t>
            </a:r>
            <a:r>
              <a:rPr lang="en-US" altLang="en-US" sz="1800" b="1" dirty="0" err="1" smtClean="0">
                <a:latin typeface="+mj-lt"/>
              </a:rPr>
              <a:t>partícula</a:t>
            </a:r>
            <a:r>
              <a:rPr lang="en-US" altLang="en-US" sz="1800" b="1" dirty="0" smtClean="0">
                <a:latin typeface="+mj-lt"/>
              </a:rPr>
              <a:t> =1335 </a:t>
            </a:r>
            <a:r>
              <a:rPr lang="en-US" altLang="en-US" sz="1800" b="1" dirty="0">
                <a:latin typeface="+mj-lt"/>
              </a:rPr>
              <a:t>µ </a:t>
            </a:r>
          </a:p>
        </p:txBody>
      </p:sp>
      <p:sp>
        <p:nvSpPr>
          <p:cNvPr id="11" name="Rectangle 8"/>
          <p:cNvSpPr txBox="1">
            <a:spLocks noChangeArrowheads="1"/>
          </p:cNvSpPr>
          <p:nvPr/>
        </p:nvSpPr>
        <p:spPr>
          <a:xfrm>
            <a:off x="705807" y="980728"/>
            <a:ext cx="3505200" cy="103663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en-US" sz="4000" b="1" i="1" kern="0" dirty="0" err="1" smtClean="0">
                <a:solidFill>
                  <a:srgbClr val="A20000"/>
                </a:solidFill>
              </a:rPr>
              <a:t>Snaplage</a:t>
            </a:r>
            <a:endParaRPr lang="en-US" altLang="en-US" sz="4000" b="1" i="1" kern="0" dirty="0" smtClean="0">
              <a:solidFill>
                <a:srgbClr val="A20000"/>
              </a:solidFill>
            </a:endParaRPr>
          </a:p>
        </p:txBody>
      </p:sp>
      <p:sp>
        <p:nvSpPr>
          <p:cNvPr id="12" name="Rectangle 23"/>
          <p:cNvSpPr>
            <a:spLocks noChangeArrowheads="1"/>
          </p:cNvSpPr>
          <p:nvPr/>
        </p:nvSpPr>
        <p:spPr bwMode="auto">
          <a:xfrm>
            <a:off x="4955232" y="808186"/>
            <a:ext cx="350520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 smtClean="0">
                <a:solidFill>
                  <a:srgbClr val="A20000"/>
                </a:solidFill>
                <a:latin typeface="+mj-lt"/>
              </a:rPr>
              <a:t>Grão</a:t>
            </a:r>
            <a:r>
              <a:rPr lang="en-US" altLang="en-US" sz="4400" b="1" dirty="0" smtClean="0">
                <a:solidFill>
                  <a:srgbClr val="A20000"/>
                </a:solidFill>
                <a:latin typeface="+mj-lt"/>
              </a:rPr>
              <a:t> </a:t>
            </a:r>
            <a:r>
              <a:rPr lang="en-US" altLang="en-US" sz="4400" b="1" dirty="0" err="1" smtClean="0">
                <a:solidFill>
                  <a:srgbClr val="A20000"/>
                </a:solidFill>
                <a:latin typeface="+mj-lt"/>
              </a:rPr>
              <a:t>úmido</a:t>
            </a:r>
            <a:endParaRPr lang="en-US" altLang="en-US" sz="4400" b="1" dirty="0">
              <a:solidFill>
                <a:srgbClr val="A20000"/>
              </a:solidFill>
              <a:latin typeface="+mj-lt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259632" y="615601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0% Translúcido</a:t>
            </a:r>
            <a:endParaRPr lang="pt-BR" b="1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5652120" y="615601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80% Translúcido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64831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 bwMode="auto">
          <a:xfrm>
            <a:off x="1" y="0"/>
            <a:ext cx="9143999" cy="838200"/>
          </a:xfrm>
          <a:prstGeom prst="rect">
            <a:avLst/>
          </a:prstGeom>
          <a:solidFill>
            <a:srgbClr val="0042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txBody>
          <a:bodyPr lIns="408554" tIns="204277" rIns="408554" bIns="204277"/>
          <a:lstStyle/>
          <a:p>
            <a:pPr algn="ctr" defTabSz="817108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4000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Época</a:t>
            </a:r>
            <a:r>
              <a:rPr lang="en-US" sz="4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de </a:t>
            </a:r>
            <a:r>
              <a:rPr lang="en-US" sz="4000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colheita</a:t>
            </a:r>
            <a:r>
              <a:rPr lang="en-US" sz="4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- </a:t>
            </a:r>
            <a:r>
              <a:rPr lang="en-US" sz="4000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Planta</a:t>
            </a:r>
            <a:r>
              <a:rPr lang="en-US" sz="4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000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Inteira</a:t>
            </a:r>
            <a:endParaRPr lang="en-US" sz="40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 descr="logo-esalq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10600" y="137410"/>
            <a:ext cx="381000" cy="5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040" y="2780928"/>
            <a:ext cx="8676456" cy="386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" name="Conector de seta reta 9"/>
          <p:cNvCxnSpPr/>
          <p:nvPr/>
        </p:nvCxnSpPr>
        <p:spPr>
          <a:xfrm flipH="1">
            <a:off x="5436096" y="2636912"/>
            <a:ext cx="936104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round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3923928" y="6237312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Tempo</a:t>
            </a:r>
            <a:endParaRPr lang="pt-BR" sz="2400" b="1" dirty="0"/>
          </a:p>
        </p:txBody>
      </p:sp>
      <p:cxnSp>
        <p:nvCxnSpPr>
          <p:cNvPr id="13" name="Conector de seta reta 12"/>
          <p:cNvCxnSpPr/>
          <p:nvPr/>
        </p:nvCxnSpPr>
        <p:spPr>
          <a:xfrm>
            <a:off x="395536" y="6669360"/>
            <a:ext cx="8424936" cy="0"/>
          </a:xfrm>
          <a:prstGeom prst="straightConnector1">
            <a:avLst/>
          </a:prstGeom>
          <a:ln w="79375">
            <a:gradFill flip="none" rotWithShape="1">
              <a:gsLst>
                <a:gs pos="0">
                  <a:srgbClr val="006600"/>
                </a:gs>
                <a:gs pos="50000">
                  <a:srgbClr val="00B050"/>
                </a:gs>
                <a:gs pos="100000">
                  <a:srgbClr val="FFC000"/>
                </a:gs>
              </a:gsLst>
              <a:lin ang="0" scaled="1"/>
              <a:tileRect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/>
          <p:cNvSpPr txBox="1"/>
          <p:nvPr/>
        </p:nvSpPr>
        <p:spPr>
          <a:xfrm>
            <a:off x="4860032" y="1569566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FF0000"/>
                </a:solidFill>
              </a:rPr>
              <a:t>65 – 70% Umidade </a:t>
            </a:r>
          </a:p>
          <a:p>
            <a:pPr algn="ctr"/>
            <a:r>
              <a:rPr lang="pt-BR" b="1" dirty="0" smtClean="0">
                <a:solidFill>
                  <a:srgbClr val="FF0000"/>
                </a:solidFill>
              </a:rPr>
              <a:t>(Planta)</a:t>
            </a:r>
          </a:p>
        </p:txBody>
      </p:sp>
      <p:sp>
        <p:nvSpPr>
          <p:cNvPr id="6148" name="AutoShape 4" descr="Exibindo maxresdefaul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2" name="Picture 5" descr="C:\Users\Pedro\Downloads\maxresdefaul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57250"/>
            <a:ext cx="5004048" cy="28147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 bwMode="auto">
          <a:xfrm>
            <a:off x="1" y="0"/>
            <a:ext cx="9143999" cy="838200"/>
          </a:xfrm>
          <a:prstGeom prst="rect">
            <a:avLst/>
          </a:prstGeom>
          <a:solidFill>
            <a:srgbClr val="0042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txBody>
          <a:bodyPr lIns="408554" tIns="204277" rIns="408554" bIns="204277"/>
          <a:lstStyle/>
          <a:p>
            <a:pPr algn="ctr" defTabSz="817108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4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Snaplage</a:t>
            </a:r>
            <a:r>
              <a:rPr lang="en-US" sz="4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x </a:t>
            </a:r>
            <a:r>
              <a:rPr lang="en-US" sz="4000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</a:t>
            </a:r>
            <a:r>
              <a:rPr lang="en-US" sz="4000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rão</a:t>
            </a:r>
            <a:r>
              <a:rPr lang="en-US" sz="4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000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úmido</a:t>
            </a:r>
            <a:endParaRPr lang="en-US" sz="40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m 3" descr="logo-esalq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10600" y="137410"/>
            <a:ext cx="381000" cy="5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19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2224" y="2609591"/>
            <a:ext cx="3873752" cy="3483705"/>
          </a:xfrm>
          <a:prstGeom prst="rect">
            <a:avLst/>
          </a:prstGeom>
          <a:noFill/>
        </p:spPr>
      </p:pic>
      <p:pic>
        <p:nvPicPr>
          <p:cNvPr id="6" name="Picture 22" descr="Picture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8" t="3665"/>
          <a:stretch>
            <a:fillRect/>
          </a:stretch>
        </p:blipFill>
        <p:spPr>
          <a:xfrm>
            <a:off x="4932040" y="2636912"/>
            <a:ext cx="3818677" cy="3483705"/>
          </a:xfrm>
          <a:prstGeom prst="rect">
            <a:avLst/>
          </a:prstGeom>
          <a:noFill/>
        </p:spPr>
      </p:pic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1436688" y="1628800"/>
            <a:ext cx="2052637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latin typeface="+mj-lt"/>
              </a:rPr>
              <a:t>kd</a:t>
            </a:r>
            <a:r>
              <a:rPr lang="en-US" altLang="en-US" sz="1800" b="1" dirty="0">
                <a:latin typeface="+mj-lt"/>
              </a:rPr>
              <a:t> = 26%/</a:t>
            </a:r>
            <a:r>
              <a:rPr lang="en-US" altLang="en-US" sz="1800" b="1" dirty="0" err="1">
                <a:latin typeface="+mj-lt"/>
              </a:rPr>
              <a:t>hr</a:t>
            </a:r>
            <a:endParaRPr lang="en-US" altLang="en-US" sz="1800" b="1" dirty="0">
              <a:latin typeface="+mj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+mj-lt"/>
              </a:rPr>
              <a:t>RSD = 69%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+mj-lt"/>
              </a:rPr>
              <a:t>TTSD = 97% 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5415359" y="1628800"/>
            <a:ext cx="2613025" cy="942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latin typeface="+mj-lt"/>
              </a:rPr>
              <a:t>kd</a:t>
            </a:r>
            <a:r>
              <a:rPr lang="en-US" altLang="en-US" sz="1800" b="1" dirty="0">
                <a:latin typeface="+mj-lt"/>
              </a:rPr>
              <a:t> = 19%/</a:t>
            </a:r>
            <a:r>
              <a:rPr lang="en-US" altLang="en-US" sz="1800" b="1" dirty="0" err="1">
                <a:latin typeface="+mj-lt"/>
              </a:rPr>
              <a:t>hr</a:t>
            </a:r>
            <a:endParaRPr lang="en-US" altLang="en-US" sz="1800" b="1" dirty="0">
              <a:latin typeface="+mj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+mj-lt"/>
              </a:rPr>
              <a:t>RSD = 62%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+mj-lt"/>
              </a:rPr>
              <a:t>TTSD = 95%</a:t>
            </a:r>
            <a:endParaRPr lang="en-US" altLang="en-US" sz="1800" dirty="0">
              <a:latin typeface="+mj-lt"/>
            </a:endParaRPr>
          </a:p>
        </p:txBody>
      </p:sp>
      <p:sp>
        <p:nvSpPr>
          <p:cNvPr id="11" name="Rectangle 8"/>
          <p:cNvSpPr txBox="1">
            <a:spLocks noChangeArrowheads="1"/>
          </p:cNvSpPr>
          <p:nvPr/>
        </p:nvSpPr>
        <p:spPr>
          <a:xfrm>
            <a:off x="705807" y="980728"/>
            <a:ext cx="3505200" cy="103663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en-US" b="1" i="1" dirty="0" err="1" smtClean="0">
                <a:solidFill>
                  <a:srgbClr val="A20000"/>
                </a:solidFill>
                <a:ea typeface="+mn-ea"/>
                <a:cs typeface="+mn-cs"/>
              </a:rPr>
              <a:t>Snaplage</a:t>
            </a:r>
            <a:endParaRPr lang="en-US" altLang="en-US" b="1" i="1" dirty="0" smtClean="0">
              <a:solidFill>
                <a:srgbClr val="A20000"/>
              </a:solidFill>
              <a:ea typeface="+mn-ea"/>
              <a:cs typeface="+mn-cs"/>
            </a:endParaRPr>
          </a:p>
        </p:txBody>
      </p:sp>
      <p:sp>
        <p:nvSpPr>
          <p:cNvPr id="12" name="Rectangle 23"/>
          <p:cNvSpPr>
            <a:spLocks noChangeArrowheads="1"/>
          </p:cNvSpPr>
          <p:nvPr/>
        </p:nvSpPr>
        <p:spPr bwMode="auto">
          <a:xfrm>
            <a:off x="4955232" y="808186"/>
            <a:ext cx="350520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b="1" dirty="0" err="1" smtClean="0">
                <a:solidFill>
                  <a:srgbClr val="A20000"/>
                </a:solidFill>
                <a:latin typeface="+mj-lt"/>
              </a:rPr>
              <a:t>Grão</a:t>
            </a:r>
            <a:r>
              <a:rPr lang="en-US" altLang="en-US" sz="4400" b="1" dirty="0" smtClean="0">
                <a:solidFill>
                  <a:srgbClr val="A20000"/>
                </a:solidFill>
                <a:latin typeface="+mj-lt"/>
              </a:rPr>
              <a:t> </a:t>
            </a:r>
            <a:r>
              <a:rPr lang="en-US" altLang="en-US" sz="4400" b="1" dirty="0" err="1" smtClean="0">
                <a:solidFill>
                  <a:srgbClr val="A20000"/>
                </a:solidFill>
                <a:latin typeface="+mj-lt"/>
              </a:rPr>
              <a:t>úmido</a:t>
            </a:r>
            <a:endParaRPr lang="en-US" altLang="en-US" sz="4400" b="1" dirty="0">
              <a:solidFill>
                <a:srgbClr val="A20000"/>
              </a:solidFill>
              <a:latin typeface="+mj-lt"/>
            </a:endParaRP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134938" y="6228601"/>
            <a:ext cx="8896350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err="1">
                <a:latin typeface="+mn-lt"/>
              </a:rPr>
              <a:t>Kd</a:t>
            </a:r>
            <a:r>
              <a:rPr lang="en-US" altLang="en-US" sz="1600" dirty="0">
                <a:latin typeface="+mn-lt"/>
              </a:rPr>
              <a:t>, RSD &amp; TTSD </a:t>
            </a:r>
            <a:r>
              <a:rPr lang="en-US" altLang="en-US" sz="1600" dirty="0" err="1" smtClean="0">
                <a:latin typeface="+mn-lt"/>
              </a:rPr>
              <a:t>foram</a:t>
            </a:r>
            <a:r>
              <a:rPr lang="en-US" altLang="en-US" sz="1600" dirty="0" smtClean="0">
                <a:latin typeface="+mn-lt"/>
              </a:rPr>
              <a:t> </a:t>
            </a:r>
            <a:r>
              <a:rPr lang="en-US" altLang="en-US" sz="1600" dirty="0" err="1" smtClean="0">
                <a:latin typeface="+mn-lt"/>
              </a:rPr>
              <a:t>estimados</a:t>
            </a:r>
            <a:r>
              <a:rPr lang="en-US" altLang="en-US" sz="1600" dirty="0" smtClean="0">
                <a:latin typeface="+mn-lt"/>
              </a:rPr>
              <a:t> </a:t>
            </a:r>
            <a:r>
              <a:rPr lang="en-US" altLang="en-US" sz="1600" dirty="0" err="1" smtClean="0">
                <a:latin typeface="+mn-lt"/>
              </a:rPr>
              <a:t>baseados</a:t>
            </a:r>
            <a:r>
              <a:rPr lang="en-US" altLang="en-US" sz="1600" dirty="0" smtClean="0">
                <a:latin typeface="+mn-lt"/>
              </a:rPr>
              <a:t> no </a:t>
            </a:r>
            <a:r>
              <a:rPr lang="en-US" altLang="en-US" sz="1600" dirty="0" err="1">
                <a:latin typeface="+mn-lt"/>
              </a:rPr>
              <a:t>a</a:t>
            </a:r>
            <a:r>
              <a:rPr lang="en-US" altLang="en-US" sz="1600" dirty="0" err="1" smtClean="0">
                <a:latin typeface="+mn-lt"/>
              </a:rPr>
              <a:t>mônia</a:t>
            </a:r>
            <a:r>
              <a:rPr lang="en-US" altLang="en-US" sz="1600" dirty="0" smtClean="0">
                <a:latin typeface="+mn-lt"/>
              </a:rPr>
              <a:t> </a:t>
            </a:r>
            <a:r>
              <a:rPr lang="en-US" altLang="en-US" sz="1600" dirty="0">
                <a:latin typeface="+mn-lt"/>
              </a:rPr>
              <a:t>&amp; </a:t>
            </a:r>
            <a:r>
              <a:rPr lang="en-US" altLang="en-US" sz="1600" dirty="0" err="1" smtClean="0">
                <a:latin typeface="+mn-lt"/>
              </a:rPr>
              <a:t>tamanho</a:t>
            </a:r>
            <a:r>
              <a:rPr lang="en-US" altLang="en-US" sz="1600" dirty="0" smtClean="0">
                <a:latin typeface="+mn-lt"/>
              </a:rPr>
              <a:t> de </a:t>
            </a:r>
            <a:r>
              <a:rPr lang="en-US" altLang="en-US" sz="1600" dirty="0" err="1" smtClean="0">
                <a:latin typeface="+mn-lt"/>
              </a:rPr>
              <a:t>partículas</a:t>
            </a:r>
            <a:r>
              <a:rPr lang="en-US" altLang="en-US" sz="1600" dirty="0">
                <a:latin typeface="+mn-lt"/>
              </a:rPr>
              <a:t> </a:t>
            </a:r>
            <a:r>
              <a:rPr lang="en-US" altLang="en-US" sz="1600" dirty="0" err="1" smtClean="0">
                <a:latin typeface="+mn-lt"/>
              </a:rPr>
              <a:t>usando</a:t>
            </a:r>
            <a:r>
              <a:rPr lang="en-US" altLang="en-US" sz="1600" dirty="0" smtClean="0">
                <a:latin typeface="+mn-lt"/>
              </a:rPr>
              <a:t>  FeedGrainv2,0 </a:t>
            </a:r>
            <a:r>
              <a:rPr lang="en-US" altLang="en-US" sz="1600" dirty="0">
                <a:latin typeface="+mn-lt"/>
              </a:rPr>
              <a:t>- Hoffman et </a:t>
            </a:r>
            <a:r>
              <a:rPr lang="en-US" altLang="en-US" sz="1600" dirty="0" smtClean="0">
                <a:latin typeface="+mn-lt"/>
              </a:rPr>
              <a:t>al., </a:t>
            </a:r>
            <a:r>
              <a:rPr lang="en-US" altLang="en-US" sz="1600" dirty="0">
                <a:latin typeface="+mn-lt"/>
              </a:rPr>
              <a:t>2012</a:t>
            </a:r>
          </a:p>
        </p:txBody>
      </p:sp>
    </p:spTree>
    <p:extLst>
      <p:ext uri="{BB962C8B-B14F-4D97-AF65-F5344CB8AC3E}">
        <p14:creationId xmlns:p14="http://schemas.microsoft.com/office/powerpoint/2010/main" val="38367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/>
          <p:cNvSpPr/>
          <p:nvPr/>
        </p:nvSpPr>
        <p:spPr>
          <a:xfrm>
            <a:off x="243902" y="1536465"/>
            <a:ext cx="166624" cy="22792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80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5" name="Elipse 4"/>
          <p:cNvSpPr/>
          <p:nvPr/>
        </p:nvSpPr>
        <p:spPr>
          <a:xfrm>
            <a:off x="609656" y="1576518"/>
            <a:ext cx="166624" cy="22792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80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6" name="Elipse 5"/>
          <p:cNvSpPr/>
          <p:nvPr/>
        </p:nvSpPr>
        <p:spPr>
          <a:xfrm>
            <a:off x="410302" y="1841265"/>
            <a:ext cx="166624" cy="22792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80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7" name="Elipse 6"/>
          <p:cNvSpPr/>
          <p:nvPr/>
        </p:nvSpPr>
        <p:spPr>
          <a:xfrm>
            <a:off x="869746" y="2161020"/>
            <a:ext cx="144271" cy="207589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80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8" name="Elipse 7"/>
          <p:cNvSpPr/>
          <p:nvPr/>
        </p:nvSpPr>
        <p:spPr>
          <a:xfrm>
            <a:off x="808786" y="1432502"/>
            <a:ext cx="166624" cy="22792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80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9" name="Elipse 8"/>
          <p:cNvSpPr/>
          <p:nvPr/>
        </p:nvSpPr>
        <p:spPr>
          <a:xfrm>
            <a:off x="930705" y="1852654"/>
            <a:ext cx="166624" cy="22792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80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0" name="Elipse 9"/>
          <p:cNvSpPr/>
          <p:nvPr/>
        </p:nvSpPr>
        <p:spPr>
          <a:xfrm>
            <a:off x="626328" y="1824497"/>
            <a:ext cx="166624" cy="22792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80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487737" y="1216478"/>
            <a:ext cx="166624" cy="22792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800">
              <a:ln>
                <a:solidFill>
                  <a:srgbClr val="FFFF00"/>
                </a:solidFill>
              </a:ln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2" name="Forma livre 11"/>
          <p:cNvSpPr/>
          <p:nvPr/>
        </p:nvSpPr>
        <p:spPr>
          <a:xfrm>
            <a:off x="61023" y="1045206"/>
            <a:ext cx="1400340" cy="1467419"/>
          </a:xfrm>
          <a:custGeom>
            <a:avLst/>
            <a:gdLst>
              <a:gd name="connsiteX0" fmla="*/ 152400 w 1001073"/>
              <a:gd name="connsiteY0" fmla="*/ 138545 h 1094509"/>
              <a:gd name="connsiteX1" fmla="*/ 221673 w 1001073"/>
              <a:gd name="connsiteY1" fmla="*/ 207818 h 1094509"/>
              <a:gd name="connsiteX2" fmla="*/ 277091 w 1001073"/>
              <a:gd name="connsiteY2" fmla="*/ 235527 h 1094509"/>
              <a:gd name="connsiteX3" fmla="*/ 290946 w 1001073"/>
              <a:gd name="connsiteY3" fmla="*/ 277091 h 1094509"/>
              <a:gd name="connsiteX4" fmla="*/ 360219 w 1001073"/>
              <a:gd name="connsiteY4" fmla="*/ 346364 h 1094509"/>
              <a:gd name="connsiteX5" fmla="*/ 443346 w 1001073"/>
              <a:gd name="connsiteY5" fmla="*/ 332509 h 1094509"/>
              <a:gd name="connsiteX6" fmla="*/ 498764 w 1001073"/>
              <a:gd name="connsiteY6" fmla="*/ 193964 h 1094509"/>
              <a:gd name="connsiteX7" fmla="*/ 692728 w 1001073"/>
              <a:gd name="connsiteY7" fmla="*/ 221673 h 1094509"/>
              <a:gd name="connsiteX8" fmla="*/ 734291 w 1001073"/>
              <a:gd name="connsiteY8" fmla="*/ 249382 h 1094509"/>
              <a:gd name="connsiteX9" fmla="*/ 720437 w 1001073"/>
              <a:gd name="connsiteY9" fmla="*/ 401782 h 1094509"/>
              <a:gd name="connsiteX10" fmla="*/ 706582 w 1001073"/>
              <a:gd name="connsiteY10" fmla="*/ 443345 h 1094509"/>
              <a:gd name="connsiteX11" fmla="*/ 665019 w 1001073"/>
              <a:gd name="connsiteY11" fmla="*/ 457200 h 1094509"/>
              <a:gd name="connsiteX12" fmla="*/ 609600 w 1001073"/>
              <a:gd name="connsiteY12" fmla="*/ 484909 h 1094509"/>
              <a:gd name="connsiteX13" fmla="*/ 595746 w 1001073"/>
              <a:gd name="connsiteY13" fmla="*/ 526473 h 1094509"/>
              <a:gd name="connsiteX14" fmla="*/ 623455 w 1001073"/>
              <a:gd name="connsiteY14" fmla="*/ 762000 h 1094509"/>
              <a:gd name="connsiteX15" fmla="*/ 651164 w 1001073"/>
              <a:gd name="connsiteY15" fmla="*/ 803564 h 1094509"/>
              <a:gd name="connsiteX16" fmla="*/ 692728 w 1001073"/>
              <a:gd name="connsiteY16" fmla="*/ 845127 h 1094509"/>
              <a:gd name="connsiteX17" fmla="*/ 734291 w 1001073"/>
              <a:gd name="connsiteY17" fmla="*/ 858982 h 1094509"/>
              <a:gd name="connsiteX18" fmla="*/ 817419 w 1001073"/>
              <a:gd name="connsiteY18" fmla="*/ 900545 h 1094509"/>
              <a:gd name="connsiteX19" fmla="*/ 831273 w 1001073"/>
              <a:gd name="connsiteY19" fmla="*/ 942109 h 1094509"/>
              <a:gd name="connsiteX20" fmla="*/ 789709 w 1001073"/>
              <a:gd name="connsiteY20" fmla="*/ 1025236 h 1094509"/>
              <a:gd name="connsiteX21" fmla="*/ 748146 w 1001073"/>
              <a:gd name="connsiteY21" fmla="*/ 1039091 h 1094509"/>
              <a:gd name="connsiteX22" fmla="*/ 526473 w 1001073"/>
              <a:gd name="connsiteY22" fmla="*/ 1025236 h 1094509"/>
              <a:gd name="connsiteX23" fmla="*/ 484909 w 1001073"/>
              <a:gd name="connsiteY23" fmla="*/ 789709 h 1094509"/>
              <a:gd name="connsiteX24" fmla="*/ 443346 w 1001073"/>
              <a:gd name="connsiteY24" fmla="*/ 817418 h 1094509"/>
              <a:gd name="connsiteX25" fmla="*/ 401782 w 1001073"/>
              <a:gd name="connsiteY25" fmla="*/ 831273 h 1094509"/>
              <a:gd name="connsiteX26" fmla="*/ 318655 w 1001073"/>
              <a:gd name="connsiteY26" fmla="*/ 789709 h 1094509"/>
              <a:gd name="connsiteX27" fmla="*/ 346364 w 1001073"/>
              <a:gd name="connsiteY27" fmla="*/ 748145 h 1094509"/>
              <a:gd name="connsiteX28" fmla="*/ 318655 w 1001073"/>
              <a:gd name="connsiteY28" fmla="*/ 706582 h 1094509"/>
              <a:gd name="connsiteX29" fmla="*/ 277091 w 1001073"/>
              <a:gd name="connsiteY29" fmla="*/ 692727 h 1094509"/>
              <a:gd name="connsiteX30" fmla="*/ 235528 w 1001073"/>
              <a:gd name="connsiteY30" fmla="*/ 665018 h 1094509"/>
              <a:gd name="connsiteX31" fmla="*/ 207819 w 1001073"/>
              <a:gd name="connsiteY31" fmla="*/ 623455 h 1094509"/>
              <a:gd name="connsiteX32" fmla="*/ 180109 w 1001073"/>
              <a:gd name="connsiteY32" fmla="*/ 512618 h 1094509"/>
              <a:gd name="connsiteX33" fmla="*/ 96982 w 1001073"/>
              <a:gd name="connsiteY33" fmla="*/ 540327 h 1094509"/>
              <a:gd name="connsiteX34" fmla="*/ 41564 w 1001073"/>
              <a:gd name="connsiteY34" fmla="*/ 457200 h 1094509"/>
              <a:gd name="connsiteX35" fmla="*/ 55419 w 1001073"/>
              <a:gd name="connsiteY35" fmla="*/ 374073 h 1094509"/>
              <a:gd name="connsiteX36" fmla="*/ 96982 w 1001073"/>
              <a:gd name="connsiteY36" fmla="*/ 263236 h 1094509"/>
              <a:gd name="connsiteX37" fmla="*/ 138546 w 1001073"/>
              <a:gd name="connsiteY37" fmla="*/ 235527 h 1094509"/>
              <a:gd name="connsiteX38" fmla="*/ 193964 w 1001073"/>
              <a:gd name="connsiteY38" fmla="*/ 249382 h 1094509"/>
              <a:gd name="connsiteX39" fmla="*/ 290946 w 1001073"/>
              <a:gd name="connsiteY39" fmla="*/ 304800 h 1094509"/>
              <a:gd name="connsiteX40" fmla="*/ 304800 w 1001073"/>
              <a:gd name="connsiteY40" fmla="*/ 360218 h 1094509"/>
              <a:gd name="connsiteX41" fmla="*/ 332509 w 1001073"/>
              <a:gd name="connsiteY41" fmla="*/ 484909 h 1094509"/>
              <a:gd name="connsiteX42" fmla="*/ 360219 w 1001073"/>
              <a:gd name="connsiteY42" fmla="*/ 526473 h 1094509"/>
              <a:gd name="connsiteX43" fmla="*/ 415637 w 1001073"/>
              <a:gd name="connsiteY43" fmla="*/ 609600 h 1094509"/>
              <a:gd name="connsiteX44" fmla="*/ 443346 w 1001073"/>
              <a:gd name="connsiteY44" fmla="*/ 651164 h 1094509"/>
              <a:gd name="connsiteX45" fmla="*/ 484909 w 1001073"/>
              <a:gd name="connsiteY45" fmla="*/ 678873 h 1094509"/>
              <a:gd name="connsiteX46" fmla="*/ 512619 w 1001073"/>
              <a:gd name="connsiteY46" fmla="*/ 706582 h 1094509"/>
              <a:gd name="connsiteX47" fmla="*/ 554182 w 1001073"/>
              <a:gd name="connsiteY47" fmla="*/ 692727 h 1094509"/>
              <a:gd name="connsiteX48" fmla="*/ 609600 w 1001073"/>
              <a:gd name="connsiteY48" fmla="*/ 540327 h 1094509"/>
              <a:gd name="connsiteX49" fmla="*/ 651164 w 1001073"/>
              <a:gd name="connsiteY49" fmla="*/ 526473 h 1094509"/>
              <a:gd name="connsiteX50" fmla="*/ 900546 w 1001073"/>
              <a:gd name="connsiteY50" fmla="*/ 554182 h 1094509"/>
              <a:gd name="connsiteX51" fmla="*/ 942109 w 1001073"/>
              <a:gd name="connsiteY51" fmla="*/ 568036 h 1094509"/>
              <a:gd name="connsiteX52" fmla="*/ 969819 w 1001073"/>
              <a:gd name="connsiteY52" fmla="*/ 540327 h 1094509"/>
              <a:gd name="connsiteX53" fmla="*/ 997528 w 1001073"/>
              <a:gd name="connsiteY53" fmla="*/ 581891 h 1094509"/>
              <a:gd name="connsiteX54" fmla="*/ 983673 w 1001073"/>
              <a:gd name="connsiteY54" fmla="*/ 775855 h 1094509"/>
              <a:gd name="connsiteX55" fmla="*/ 900546 w 1001073"/>
              <a:gd name="connsiteY55" fmla="*/ 831273 h 1094509"/>
              <a:gd name="connsiteX56" fmla="*/ 762000 w 1001073"/>
              <a:gd name="connsiteY56" fmla="*/ 817418 h 1094509"/>
              <a:gd name="connsiteX57" fmla="*/ 789709 w 1001073"/>
              <a:gd name="connsiteY57" fmla="*/ 623455 h 1094509"/>
              <a:gd name="connsiteX58" fmla="*/ 817419 w 1001073"/>
              <a:gd name="connsiteY58" fmla="*/ 595745 h 1094509"/>
              <a:gd name="connsiteX59" fmla="*/ 845128 w 1001073"/>
              <a:gd name="connsiteY59" fmla="*/ 512618 h 1094509"/>
              <a:gd name="connsiteX60" fmla="*/ 817419 w 1001073"/>
              <a:gd name="connsiteY60" fmla="*/ 346364 h 1094509"/>
              <a:gd name="connsiteX61" fmla="*/ 803564 w 1001073"/>
              <a:gd name="connsiteY61" fmla="*/ 304800 h 1094509"/>
              <a:gd name="connsiteX62" fmla="*/ 775855 w 1001073"/>
              <a:gd name="connsiteY62" fmla="*/ 263236 h 1094509"/>
              <a:gd name="connsiteX63" fmla="*/ 762000 w 1001073"/>
              <a:gd name="connsiteY63" fmla="*/ 221673 h 1094509"/>
              <a:gd name="connsiteX64" fmla="*/ 623455 w 1001073"/>
              <a:gd name="connsiteY64" fmla="*/ 180109 h 1094509"/>
              <a:gd name="connsiteX65" fmla="*/ 581891 w 1001073"/>
              <a:gd name="connsiteY65" fmla="*/ 166255 h 1094509"/>
              <a:gd name="connsiteX66" fmla="*/ 526473 w 1001073"/>
              <a:gd name="connsiteY66" fmla="*/ 83127 h 1094509"/>
              <a:gd name="connsiteX67" fmla="*/ 512619 w 1001073"/>
              <a:gd name="connsiteY67" fmla="*/ 41564 h 1094509"/>
              <a:gd name="connsiteX68" fmla="*/ 443346 w 1001073"/>
              <a:gd name="connsiteY68" fmla="*/ 0 h 1094509"/>
              <a:gd name="connsiteX69" fmla="*/ 110837 w 1001073"/>
              <a:gd name="connsiteY69" fmla="*/ 55418 h 1094509"/>
              <a:gd name="connsiteX70" fmla="*/ 69273 w 1001073"/>
              <a:gd name="connsiteY70" fmla="*/ 96982 h 1094509"/>
              <a:gd name="connsiteX71" fmla="*/ 27709 w 1001073"/>
              <a:gd name="connsiteY71" fmla="*/ 387927 h 1094509"/>
              <a:gd name="connsiteX72" fmla="*/ 0 w 1001073"/>
              <a:gd name="connsiteY72" fmla="*/ 526473 h 1094509"/>
              <a:gd name="connsiteX73" fmla="*/ 27709 w 1001073"/>
              <a:gd name="connsiteY73" fmla="*/ 775855 h 1094509"/>
              <a:gd name="connsiteX74" fmla="*/ 55419 w 1001073"/>
              <a:gd name="connsiteY74" fmla="*/ 817418 h 1094509"/>
              <a:gd name="connsiteX75" fmla="*/ 96982 w 1001073"/>
              <a:gd name="connsiteY75" fmla="*/ 858982 h 1094509"/>
              <a:gd name="connsiteX76" fmla="*/ 124691 w 1001073"/>
              <a:gd name="connsiteY76" fmla="*/ 914400 h 1094509"/>
              <a:gd name="connsiteX77" fmla="*/ 207819 w 1001073"/>
              <a:gd name="connsiteY77" fmla="*/ 997527 h 1094509"/>
              <a:gd name="connsiteX78" fmla="*/ 318655 w 1001073"/>
              <a:gd name="connsiteY78" fmla="*/ 942109 h 1094509"/>
              <a:gd name="connsiteX79" fmla="*/ 304800 w 1001073"/>
              <a:gd name="connsiteY79" fmla="*/ 886691 h 1094509"/>
              <a:gd name="connsiteX80" fmla="*/ 457200 w 1001073"/>
              <a:gd name="connsiteY80" fmla="*/ 900545 h 1094509"/>
              <a:gd name="connsiteX81" fmla="*/ 471055 w 1001073"/>
              <a:gd name="connsiteY81" fmla="*/ 1094509 h 1094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001073" h="1094509">
                <a:moveTo>
                  <a:pt x="152400" y="138545"/>
                </a:moveTo>
                <a:cubicBezTo>
                  <a:pt x="175491" y="161636"/>
                  <a:pt x="195896" y="187769"/>
                  <a:pt x="221673" y="207818"/>
                </a:cubicBezTo>
                <a:cubicBezTo>
                  <a:pt x="237976" y="220498"/>
                  <a:pt x="262487" y="220923"/>
                  <a:pt x="277091" y="235527"/>
                </a:cubicBezTo>
                <a:cubicBezTo>
                  <a:pt x="287418" y="245854"/>
                  <a:pt x="284415" y="264029"/>
                  <a:pt x="290946" y="277091"/>
                </a:cubicBezTo>
                <a:cubicBezTo>
                  <a:pt x="314037" y="323274"/>
                  <a:pt x="318654" y="318655"/>
                  <a:pt x="360219" y="346364"/>
                </a:cubicBezTo>
                <a:cubicBezTo>
                  <a:pt x="387928" y="341746"/>
                  <a:pt x="427237" y="355522"/>
                  <a:pt x="443346" y="332509"/>
                </a:cubicBezTo>
                <a:cubicBezTo>
                  <a:pt x="565736" y="157664"/>
                  <a:pt x="380187" y="233488"/>
                  <a:pt x="498764" y="193964"/>
                </a:cubicBezTo>
                <a:cubicBezTo>
                  <a:pt x="523202" y="196408"/>
                  <a:pt x="646871" y="202020"/>
                  <a:pt x="692728" y="221673"/>
                </a:cubicBezTo>
                <a:cubicBezTo>
                  <a:pt x="708033" y="228232"/>
                  <a:pt x="720437" y="240146"/>
                  <a:pt x="734291" y="249382"/>
                </a:cubicBezTo>
                <a:cubicBezTo>
                  <a:pt x="729673" y="300182"/>
                  <a:pt x="727651" y="351285"/>
                  <a:pt x="720437" y="401782"/>
                </a:cubicBezTo>
                <a:cubicBezTo>
                  <a:pt x="718372" y="416239"/>
                  <a:pt x="716908" y="433019"/>
                  <a:pt x="706582" y="443345"/>
                </a:cubicBezTo>
                <a:cubicBezTo>
                  <a:pt x="696256" y="453671"/>
                  <a:pt x="678442" y="451447"/>
                  <a:pt x="665019" y="457200"/>
                </a:cubicBezTo>
                <a:cubicBezTo>
                  <a:pt x="646036" y="465336"/>
                  <a:pt x="628073" y="475673"/>
                  <a:pt x="609600" y="484909"/>
                </a:cubicBezTo>
                <a:cubicBezTo>
                  <a:pt x="604982" y="498764"/>
                  <a:pt x="595746" y="511869"/>
                  <a:pt x="595746" y="526473"/>
                </a:cubicBezTo>
                <a:cubicBezTo>
                  <a:pt x="595746" y="552753"/>
                  <a:pt x="592458" y="700006"/>
                  <a:pt x="623455" y="762000"/>
                </a:cubicBezTo>
                <a:cubicBezTo>
                  <a:pt x="630902" y="776893"/>
                  <a:pt x="640504" y="790772"/>
                  <a:pt x="651164" y="803564"/>
                </a:cubicBezTo>
                <a:cubicBezTo>
                  <a:pt x="663707" y="818616"/>
                  <a:pt x="676425" y="834259"/>
                  <a:pt x="692728" y="845127"/>
                </a:cubicBezTo>
                <a:cubicBezTo>
                  <a:pt x="704879" y="853228"/>
                  <a:pt x="721229" y="852451"/>
                  <a:pt x="734291" y="858982"/>
                </a:cubicBezTo>
                <a:cubicBezTo>
                  <a:pt x="841710" y="912692"/>
                  <a:pt x="712957" y="865726"/>
                  <a:pt x="817419" y="900545"/>
                </a:cubicBezTo>
                <a:cubicBezTo>
                  <a:pt x="822037" y="914400"/>
                  <a:pt x="831273" y="927505"/>
                  <a:pt x="831273" y="942109"/>
                </a:cubicBezTo>
                <a:cubicBezTo>
                  <a:pt x="831273" y="975980"/>
                  <a:pt x="819206" y="1007538"/>
                  <a:pt x="789709" y="1025236"/>
                </a:cubicBezTo>
                <a:cubicBezTo>
                  <a:pt x="777186" y="1032750"/>
                  <a:pt x="762000" y="1034473"/>
                  <a:pt x="748146" y="1039091"/>
                </a:cubicBezTo>
                <a:cubicBezTo>
                  <a:pt x="674255" y="1034473"/>
                  <a:pt x="574422" y="1081646"/>
                  <a:pt x="526473" y="1025236"/>
                </a:cubicBezTo>
                <a:cubicBezTo>
                  <a:pt x="319658" y="781924"/>
                  <a:pt x="603335" y="694969"/>
                  <a:pt x="484909" y="789709"/>
                </a:cubicBezTo>
                <a:cubicBezTo>
                  <a:pt x="471907" y="800111"/>
                  <a:pt x="458239" y="809971"/>
                  <a:pt x="443346" y="817418"/>
                </a:cubicBezTo>
                <a:cubicBezTo>
                  <a:pt x="430284" y="823949"/>
                  <a:pt x="415637" y="826655"/>
                  <a:pt x="401782" y="831273"/>
                </a:cubicBezTo>
                <a:cubicBezTo>
                  <a:pt x="203007" y="809186"/>
                  <a:pt x="265203" y="843161"/>
                  <a:pt x="318655" y="789709"/>
                </a:cubicBezTo>
                <a:cubicBezTo>
                  <a:pt x="330429" y="777935"/>
                  <a:pt x="337128" y="762000"/>
                  <a:pt x="346364" y="748145"/>
                </a:cubicBezTo>
                <a:cubicBezTo>
                  <a:pt x="337128" y="734291"/>
                  <a:pt x="331657" y="716984"/>
                  <a:pt x="318655" y="706582"/>
                </a:cubicBezTo>
                <a:cubicBezTo>
                  <a:pt x="307251" y="697459"/>
                  <a:pt x="290153" y="699258"/>
                  <a:pt x="277091" y="692727"/>
                </a:cubicBezTo>
                <a:cubicBezTo>
                  <a:pt x="262198" y="685280"/>
                  <a:pt x="249382" y="674254"/>
                  <a:pt x="235528" y="665018"/>
                </a:cubicBezTo>
                <a:cubicBezTo>
                  <a:pt x="226292" y="651164"/>
                  <a:pt x="215266" y="638348"/>
                  <a:pt x="207819" y="623455"/>
                </a:cubicBezTo>
                <a:cubicBezTo>
                  <a:pt x="193618" y="595053"/>
                  <a:pt x="185379" y="538967"/>
                  <a:pt x="180109" y="512618"/>
                </a:cubicBezTo>
                <a:cubicBezTo>
                  <a:pt x="152400" y="521854"/>
                  <a:pt x="113184" y="564629"/>
                  <a:pt x="96982" y="540327"/>
                </a:cubicBezTo>
                <a:lnTo>
                  <a:pt x="41564" y="457200"/>
                </a:lnTo>
                <a:cubicBezTo>
                  <a:pt x="46182" y="429491"/>
                  <a:pt x="50394" y="401711"/>
                  <a:pt x="55419" y="374073"/>
                </a:cubicBezTo>
                <a:cubicBezTo>
                  <a:pt x="64230" y="325611"/>
                  <a:pt x="62086" y="298132"/>
                  <a:pt x="96982" y="263236"/>
                </a:cubicBezTo>
                <a:cubicBezTo>
                  <a:pt x="108756" y="251462"/>
                  <a:pt x="124691" y="244763"/>
                  <a:pt x="138546" y="235527"/>
                </a:cubicBezTo>
                <a:cubicBezTo>
                  <a:pt x="157019" y="240145"/>
                  <a:pt x="176135" y="242696"/>
                  <a:pt x="193964" y="249382"/>
                </a:cubicBezTo>
                <a:cubicBezTo>
                  <a:pt x="234142" y="264449"/>
                  <a:pt x="256492" y="281831"/>
                  <a:pt x="290946" y="304800"/>
                </a:cubicBezTo>
                <a:cubicBezTo>
                  <a:pt x="295564" y="323273"/>
                  <a:pt x="301066" y="341547"/>
                  <a:pt x="304800" y="360218"/>
                </a:cubicBezTo>
                <a:cubicBezTo>
                  <a:pt x="311893" y="395683"/>
                  <a:pt x="314536" y="448963"/>
                  <a:pt x="332509" y="484909"/>
                </a:cubicBezTo>
                <a:cubicBezTo>
                  <a:pt x="339956" y="499802"/>
                  <a:pt x="350982" y="512618"/>
                  <a:pt x="360219" y="526473"/>
                </a:cubicBezTo>
                <a:cubicBezTo>
                  <a:pt x="384566" y="599516"/>
                  <a:pt x="357981" y="540413"/>
                  <a:pt x="415637" y="609600"/>
                </a:cubicBezTo>
                <a:cubicBezTo>
                  <a:pt x="426297" y="622392"/>
                  <a:pt x="431572" y="639390"/>
                  <a:pt x="443346" y="651164"/>
                </a:cubicBezTo>
                <a:cubicBezTo>
                  <a:pt x="455120" y="662938"/>
                  <a:pt x="471907" y="668471"/>
                  <a:pt x="484909" y="678873"/>
                </a:cubicBezTo>
                <a:cubicBezTo>
                  <a:pt x="495109" y="687033"/>
                  <a:pt x="503382" y="697346"/>
                  <a:pt x="512619" y="706582"/>
                </a:cubicBezTo>
                <a:cubicBezTo>
                  <a:pt x="526473" y="701964"/>
                  <a:pt x="545694" y="704611"/>
                  <a:pt x="554182" y="692727"/>
                </a:cubicBezTo>
                <a:cubicBezTo>
                  <a:pt x="580003" y="656577"/>
                  <a:pt x="579348" y="576629"/>
                  <a:pt x="609600" y="540327"/>
                </a:cubicBezTo>
                <a:cubicBezTo>
                  <a:pt x="618949" y="529108"/>
                  <a:pt x="637309" y="531091"/>
                  <a:pt x="651164" y="526473"/>
                </a:cubicBezTo>
                <a:cubicBezTo>
                  <a:pt x="759977" y="534843"/>
                  <a:pt x="809293" y="531369"/>
                  <a:pt x="900546" y="554182"/>
                </a:cubicBezTo>
                <a:cubicBezTo>
                  <a:pt x="914714" y="557724"/>
                  <a:pt x="928255" y="563418"/>
                  <a:pt x="942109" y="568036"/>
                </a:cubicBezTo>
                <a:cubicBezTo>
                  <a:pt x="951346" y="558800"/>
                  <a:pt x="957147" y="537159"/>
                  <a:pt x="969819" y="540327"/>
                </a:cubicBezTo>
                <a:cubicBezTo>
                  <a:pt x="985973" y="544366"/>
                  <a:pt x="996550" y="565269"/>
                  <a:pt x="997528" y="581891"/>
                </a:cubicBezTo>
                <a:cubicBezTo>
                  <a:pt x="1001334" y="646599"/>
                  <a:pt x="1007167" y="715443"/>
                  <a:pt x="983673" y="775855"/>
                </a:cubicBezTo>
                <a:cubicBezTo>
                  <a:pt x="971603" y="806893"/>
                  <a:pt x="900546" y="831273"/>
                  <a:pt x="900546" y="831273"/>
                </a:cubicBezTo>
                <a:cubicBezTo>
                  <a:pt x="854364" y="826655"/>
                  <a:pt x="789847" y="854548"/>
                  <a:pt x="762000" y="817418"/>
                </a:cubicBezTo>
                <a:cubicBezTo>
                  <a:pt x="761334" y="816530"/>
                  <a:pt x="764260" y="665869"/>
                  <a:pt x="789709" y="623455"/>
                </a:cubicBezTo>
                <a:cubicBezTo>
                  <a:pt x="796430" y="612254"/>
                  <a:pt x="808182" y="604982"/>
                  <a:pt x="817419" y="595745"/>
                </a:cubicBezTo>
                <a:cubicBezTo>
                  <a:pt x="826655" y="568036"/>
                  <a:pt x="848751" y="541600"/>
                  <a:pt x="845128" y="512618"/>
                </a:cubicBezTo>
                <a:cubicBezTo>
                  <a:pt x="833885" y="422674"/>
                  <a:pt x="837760" y="417556"/>
                  <a:pt x="817419" y="346364"/>
                </a:cubicBezTo>
                <a:cubicBezTo>
                  <a:pt x="813407" y="332322"/>
                  <a:pt x="810095" y="317862"/>
                  <a:pt x="803564" y="304800"/>
                </a:cubicBezTo>
                <a:cubicBezTo>
                  <a:pt x="796117" y="289907"/>
                  <a:pt x="783302" y="278129"/>
                  <a:pt x="775855" y="263236"/>
                </a:cubicBezTo>
                <a:cubicBezTo>
                  <a:pt x="769324" y="250174"/>
                  <a:pt x="771123" y="233077"/>
                  <a:pt x="762000" y="221673"/>
                </a:cubicBezTo>
                <a:cubicBezTo>
                  <a:pt x="729480" y="181023"/>
                  <a:pt x="665898" y="186172"/>
                  <a:pt x="623455" y="180109"/>
                </a:cubicBezTo>
                <a:cubicBezTo>
                  <a:pt x="609600" y="175491"/>
                  <a:pt x="592218" y="176582"/>
                  <a:pt x="581891" y="166255"/>
                </a:cubicBezTo>
                <a:cubicBezTo>
                  <a:pt x="558343" y="142707"/>
                  <a:pt x="526473" y="83127"/>
                  <a:pt x="526473" y="83127"/>
                </a:cubicBezTo>
                <a:cubicBezTo>
                  <a:pt x="521855" y="69273"/>
                  <a:pt x="520133" y="54087"/>
                  <a:pt x="512619" y="41564"/>
                </a:cubicBezTo>
                <a:cubicBezTo>
                  <a:pt x="493601" y="9869"/>
                  <a:pt x="476038" y="10898"/>
                  <a:pt x="443346" y="0"/>
                </a:cubicBezTo>
                <a:cubicBezTo>
                  <a:pt x="297822" y="13859"/>
                  <a:pt x="205771" y="-23694"/>
                  <a:pt x="110837" y="55418"/>
                </a:cubicBezTo>
                <a:cubicBezTo>
                  <a:pt x="95785" y="67961"/>
                  <a:pt x="83128" y="83127"/>
                  <a:pt x="69273" y="96982"/>
                </a:cubicBezTo>
                <a:cubicBezTo>
                  <a:pt x="35975" y="263477"/>
                  <a:pt x="73646" y="66355"/>
                  <a:pt x="27709" y="387927"/>
                </a:cubicBezTo>
                <a:cubicBezTo>
                  <a:pt x="11790" y="499366"/>
                  <a:pt x="24182" y="453929"/>
                  <a:pt x="0" y="526473"/>
                </a:cubicBezTo>
                <a:cubicBezTo>
                  <a:pt x="1729" y="552414"/>
                  <a:pt x="-5344" y="709751"/>
                  <a:pt x="27709" y="775855"/>
                </a:cubicBezTo>
                <a:cubicBezTo>
                  <a:pt x="35156" y="790748"/>
                  <a:pt x="44759" y="804626"/>
                  <a:pt x="55419" y="817418"/>
                </a:cubicBezTo>
                <a:cubicBezTo>
                  <a:pt x="67962" y="832470"/>
                  <a:pt x="85594" y="843038"/>
                  <a:pt x="96982" y="858982"/>
                </a:cubicBezTo>
                <a:cubicBezTo>
                  <a:pt x="108986" y="875788"/>
                  <a:pt x="111789" y="898273"/>
                  <a:pt x="124691" y="914400"/>
                </a:cubicBezTo>
                <a:cubicBezTo>
                  <a:pt x="149171" y="945000"/>
                  <a:pt x="207819" y="997527"/>
                  <a:pt x="207819" y="997527"/>
                </a:cubicBezTo>
                <a:cubicBezTo>
                  <a:pt x="248587" y="990733"/>
                  <a:pt x="310208" y="1001239"/>
                  <a:pt x="318655" y="942109"/>
                </a:cubicBezTo>
                <a:cubicBezTo>
                  <a:pt x="321348" y="923259"/>
                  <a:pt x="286562" y="892163"/>
                  <a:pt x="304800" y="886691"/>
                </a:cubicBezTo>
                <a:cubicBezTo>
                  <a:pt x="353658" y="872033"/>
                  <a:pt x="406400" y="895927"/>
                  <a:pt x="457200" y="900545"/>
                </a:cubicBezTo>
                <a:cubicBezTo>
                  <a:pt x="482256" y="1000767"/>
                  <a:pt x="471055" y="936922"/>
                  <a:pt x="471055" y="1094509"/>
                </a:cubicBezTo>
              </a:path>
            </a:pathLst>
          </a:cu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48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2233687" y="1960962"/>
            <a:ext cx="453861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prstClr val="black"/>
                </a:solidFill>
                <a:cs typeface="Arial" panose="020B0604020202020204" pitchFamily="34" charset="0"/>
              </a:rPr>
              <a:t>AA</a:t>
            </a:r>
            <a:r>
              <a:rPr lang="pt-BR" baseline="-25000" dirty="0" smtClean="0">
                <a:solidFill>
                  <a:prstClr val="black"/>
                </a:solidFill>
                <a:cs typeface="Arial" panose="020B0604020202020204" pitchFamily="34" charset="0"/>
              </a:rPr>
              <a:t>1</a:t>
            </a:r>
            <a:r>
              <a:rPr lang="pt-BR" dirty="0" smtClean="0">
                <a:solidFill>
                  <a:prstClr val="black"/>
                </a:solidFill>
                <a:cs typeface="Arial" panose="020B0604020202020204" pitchFamily="34" charset="0"/>
              </a:rPr>
              <a:t> ------- AA</a:t>
            </a:r>
            <a:r>
              <a:rPr lang="pt-BR" baseline="-25000" dirty="0" smtClean="0">
                <a:solidFill>
                  <a:prstClr val="black"/>
                </a:solidFill>
                <a:cs typeface="Arial" panose="020B0604020202020204" pitchFamily="34" charset="0"/>
              </a:rPr>
              <a:t>2</a:t>
            </a:r>
            <a:r>
              <a:rPr lang="pt-BR" dirty="0" smtClean="0">
                <a:solidFill>
                  <a:prstClr val="black"/>
                </a:solidFill>
                <a:cs typeface="Arial" panose="020B0604020202020204" pitchFamily="34" charset="0"/>
              </a:rPr>
              <a:t> ------- AA</a:t>
            </a:r>
            <a:r>
              <a:rPr lang="pt-BR" baseline="-25000" dirty="0" smtClean="0">
                <a:solidFill>
                  <a:prstClr val="black"/>
                </a:solidFill>
                <a:cs typeface="Arial" panose="020B0604020202020204" pitchFamily="34" charset="0"/>
              </a:rPr>
              <a:t>3</a:t>
            </a:r>
            <a:r>
              <a:rPr lang="pt-BR" dirty="0" smtClean="0">
                <a:solidFill>
                  <a:prstClr val="black"/>
                </a:solidFill>
                <a:cs typeface="Arial" panose="020B0604020202020204" pitchFamily="34" charset="0"/>
              </a:rPr>
              <a:t> -------AA</a:t>
            </a:r>
            <a:r>
              <a:rPr lang="pt-BR" baseline="-25000" dirty="0" smtClean="0">
                <a:solidFill>
                  <a:prstClr val="black"/>
                </a:solidFill>
                <a:cs typeface="Arial" panose="020B0604020202020204" pitchFamily="34" charset="0"/>
              </a:rPr>
              <a:t>4 </a:t>
            </a:r>
            <a:r>
              <a:rPr lang="pt-BR" dirty="0" smtClean="0">
                <a:solidFill>
                  <a:prstClr val="black"/>
                </a:solidFill>
                <a:cs typeface="Arial" panose="020B0604020202020204" pitchFamily="34" charset="0"/>
              </a:rPr>
              <a:t>----- </a:t>
            </a:r>
            <a:r>
              <a:rPr lang="pt-BR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AA</a:t>
            </a:r>
            <a:r>
              <a:rPr lang="pt-BR" baseline="-250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n</a:t>
            </a:r>
            <a:endParaRPr lang="pt-BR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2684817" y="1682222"/>
            <a:ext cx="4876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 smtClean="0">
                <a:solidFill>
                  <a:srgbClr val="FF0000"/>
                </a:solidFill>
                <a:cs typeface="Arial" panose="020B0604020202020204" pitchFamily="34" charset="0"/>
              </a:rPr>
              <a:t>×</a:t>
            </a:r>
            <a:endParaRPr lang="pt-BR" sz="48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3779526" y="1682222"/>
            <a:ext cx="4876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 smtClean="0">
                <a:solidFill>
                  <a:srgbClr val="FF0000"/>
                </a:solidFill>
                <a:cs typeface="Arial" panose="020B0604020202020204" pitchFamily="34" charset="0"/>
              </a:rPr>
              <a:t>×</a:t>
            </a:r>
            <a:endParaRPr lang="pt-BR" sz="48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cxnSp>
        <p:nvCxnSpPr>
          <p:cNvPr id="25" name="Conector de seta reta 24"/>
          <p:cNvCxnSpPr/>
          <p:nvPr/>
        </p:nvCxnSpPr>
        <p:spPr>
          <a:xfrm flipH="1">
            <a:off x="937330" y="2296598"/>
            <a:ext cx="1" cy="864096"/>
          </a:xfrm>
          <a:prstGeom prst="straightConnector1">
            <a:avLst/>
          </a:prstGeom>
          <a:ln w="222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ixaDeTexto 25"/>
          <p:cNvSpPr txBox="1"/>
          <p:nvPr/>
        </p:nvSpPr>
        <p:spPr>
          <a:xfrm>
            <a:off x="144699" y="3079394"/>
            <a:ext cx="2044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 smtClean="0">
                <a:solidFill>
                  <a:srgbClr val="F79646">
                    <a:lumMod val="75000"/>
                  </a:srgbClr>
                </a:solidFill>
                <a:cs typeface="Arial" panose="020B0604020202020204" pitchFamily="34" charset="0"/>
              </a:rPr>
              <a:t>Grânulos de amido</a:t>
            </a:r>
            <a:endParaRPr lang="pt-BR" sz="1600" b="1" dirty="0">
              <a:solidFill>
                <a:srgbClr val="F79646">
                  <a:lumMod val="75000"/>
                </a:srgbClr>
              </a:solidFill>
              <a:cs typeface="Arial" panose="020B0604020202020204" pitchFamily="34" charset="0"/>
            </a:endParaRPr>
          </a:p>
        </p:txBody>
      </p:sp>
      <p:cxnSp>
        <p:nvCxnSpPr>
          <p:cNvPr id="28" name="Conector de seta reta 27"/>
          <p:cNvCxnSpPr/>
          <p:nvPr/>
        </p:nvCxnSpPr>
        <p:spPr>
          <a:xfrm flipV="1">
            <a:off x="848024" y="544742"/>
            <a:ext cx="9483" cy="687288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ixaDeTexto 28"/>
          <p:cNvSpPr txBox="1"/>
          <p:nvPr/>
        </p:nvSpPr>
        <p:spPr>
          <a:xfrm>
            <a:off x="112349" y="21608"/>
            <a:ext cx="16353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Matriz proteica</a:t>
            </a:r>
          </a:p>
          <a:p>
            <a:pPr algn="ctr"/>
            <a:r>
              <a:rPr lang="en-US" sz="16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(prolaminas)</a:t>
            </a:r>
            <a:endParaRPr lang="pt-BR" sz="16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30" name="Colchete esquerdo 29"/>
          <p:cNvSpPr/>
          <p:nvPr/>
        </p:nvSpPr>
        <p:spPr>
          <a:xfrm rot="16200000">
            <a:off x="4028851" y="499433"/>
            <a:ext cx="276136" cy="3817634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3479097" y="2613810"/>
            <a:ext cx="1176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Prolamina</a:t>
            </a:r>
            <a:endParaRPr lang="pt-BR" sz="1600" b="1" dirty="0" smtClean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cxnSp>
        <p:nvCxnSpPr>
          <p:cNvPr id="39" name="Conector de seta reta 38"/>
          <p:cNvCxnSpPr/>
          <p:nvPr/>
        </p:nvCxnSpPr>
        <p:spPr>
          <a:xfrm flipV="1">
            <a:off x="3181999" y="770785"/>
            <a:ext cx="872748" cy="1140819"/>
          </a:xfrm>
          <a:prstGeom prst="straightConnector1">
            <a:avLst/>
          </a:prstGeom>
          <a:ln w="22225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ixaDeTexto 51"/>
          <p:cNvSpPr txBox="1"/>
          <p:nvPr/>
        </p:nvSpPr>
        <p:spPr>
          <a:xfrm>
            <a:off x="2987128" y="253078"/>
            <a:ext cx="2496196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PROTEÓLISE</a:t>
            </a:r>
            <a:endParaRPr lang="pt-BR" sz="28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7" name="Seta em curva para baixo 56"/>
          <p:cNvSpPr/>
          <p:nvPr/>
        </p:nvSpPr>
        <p:spPr>
          <a:xfrm rot="1351587">
            <a:off x="1208552" y="1250269"/>
            <a:ext cx="1472008" cy="41820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2" name="CaixaDeTexto 61"/>
          <p:cNvSpPr txBox="1"/>
          <p:nvPr/>
        </p:nvSpPr>
        <p:spPr>
          <a:xfrm>
            <a:off x="6056677" y="4671870"/>
            <a:ext cx="383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prstClr val="black"/>
                </a:solidFill>
                <a:cs typeface="Arial" panose="020B0604020202020204" pitchFamily="34" charset="0"/>
              </a:rPr>
              <a:t>C</a:t>
            </a:r>
            <a:endParaRPr lang="pt-BR" sz="32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cxnSp>
        <p:nvCxnSpPr>
          <p:cNvPr id="64" name="Conector reto 63"/>
          <p:cNvCxnSpPr>
            <a:stCxn id="62" idx="3"/>
          </p:cNvCxnSpPr>
          <p:nvPr/>
        </p:nvCxnSpPr>
        <p:spPr>
          <a:xfrm>
            <a:off x="6440062" y="4964258"/>
            <a:ext cx="237367" cy="230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ctor reto 64"/>
          <p:cNvCxnSpPr/>
          <p:nvPr/>
        </p:nvCxnSpPr>
        <p:spPr>
          <a:xfrm>
            <a:off x="5828123" y="4983739"/>
            <a:ext cx="23736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 reto 74"/>
          <p:cNvCxnSpPr>
            <a:stCxn id="62" idx="2"/>
          </p:cNvCxnSpPr>
          <p:nvPr/>
        </p:nvCxnSpPr>
        <p:spPr>
          <a:xfrm>
            <a:off x="6248370" y="5256645"/>
            <a:ext cx="0" cy="3031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 reto 75"/>
          <p:cNvCxnSpPr/>
          <p:nvPr/>
        </p:nvCxnSpPr>
        <p:spPr>
          <a:xfrm flipH="1">
            <a:off x="6248370" y="4510727"/>
            <a:ext cx="1" cy="2569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CaixaDeTexto 76"/>
          <p:cNvSpPr txBox="1"/>
          <p:nvPr/>
        </p:nvSpPr>
        <p:spPr>
          <a:xfrm>
            <a:off x="6056676" y="3899486"/>
            <a:ext cx="383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prstClr val="black"/>
                </a:solidFill>
                <a:cs typeface="Arial" panose="020B0604020202020204" pitchFamily="34" charset="0"/>
              </a:rPr>
              <a:t>H</a:t>
            </a:r>
          </a:p>
        </p:txBody>
      </p:sp>
      <p:sp>
        <p:nvSpPr>
          <p:cNvPr id="78" name="CaixaDeTexto 77"/>
          <p:cNvSpPr txBox="1"/>
          <p:nvPr/>
        </p:nvSpPr>
        <p:spPr>
          <a:xfrm>
            <a:off x="4953000" y="4640830"/>
            <a:ext cx="990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prstClr val="black"/>
                </a:solidFill>
                <a:cs typeface="Arial" panose="020B0604020202020204" pitchFamily="34" charset="0"/>
              </a:rPr>
              <a:t>NH</a:t>
            </a:r>
            <a:r>
              <a:rPr lang="pt-BR" sz="3200" baseline="-25000" dirty="0" smtClean="0">
                <a:solidFill>
                  <a:prstClr val="black"/>
                </a:solidFill>
                <a:cs typeface="Arial" panose="020B0604020202020204" pitchFamily="34" charset="0"/>
              </a:rPr>
              <a:t>3</a:t>
            </a:r>
            <a:endParaRPr lang="pt-BR" sz="32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79" name="CaixaDeTexto 78"/>
          <p:cNvSpPr txBox="1"/>
          <p:nvPr/>
        </p:nvSpPr>
        <p:spPr>
          <a:xfrm>
            <a:off x="6675083" y="4640829"/>
            <a:ext cx="383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prstClr val="black"/>
                </a:solidFill>
                <a:cs typeface="Arial" panose="020B0604020202020204" pitchFamily="34" charset="0"/>
              </a:rPr>
              <a:t>C</a:t>
            </a:r>
            <a:endParaRPr lang="pt-BR" sz="32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cxnSp>
        <p:nvCxnSpPr>
          <p:cNvPr id="80" name="Conector reto 79"/>
          <p:cNvCxnSpPr/>
          <p:nvPr/>
        </p:nvCxnSpPr>
        <p:spPr>
          <a:xfrm flipV="1">
            <a:off x="6956184" y="4431511"/>
            <a:ext cx="206573" cy="2641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ector reto 84"/>
          <p:cNvCxnSpPr/>
          <p:nvPr/>
        </p:nvCxnSpPr>
        <p:spPr>
          <a:xfrm flipV="1">
            <a:off x="7017143" y="4503519"/>
            <a:ext cx="206573" cy="2641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ector reto 85"/>
          <p:cNvCxnSpPr/>
          <p:nvPr/>
        </p:nvCxnSpPr>
        <p:spPr>
          <a:xfrm>
            <a:off x="7017143" y="5127758"/>
            <a:ext cx="206573" cy="1988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CaixaDeTexto 87"/>
          <p:cNvSpPr txBox="1"/>
          <p:nvPr/>
        </p:nvSpPr>
        <p:spPr>
          <a:xfrm>
            <a:off x="7223716" y="4064765"/>
            <a:ext cx="383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prstClr val="black"/>
                </a:solidFill>
                <a:cs typeface="Arial" panose="020B0604020202020204" pitchFamily="34" charset="0"/>
              </a:rPr>
              <a:t>O</a:t>
            </a:r>
            <a:endParaRPr lang="pt-BR" sz="32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9" name="CaixaDeTexto 88"/>
          <p:cNvSpPr txBox="1"/>
          <p:nvPr/>
        </p:nvSpPr>
        <p:spPr>
          <a:xfrm>
            <a:off x="7206086" y="5072877"/>
            <a:ext cx="840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prstClr val="black"/>
                </a:solidFill>
                <a:cs typeface="Arial" panose="020B0604020202020204" pitchFamily="34" charset="0"/>
              </a:rPr>
              <a:t>OH</a:t>
            </a:r>
            <a:endParaRPr lang="pt-BR" sz="32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90" name="CaixaDeTexto 89"/>
          <p:cNvSpPr txBox="1"/>
          <p:nvPr/>
        </p:nvSpPr>
        <p:spPr>
          <a:xfrm>
            <a:off x="6065492" y="5504925"/>
            <a:ext cx="383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prstClr val="black"/>
                </a:solidFill>
                <a:cs typeface="Arial" panose="020B0604020202020204" pitchFamily="34" charset="0"/>
              </a:rPr>
              <a:t>R</a:t>
            </a:r>
            <a:endParaRPr lang="pt-BR" sz="32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95" name="CaixaDeTexto 94"/>
          <p:cNvSpPr txBox="1"/>
          <p:nvPr/>
        </p:nvSpPr>
        <p:spPr>
          <a:xfrm>
            <a:off x="4770126" y="1682222"/>
            <a:ext cx="4876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 smtClean="0">
                <a:solidFill>
                  <a:srgbClr val="FF0000"/>
                </a:solidFill>
                <a:cs typeface="Arial" panose="020B0604020202020204" pitchFamily="34" charset="0"/>
              </a:rPr>
              <a:t>×</a:t>
            </a:r>
            <a:endParaRPr lang="pt-BR" sz="48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cxnSp>
        <p:nvCxnSpPr>
          <p:cNvPr id="97" name="Conector de seta reta 96"/>
          <p:cNvCxnSpPr/>
          <p:nvPr/>
        </p:nvCxnSpPr>
        <p:spPr>
          <a:xfrm flipV="1">
            <a:off x="4075105" y="798862"/>
            <a:ext cx="10503" cy="1124051"/>
          </a:xfrm>
          <a:prstGeom prst="straightConnector1">
            <a:avLst/>
          </a:prstGeom>
          <a:ln w="22225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ector de seta reta 100"/>
          <p:cNvCxnSpPr/>
          <p:nvPr/>
        </p:nvCxnSpPr>
        <p:spPr>
          <a:xfrm flipH="1" flipV="1">
            <a:off x="4130944" y="770782"/>
            <a:ext cx="822056" cy="1133445"/>
          </a:xfrm>
          <a:prstGeom prst="straightConnector1">
            <a:avLst/>
          </a:prstGeom>
          <a:ln w="22225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Arco 108"/>
          <p:cNvSpPr/>
          <p:nvPr/>
        </p:nvSpPr>
        <p:spPr>
          <a:xfrm rot="2509303">
            <a:off x="3387602" y="3688817"/>
            <a:ext cx="2451988" cy="2869629"/>
          </a:xfrm>
          <a:prstGeom prst="arc">
            <a:avLst/>
          </a:prstGeom>
          <a:ln w="25400">
            <a:solidFill>
              <a:srgbClr val="FF0000"/>
            </a:solidFill>
            <a:prstDash val="dash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10" name="CaixaDeTexto 109"/>
          <p:cNvSpPr txBox="1"/>
          <p:nvPr/>
        </p:nvSpPr>
        <p:spPr>
          <a:xfrm>
            <a:off x="3124200" y="3426694"/>
            <a:ext cx="2659702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DEAMINAÇÃO</a:t>
            </a:r>
            <a:endParaRPr lang="pt-BR" sz="28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13" name="CaixaDeTexto 112"/>
          <p:cNvSpPr txBox="1"/>
          <p:nvPr/>
        </p:nvSpPr>
        <p:spPr>
          <a:xfrm>
            <a:off x="7820809" y="2062620"/>
            <a:ext cx="49244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prstClr val="black"/>
                </a:solidFill>
                <a:cs typeface="Arial" panose="020B0604020202020204" pitchFamily="34" charset="0"/>
              </a:rPr>
              <a:t>AA</a:t>
            </a:r>
            <a:endParaRPr lang="pt-BR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14" name="CaixaDeTexto 113"/>
          <p:cNvSpPr txBox="1"/>
          <p:nvPr/>
        </p:nvSpPr>
        <p:spPr>
          <a:xfrm>
            <a:off x="7239000" y="1792542"/>
            <a:ext cx="87716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prstClr val="black"/>
                </a:solidFill>
                <a:cs typeface="Arial" panose="020B0604020202020204" pitchFamily="34" charset="0"/>
              </a:rPr>
              <a:t>AA-AA</a:t>
            </a:r>
            <a:endParaRPr lang="pt-BR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15" name="CaixaDeTexto 114"/>
          <p:cNvSpPr txBox="1"/>
          <p:nvPr/>
        </p:nvSpPr>
        <p:spPr>
          <a:xfrm>
            <a:off x="6985355" y="2062620"/>
            <a:ext cx="49244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prstClr val="black"/>
                </a:solidFill>
                <a:cs typeface="Arial" panose="020B0604020202020204" pitchFamily="34" charset="0"/>
              </a:rPr>
              <a:t>AA</a:t>
            </a:r>
            <a:endParaRPr lang="pt-BR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17" name="CaixaDeTexto 116"/>
          <p:cNvSpPr txBox="1"/>
          <p:nvPr/>
        </p:nvSpPr>
        <p:spPr>
          <a:xfrm>
            <a:off x="6802641" y="2593212"/>
            <a:ext cx="1579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Peptídeos e aminoácidos livres </a:t>
            </a:r>
            <a:endParaRPr lang="pt-BR" sz="16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19" name="Seta em curva para baixo 118"/>
          <p:cNvSpPr/>
          <p:nvPr/>
        </p:nvSpPr>
        <p:spPr>
          <a:xfrm>
            <a:off x="5822910" y="1306742"/>
            <a:ext cx="1810486" cy="40993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20" name="Seta em curva para baixo 119"/>
          <p:cNvSpPr/>
          <p:nvPr/>
        </p:nvSpPr>
        <p:spPr>
          <a:xfrm rot="5981724">
            <a:off x="7441108" y="3586614"/>
            <a:ext cx="2366788" cy="804291"/>
          </a:xfrm>
          <a:prstGeom prst="curvedDownArrow">
            <a:avLst>
              <a:gd name="adj1" fmla="val 16137"/>
              <a:gd name="adj2" fmla="val 63771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21" name="CaixaDeTexto 120"/>
          <p:cNvSpPr txBox="1"/>
          <p:nvPr/>
        </p:nvSpPr>
        <p:spPr>
          <a:xfrm>
            <a:off x="2362200" y="5345342"/>
            <a:ext cx="1692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Amônia</a:t>
            </a:r>
            <a:endParaRPr lang="pt-BR" sz="32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23" name="CaixaDeTexto 122"/>
          <p:cNvSpPr txBox="1"/>
          <p:nvPr/>
        </p:nvSpPr>
        <p:spPr>
          <a:xfrm>
            <a:off x="2820089" y="4640830"/>
            <a:ext cx="1040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prstClr val="black"/>
                </a:solidFill>
                <a:cs typeface="Arial" panose="020B0604020202020204" pitchFamily="34" charset="0"/>
              </a:rPr>
              <a:t>NH</a:t>
            </a:r>
            <a:r>
              <a:rPr lang="pt-BR" sz="3200" baseline="-25000" dirty="0" smtClean="0">
                <a:solidFill>
                  <a:prstClr val="black"/>
                </a:solidFill>
                <a:cs typeface="Arial" panose="020B0604020202020204" pitchFamily="34" charset="0"/>
              </a:rPr>
              <a:t>3</a:t>
            </a:r>
            <a:endParaRPr lang="pt-BR" sz="32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25" name="Seta em curva para a direita 124"/>
          <p:cNvSpPr/>
          <p:nvPr/>
        </p:nvSpPr>
        <p:spPr>
          <a:xfrm rot="5400000">
            <a:off x="3919799" y="3168998"/>
            <a:ext cx="645142" cy="228466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26" name="Colchete esquerdo 125"/>
          <p:cNvSpPr/>
          <p:nvPr/>
        </p:nvSpPr>
        <p:spPr>
          <a:xfrm rot="16200000">
            <a:off x="7480141" y="1726450"/>
            <a:ext cx="276136" cy="1440227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28" name="CaixaDeTexto 127"/>
          <p:cNvSpPr txBox="1"/>
          <p:nvPr/>
        </p:nvSpPr>
        <p:spPr>
          <a:xfrm>
            <a:off x="5849542" y="6183542"/>
            <a:ext cx="17704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Aminoácido</a:t>
            </a:r>
            <a:endParaRPr lang="pt-BR" sz="16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3" name="Elipse 62"/>
          <p:cNvSpPr/>
          <p:nvPr/>
        </p:nvSpPr>
        <p:spPr>
          <a:xfrm>
            <a:off x="160588" y="1904227"/>
            <a:ext cx="166624" cy="22792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800">
              <a:ln>
                <a:solidFill>
                  <a:srgbClr val="FFFF00"/>
                </a:solidFill>
              </a:ln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6" name="Elipse 65"/>
          <p:cNvSpPr/>
          <p:nvPr/>
        </p:nvSpPr>
        <p:spPr>
          <a:xfrm>
            <a:off x="243902" y="1260572"/>
            <a:ext cx="166624" cy="22792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800">
              <a:ln>
                <a:solidFill>
                  <a:srgbClr val="FFFF00"/>
                </a:solidFill>
              </a:ln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5" name="CaixaDeTexto 54"/>
          <p:cNvSpPr txBox="1"/>
          <p:nvPr/>
        </p:nvSpPr>
        <p:spPr>
          <a:xfrm>
            <a:off x="6172200" y="65782"/>
            <a:ext cx="19211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Proteína solúvel</a:t>
            </a:r>
            <a:endParaRPr lang="pt-BR" sz="32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13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  <p:bldP spid="30" grpId="0" animBg="1"/>
      <p:bldP spid="32" grpId="0"/>
      <p:bldP spid="52" grpId="0"/>
      <p:bldP spid="57" grpId="0" animBg="1"/>
      <p:bldP spid="62" grpId="0"/>
      <p:bldP spid="77" grpId="0"/>
      <p:bldP spid="78" grpId="0"/>
      <p:bldP spid="79" grpId="0"/>
      <p:bldP spid="88" grpId="0"/>
      <p:bldP spid="89" grpId="0"/>
      <p:bldP spid="90" grpId="0"/>
      <p:bldP spid="95" grpId="0"/>
      <p:bldP spid="109" grpId="0" animBg="1"/>
      <p:bldP spid="110" grpId="0"/>
      <p:bldP spid="113" grpId="0"/>
      <p:bldP spid="114" grpId="0"/>
      <p:bldP spid="115" grpId="0"/>
      <p:bldP spid="117" grpId="0"/>
      <p:bldP spid="119" grpId="0" animBg="1"/>
      <p:bldP spid="120" grpId="0" animBg="1"/>
      <p:bldP spid="121" grpId="0"/>
      <p:bldP spid="123" grpId="0"/>
      <p:bldP spid="125" grpId="0" animBg="1"/>
      <p:bldP spid="126" grpId="0" animBg="1"/>
      <p:bldP spid="128" grpId="0"/>
      <p:bldP spid="5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9132"/>
            <a:ext cx="9144000" cy="152161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3" y="2318070"/>
            <a:ext cx="1571625" cy="14644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143" y="2484145"/>
            <a:ext cx="7362857" cy="915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Retângulo 18"/>
          <p:cNvSpPr/>
          <p:nvPr/>
        </p:nvSpPr>
        <p:spPr>
          <a:xfrm>
            <a:off x="54864" y="1237959"/>
            <a:ext cx="6390902" cy="11772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pt-BR" sz="3600" dirty="0">
                <a:ln w="0"/>
                <a:solidFill>
                  <a:srgbClr val="15542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*Inscrições a partir de 17 de abril</a:t>
            </a:r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740" y="1199875"/>
            <a:ext cx="2271264" cy="535565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741" y="1863474"/>
            <a:ext cx="372881" cy="347458"/>
          </a:xfrm>
          <a:prstGeom prst="rect">
            <a:avLst/>
          </a:prstGeom>
        </p:spPr>
      </p:pic>
      <p:sp>
        <p:nvSpPr>
          <p:cNvPr id="28" name="Retângulo 27"/>
          <p:cNvSpPr/>
          <p:nvPr/>
        </p:nvSpPr>
        <p:spPr>
          <a:xfrm>
            <a:off x="0" y="4479131"/>
            <a:ext cx="9144000" cy="1521619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pic>
        <p:nvPicPr>
          <p:cNvPr id="35" name="Imagem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959" y="3711409"/>
            <a:ext cx="7151224" cy="407194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076661" y="1930456"/>
            <a:ext cx="1858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rgbClr val="24307E"/>
                </a:solidFill>
                <a:latin typeface="Arial Narrow" panose="020B0606020202030204" pitchFamily="34" charset="0"/>
              </a:rPr>
              <a:t>www.isfqcbrazil.com.br</a:t>
            </a:r>
          </a:p>
        </p:txBody>
      </p:sp>
      <p:sp>
        <p:nvSpPr>
          <p:cNvPr id="12" name="Retângulo 11"/>
          <p:cNvSpPr/>
          <p:nvPr/>
        </p:nvSpPr>
        <p:spPr bwMode="auto">
          <a:xfrm>
            <a:off x="1" y="0"/>
            <a:ext cx="9143999" cy="838200"/>
          </a:xfrm>
          <a:prstGeom prst="rect">
            <a:avLst/>
          </a:prstGeom>
          <a:solidFill>
            <a:srgbClr val="0042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txBody>
          <a:bodyPr lIns="408554" tIns="204277" rIns="408554" bIns="204277"/>
          <a:lstStyle/>
          <a:p>
            <a:pPr algn="ctr" defTabSz="817108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4000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</a:t>
            </a:r>
            <a:r>
              <a:rPr lang="en-US" sz="4000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vento</a:t>
            </a:r>
            <a:r>
              <a:rPr lang="en-US" sz="4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de </a:t>
            </a:r>
            <a:r>
              <a:rPr lang="en-US" sz="4000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Conservação</a:t>
            </a:r>
            <a:r>
              <a:rPr lang="en-US" sz="4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!!</a:t>
            </a:r>
            <a:endParaRPr lang="en-US" sz="40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77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 bwMode="auto">
          <a:xfrm>
            <a:off x="1" y="0"/>
            <a:ext cx="9143999" cy="838200"/>
          </a:xfrm>
          <a:prstGeom prst="rect">
            <a:avLst/>
          </a:prstGeom>
          <a:solidFill>
            <a:srgbClr val="0042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txBody>
          <a:bodyPr lIns="408554" tIns="204277" rIns="408554" bIns="204277"/>
          <a:lstStyle/>
          <a:p>
            <a:pPr algn="ctr" defTabSz="81710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/>
            </a:pPr>
            <a:endParaRPr lang="en-US" sz="24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9" name="Imagem 8" descr="logo-esalq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10600" y="137410"/>
            <a:ext cx="381000" cy="5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-152400" y="70233"/>
            <a:ext cx="914400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0" tIns="45715" rIns="91430" bIns="45715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Proteólise</a:t>
            </a:r>
            <a:r>
              <a:rPr lang="en-US" sz="36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sz="3600" kern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na</a:t>
            </a:r>
            <a:r>
              <a:rPr lang="en-US" sz="36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sz="3600" kern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fermentação</a:t>
            </a:r>
            <a:r>
              <a:rPr lang="en-US" sz="36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do </a:t>
            </a:r>
            <a:r>
              <a:rPr lang="en-US" sz="3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</a:t>
            </a:r>
            <a:r>
              <a:rPr lang="en-US" sz="3600" kern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rão</a:t>
            </a:r>
            <a:endParaRPr lang="en-US" sz="3600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6713"/>
            <a:ext cx="9144000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CaixaDeTexto 18"/>
          <p:cNvSpPr txBox="1"/>
          <p:nvPr/>
        </p:nvSpPr>
        <p:spPr>
          <a:xfrm>
            <a:off x="6024396" y="6228020"/>
            <a:ext cx="3084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Fonte:Junges</a:t>
            </a:r>
            <a:r>
              <a:rPr lang="en-US" b="1" dirty="0" smtClean="0"/>
              <a:t> et al., 2015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3866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3"/>
          <p:cNvGraphicFramePr>
            <a:graphicFrameLocks noChangeAspect="1"/>
          </p:cNvGraphicFramePr>
          <p:nvPr>
            <p:extLst/>
          </p:nvPr>
        </p:nvGraphicFramePr>
        <p:xfrm>
          <a:off x="212030" y="1988840"/>
          <a:ext cx="8534400" cy="321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Planilha" r:id="rId4" imgW="4552849" imgH="1685880" progId="Excel.Sheet.8">
                  <p:embed/>
                </p:oleObj>
              </mc:Choice>
              <mc:Fallback>
                <p:oleObj name="Planilha" r:id="rId4" imgW="4552849" imgH="168588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18000"/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030" y="1988840"/>
                        <a:ext cx="8534400" cy="321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1" name="Text Box 4"/>
          <p:cNvSpPr txBox="1">
            <a:spLocks noChangeArrowheads="1"/>
          </p:cNvSpPr>
          <p:nvPr/>
        </p:nvSpPr>
        <p:spPr bwMode="auto">
          <a:xfrm>
            <a:off x="228600" y="717550"/>
            <a:ext cx="8763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2800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Snaplage</a:t>
            </a:r>
            <a:r>
              <a:rPr lang="pt-BR" sz="2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pt-BR" sz="2800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contains</a:t>
            </a:r>
            <a:r>
              <a:rPr lang="pt-BR" sz="2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more</a:t>
            </a:r>
            <a:r>
              <a:rPr lang="pt-BR" sz="2800" dirty="0" smtClean="0">
                <a:latin typeface="Calibri" panose="020F0502020204030204" pitchFamily="34" charset="0"/>
              </a:rPr>
              <a:t> </a:t>
            </a:r>
            <a:r>
              <a:rPr lang="pt-BR" sz="2800" dirty="0" err="1" smtClean="0">
                <a:latin typeface="Calibri" panose="020F0502020204030204" pitchFamily="34" charset="0"/>
              </a:rPr>
              <a:t>yeasts</a:t>
            </a:r>
            <a:r>
              <a:rPr lang="pt-BR" sz="2800" dirty="0" smtClean="0">
                <a:latin typeface="Calibri" panose="020F0502020204030204" pitchFamily="34" charset="0"/>
              </a:rPr>
              <a:t> </a:t>
            </a:r>
            <a:r>
              <a:rPr lang="pt-BR" sz="2800" dirty="0" err="1" smtClean="0">
                <a:latin typeface="Calibri" panose="020F0502020204030204" pitchFamily="34" charset="0"/>
              </a:rPr>
              <a:t>and</a:t>
            </a:r>
            <a:r>
              <a:rPr lang="pt-BR" sz="2800" dirty="0" smtClean="0">
                <a:latin typeface="Calibri" panose="020F0502020204030204" pitchFamily="34" charset="0"/>
              </a:rPr>
              <a:t> </a:t>
            </a:r>
            <a:r>
              <a:rPr lang="pt-BR" sz="2800" dirty="0" err="1" smtClean="0">
                <a:latin typeface="Calibri" panose="020F0502020204030204" pitchFamily="34" charset="0"/>
              </a:rPr>
              <a:t>fungi</a:t>
            </a:r>
            <a:r>
              <a:rPr lang="pt-BR" sz="2800" dirty="0" smtClean="0">
                <a:latin typeface="Calibri" panose="020F0502020204030204" pitchFamily="34" charset="0"/>
              </a:rPr>
              <a:t> </a:t>
            </a:r>
            <a:r>
              <a:rPr lang="pt-BR" sz="2800" dirty="0" err="1" smtClean="0">
                <a:latin typeface="Calibri" panose="020F0502020204030204" pitchFamily="34" charset="0"/>
              </a:rPr>
              <a:t>than</a:t>
            </a:r>
            <a:r>
              <a:rPr lang="pt-BR" sz="2800" dirty="0" smtClean="0">
                <a:latin typeface="Calibri" panose="020F0502020204030204" pitchFamily="34" charset="0"/>
              </a:rPr>
              <a:t> HMG</a:t>
            </a:r>
            <a:endParaRPr lang="pt-BR" sz="2800" dirty="0">
              <a:latin typeface="Calibri" panose="020F0502020204030204" pitchFamily="34" charset="0"/>
            </a:endParaRPr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5796136" y="5517232"/>
            <a:ext cx="3043064" cy="192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pt-BR" sz="1800" dirty="0">
                <a:solidFill>
                  <a:schemeClr val="tx2"/>
                </a:solidFill>
              </a:rPr>
              <a:t>				</a:t>
            </a:r>
          </a:p>
          <a:p>
            <a:pPr eaLnBrk="1" hangingPunct="1"/>
            <a:r>
              <a:rPr lang="pt-BR" sz="2000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Source</a:t>
            </a:r>
            <a:r>
              <a:rPr lang="pt-BR" sz="2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: </a:t>
            </a:r>
            <a:r>
              <a:rPr lang="pt-BR" sz="2000" dirty="0">
                <a:latin typeface="Calibri" panose="020F0502020204030204" pitchFamily="34" charset="0"/>
              </a:rPr>
              <a:t>JOBIM et al. (1999)</a:t>
            </a:r>
            <a:r>
              <a:rPr lang="pt-BR" sz="1800" dirty="0"/>
              <a:t>			</a:t>
            </a:r>
            <a:r>
              <a:rPr lang="pt-BR" sz="1800" dirty="0">
                <a:solidFill>
                  <a:schemeClr val="tx2"/>
                </a:solidFill>
              </a:rPr>
              <a:t>			</a:t>
            </a:r>
          </a:p>
          <a:p>
            <a:pPr eaLnBrk="1" hangingPunct="1">
              <a:spcBef>
                <a:spcPct val="50000"/>
              </a:spcBef>
            </a:pPr>
            <a:endParaRPr lang="pt-BR" sz="1800" dirty="0">
              <a:solidFill>
                <a:schemeClr val="tx2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2987824" y="2725990"/>
            <a:ext cx="49685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2800" dirty="0" err="1" smtClean="0">
                <a:latin typeface="Calibri" panose="020F0502020204030204" pitchFamily="34" charset="0"/>
              </a:rPr>
              <a:t>Yeasts</a:t>
            </a:r>
            <a:r>
              <a:rPr lang="pt-BR" sz="2800" dirty="0" smtClean="0">
                <a:latin typeface="Calibri" panose="020F0502020204030204" pitchFamily="34" charset="0"/>
              </a:rPr>
              <a:t> , CFU</a:t>
            </a:r>
            <a:r>
              <a:rPr lang="en-US" sz="2800" dirty="0" smtClean="0">
                <a:latin typeface="Calibri" panose="020F0502020204030204" pitchFamily="34" charset="0"/>
              </a:rPr>
              <a:t>/g silage</a:t>
            </a:r>
            <a:endParaRPr lang="pt-BR" sz="2800" dirty="0">
              <a:latin typeface="Calibri" panose="020F050202020403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131840" y="3997280"/>
            <a:ext cx="4680520" cy="3931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2800" dirty="0" err="1" smtClean="0">
                <a:latin typeface="Calibri" panose="020F0502020204030204" pitchFamily="34" charset="0"/>
              </a:rPr>
              <a:t>Fungi</a:t>
            </a:r>
            <a:r>
              <a:rPr lang="pt-BR" sz="2800" dirty="0" smtClean="0">
                <a:latin typeface="Calibri" panose="020F0502020204030204" pitchFamily="34" charset="0"/>
              </a:rPr>
              <a:t> , CFU</a:t>
            </a:r>
            <a:r>
              <a:rPr lang="en-US" sz="2800" dirty="0" smtClean="0">
                <a:latin typeface="Calibri" panose="020F0502020204030204" pitchFamily="34" charset="0"/>
              </a:rPr>
              <a:t>/g silage</a:t>
            </a:r>
            <a:endParaRPr lang="pt-BR" sz="2800" dirty="0">
              <a:latin typeface="Calibri" panose="020F050202020403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7587444" y="2375498"/>
            <a:ext cx="140415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 panose="020F0502020204030204" pitchFamily="34" charset="0"/>
              </a:rPr>
              <a:t>Means</a:t>
            </a:r>
            <a:endParaRPr lang="pt-BR" sz="2800" dirty="0">
              <a:latin typeface="Calibri" panose="020F0502020204030204" pitchFamily="34" charset="0"/>
            </a:endParaRPr>
          </a:p>
        </p:txBody>
      </p:sp>
      <p:pic>
        <p:nvPicPr>
          <p:cNvPr id="8" name="Imagem 7" descr="logo-esalq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10600" y="137410"/>
            <a:ext cx="381000" cy="5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8233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 bwMode="auto">
          <a:xfrm>
            <a:off x="1" y="0"/>
            <a:ext cx="9143999" cy="838200"/>
          </a:xfrm>
          <a:prstGeom prst="rect">
            <a:avLst/>
          </a:prstGeom>
          <a:solidFill>
            <a:srgbClr val="0042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txBody>
          <a:bodyPr lIns="408554" tIns="204277" rIns="408554" bIns="204277"/>
          <a:lstStyle/>
          <a:p>
            <a:pPr algn="ctr" defTabSz="81710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/>
            </a:pPr>
            <a:endParaRPr lang="en-US" sz="24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9" name="Imagem 8" descr="logo-esalq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10600" y="137410"/>
            <a:ext cx="381000" cy="5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CaixaDeTexto 7"/>
          <p:cNvSpPr txBox="1"/>
          <p:nvPr/>
        </p:nvSpPr>
        <p:spPr>
          <a:xfrm>
            <a:off x="6300192" y="6374290"/>
            <a:ext cx="2839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b="1" dirty="0" smtClean="0">
                <a:solidFill>
                  <a:srgbClr val="000000"/>
                </a:solidFill>
              </a:rPr>
              <a:t>Fonte: Fernandes, 2014</a:t>
            </a:r>
            <a:endParaRPr lang="pt-BR" dirty="0">
              <a:solidFill>
                <a:srgbClr val="000000"/>
              </a:solidFill>
            </a:endParaRPr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7210319"/>
              </p:ext>
            </p:extLst>
          </p:nvPr>
        </p:nvGraphicFramePr>
        <p:xfrm>
          <a:off x="609600" y="1219200"/>
          <a:ext cx="8191500" cy="5155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-152400" y="70233"/>
            <a:ext cx="914400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0" tIns="45715" rIns="91430" bIns="45715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Prolamina</a:t>
            </a:r>
            <a:r>
              <a:rPr lang="en-US" sz="36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x </a:t>
            </a:r>
            <a:r>
              <a:rPr lang="en-US" sz="3600" kern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Digestibilidade</a:t>
            </a:r>
            <a:endParaRPr lang="en-US" sz="3600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4925704" y="5652448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0000"/>
                </a:solidFill>
              </a:rPr>
              <a:t>3</a:t>
            </a:r>
            <a:endParaRPr lang="pt-BR" sz="1600" b="1" dirty="0">
              <a:solidFill>
                <a:srgbClr val="FF0000"/>
              </a:solidFill>
            </a:endParaRPr>
          </a:p>
        </p:txBody>
      </p:sp>
      <p:grpSp>
        <p:nvGrpSpPr>
          <p:cNvPr id="2" name="Grupo 4"/>
          <p:cNvGrpSpPr/>
          <p:nvPr/>
        </p:nvGrpSpPr>
        <p:grpSpPr>
          <a:xfrm>
            <a:off x="2660831" y="1428373"/>
            <a:ext cx="2449773" cy="4106931"/>
            <a:chOff x="2660831" y="1428373"/>
            <a:chExt cx="2449773" cy="4106931"/>
          </a:xfrm>
        </p:grpSpPr>
        <p:cxnSp>
          <p:nvCxnSpPr>
            <p:cNvPr id="3" name="Conector de seta reta 2"/>
            <p:cNvCxnSpPr/>
            <p:nvPr/>
          </p:nvCxnSpPr>
          <p:spPr>
            <a:xfrm flipH="1" flipV="1">
              <a:off x="5001904" y="2715904"/>
              <a:ext cx="76200" cy="28194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Elipse 3"/>
            <p:cNvSpPr/>
            <p:nvPr/>
          </p:nvSpPr>
          <p:spPr>
            <a:xfrm rot="1583585">
              <a:off x="2660831" y="1428373"/>
              <a:ext cx="2449773" cy="1524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866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 bwMode="auto">
          <a:xfrm>
            <a:off x="1" y="0"/>
            <a:ext cx="9143999" cy="838200"/>
          </a:xfrm>
          <a:prstGeom prst="rect">
            <a:avLst/>
          </a:prstGeom>
          <a:solidFill>
            <a:srgbClr val="0042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txBody>
          <a:bodyPr lIns="408554" tIns="204277" rIns="408554" bIns="204277"/>
          <a:lstStyle/>
          <a:p>
            <a:pPr algn="ctr" defTabSz="81710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/>
            </a:pPr>
            <a:endParaRPr lang="en-US" sz="24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9" name="Imagem 8" descr="logo-esalq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10600" y="137410"/>
            <a:ext cx="381000" cy="5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-152400" y="70233"/>
            <a:ext cx="914400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0" tIns="45715" rIns="91430" bIns="45715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SiIagem</a:t>
            </a:r>
            <a:r>
              <a:rPr lang="en-US" sz="36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da </a:t>
            </a:r>
            <a:r>
              <a:rPr lang="en-US" sz="3600" kern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espiga</a:t>
            </a:r>
            <a:r>
              <a:rPr lang="en-US" sz="36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sz="3600" kern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vs</a:t>
            </a:r>
            <a:r>
              <a:rPr lang="en-US" sz="36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sz="3600" kern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Fração</a:t>
            </a:r>
            <a:r>
              <a:rPr lang="en-US" sz="36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N</a:t>
            </a:r>
            <a:endParaRPr lang="en-US" sz="3600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/>
          <a:srcRect l="10641" t="8602" r="10450" b="5407"/>
          <a:stretch/>
        </p:blipFill>
        <p:spPr>
          <a:xfrm rot="16200000">
            <a:off x="1818313" y="134014"/>
            <a:ext cx="5363357" cy="777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66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 bwMode="auto">
          <a:xfrm>
            <a:off x="1" y="70520"/>
            <a:ext cx="9143999" cy="8382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  <a:reflection blurRad="6350" stA="50000" endA="300" endPos="55000" dir="5400000" sy="-100000" algn="bl" rotWithShape="0"/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txBody>
          <a:bodyPr lIns="408554" tIns="204277" rIns="408554" bIns="204277"/>
          <a:lstStyle/>
          <a:p>
            <a:pPr algn="ctr" defTabSz="81710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/>
            </a:pPr>
            <a:endParaRPr lang="en-US" sz="24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72" name="Imagem 71" descr="logo-esalq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10600" y="137410"/>
            <a:ext cx="381000" cy="5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CaixaDeTexto 6"/>
          <p:cNvSpPr txBox="1"/>
          <p:nvPr/>
        </p:nvSpPr>
        <p:spPr>
          <a:xfrm>
            <a:off x="6876256" y="6474023"/>
            <a:ext cx="22893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400" dirty="0" err="1" smtClean="0">
                <a:solidFill>
                  <a:srgbClr val="000000"/>
                </a:solidFill>
              </a:rPr>
              <a:t>Source</a:t>
            </a:r>
            <a:r>
              <a:rPr lang="pt-BR" sz="1400" dirty="0" smtClean="0">
                <a:solidFill>
                  <a:srgbClr val="000000"/>
                </a:solidFill>
              </a:rPr>
              <a:t>: Hoffman et (2012)</a:t>
            </a:r>
            <a:endParaRPr lang="pt-BR" sz="1400" dirty="0">
              <a:solidFill>
                <a:srgbClr val="000000"/>
              </a:solidFill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-242248" y="157178"/>
            <a:ext cx="9144000" cy="480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0" tIns="45715" rIns="91430" bIns="45715" anchor="ctr">
            <a:spAutoFit/>
          </a:bodyPr>
          <a:lstStyle/>
          <a:p>
            <a:pPr algn="ctr" defTabSz="81710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kern="0" dirty="0" smtClean="0">
                <a:latin typeface="Calibri" panose="020F0502020204030204" pitchFamily="34" charset="0"/>
                <a:cs typeface="Arial" pitchFamily="34" charset="0"/>
              </a:rPr>
              <a:t>Storage time allows the breakage of protein matrix</a:t>
            </a:r>
            <a:endParaRPr lang="en-US" sz="2800" kern="0" dirty="0"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7984" y="764078"/>
            <a:ext cx="5608031" cy="554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6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 bwMode="auto">
          <a:xfrm>
            <a:off x="1" y="0"/>
            <a:ext cx="9143999" cy="8382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  <a:reflection blurRad="6350" stA="50000" endA="300" endPos="55000" dir="5400000" sy="-100000" algn="bl" rotWithShape="0"/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txBody>
          <a:bodyPr lIns="408554" tIns="204277" rIns="408554" bIns="204277"/>
          <a:lstStyle/>
          <a:p>
            <a:pPr algn="ctr" defTabSz="81710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/>
            </a:pPr>
            <a:endParaRPr lang="en-US" sz="24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72" name="Imagem 71" descr="logo-esalq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10600" y="137410"/>
            <a:ext cx="381000" cy="5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4" name="Gráfico 3"/>
          <p:cNvGraphicFramePr>
            <a:graphicFrameLocks/>
          </p:cNvGraphicFramePr>
          <p:nvPr>
            <p:extLst/>
          </p:nvPr>
        </p:nvGraphicFramePr>
        <p:xfrm>
          <a:off x="323528" y="838200"/>
          <a:ext cx="8287072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CaixaDeTexto 1"/>
          <p:cNvSpPr txBox="1"/>
          <p:nvPr/>
        </p:nvSpPr>
        <p:spPr>
          <a:xfrm>
            <a:off x="2604448" y="6248400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</a:rPr>
              <a:t>Flint</a:t>
            </a:r>
            <a:endParaRPr lang="pt-BR" sz="1400" b="1" dirty="0">
              <a:solidFill>
                <a:srgbClr val="000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783240" y="6248400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</a:rPr>
              <a:t>Dent</a:t>
            </a:r>
            <a:endParaRPr lang="pt-BR" sz="1400" b="1" dirty="0">
              <a:solidFill>
                <a:srgbClr val="0000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982831" y="6474023"/>
            <a:ext cx="2271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400" dirty="0" err="1" smtClean="0">
                <a:solidFill>
                  <a:srgbClr val="000000"/>
                </a:solidFill>
              </a:rPr>
              <a:t>Source</a:t>
            </a:r>
            <a:r>
              <a:rPr lang="pt-BR" sz="1400" dirty="0" smtClean="0">
                <a:solidFill>
                  <a:srgbClr val="000000"/>
                </a:solidFill>
              </a:rPr>
              <a:t>: Fernandes (2014)</a:t>
            </a:r>
            <a:endParaRPr lang="pt-BR" sz="1400" dirty="0">
              <a:solidFill>
                <a:srgbClr val="000000"/>
              </a:solidFill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-242248" y="157178"/>
            <a:ext cx="9144000" cy="480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0" tIns="45715" rIns="91430" bIns="45715" anchor="ctr">
            <a:spAutoFit/>
          </a:bodyPr>
          <a:lstStyle/>
          <a:p>
            <a:pPr algn="ctr" defTabSz="81710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kern="0" dirty="0" smtClean="0">
                <a:latin typeface="Calibri" panose="020F0502020204030204" pitchFamily="34" charset="0"/>
                <a:cs typeface="Arial" pitchFamily="34" charset="0"/>
              </a:rPr>
              <a:t>Storage time matches starch digestibility HMG </a:t>
            </a:r>
            <a:r>
              <a:rPr lang="en-US" sz="2800" kern="0" dirty="0" err="1" smtClean="0">
                <a:latin typeface="Calibri" panose="020F0502020204030204" pitchFamily="34" charset="0"/>
                <a:cs typeface="Arial" pitchFamily="34" charset="0"/>
              </a:rPr>
              <a:t>vs</a:t>
            </a:r>
            <a:r>
              <a:rPr lang="en-US" sz="2800" kern="0" dirty="0" smtClean="0">
                <a:latin typeface="Calibri" panose="020F0502020204030204" pitchFamily="34" charset="0"/>
                <a:cs typeface="Arial" pitchFamily="34" charset="0"/>
              </a:rPr>
              <a:t> RHYG</a:t>
            </a:r>
            <a:endParaRPr lang="en-US" sz="2800" kern="0" dirty="0">
              <a:latin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31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tângulo 70"/>
          <p:cNvSpPr/>
          <p:nvPr/>
        </p:nvSpPr>
        <p:spPr bwMode="auto">
          <a:xfrm>
            <a:off x="-13647" y="0"/>
            <a:ext cx="9143999" cy="8382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  <a:reflection blurRad="6350" stA="50000" endA="300" endPos="55000" dir="5400000" sy="-100000" algn="bl" rotWithShape="0"/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txBody>
          <a:bodyPr lIns="408554" tIns="204277" rIns="408554" bIns="204277"/>
          <a:lstStyle/>
          <a:p>
            <a:pPr defTabSz="81710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/>
            </a:pPr>
            <a:endParaRPr lang="en-US" sz="22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72" name="Imagem 71" descr="logo-esalq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10600" y="137410"/>
            <a:ext cx="381000" cy="5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5" name="Gráfico 4"/>
          <p:cNvGraphicFramePr>
            <a:graphicFrameLocks/>
          </p:cNvGraphicFramePr>
          <p:nvPr>
            <p:extLst/>
          </p:nvPr>
        </p:nvGraphicFramePr>
        <p:xfrm>
          <a:off x="467544" y="838200"/>
          <a:ext cx="8280920" cy="5111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-246996" y="120879"/>
            <a:ext cx="9144000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0" tIns="45715" rIns="91430" bIns="45715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srgbClr val="FFFFFF"/>
                </a:solidFill>
              </a:rPr>
              <a:t>[</a:t>
            </a:r>
            <a:r>
              <a:rPr lang="pt-BR" sz="3200" dirty="0" err="1" smtClean="0">
                <a:latin typeface="Calibri" panose="020F0502020204030204" pitchFamily="34" charset="0"/>
              </a:rPr>
              <a:t>Prolamin</a:t>
            </a:r>
            <a:r>
              <a:rPr lang="pt-BR" sz="3200" dirty="0" smtClean="0">
                <a:latin typeface="Calibri" panose="020F0502020204030204" pitchFamily="34" charset="0"/>
              </a:rPr>
              <a:t> </a:t>
            </a:r>
            <a:r>
              <a:rPr lang="pt-BR" sz="3200" dirty="0" err="1" smtClean="0">
                <a:latin typeface="Calibri" panose="020F0502020204030204" pitchFamily="34" charset="0"/>
              </a:rPr>
              <a:t>decay</a:t>
            </a:r>
            <a:r>
              <a:rPr lang="pt-BR" sz="3200" dirty="0" smtClean="0">
                <a:latin typeface="Calibri" panose="020F0502020204030204" pitchFamily="34" charset="0"/>
              </a:rPr>
              <a:t> </a:t>
            </a:r>
            <a:r>
              <a:rPr lang="pt-BR" sz="3200" dirty="0" err="1" smtClean="0">
                <a:latin typeface="Calibri" panose="020F0502020204030204" pitchFamily="34" charset="0"/>
              </a:rPr>
              <a:t>across</a:t>
            </a:r>
            <a:r>
              <a:rPr lang="pt-BR" sz="3200" dirty="0" smtClean="0">
                <a:latin typeface="Calibri" panose="020F0502020204030204" pitchFamily="34" charset="0"/>
              </a:rPr>
              <a:t> </a:t>
            </a:r>
            <a:r>
              <a:rPr lang="pt-BR" sz="3200" dirty="0" err="1" smtClean="0">
                <a:latin typeface="Calibri" panose="020F0502020204030204" pitchFamily="34" charset="0"/>
              </a:rPr>
              <a:t>storage</a:t>
            </a:r>
            <a:r>
              <a:rPr lang="pt-BR" sz="3200" dirty="0" smtClean="0">
                <a:latin typeface="Calibri" panose="020F0502020204030204" pitchFamily="34" charset="0"/>
              </a:rPr>
              <a:t> time</a:t>
            </a:r>
            <a:endParaRPr lang="en-US" sz="3200" dirty="0">
              <a:latin typeface="Calibri" panose="020F050202020403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754231" y="6397823"/>
            <a:ext cx="2271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400" dirty="0" err="1" smtClean="0">
                <a:solidFill>
                  <a:srgbClr val="000000"/>
                </a:solidFill>
              </a:rPr>
              <a:t>Source</a:t>
            </a:r>
            <a:r>
              <a:rPr lang="pt-BR" sz="1400" dirty="0" smtClean="0">
                <a:solidFill>
                  <a:srgbClr val="000000"/>
                </a:solidFill>
              </a:rPr>
              <a:t>: Fernandes (2014)</a:t>
            </a:r>
            <a:endParaRPr lang="pt-BR" sz="1400" dirty="0">
              <a:solidFill>
                <a:srgbClr val="00000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604448" y="5949280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</a:rPr>
              <a:t>Flint</a:t>
            </a:r>
            <a:endParaRPr lang="pt-BR" sz="1400" b="1" dirty="0">
              <a:solidFill>
                <a:srgbClr val="00000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5783240" y="5916375"/>
            <a:ext cx="838200" cy="372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</a:rPr>
              <a:t>Dent</a:t>
            </a:r>
            <a:endParaRPr lang="pt-BR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83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 bwMode="auto">
          <a:xfrm>
            <a:off x="1" y="0"/>
            <a:ext cx="9143999" cy="838200"/>
          </a:xfrm>
          <a:prstGeom prst="rect">
            <a:avLst/>
          </a:prstGeom>
          <a:solidFill>
            <a:srgbClr val="0042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txBody>
          <a:bodyPr lIns="408554" tIns="204277" rIns="408554" bIns="204277"/>
          <a:lstStyle/>
          <a:p>
            <a:pPr algn="ctr" defTabSz="817108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4000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Época</a:t>
            </a:r>
            <a:r>
              <a:rPr lang="en-US" sz="4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de </a:t>
            </a:r>
            <a:r>
              <a:rPr lang="en-US" sz="4000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colheita</a:t>
            </a:r>
            <a:r>
              <a:rPr lang="en-US" sz="4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- </a:t>
            </a:r>
            <a:r>
              <a:rPr lang="en-US" sz="4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Toplage</a:t>
            </a:r>
            <a:endParaRPr lang="en-US" sz="40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 descr="logo-esalq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10600" y="137410"/>
            <a:ext cx="381000" cy="5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040" y="2780928"/>
            <a:ext cx="8676456" cy="386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" name="Conector de seta reta 9"/>
          <p:cNvCxnSpPr/>
          <p:nvPr/>
        </p:nvCxnSpPr>
        <p:spPr>
          <a:xfrm flipH="1">
            <a:off x="5436096" y="2636912"/>
            <a:ext cx="936104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round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3923928" y="6237312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Tempo</a:t>
            </a:r>
            <a:endParaRPr lang="pt-BR" sz="2400" b="1" dirty="0"/>
          </a:p>
        </p:txBody>
      </p:sp>
      <p:cxnSp>
        <p:nvCxnSpPr>
          <p:cNvPr id="13" name="Conector de seta reta 12"/>
          <p:cNvCxnSpPr/>
          <p:nvPr/>
        </p:nvCxnSpPr>
        <p:spPr>
          <a:xfrm>
            <a:off x="395536" y="6669360"/>
            <a:ext cx="8424936" cy="0"/>
          </a:xfrm>
          <a:prstGeom prst="straightConnector1">
            <a:avLst/>
          </a:prstGeom>
          <a:ln w="79375">
            <a:gradFill flip="none" rotWithShape="1">
              <a:gsLst>
                <a:gs pos="0">
                  <a:srgbClr val="006600"/>
                </a:gs>
                <a:gs pos="50000">
                  <a:srgbClr val="00B050"/>
                </a:gs>
                <a:gs pos="100000">
                  <a:srgbClr val="FFC000"/>
                </a:gs>
              </a:gsLst>
              <a:lin ang="0" scaled="1"/>
              <a:tileRect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/>
          <p:cNvSpPr txBox="1"/>
          <p:nvPr/>
        </p:nvSpPr>
        <p:spPr>
          <a:xfrm>
            <a:off x="4860032" y="1569566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FF0000"/>
                </a:solidFill>
              </a:rPr>
              <a:t>65 – 70% Umidade </a:t>
            </a:r>
          </a:p>
          <a:p>
            <a:pPr algn="ctr"/>
            <a:r>
              <a:rPr lang="pt-BR" b="1" dirty="0" smtClean="0">
                <a:solidFill>
                  <a:srgbClr val="FF0000"/>
                </a:solidFill>
              </a:rPr>
              <a:t>(Planta)</a:t>
            </a:r>
          </a:p>
        </p:txBody>
      </p:sp>
      <p:pic>
        <p:nvPicPr>
          <p:cNvPr id="14" name="Imagem 1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36712"/>
            <a:ext cx="486003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 bwMode="auto">
          <a:xfrm>
            <a:off x="0" y="0"/>
            <a:ext cx="9143999" cy="838200"/>
          </a:xfrm>
          <a:prstGeom prst="rect">
            <a:avLst/>
          </a:prstGeom>
          <a:solidFill>
            <a:srgbClr val="0042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txBody>
          <a:bodyPr lIns="408554" tIns="204277" rIns="408554" bIns="204277"/>
          <a:lstStyle/>
          <a:p>
            <a:pPr algn="ctr" defTabSz="817108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4000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Aditivos</a:t>
            </a:r>
            <a:r>
              <a:rPr lang="en-US" sz="4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000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em</a:t>
            </a:r>
            <a:r>
              <a:rPr lang="en-US" sz="4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Snaplage</a:t>
            </a:r>
            <a:endParaRPr lang="en-US" sz="4000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m 2" descr="logo-esalq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10600" y="137410"/>
            <a:ext cx="381000" cy="5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66715"/>
              </p:ext>
            </p:extLst>
          </p:nvPr>
        </p:nvGraphicFramePr>
        <p:xfrm>
          <a:off x="107505" y="2219967"/>
          <a:ext cx="9036494" cy="25908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304255"/>
                <a:gridCol w="1368152"/>
                <a:gridCol w="1008112"/>
                <a:gridCol w="953134"/>
                <a:gridCol w="2322535"/>
                <a:gridCol w="1080306"/>
              </a:tblGrid>
              <a:tr h="370840">
                <a:tc>
                  <a:txBody>
                    <a:bodyPr/>
                    <a:lstStyle/>
                    <a:p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/>
                        <a:t>Controle</a:t>
                      </a:r>
                      <a:endParaRPr lang="pt-BR" sz="2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LB10</a:t>
                      </a:r>
                      <a:endParaRPr lang="pt-BR" sz="2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LB50</a:t>
                      </a:r>
                      <a:endParaRPr lang="pt-BR" sz="2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/>
                        <a:t>Ác</a:t>
                      </a:r>
                      <a:r>
                        <a:rPr lang="en-US" sz="2200" dirty="0" smtClean="0"/>
                        <a:t>.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Propiônico</a:t>
                      </a:r>
                      <a:endParaRPr lang="en-US" sz="2200" baseline="0" dirty="0" smtClean="0"/>
                    </a:p>
                    <a:p>
                      <a:r>
                        <a:rPr lang="en-US" sz="2200" baseline="0" dirty="0" smtClean="0"/>
                        <a:t>   </a:t>
                      </a:r>
                      <a:r>
                        <a:rPr lang="en-US" sz="2200" baseline="0" dirty="0" err="1" smtClean="0"/>
                        <a:t>Tamponado</a:t>
                      </a:r>
                      <a:endParaRPr lang="pt-BR" sz="2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P- valor</a:t>
                      </a:r>
                      <a:endParaRPr lang="pt-BR" sz="2200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pH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4,06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3,91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3,99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4,14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0,07</a:t>
                      </a:r>
                      <a:endParaRPr lang="pt-BR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MS,  %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56,9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55,8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57,2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57,8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0,28</a:t>
                      </a:r>
                      <a:endParaRPr lang="pt-BR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Perda</a:t>
                      </a:r>
                      <a:r>
                        <a:rPr lang="en-US" sz="2400" dirty="0" smtClean="0"/>
                        <a:t> MS, %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9,0a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9,0a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6,6ab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5,4b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0,04</a:t>
                      </a:r>
                      <a:endParaRPr lang="pt-BR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Perda</a:t>
                      </a:r>
                      <a:r>
                        <a:rPr lang="en-US" sz="2400" dirty="0" smtClean="0"/>
                        <a:t> gases,%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1.2a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0.8a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0.5ab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0.2b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0.03</a:t>
                      </a:r>
                      <a:endParaRPr lang="pt-BR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4499992" y="5373216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i="1" dirty="0" smtClean="0"/>
              <a:t>(Salvo, et al, 2017 no prelo</a:t>
            </a:r>
            <a:r>
              <a:rPr lang="pt-BR" dirty="0" smtClean="0"/>
              <a:t>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6562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44624"/>
            <a:ext cx="6912768" cy="1143000"/>
          </a:xfrm>
          <a:noFill/>
          <a:effectLst>
            <a:outerShdw sx="61000" sy="61000" algn="tl" rotWithShape="0">
              <a:prstClr val="black"/>
            </a:outerShdw>
          </a:effectLst>
        </p:spPr>
        <p:txBody>
          <a:bodyPr>
            <a:noAutofit/>
          </a:bodyPr>
          <a:lstStyle/>
          <a:p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>
                <a:latin typeface="Calibri" panose="020F0502020204030204" pitchFamily="34" charset="0"/>
              </a:rPr>
              <a:t>Aerobic stability: </a:t>
            </a:r>
            <a:br>
              <a:rPr lang="en-US" sz="3200" b="1" dirty="0" smtClean="0">
                <a:latin typeface="Calibri" panose="020F0502020204030204" pitchFamily="34" charset="0"/>
              </a:rPr>
            </a:br>
            <a:r>
              <a:rPr lang="en-US" sz="3200" b="1" dirty="0" smtClean="0">
                <a:latin typeface="Calibri" panose="020F0502020204030204" pitchFamily="34" charset="0"/>
              </a:rPr>
              <a:t>Optimal </a:t>
            </a:r>
            <a:r>
              <a:rPr lang="en-US" sz="3200" b="1" dirty="0">
                <a:latin typeface="Calibri" panose="020F0502020204030204" pitchFamily="34" charset="0"/>
              </a:rPr>
              <a:t>dose </a:t>
            </a:r>
            <a:r>
              <a:rPr lang="en-US" sz="3200" b="1" dirty="0" smtClean="0">
                <a:latin typeface="Calibri" panose="020F0502020204030204" pitchFamily="34" charset="0"/>
              </a:rPr>
              <a:t>of </a:t>
            </a:r>
            <a:r>
              <a:rPr lang="en-US" sz="3200" b="1" dirty="0" err="1" smtClean="0">
                <a:latin typeface="Calibri" panose="020F0502020204030204" pitchFamily="34" charset="0"/>
              </a:rPr>
              <a:t>heterolactic</a:t>
            </a:r>
            <a:r>
              <a:rPr lang="en-US" sz="3200" b="1" dirty="0" smtClean="0">
                <a:latin typeface="Calibri" panose="020F0502020204030204" pitchFamily="34" charset="0"/>
              </a:rPr>
              <a:t> bacteria</a:t>
            </a:r>
            <a:r>
              <a:rPr lang="pt-BR" sz="3200" dirty="0"/>
              <a:t/>
            </a:r>
            <a:br>
              <a:rPr lang="pt-BR" sz="3200" dirty="0"/>
            </a:br>
            <a:endParaRPr lang="pt-BR" sz="3200" dirty="0"/>
          </a:p>
        </p:txBody>
      </p:sp>
      <p:pic>
        <p:nvPicPr>
          <p:cNvPr id="4" name="Imagem 1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5627" y="1556792"/>
            <a:ext cx="6592745" cy="4230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30" name="AutoShape 6"/>
          <p:cNvCxnSpPr>
            <a:cxnSpLocks noChangeShapeType="1"/>
          </p:cNvCxnSpPr>
          <p:nvPr/>
        </p:nvCxnSpPr>
        <p:spPr bwMode="auto">
          <a:xfrm>
            <a:off x="4773194" y="2852936"/>
            <a:ext cx="17013" cy="2160240"/>
          </a:xfrm>
          <a:prstGeom prst="straightConnector1">
            <a:avLst/>
          </a:prstGeom>
          <a:noFill/>
          <a:ln w="254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1" name="AutoShape 7"/>
          <p:cNvCxnSpPr>
            <a:cxnSpLocks noChangeShapeType="1"/>
          </p:cNvCxnSpPr>
          <p:nvPr/>
        </p:nvCxnSpPr>
        <p:spPr bwMode="auto">
          <a:xfrm flipH="1">
            <a:off x="2195736" y="2852936"/>
            <a:ext cx="2568952" cy="0"/>
          </a:xfrm>
          <a:prstGeom prst="straightConnector1">
            <a:avLst/>
          </a:prstGeom>
          <a:noFill/>
          <a:ln w="254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Rectangle 6"/>
          <p:cNvSpPr/>
          <p:nvPr/>
        </p:nvSpPr>
        <p:spPr>
          <a:xfrm>
            <a:off x="611560" y="5733256"/>
            <a:ext cx="79928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>
                <a:cs typeface="Arial" pitchFamily="34" charset="0"/>
              </a:rPr>
              <a:t>Aerobic </a:t>
            </a:r>
            <a:r>
              <a:rPr lang="en-US" sz="1600" dirty="0">
                <a:cs typeface="Arial" pitchFamily="34" charset="0"/>
              </a:rPr>
              <a:t>stability = 264.5 - 0.00034 × (</a:t>
            </a:r>
            <a:r>
              <a:rPr lang="en-US" sz="1600" dirty="0" smtClean="0">
                <a:cs typeface="Arial" pitchFamily="34" charset="0"/>
              </a:rPr>
              <a:t>500.000 </a:t>
            </a:r>
            <a:r>
              <a:rPr lang="en-US" sz="1600" dirty="0">
                <a:cs typeface="Arial" pitchFamily="34" charset="0"/>
              </a:rPr>
              <a:t>- application rate); if application rate is ≥ </a:t>
            </a:r>
            <a:r>
              <a:rPr lang="en-US" sz="1600" dirty="0" smtClean="0">
                <a:cs typeface="Arial" pitchFamily="34" charset="0"/>
              </a:rPr>
              <a:t>500.000 </a:t>
            </a:r>
            <a:r>
              <a:rPr lang="en-US" sz="1600" dirty="0" err="1">
                <a:cs typeface="Arial" pitchFamily="34" charset="0"/>
              </a:rPr>
              <a:t>cfu</a:t>
            </a:r>
            <a:r>
              <a:rPr lang="en-US" sz="1600" dirty="0">
                <a:cs typeface="Arial" pitchFamily="34" charset="0"/>
              </a:rPr>
              <a:t>/g then aerobic stability = 264.5 h. </a:t>
            </a:r>
            <a:r>
              <a:rPr lang="en-US" sz="1600" i="1" dirty="0">
                <a:cs typeface="Arial" pitchFamily="34" charset="0"/>
              </a:rPr>
              <a:t>P</a:t>
            </a:r>
            <a:r>
              <a:rPr lang="en-US" sz="1600" dirty="0">
                <a:cs typeface="Arial" pitchFamily="34" charset="0"/>
              </a:rPr>
              <a:t> &lt; </a:t>
            </a:r>
            <a:r>
              <a:rPr lang="en-US" sz="1600" dirty="0" smtClean="0">
                <a:cs typeface="Arial" pitchFamily="34" charset="0"/>
              </a:rPr>
              <a:t>0.01. </a:t>
            </a:r>
            <a:r>
              <a:rPr lang="en-US" sz="1600" dirty="0">
                <a:cs typeface="Arial" pitchFamily="34" charset="0"/>
              </a:rPr>
              <a:t>R</a:t>
            </a:r>
            <a:r>
              <a:rPr lang="en-US" sz="1600" baseline="30000" dirty="0">
                <a:cs typeface="Arial" pitchFamily="34" charset="0"/>
              </a:rPr>
              <a:t>2</a:t>
            </a:r>
            <a:r>
              <a:rPr lang="en-US" sz="1600" dirty="0">
                <a:cs typeface="Arial" pitchFamily="34" charset="0"/>
              </a:rPr>
              <a:t> = </a:t>
            </a:r>
            <a:r>
              <a:rPr lang="en-US" sz="1600" dirty="0" smtClean="0">
                <a:cs typeface="Arial" pitchFamily="34" charset="0"/>
              </a:rPr>
              <a:t>0.56. </a:t>
            </a:r>
            <a:r>
              <a:rPr lang="en-US" sz="1600" dirty="0">
                <a:cs typeface="Arial" pitchFamily="34" charset="0"/>
              </a:rPr>
              <a:t>RMSE = 72.78.</a:t>
            </a:r>
            <a:endParaRPr lang="pt-BR" sz="1600" dirty="0">
              <a:cs typeface="Arial" pitchFamily="34" charset="0"/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179512" y="145920"/>
            <a:ext cx="8653202" cy="978824"/>
            <a:chOff x="179512" y="145920"/>
            <a:chExt cx="8653202" cy="978824"/>
          </a:xfrm>
        </p:grpSpPr>
        <p:pic>
          <p:nvPicPr>
            <p:cNvPr id="12" name="Imagem 1" descr="Qualidade e Conservação de Forragens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9512" y="145920"/>
              <a:ext cx="936104" cy="978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Imagem 2" descr="logo-esalq.gif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244408" y="188640"/>
              <a:ext cx="588306" cy="864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CaixaDeTexto 9"/>
          <p:cNvSpPr txBox="1"/>
          <p:nvPr/>
        </p:nvSpPr>
        <p:spPr>
          <a:xfrm>
            <a:off x="2195736" y="2420888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rgbClr val="FF0000"/>
                </a:solidFill>
              </a:rPr>
              <a:t>264.5 h</a:t>
            </a:r>
            <a:endParaRPr lang="pt-BR" sz="2000" b="1" dirty="0">
              <a:solidFill>
                <a:srgbClr val="FF0000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4860032" y="4509120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rgbClr val="FF0000"/>
                </a:solidFill>
              </a:rPr>
              <a:t>5 x 10</a:t>
            </a:r>
            <a:r>
              <a:rPr lang="pt-BR" sz="2000" b="1" baseline="30000" dirty="0" smtClean="0">
                <a:solidFill>
                  <a:srgbClr val="FF0000"/>
                </a:solidFill>
              </a:rPr>
              <a:t>5</a:t>
            </a:r>
            <a:endParaRPr lang="pt-BR" sz="2000" b="1" baseline="30000" dirty="0">
              <a:solidFill>
                <a:srgbClr val="FF0000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796136" y="6300028"/>
            <a:ext cx="3084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Source: Daniel et al., 2015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6723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556792"/>
            <a:ext cx="6592745" cy="4230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23528" y="5661248"/>
            <a:ext cx="83529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>
                <a:cs typeface="Arial" pitchFamily="34" charset="0"/>
              </a:rPr>
              <a:t>Aerobic </a:t>
            </a:r>
            <a:r>
              <a:rPr lang="en-US" sz="1600" dirty="0">
                <a:cs typeface="Arial" pitchFamily="34" charset="0"/>
              </a:rPr>
              <a:t>stability = 49.08 + 218.11 × application rate. P &lt; </a:t>
            </a:r>
            <a:r>
              <a:rPr lang="en-US" sz="1600" dirty="0" smtClean="0">
                <a:cs typeface="Arial" pitchFamily="34" charset="0"/>
              </a:rPr>
              <a:t>0.01. </a:t>
            </a:r>
            <a:r>
              <a:rPr lang="en-US" sz="1600" dirty="0">
                <a:cs typeface="Arial" pitchFamily="34" charset="0"/>
              </a:rPr>
              <a:t>R2 = </a:t>
            </a:r>
            <a:r>
              <a:rPr lang="en-US" sz="1600" dirty="0" smtClean="0">
                <a:cs typeface="Arial" pitchFamily="34" charset="0"/>
              </a:rPr>
              <a:t>0.82. </a:t>
            </a:r>
            <a:r>
              <a:rPr lang="en-US" sz="1600" dirty="0">
                <a:cs typeface="Arial" pitchFamily="34" charset="0"/>
              </a:rPr>
              <a:t>RMSE = 26.32.</a:t>
            </a:r>
            <a:endParaRPr lang="pt-BR" sz="1600" dirty="0">
              <a:cs typeface="Arial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259632" y="44624"/>
            <a:ext cx="6912768" cy="1143000"/>
          </a:xfrm>
          <a:noFill/>
        </p:spPr>
        <p:txBody>
          <a:bodyPr>
            <a:noAutofit/>
          </a:bodyPr>
          <a:lstStyle/>
          <a:p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>
                <a:latin typeface="Calibri" panose="020F0502020204030204" pitchFamily="34" charset="0"/>
              </a:rPr>
              <a:t>Aerobic stability: </a:t>
            </a:r>
            <a:br>
              <a:rPr lang="en-US" sz="3200" b="1" dirty="0" smtClean="0">
                <a:latin typeface="Calibri" panose="020F0502020204030204" pitchFamily="34" charset="0"/>
              </a:rPr>
            </a:br>
            <a:r>
              <a:rPr lang="en-US" sz="3200" b="1" dirty="0" smtClean="0">
                <a:latin typeface="Calibri" panose="020F0502020204030204" pitchFamily="34" charset="0"/>
              </a:rPr>
              <a:t>Optimal </a:t>
            </a:r>
            <a:r>
              <a:rPr lang="en-US" sz="3200" b="1" dirty="0">
                <a:latin typeface="Calibri" panose="020F0502020204030204" pitchFamily="34" charset="0"/>
              </a:rPr>
              <a:t>dose </a:t>
            </a:r>
            <a:r>
              <a:rPr lang="en-US" sz="3200" b="1" dirty="0" smtClean="0">
                <a:latin typeface="Calibri" panose="020F0502020204030204" pitchFamily="34" charset="0"/>
              </a:rPr>
              <a:t>of chemical additives</a:t>
            </a:r>
            <a:r>
              <a:rPr lang="pt-BR" sz="3200" dirty="0"/>
              <a:t/>
            </a:r>
            <a:br>
              <a:rPr lang="pt-BR" sz="3200" dirty="0"/>
            </a:br>
            <a:endParaRPr lang="pt-BR" sz="3200" dirty="0"/>
          </a:p>
        </p:txBody>
      </p:sp>
      <p:grpSp>
        <p:nvGrpSpPr>
          <p:cNvPr id="9" name="Grupo 8"/>
          <p:cNvGrpSpPr/>
          <p:nvPr/>
        </p:nvGrpSpPr>
        <p:grpSpPr>
          <a:xfrm>
            <a:off x="179512" y="145920"/>
            <a:ext cx="8653202" cy="978824"/>
            <a:chOff x="179512" y="145920"/>
            <a:chExt cx="8653202" cy="978824"/>
          </a:xfrm>
        </p:grpSpPr>
        <p:pic>
          <p:nvPicPr>
            <p:cNvPr id="10" name="Imagem 1" descr="Qualidade e Conservação de Forragens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9512" y="145920"/>
              <a:ext cx="936104" cy="978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Imagem 2" descr="logo-esalq.gif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244408" y="188640"/>
              <a:ext cx="588306" cy="864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8" name="Conector reto 17"/>
          <p:cNvCxnSpPr/>
          <p:nvPr/>
        </p:nvCxnSpPr>
        <p:spPr>
          <a:xfrm flipV="1">
            <a:off x="6012160" y="2924944"/>
            <a:ext cx="0" cy="1368152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/>
        </p:nvCxnSpPr>
        <p:spPr>
          <a:xfrm flipV="1">
            <a:off x="2267744" y="4293096"/>
            <a:ext cx="3744416" cy="72008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6012160" y="357301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∆ = 109</a:t>
            </a:r>
            <a:endParaRPr lang="pt-BR" b="1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4067944" y="443711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∆ = 0.5</a:t>
            </a:r>
            <a:endParaRPr lang="pt-BR" b="1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2843808" y="1628800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20 </a:t>
            </a:r>
            <a:r>
              <a:rPr lang="pt-BR" b="1" dirty="0" err="1" smtClean="0"/>
              <a:t>hours</a:t>
            </a:r>
            <a:r>
              <a:rPr lang="pt-BR" b="1" dirty="0" smtClean="0"/>
              <a:t> input  0,1%</a:t>
            </a:r>
          </a:p>
          <a:p>
            <a:r>
              <a:rPr lang="pt-BR" b="1" dirty="0" smtClean="0"/>
              <a:t>264 </a:t>
            </a:r>
            <a:r>
              <a:rPr lang="pt-BR" b="1" dirty="0" err="1" smtClean="0"/>
              <a:t>hours</a:t>
            </a:r>
            <a:r>
              <a:rPr lang="pt-BR" b="1" dirty="0" smtClean="0"/>
              <a:t> for 1%</a:t>
            </a:r>
            <a:endParaRPr lang="pt-BR" b="1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6024396" y="6228020"/>
            <a:ext cx="3084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Source: Daniel et al., 2015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7852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 bwMode="auto">
          <a:xfrm>
            <a:off x="1" y="0"/>
            <a:ext cx="9143999" cy="838200"/>
          </a:xfrm>
          <a:prstGeom prst="rect">
            <a:avLst/>
          </a:prstGeom>
          <a:solidFill>
            <a:srgbClr val="0042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txBody>
          <a:bodyPr lIns="408554" tIns="204277" rIns="408554" bIns="204277"/>
          <a:lstStyle/>
          <a:p>
            <a:pPr algn="ctr" defTabSz="817108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4000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Desempenho</a:t>
            </a:r>
            <a:r>
              <a:rPr lang="en-US" sz="4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de </a:t>
            </a:r>
            <a:r>
              <a:rPr lang="en-US" sz="4000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animais</a:t>
            </a:r>
            <a:endParaRPr lang="en-US" sz="40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Content Placeholder 3"/>
          <p:cNvGraphicFramePr>
            <a:graphicFrameLocks/>
          </p:cNvGraphicFramePr>
          <p:nvPr/>
        </p:nvGraphicFramePr>
        <p:xfrm>
          <a:off x="457200" y="980730"/>
          <a:ext cx="8229600" cy="5184573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1158237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Grão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úmido</a:t>
                      </a:r>
                      <a:endParaRPr lang="en-US" sz="1800" dirty="0"/>
                    </a:p>
                  </a:txBody>
                  <a:tcPr marT="45713" marB="457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 err="1" smtClean="0"/>
                        <a:t>Snaplage</a:t>
                      </a:r>
                      <a:endParaRPr lang="en-US" sz="1800" i="1" dirty="0"/>
                    </a:p>
                  </a:txBody>
                  <a:tcPr marT="45713" marB="457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 err="1" smtClean="0"/>
                        <a:t>Snaplage</a:t>
                      </a:r>
                      <a:r>
                        <a:rPr lang="en-US" sz="1800" dirty="0" smtClean="0"/>
                        <a:t> + </a:t>
                      </a:r>
                    </a:p>
                    <a:p>
                      <a:pPr algn="ctr"/>
                      <a:r>
                        <a:rPr lang="en-US" sz="1800" dirty="0" err="1" smtClean="0"/>
                        <a:t>Milho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seco</a:t>
                      </a:r>
                      <a:endParaRPr lang="en-US" sz="1800" dirty="0"/>
                    </a:p>
                  </a:txBody>
                  <a:tcPr marT="45713" marB="457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 &lt;</a:t>
                      </a:r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71056"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/>
                        <a:t>CMS, kg/d</a:t>
                      </a:r>
                      <a:endParaRPr lang="en-US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27,1</a:t>
                      </a:r>
                      <a:r>
                        <a:rPr lang="en-US" baseline="30000" dirty="0" smtClean="0"/>
                        <a:t>a</a:t>
                      </a:r>
                      <a:endParaRPr lang="en-US" baseline="30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24,9</a:t>
                      </a:r>
                      <a:r>
                        <a:rPr lang="en-US" baseline="30000" dirty="0" smtClean="0"/>
                        <a:t>b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24,2</a:t>
                      </a:r>
                      <a:r>
                        <a:rPr lang="en-US" baseline="30000" dirty="0" smtClean="0"/>
                        <a:t>b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&lt;0,001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71056">
                <a:tc>
                  <a:txBody>
                    <a:bodyPr/>
                    <a:lstStyle/>
                    <a:p>
                      <a:pPr algn="l"/>
                      <a:r>
                        <a:rPr lang="en-US" b="1" dirty="0" err="1" smtClean="0"/>
                        <a:t>Leite</a:t>
                      </a:r>
                      <a:r>
                        <a:rPr lang="en-US" b="1" dirty="0" smtClean="0"/>
                        <a:t>, kg/d</a:t>
                      </a:r>
                      <a:endParaRPr lang="en-US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39,5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39,4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39,4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0,98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71056">
                <a:tc>
                  <a:txBody>
                    <a:bodyPr/>
                    <a:lstStyle/>
                    <a:p>
                      <a:pPr algn="l"/>
                      <a:r>
                        <a:rPr lang="en-US" b="1" dirty="0" err="1" smtClean="0"/>
                        <a:t>Leite</a:t>
                      </a:r>
                      <a:r>
                        <a:rPr lang="en-US" b="1" dirty="0" smtClean="0"/>
                        <a:t>/CMS</a:t>
                      </a:r>
                      <a:endParaRPr lang="en-US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1,46</a:t>
                      </a:r>
                      <a:r>
                        <a:rPr lang="en-US" baseline="30000" dirty="0" smtClean="0"/>
                        <a:t>b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1,57</a:t>
                      </a:r>
                      <a:r>
                        <a:rPr lang="en-US" baseline="30000" dirty="0" smtClean="0"/>
                        <a:t>a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1,62</a:t>
                      </a:r>
                      <a:r>
                        <a:rPr lang="en-US" baseline="30000" dirty="0" smtClean="0"/>
                        <a:t>a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&lt;0,001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71056">
                <a:tc>
                  <a:txBody>
                    <a:bodyPr/>
                    <a:lstStyle/>
                    <a:p>
                      <a:pPr algn="l"/>
                      <a:r>
                        <a:rPr lang="en-US" b="1" dirty="0" err="1" smtClean="0"/>
                        <a:t>Gordura</a:t>
                      </a:r>
                      <a:r>
                        <a:rPr lang="en-US" b="1" dirty="0" smtClean="0"/>
                        <a:t> %</a:t>
                      </a:r>
                      <a:endParaRPr lang="en-US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3,67</a:t>
                      </a:r>
                      <a:r>
                        <a:rPr lang="en-US" baseline="30000" dirty="0" smtClean="0"/>
                        <a:t>a</a:t>
                      </a:r>
                      <a:endParaRPr lang="en-US" baseline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3,40</a:t>
                      </a:r>
                      <a:r>
                        <a:rPr lang="en-US" baseline="30000" dirty="0" smtClean="0"/>
                        <a:t>b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3,52</a:t>
                      </a:r>
                      <a:r>
                        <a:rPr lang="en-US" baseline="30000" dirty="0" smtClean="0"/>
                        <a:t>ab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0,05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71056">
                <a:tc>
                  <a:txBody>
                    <a:bodyPr/>
                    <a:lstStyle/>
                    <a:p>
                      <a:pPr algn="l"/>
                      <a:r>
                        <a:rPr lang="en-US" b="1" dirty="0" err="1" smtClean="0"/>
                        <a:t>Proteína</a:t>
                      </a:r>
                      <a:r>
                        <a:rPr lang="en-US" b="1" baseline="0" dirty="0" smtClean="0"/>
                        <a:t> %</a:t>
                      </a:r>
                      <a:endParaRPr lang="en-US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2,97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2,93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2,94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0,89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71056"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/>
                        <a:t>NUL,</a:t>
                      </a:r>
                      <a:r>
                        <a:rPr lang="en-US" b="1" baseline="0" dirty="0" smtClean="0"/>
                        <a:t> mg/</a:t>
                      </a:r>
                      <a:r>
                        <a:rPr lang="en-US" b="1" baseline="0" dirty="0" err="1" smtClean="0"/>
                        <a:t>dL</a:t>
                      </a:r>
                      <a:endParaRPr lang="en-US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11,4</a:t>
                      </a:r>
                      <a:r>
                        <a:rPr lang="en-US" baseline="30000" dirty="0" smtClean="0"/>
                        <a:t>b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14,0</a:t>
                      </a:r>
                      <a:r>
                        <a:rPr lang="en-US" baseline="30000" dirty="0" smtClean="0"/>
                        <a:t>a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10,3</a:t>
                      </a:r>
                      <a:r>
                        <a:rPr lang="en-US" baseline="30000" dirty="0" smtClean="0"/>
                        <a:t>c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&lt;0,001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5868144" y="6165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Akins</a:t>
            </a:r>
            <a:r>
              <a:rPr lang="pt-BR" dirty="0" smtClean="0"/>
              <a:t> &amp; </a:t>
            </a:r>
            <a:r>
              <a:rPr lang="pt-BR" dirty="0" err="1" smtClean="0"/>
              <a:t>Shaver</a:t>
            </a:r>
            <a:r>
              <a:rPr lang="pt-BR" dirty="0" smtClean="0"/>
              <a:t>, 2014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 bwMode="auto">
          <a:xfrm>
            <a:off x="1" y="0"/>
            <a:ext cx="9143999" cy="838200"/>
          </a:xfrm>
          <a:prstGeom prst="rect">
            <a:avLst/>
          </a:prstGeom>
          <a:solidFill>
            <a:srgbClr val="0042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txBody>
          <a:bodyPr lIns="408554" tIns="204277" rIns="408554" bIns="204277"/>
          <a:lstStyle/>
          <a:p>
            <a:pPr algn="ctr" defTabSz="817108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4000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Considerações</a:t>
            </a:r>
            <a:r>
              <a:rPr lang="en-US" sz="4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000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Finais</a:t>
            </a:r>
            <a:endParaRPr lang="en-US" sz="40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m 2" descr="logo-esalq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10600" y="137410"/>
            <a:ext cx="381000" cy="5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CaixaDeTexto 3"/>
          <p:cNvSpPr txBox="1"/>
          <p:nvPr/>
        </p:nvSpPr>
        <p:spPr>
          <a:xfrm>
            <a:off x="251520" y="1556792"/>
            <a:ext cx="874008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à"/>
            </a:pPr>
            <a:r>
              <a:rPr lang="pt-BR" sz="2800" dirty="0" smtClean="0"/>
              <a:t>As alternativas de silagens com diferentes inclusões de grãos geram benefícios logísticos, nutricionais, de qualidade de produto animal e econômicos que precisam ser melhor dimensionados pelas pesquisas em andamento.</a:t>
            </a:r>
          </a:p>
          <a:p>
            <a:pPr algn="just"/>
            <a:endParaRPr lang="pt-BR" sz="2800" dirty="0" smtClean="0"/>
          </a:p>
          <a:p>
            <a:pPr marL="457200" indent="-457200" algn="just">
              <a:buFont typeface="Wingdings" panose="05000000000000000000" pitchFamily="2" charset="2"/>
              <a:buChar char="à"/>
            </a:pPr>
            <a:r>
              <a:rPr lang="pt-BR" sz="2800" dirty="0" smtClean="0"/>
              <a:t>Ajuste de aditivos e vedação ao processo</a:t>
            </a:r>
          </a:p>
          <a:p>
            <a:endParaRPr lang="pt-BR" sz="2800" dirty="0"/>
          </a:p>
          <a:p>
            <a:pPr algn="just"/>
            <a:r>
              <a:rPr lang="pt-BR" sz="2800" dirty="0" smtClean="0">
                <a:sym typeface="Wingdings" pitchFamily="2" charset="2"/>
              </a:rPr>
              <a:t>	</a:t>
            </a:r>
            <a:r>
              <a:rPr lang="pt-BR" sz="2800" dirty="0" smtClean="0"/>
              <a:t>A adequação de equipamentos para produção de </a:t>
            </a:r>
            <a:r>
              <a:rPr lang="pt-BR" sz="2800" i="1" dirty="0" err="1" smtClean="0"/>
              <a:t>snaplage</a:t>
            </a:r>
            <a:r>
              <a:rPr lang="pt-BR" sz="2800" dirty="0" smtClean="0"/>
              <a:t> deve ser reconhecida como uma grande evolução em sistemas de produção animal.</a:t>
            </a:r>
          </a:p>
          <a:p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09329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/>
          <p:cNvGraphicFramePr>
            <a:graphicFrameLocks/>
          </p:cNvGraphicFramePr>
          <p:nvPr>
            <p:extLst/>
          </p:nvPr>
        </p:nvGraphicFramePr>
        <p:xfrm>
          <a:off x="337085" y="917426"/>
          <a:ext cx="8512935" cy="5248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ítulo 1"/>
          <p:cNvSpPr txBox="1">
            <a:spLocks/>
          </p:cNvSpPr>
          <p:nvPr/>
        </p:nvSpPr>
        <p:spPr>
          <a:xfrm>
            <a:off x="133258" y="138358"/>
            <a:ext cx="8850020" cy="993215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dirty="0" err="1" smtClean="0">
                <a:latin typeface="Calibri" panose="020F0502020204030204" pitchFamily="34" charset="0"/>
              </a:rPr>
              <a:t>Rehydrated</a:t>
            </a:r>
            <a:r>
              <a:rPr lang="pt-BR" sz="3200" dirty="0" smtClean="0">
                <a:latin typeface="Calibri" panose="020F0502020204030204" pitchFamily="34" charset="0"/>
              </a:rPr>
              <a:t> </a:t>
            </a:r>
            <a:r>
              <a:rPr lang="pt-BR" sz="3200" dirty="0" err="1" smtClean="0">
                <a:latin typeface="Calibri" panose="020F0502020204030204" pitchFamily="34" charset="0"/>
              </a:rPr>
              <a:t>grain</a:t>
            </a:r>
            <a:r>
              <a:rPr lang="pt-BR" sz="3200" dirty="0" smtClean="0">
                <a:latin typeface="Calibri" panose="020F0502020204030204" pitchFamily="34" charset="0"/>
              </a:rPr>
              <a:t> </a:t>
            </a:r>
            <a:r>
              <a:rPr lang="pt-BR" sz="3200" dirty="0" err="1" smtClean="0">
                <a:latin typeface="Calibri" panose="020F0502020204030204" pitchFamily="34" charset="0"/>
              </a:rPr>
              <a:t>silage</a:t>
            </a:r>
            <a:r>
              <a:rPr lang="pt-BR" sz="3200" dirty="0" smtClean="0">
                <a:latin typeface="Calibri" panose="020F0502020204030204" pitchFamily="34" charset="0"/>
              </a:rPr>
              <a:t> </a:t>
            </a:r>
            <a:r>
              <a:rPr lang="pt-BR" sz="3200" i="1" dirty="0" err="1" smtClean="0">
                <a:latin typeface="Calibri" panose="020F0502020204030204" pitchFamily="34" charset="0"/>
              </a:rPr>
              <a:t>vs</a:t>
            </a:r>
            <a:r>
              <a:rPr lang="pt-BR" sz="3200" dirty="0" smtClean="0">
                <a:latin typeface="Calibri" panose="020F0502020204030204" pitchFamily="34" charset="0"/>
              </a:rPr>
              <a:t> HMG</a:t>
            </a:r>
            <a:endParaRPr lang="pt-BR" sz="3200" dirty="0">
              <a:latin typeface="Calibri" panose="020F0502020204030204" pitchFamily="34" charset="0"/>
            </a:endParaRPr>
          </a:p>
        </p:txBody>
      </p:sp>
      <p:sp>
        <p:nvSpPr>
          <p:cNvPr id="8" name="CaixaDeTexto 5"/>
          <p:cNvSpPr txBox="1"/>
          <p:nvPr/>
        </p:nvSpPr>
        <p:spPr>
          <a:xfrm>
            <a:off x="3666004" y="1305538"/>
            <a:ext cx="895350" cy="257175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b="1" u="sng" dirty="0" smtClean="0"/>
              <a:t>35.244</a:t>
            </a:r>
            <a:endParaRPr lang="pt-BR" sz="1400" b="1" u="sng" dirty="0"/>
          </a:p>
        </p:txBody>
      </p:sp>
      <p:sp>
        <p:nvSpPr>
          <p:cNvPr id="9" name="CaixaDeTexto 6"/>
          <p:cNvSpPr txBox="1"/>
          <p:nvPr/>
        </p:nvSpPr>
        <p:spPr>
          <a:xfrm>
            <a:off x="6953586" y="1305538"/>
            <a:ext cx="542924" cy="257175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b="1" u="sng" dirty="0"/>
              <a:t>101</a:t>
            </a:r>
          </a:p>
        </p:txBody>
      </p:sp>
      <p:graphicFrame>
        <p:nvGraphicFramePr>
          <p:cNvPr id="11" name="Tabela 10"/>
          <p:cNvGraphicFramePr>
            <a:graphicFrameLocks noGrp="1"/>
          </p:cNvGraphicFramePr>
          <p:nvPr>
            <p:extLst/>
          </p:nvPr>
        </p:nvGraphicFramePr>
        <p:xfrm>
          <a:off x="1426269" y="5664272"/>
          <a:ext cx="7410872" cy="8229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9978"/>
                <a:gridCol w="1039978"/>
                <a:gridCol w="1281799"/>
                <a:gridCol w="1080120"/>
                <a:gridCol w="758015"/>
                <a:gridCol w="1039978"/>
                <a:gridCol w="117100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pt-BR" sz="1600" b="1" dirty="0" err="1" smtClean="0">
                          <a:solidFill>
                            <a:schemeClr val="tx1"/>
                          </a:solidFill>
                        </a:rPr>
                        <a:t>Lactic</a:t>
                      </a:r>
                      <a:endParaRPr lang="pt-BR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pt-BR" sz="1600" b="1" dirty="0" smtClean="0">
                          <a:solidFill>
                            <a:schemeClr val="tx1"/>
                          </a:solidFill>
                        </a:rPr>
                        <a:t>2,1% MS</a:t>
                      </a:r>
                      <a:endParaRPr lang="pt-BR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pt-BR" sz="1600" b="1" dirty="0" err="1" smtClean="0">
                          <a:solidFill>
                            <a:schemeClr val="tx1"/>
                          </a:solidFill>
                        </a:rPr>
                        <a:t>Acetic</a:t>
                      </a:r>
                      <a:endParaRPr lang="pt-BR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pt-BR" sz="1600" b="1" dirty="0" smtClean="0">
                          <a:solidFill>
                            <a:schemeClr val="tx1"/>
                          </a:solidFill>
                        </a:rPr>
                        <a:t>0,4% MS</a:t>
                      </a:r>
                      <a:endParaRPr lang="pt-BR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pt-BR" sz="1600" b="1" dirty="0" err="1" smtClean="0">
                          <a:solidFill>
                            <a:schemeClr val="tx1"/>
                          </a:solidFill>
                        </a:rPr>
                        <a:t>Butíric</a:t>
                      </a:r>
                      <a:endParaRPr lang="pt-BR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pt-BR" sz="1600" b="1" dirty="0" smtClean="0">
                          <a:solidFill>
                            <a:schemeClr val="tx1"/>
                          </a:solidFill>
                        </a:rPr>
                        <a:t>5,8 mg/kg</a:t>
                      </a:r>
                      <a:endParaRPr lang="pt-BR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 err="1" smtClean="0">
                          <a:solidFill>
                            <a:schemeClr val="tx1"/>
                          </a:solidFill>
                        </a:rPr>
                        <a:t>Ethanol</a:t>
                      </a:r>
                      <a:endParaRPr lang="pt-BR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pt-BR" sz="1600" b="1" dirty="0" smtClean="0">
                          <a:solidFill>
                            <a:schemeClr val="tx1"/>
                          </a:solidFill>
                        </a:rPr>
                        <a:t>0,6% DM</a:t>
                      </a:r>
                      <a:endParaRPr lang="pt-BR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 smtClean="0">
                          <a:solidFill>
                            <a:schemeClr val="tx1"/>
                          </a:solidFill>
                        </a:rPr>
                        <a:t>pH</a:t>
                      </a:r>
                    </a:p>
                    <a:p>
                      <a:pPr algn="ctr"/>
                      <a:endParaRPr lang="pt-BR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pt-BR" sz="1600" b="1" dirty="0" smtClean="0">
                          <a:solidFill>
                            <a:schemeClr val="tx1"/>
                          </a:solidFill>
                        </a:rPr>
                        <a:t>4,2</a:t>
                      </a:r>
                      <a:endParaRPr lang="pt-BR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 smtClean="0">
                          <a:solidFill>
                            <a:schemeClr val="tx1"/>
                          </a:solidFill>
                        </a:rPr>
                        <a:t>DM </a:t>
                      </a:r>
                      <a:r>
                        <a:rPr lang="pt-BR" sz="1600" b="1" dirty="0" err="1" smtClean="0">
                          <a:solidFill>
                            <a:schemeClr val="tx1"/>
                          </a:solidFill>
                        </a:rPr>
                        <a:t>loss</a:t>
                      </a:r>
                      <a:endParaRPr lang="pt-BR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pt-BR" sz="1600" b="1" dirty="0" smtClean="0">
                          <a:solidFill>
                            <a:schemeClr val="tx1"/>
                          </a:solidFill>
                        </a:rPr>
                        <a:t>3,2%</a:t>
                      </a:r>
                      <a:endParaRPr lang="pt-BR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 err="1" smtClean="0">
                          <a:solidFill>
                            <a:schemeClr val="tx1"/>
                          </a:solidFill>
                        </a:rPr>
                        <a:t>Prolamins</a:t>
                      </a:r>
                      <a:endParaRPr lang="pt-BR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pt-BR" sz="1600" b="1" dirty="0" smtClean="0">
                          <a:solidFill>
                            <a:schemeClr val="tx1"/>
                          </a:solidFill>
                        </a:rPr>
                        <a:t>2,8% DM</a:t>
                      </a:r>
                      <a:endParaRPr lang="pt-BR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12" name="CaixaDeTexto 11"/>
          <p:cNvSpPr txBox="1"/>
          <p:nvPr/>
        </p:nvSpPr>
        <p:spPr>
          <a:xfrm>
            <a:off x="133258" y="6078829"/>
            <a:ext cx="138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 smtClean="0"/>
              <a:t>HMG</a:t>
            </a:r>
            <a:endParaRPr lang="pt-BR" b="1" i="1" dirty="0"/>
          </a:p>
        </p:txBody>
      </p:sp>
      <p:pic>
        <p:nvPicPr>
          <p:cNvPr id="10" name="Imagem 9" descr="logo-esalq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10600" y="137410"/>
            <a:ext cx="381000" cy="5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CaixaDeTexto 1"/>
          <p:cNvSpPr txBox="1"/>
          <p:nvPr/>
        </p:nvSpPr>
        <p:spPr>
          <a:xfrm>
            <a:off x="6156176" y="908720"/>
            <a:ext cx="2827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Source</a:t>
            </a:r>
            <a:r>
              <a:rPr lang="en-US" dirty="0" smtClean="0"/>
              <a:t>: </a:t>
            </a:r>
            <a:r>
              <a:rPr lang="en-US" dirty="0" err="1" smtClean="0"/>
              <a:t>Fernandes</a:t>
            </a:r>
            <a:r>
              <a:rPr lang="en-US" dirty="0" smtClean="0"/>
              <a:t>, 2014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9906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 bwMode="auto">
          <a:xfrm>
            <a:off x="1" y="0"/>
            <a:ext cx="9143999" cy="838200"/>
          </a:xfrm>
          <a:prstGeom prst="rect">
            <a:avLst/>
          </a:prstGeom>
          <a:solidFill>
            <a:srgbClr val="0042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txBody>
          <a:bodyPr lIns="408554" tIns="204277" rIns="408554" bIns="204277"/>
          <a:lstStyle/>
          <a:p>
            <a:pPr algn="ctr" defTabSz="817108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4000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Considerações</a:t>
            </a:r>
            <a:r>
              <a:rPr lang="en-US" sz="4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000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Finais</a:t>
            </a:r>
            <a:endParaRPr lang="en-US" sz="40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m 2" descr="logo-esalq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10600" y="137410"/>
            <a:ext cx="381000" cy="5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CaixaDeTexto 3"/>
          <p:cNvSpPr txBox="1"/>
          <p:nvPr/>
        </p:nvSpPr>
        <p:spPr>
          <a:xfrm>
            <a:off x="251520" y="1261204"/>
            <a:ext cx="87400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dirty="0" smtClean="0">
                <a:sym typeface="Wingdings" pitchFamily="2" charset="2"/>
              </a:rPr>
              <a:t>	</a:t>
            </a:r>
            <a:r>
              <a:rPr lang="pt-BR" sz="2800" dirty="0" err="1" smtClean="0"/>
              <a:t>Snaplage</a:t>
            </a:r>
            <a:r>
              <a:rPr lang="pt-BR" sz="2800" dirty="0" smtClean="0"/>
              <a:t> se constitui em uma alternativa promissora de sistema de produção otimizado em aspectos logísticos, agronômicos e, possivelmente, nutricional.</a:t>
            </a:r>
          </a:p>
          <a:p>
            <a:endParaRPr lang="pt-BR" sz="2800" dirty="0"/>
          </a:p>
          <a:p>
            <a:pPr algn="just"/>
            <a:r>
              <a:rPr lang="pt-BR" sz="2800" dirty="0" smtClean="0">
                <a:sym typeface="Wingdings" pitchFamily="2" charset="2"/>
              </a:rPr>
              <a:t>	</a:t>
            </a:r>
            <a:r>
              <a:rPr lang="pt-BR" sz="2800" dirty="0" smtClean="0"/>
              <a:t>A simbiose microbiana proporcionada pela presença de sabugo e brácteas no </a:t>
            </a:r>
            <a:r>
              <a:rPr lang="pt-BR" sz="2800" dirty="0" err="1" smtClean="0"/>
              <a:t>snaplage</a:t>
            </a:r>
            <a:r>
              <a:rPr lang="pt-BR" sz="2800" dirty="0" smtClean="0"/>
              <a:t> vem sugerindo  aumento na </a:t>
            </a:r>
            <a:r>
              <a:rPr lang="pt-BR" sz="2800" dirty="0" err="1" smtClean="0"/>
              <a:t>digestibilidade</a:t>
            </a:r>
            <a:r>
              <a:rPr lang="pt-BR" sz="2800" dirty="0" smtClean="0"/>
              <a:t> de amido em relação ao </a:t>
            </a:r>
            <a:r>
              <a:rPr lang="pt-BR" sz="2800" smtClean="0"/>
              <a:t>grão úmido.</a:t>
            </a:r>
            <a:endParaRPr lang="pt-BR" sz="2800" dirty="0" smtClean="0"/>
          </a:p>
        </p:txBody>
      </p:sp>
    </p:spTree>
    <p:extLst>
      <p:ext uri="{BB962C8B-B14F-4D97-AF65-F5344CB8AC3E}">
        <p14:creationId xmlns:p14="http://schemas.microsoft.com/office/powerpoint/2010/main" val="126995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 bwMode="auto">
          <a:xfrm>
            <a:off x="1" y="0"/>
            <a:ext cx="9143999" cy="838200"/>
          </a:xfrm>
          <a:prstGeom prst="rect">
            <a:avLst/>
          </a:prstGeom>
          <a:solidFill>
            <a:srgbClr val="0042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txBody>
          <a:bodyPr lIns="408554" tIns="204277" rIns="408554" bIns="204277"/>
          <a:lstStyle/>
          <a:p>
            <a:pPr algn="ctr" defTabSz="817108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4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Obrigado!</a:t>
            </a:r>
            <a:endParaRPr lang="en-US" sz="40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6" descr="Predio.jpg"/>
          <p:cNvPicPr>
            <a:picLocks noChangeAspect="1"/>
          </p:cNvPicPr>
          <p:nvPr/>
        </p:nvPicPr>
        <p:blipFill>
          <a:blip r:embed="rId2" cstate="print"/>
          <a:srcRect l="14440" t="37888" r="8078"/>
          <a:stretch>
            <a:fillRect/>
          </a:stretch>
        </p:blipFill>
        <p:spPr>
          <a:xfrm>
            <a:off x="31532" y="729952"/>
            <a:ext cx="9074912" cy="586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aixaDeTexto 3"/>
          <p:cNvSpPr txBox="1"/>
          <p:nvPr/>
        </p:nvSpPr>
        <p:spPr>
          <a:xfrm>
            <a:off x="467544" y="5733256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schemeClr val="bg1"/>
                </a:solidFill>
              </a:rPr>
              <a:t>nussio@usp.br</a:t>
            </a:r>
            <a:endParaRPr lang="pt-BR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 bwMode="auto">
          <a:xfrm>
            <a:off x="1" y="0"/>
            <a:ext cx="9143999" cy="838200"/>
          </a:xfrm>
          <a:prstGeom prst="rect">
            <a:avLst/>
          </a:prstGeom>
          <a:solidFill>
            <a:srgbClr val="0042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txBody>
          <a:bodyPr lIns="408554" tIns="204277" rIns="408554" bIns="204277"/>
          <a:lstStyle/>
          <a:p>
            <a:pPr algn="ctr" defTabSz="817108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4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Toplage</a:t>
            </a:r>
            <a:endParaRPr lang="en-US" sz="4000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m 2" descr="logo-esalq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10600" y="137410"/>
            <a:ext cx="381000" cy="5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38201"/>
            <a:ext cx="4692496" cy="309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654" y="836712"/>
            <a:ext cx="4486159" cy="309634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3057"/>
            <a:ext cx="9143999" cy="290708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5868144" y="6351711"/>
            <a:ext cx="3275856" cy="461665"/>
          </a:xfrm>
          <a:prstGeom prst="rect">
            <a:avLst/>
          </a:prstGeom>
          <a:solidFill>
            <a:srgbClr val="003300"/>
          </a:solidFill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bg1"/>
                </a:solidFill>
              </a:rPr>
              <a:t>Fonte: Kevin </a:t>
            </a:r>
            <a:r>
              <a:rPr lang="pt-BR" sz="2400" dirty="0" err="1" smtClean="0">
                <a:solidFill>
                  <a:schemeClr val="bg1"/>
                </a:solidFill>
              </a:rPr>
              <a:t>Shinners</a:t>
            </a:r>
            <a:endParaRPr lang="pt-B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86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 bwMode="auto">
          <a:xfrm>
            <a:off x="1" y="0"/>
            <a:ext cx="9143999" cy="838200"/>
          </a:xfrm>
          <a:prstGeom prst="rect">
            <a:avLst/>
          </a:prstGeom>
          <a:solidFill>
            <a:srgbClr val="0042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txBody>
          <a:bodyPr lIns="408554" tIns="204277" rIns="408554" bIns="204277"/>
          <a:lstStyle/>
          <a:p>
            <a:pPr algn="ctr" defTabSz="817108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4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Stalklage</a:t>
            </a:r>
            <a:endParaRPr lang="en-US" sz="4000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m 2" descr="logo-esalq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10600" y="137410"/>
            <a:ext cx="381000" cy="5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3085"/>
            <a:ext cx="4932040" cy="305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789040"/>
            <a:ext cx="4968553" cy="30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850170"/>
            <a:ext cx="4211959" cy="3010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591" y="3834456"/>
            <a:ext cx="4255409" cy="3023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20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 bwMode="auto">
          <a:xfrm>
            <a:off x="1" y="0"/>
            <a:ext cx="9143999" cy="838200"/>
          </a:xfrm>
          <a:prstGeom prst="rect">
            <a:avLst/>
          </a:prstGeom>
          <a:solidFill>
            <a:srgbClr val="0042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txBody>
          <a:bodyPr lIns="408554" tIns="204277" rIns="408554" bIns="204277"/>
          <a:lstStyle/>
          <a:p>
            <a:pPr algn="ctr" defTabSz="817108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2800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Época</a:t>
            </a:r>
            <a:r>
              <a:rPr lang="en-US" sz="28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de </a:t>
            </a:r>
            <a:r>
              <a:rPr lang="en-US" sz="2800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colheita</a:t>
            </a:r>
            <a:r>
              <a:rPr lang="en-US" sz="28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– </a:t>
            </a:r>
            <a:r>
              <a:rPr lang="en-US" sz="2800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Grão</a:t>
            </a:r>
            <a:r>
              <a:rPr lang="en-US" sz="28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seco</a:t>
            </a:r>
            <a:r>
              <a:rPr lang="en-US" sz="28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 </a:t>
            </a:r>
            <a:r>
              <a:rPr lang="en-US" sz="2800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</a:t>
            </a:r>
            <a:r>
              <a:rPr lang="en-US" sz="2800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rão</a:t>
            </a:r>
            <a:r>
              <a:rPr lang="en-US" sz="28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reidratado</a:t>
            </a:r>
            <a:endParaRPr lang="en-US" sz="28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 descr="logo-esalq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10600" y="137410"/>
            <a:ext cx="381000" cy="5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040" y="2780928"/>
            <a:ext cx="8676456" cy="386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CaixaDeTexto 10"/>
          <p:cNvSpPr txBox="1"/>
          <p:nvPr/>
        </p:nvSpPr>
        <p:spPr>
          <a:xfrm>
            <a:off x="3923928" y="6237312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Tempo</a:t>
            </a:r>
            <a:endParaRPr lang="pt-BR" sz="2400" b="1" dirty="0"/>
          </a:p>
        </p:txBody>
      </p:sp>
      <p:cxnSp>
        <p:nvCxnSpPr>
          <p:cNvPr id="13" name="Conector de seta reta 12"/>
          <p:cNvCxnSpPr/>
          <p:nvPr/>
        </p:nvCxnSpPr>
        <p:spPr>
          <a:xfrm>
            <a:off x="395536" y="6669360"/>
            <a:ext cx="8424936" cy="0"/>
          </a:xfrm>
          <a:prstGeom prst="straightConnector1">
            <a:avLst/>
          </a:prstGeom>
          <a:ln w="79375">
            <a:gradFill flip="none" rotWithShape="1">
              <a:gsLst>
                <a:gs pos="0">
                  <a:srgbClr val="006600"/>
                </a:gs>
                <a:gs pos="50000">
                  <a:srgbClr val="00B050"/>
                </a:gs>
                <a:gs pos="100000">
                  <a:srgbClr val="FFC000"/>
                </a:gs>
              </a:gsLst>
              <a:lin ang="0" scaled="1"/>
              <a:tileRect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/>
          <p:cNvCxnSpPr/>
          <p:nvPr/>
        </p:nvCxnSpPr>
        <p:spPr>
          <a:xfrm>
            <a:off x="8172400" y="2636912"/>
            <a:ext cx="971600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ixaDeTexto 23"/>
          <p:cNvSpPr txBox="1"/>
          <p:nvPr/>
        </p:nvSpPr>
        <p:spPr>
          <a:xfrm>
            <a:off x="7848872" y="1641574"/>
            <a:ext cx="1403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FF0000"/>
                </a:solidFill>
              </a:rPr>
              <a:t>&lt; 28% Umidade</a:t>
            </a:r>
          </a:p>
          <a:p>
            <a:pPr algn="ctr"/>
            <a:r>
              <a:rPr lang="pt-BR" b="1" dirty="0" smtClean="0">
                <a:solidFill>
                  <a:srgbClr val="FF0000"/>
                </a:solidFill>
              </a:rPr>
              <a:t>(Grão)</a:t>
            </a:r>
          </a:p>
        </p:txBody>
      </p:sp>
      <p:pic>
        <p:nvPicPr>
          <p:cNvPr id="14" name="Picture 2" descr="https://i.ytimg.com/vi/CBZJ2ultWoA/maxresdefaul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1" y="836713"/>
            <a:ext cx="5040559" cy="28353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 bwMode="auto">
          <a:xfrm>
            <a:off x="1" y="0"/>
            <a:ext cx="9143999" cy="838200"/>
          </a:xfrm>
          <a:prstGeom prst="rect">
            <a:avLst/>
          </a:prstGeom>
          <a:solidFill>
            <a:srgbClr val="0042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txBody>
          <a:bodyPr lIns="408554" tIns="204277" rIns="408554" bIns="204277"/>
          <a:lstStyle/>
          <a:p>
            <a:pPr algn="ctr" defTabSz="817108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4000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Grão</a:t>
            </a:r>
            <a:r>
              <a:rPr lang="en-US" sz="4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000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reidratado</a:t>
            </a:r>
            <a:endParaRPr lang="en-US" sz="40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m 2" descr="logo-esalq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10600" y="137410"/>
            <a:ext cx="381000" cy="5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 descr="HMC Pictures 08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36712"/>
            <a:ext cx="4572000" cy="297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MC Pictures 0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4096"/>
            <a:ext cx="4572000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MC Pictures 0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0926"/>
            <a:ext cx="4572000" cy="311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SCN959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07924"/>
            <a:ext cx="4571999" cy="305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4860032" y="6444044"/>
            <a:ext cx="4283968" cy="369332"/>
          </a:xfrm>
          <a:prstGeom prst="rect">
            <a:avLst/>
          </a:prstGeom>
          <a:solidFill>
            <a:srgbClr val="003300"/>
          </a:solidFill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Fonte: Robert </a:t>
            </a:r>
            <a:r>
              <a:rPr lang="pt-BR" dirty="0" err="1" smtClean="0">
                <a:solidFill>
                  <a:schemeClr val="bg1"/>
                </a:solidFill>
              </a:rPr>
              <a:t>Lake</a:t>
            </a:r>
            <a:r>
              <a:rPr lang="pt-BR" dirty="0" smtClean="0">
                <a:solidFill>
                  <a:schemeClr val="bg1"/>
                </a:solidFill>
              </a:rPr>
              <a:t> (</a:t>
            </a:r>
            <a:r>
              <a:rPr lang="pt-BR" dirty="0" err="1" smtClean="0">
                <a:solidFill>
                  <a:schemeClr val="bg1"/>
                </a:solidFill>
              </a:rPr>
              <a:t>Hitch</a:t>
            </a:r>
            <a:r>
              <a:rPr lang="pt-BR" dirty="0" smtClean="0">
                <a:solidFill>
                  <a:schemeClr val="bg1"/>
                </a:solidFill>
              </a:rPr>
              <a:t> Enterprises)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44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040" y="2780928"/>
            <a:ext cx="8676456" cy="386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tângulo 5"/>
          <p:cNvSpPr/>
          <p:nvPr/>
        </p:nvSpPr>
        <p:spPr bwMode="auto">
          <a:xfrm>
            <a:off x="1" y="0"/>
            <a:ext cx="9143999" cy="838200"/>
          </a:xfrm>
          <a:prstGeom prst="rect">
            <a:avLst/>
          </a:prstGeom>
          <a:solidFill>
            <a:srgbClr val="0042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txBody>
          <a:bodyPr lIns="408554" tIns="204277" rIns="408554" bIns="204277"/>
          <a:lstStyle/>
          <a:p>
            <a:pPr algn="ctr" defTabSz="817108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3200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Época</a:t>
            </a:r>
            <a:r>
              <a:rPr lang="en-US" sz="32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de </a:t>
            </a:r>
            <a:r>
              <a:rPr lang="en-US" sz="3200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colheita</a:t>
            </a:r>
            <a:r>
              <a:rPr lang="en-US" sz="32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Grão</a:t>
            </a:r>
            <a:r>
              <a:rPr lang="en-US" sz="32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úmido</a:t>
            </a:r>
            <a:r>
              <a:rPr lang="en-US" sz="32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 </a:t>
            </a:r>
            <a:r>
              <a:rPr lang="en-US" sz="32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Earlage</a:t>
            </a:r>
            <a:endParaRPr lang="en-US" sz="32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 descr="logo-esalq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10600" y="137410"/>
            <a:ext cx="381000" cy="5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8" name="Conector de seta reta 7"/>
          <p:cNvCxnSpPr/>
          <p:nvPr/>
        </p:nvCxnSpPr>
        <p:spPr>
          <a:xfrm flipH="1">
            <a:off x="6732240" y="2636912"/>
            <a:ext cx="1152128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round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3923928" y="6237312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Tempo</a:t>
            </a:r>
            <a:endParaRPr lang="pt-BR" sz="2400" b="1" dirty="0"/>
          </a:p>
        </p:txBody>
      </p:sp>
      <p:cxnSp>
        <p:nvCxnSpPr>
          <p:cNvPr id="13" name="Conector de seta reta 12"/>
          <p:cNvCxnSpPr/>
          <p:nvPr/>
        </p:nvCxnSpPr>
        <p:spPr>
          <a:xfrm>
            <a:off x="395536" y="6669360"/>
            <a:ext cx="8424936" cy="0"/>
          </a:xfrm>
          <a:prstGeom prst="straightConnector1">
            <a:avLst/>
          </a:prstGeom>
          <a:ln w="79375">
            <a:gradFill flip="none" rotWithShape="1">
              <a:gsLst>
                <a:gs pos="0">
                  <a:srgbClr val="006600"/>
                </a:gs>
                <a:gs pos="50000">
                  <a:srgbClr val="00B050"/>
                </a:gs>
                <a:gs pos="100000">
                  <a:srgbClr val="FFC000"/>
                </a:gs>
              </a:gsLst>
              <a:lin ang="0" scaled="1"/>
              <a:tileRect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/>
          <p:cNvSpPr txBox="1"/>
          <p:nvPr/>
        </p:nvSpPr>
        <p:spPr>
          <a:xfrm>
            <a:off x="6444208" y="1641574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 smtClean="0">
                <a:solidFill>
                  <a:srgbClr val="FF0000"/>
                </a:solidFill>
              </a:rPr>
              <a:t>28 – 35% </a:t>
            </a:r>
            <a:r>
              <a:rPr lang="pt-BR" b="1" dirty="0" smtClean="0">
                <a:solidFill>
                  <a:srgbClr val="FF0000"/>
                </a:solidFill>
              </a:rPr>
              <a:t>Umidade (Grão)</a:t>
            </a:r>
          </a:p>
        </p:txBody>
      </p:sp>
      <p:pic>
        <p:nvPicPr>
          <p:cNvPr id="3074" name="Picture 2" descr="https://i.ytimg.com/vi/CBZJ2ultWoA/maxresdefaul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1" y="836713"/>
            <a:ext cx="5040559" cy="28353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1756</TotalTime>
  <Words>1526</Words>
  <Application>Microsoft Office PowerPoint</Application>
  <PresentationFormat>Apresentação na tela (4:3)</PresentationFormat>
  <Paragraphs>530</Paragraphs>
  <Slides>47</Slides>
  <Notes>12</Notes>
  <HiddenSlides>0</HiddenSlides>
  <MMClips>1</MMClips>
  <ScaleCrop>false</ScaleCrop>
  <HeadingPairs>
    <vt:vector size="8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47</vt:i4>
      </vt:variant>
    </vt:vector>
  </HeadingPairs>
  <TitlesOfParts>
    <vt:vector size="54" baseType="lpstr">
      <vt:lpstr>Arial</vt:lpstr>
      <vt:lpstr>Arial Narrow</vt:lpstr>
      <vt:lpstr>Calibri</vt:lpstr>
      <vt:lpstr>Times New Roman</vt:lpstr>
      <vt:lpstr>Wingdings</vt:lpstr>
      <vt:lpstr>Design padrão</vt:lpstr>
      <vt:lpstr>Planilha</vt:lpstr>
      <vt:lpstr>SNAPLAGE – FONTE EXCLUSIVA DE AMIDO E FIBRA OBTIDA PELA ENSILAGEM OTIMIZADA DA ESPIGA DE MILHO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Aerobic stability:  Optimal dose of heterolactic bacteria </vt:lpstr>
      <vt:lpstr> Aerobic stability:  Optimal dose of chemical additives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Pedro</dc:creator>
  <cp:lastModifiedBy>PERFIL</cp:lastModifiedBy>
  <cp:revision>180</cp:revision>
  <dcterms:created xsi:type="dcterms:W3CDTF">2016-04-03T22:35:47Z</dcterms:created>
  <dcterms:modified xsi:type="dcterms:W3CDTF">2017-11-23T09:06:48Z</dcterms:modified>
</cp:coreProperties>
</file>