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1" r:id="rId4"/>
    <p:sldId id="272" r:id="rId5"/>
    <p:sldId id="257" r:id="rId6"/>
    <p:sldId id="258" r:id="rId7"/>
    <p:sldId id="273" r:id="rId8"/>
    <p:sldId id="274" r:id="rId9"/>
    <p:sldId id="261" r:id="rId10"/>
    <p:sldId id="279" r:id="rId11"/>
    <p:sldId id="275" r:id="rId12"/>
    <p:sldId id="277" r:id="rId13"/>
    <p:sldId id="276" r:id="rId14"/>
    <p:sldId id="278" r:id="rId15"/>
    <p:sldId id="263" r:id="rId16"/>
    <p:sldId id="265" r:id="rId17"/>
    <p:sldId id="266" r:id="rId18"/>
    <p:sldId id="268" r:id="rId19"/>
    <p:sldId id="270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9EA2A-0F28-4564-B74B-F0E63335F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035B09-00F7-4201-B85B-44D233215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62502E-C12A-43FB-B7C7-08BFCA3F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B5B-7839-4C7D-A486-1D33052FB5CE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EDD0DF-4AB3-482F-B4DC-BFF29CB1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459E1D-FE8E-4516-BD76-F66C816A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B46-A7F5-49A6-8950-0AFA7F74A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00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70938-1C27-492C-8159-E6125F0B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45219BB-6BC4-40A6-945C-CD915D150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67B03A-6B5E-4EA8-869E-997ACF18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B5B-7839-4C7D-A486-1D33052FB5CE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FE01A0-E33C-4021-A014-87B40A46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7F7DCC-B4F4-462D-A3FD-1524ADBB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B46-A7F5-49A6-8950-0AFA7F74A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18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842332-BDCF-49D1-B245-581D09D66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5E3BBF-ADC3-4F63-9777-3F537C8F2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E4B0B5-E91C-476F-B092-AF0F226D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B5B-7839-4C7D-A486-1D33052FB5CE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B608CC-AAE0-470A-B4C6-19669025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71C882-D909-4E88-9546-A28EBD87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B46-A7F5-49A6-8950-0AFA7F74A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57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99B4A-9839-4F7A-B0D0-44EB44B2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AF910C-359F-4044-B2A9-2BB3E39AC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4F70BC-7C6F-41A1-8374-917FDB32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B5B-7839-4C7D-A486-1D33052FB5CE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E76602-F504-492C-831F-DD72D915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B2CFBB-69AC-4FA1-8B5B-67314C95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B46-A7F5-49A6-8950-0AFA7F74A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24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60DA2-45C9-48A8-A710-4C1B9648E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B2C18C-AE13-4466-BB36-404481D34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FA218D-270E-4076-9646-DCD58C5F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B5B-7839-4C7D-A486-1D33052FB5CE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EF9CF6-3F67-4EF3-835D-B2A19284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1D56CE-772E-419F-89A4-B3FCA6F5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B46-A7F5-49A6-8950-0AFA7F74A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5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8F8AE-021B-4922-ABFD-91D8E28A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F98C5C-5096-4849-BDE2-4533BE54F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32E12F-8D49-4AF1-BBCE-C225BD505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BDBA0C-5A13-47F8-A52D-99F912E4C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B5B-7839-4C7D-A486-1D33052FB5CE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DDF34F-B9E9-470F-B223-F4FEF1E3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3CC983-7B53-44EF-8EB7-0E3DDD66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B46-A7F5-49A6-8950-0AFA7F74A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4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19151-4999-48DC-A705-1E6EBE52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5408E1-CA0A-4821-850C-871366873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2FF60B-F38A-426A-8D4A-501DD76C1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0140D27-1A59-489C-BEE9-A1C4BEC06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3C2EBD8-0F6B-49B3-AA10-39FE08FA5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79350B2-C03F-419D-8797-0F76C7C84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B5B-7839-4C7D-A486-1D33052FB5CE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516A2D-62AF-4AEF-A22F-2EBD2A84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9560B-D9D5-4334-BC71-D6E19DDEC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B46-A7F5-49A6-8950-0AFA7F74A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10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F4FBC-CA5D-4526-8A9C-A13CB0A9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37C1F5-9597-412F-B7BF-1C4B2DF1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B5B-7839-4C7D-A486-1D33052FB5CE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3C4AD5-D425-47AF-81FA-829F47FE6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547FE28-F04D-4200-8E52-FE0FE9B0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B46-A7F5-49A6-8950-0AFA7F74A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6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0C99603-9D5B-4923-92B6-219438EB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B5B-7839-4C7D-A486-1D33052FB5CE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ABD0B88-B3CD-4DD5-B9A1-87C48146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7C765D-17ED-4AE1-A756-E7B8B0A0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B46-A7F5-49A6-8950-0AFA7F74A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52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FF232-3DEE-4921-9669-E4BDEF4F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76AD5D-267D-4FAC-97EB-66E662820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FD96DC-1DCD-4029-969F-5F9E72914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3294B4-B24F-4356-ABD8-EF253372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B5B-7839-4C7D-A486-1D33052FB5CE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344B57-20CE-4B6F-BA97-CD8E8D3A1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762DA7-5B1D-4726-BC4A-51BC026D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B46-A7F5-49A6-8950-0AFA7F74A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90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5009-A836-4C14-8791-D6D057E7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874CA45-4A38-4FAC-8FCE-5D174471C7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F81161-59E2-493D-BFDF-38D61C3E3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128C09-6D7C-44F6-BB0D-72DDB156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9B5B-7839-4C7D-A486-1D33052FB5CE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823CAE-9D9A-4492-8247-65D24EB0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7251EB-1F75-416D-96A8-A5D807AE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B46-A7F5-49A6-8950-0AFA7F74A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54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3C2984C-38EF-45AE-94BC-28DB01C4E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8D278E-DD88-4D40-BBF5-9354EBF00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CA0301-78BA-4F09-9FD2-48F175A17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89B5B-7839-4C7D-A486-1D33052FB5CE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E69EB2-6F57-4143-B7E9-F9486974A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E0E959-624C-47C6-8C27-34618A5F1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7B46-A7F5-49A6-8950-0AFA7F74A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18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456846D-8661-4712-A213-00DC88298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875" y="1912748"/>
            <a:ext cx="3991688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 err="1"/>
              <a:t>Gênero</a:t>
            </a:r>
            <a:r>
              <a:rPr lang="en-US" sz="2000" b="1" i="1" dirty="0"/>
              <a:t> e </a:t>
            </a:r>
            <a:r>
              <a:rPr lang="en-US" sz="2000" b="1" i="1" dirty="0" err="1"/>
              <a:t>Saúde</a:t>
            </a:r>
            <a:r>
              <a:rPr lang="en-US" sz="2000" b="1" i="1" dirty="0"/>
              <a:t> </a:t>
            </a:r>
            <a:r>
              <a:rPr lang="en-US" sz="2000" b="1" i="1" dirty="0" err="1"/>
              <a:t>Materna</a:t>
            </a: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r>
              <a:rPr lang="en-US" sz="2000" b="1" i="1" dirty="0" err="1"/>
              <a:t>Apresentação</a:t>
            </a:r>
            <a:r>
              <a:rPr lang="en-US" sz="2000" b="1" i="1" dirty="0"/>
              <a:t> do </a:t>
            </a:r>
            <a:r>
              <a:rPr lang="en-US" sz="2000" b="1" i="1" dirty="0" err="1"/>
              <a:t>livro</a:t>
            </a:r>
            <a:r>
              <a:rPr lang="en-US" sz="2000" b="1" i="1" dirty="0"/>
              <a:t>:</a:t>
            </a:r>
          </a:p>
          <a:p>
            <a:pPr marL="0" indent="0">
              <a:buNone/>
            </a:pPr>
            <a:r>
              <a:rPr lang="en-US" sz="2000" i="1" dirty="0" err="1"/>
              <a:t>Bruxas</a:t>
            </a:r>
            <a:r>
              <a:rPr lang="en-US" sz="2000" i="1" dirty="0"/>
              <a:t>, </a:t>
            </a:r>
            <a:r>
              <a:rPr lang="en-US" sz="2000" i="1" dirty="0" err="1"/>
              <a:t>Parteiras</a:t>
            </a:r>
            <a:r>
              <a:rPr lang="en-US" sz="2000" i="1" dirty="0"/>
              <a:t> e </a:t>
            </a:r>
            <a:r>
              <a:rPr lang="en-US" sz="2000" i="1" dirty="0" err="1"/>
              <a:t>Enfermeiras</a:t>
            </a:r>
            <a:endParaRPr lang="en-US" sz="2000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r>
              <a:rPr lang="en-US" sz="2000" b="1" i="1" dirty="0" err="1"/>
              <a:t>Autoras</a:t>
            </a:r>
            <a:r>
              <a:rPr lang="en-US" sz="2000" b="1" i="1" dirty="0"/>
              <a:t>: </a:t>
            </a:r>
          </a:p>
          <a:p>
            <a:pPr marL="0" indent="0">
              <a:buNone/>
            </a:pPr>
            <a:r>
              <a:rPr lang="en-US" sz="2000" i="1" dirty="0"/>
              <a:t>Barbara Ehrenreich e Deirdre English</a:t>
            </a:r>
          </a:p>
          <a:p>
            <a:pPr marL="0" indent="0">
              <a:buNone/>
            </a:pPr>
            <a:r>
              <a:rPr lang="en-US" sz="2000" dirty="0" err="1"/>
              <a:t>Publicado</a:t>
            </a:r>
            <a:r>
              <a:rPr lang="en-US" sz="2000" dirty="0"/>
              <a:t> pela </a:t>
            </a:r>
            <a:r>
              <a:rPr lang="en-US" sz="2000" dirty="0" err="1"/>
              <a:t>primeira</a:t>
            </a:r>
            <a:r>
              <a:rPr lang="en-US" sz="2000" dirty="0"/>
              <a:t> </a:t>
            </a:r>
            <a:r>
              <a:rPr lang="en-US" sz="2000" dirty="0" err="1"/>
              <a:t>vez</a:t>
            </a:r>
            <a:r>
              <a:rPr lang="en-US" sz="2000" dirty="0"/>
              <a:t> The Feminist Press </a:t>
            </a:r>
            <a:r>
              <a:rPr lang="en-US" sz="2000" dirty="0" err="1"/>
              <a:t>em</a:t>
            </a:r>
            <a:r>
              <a:rPr lang="en-US" sz="2000" dirty="0"/>
              <a:t> 1973</a:t>
            </a:r>
          </a:p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7" name="Espaço Reservado para Conteúdo 6" descr="Uma imagem contendo Mapa&#10;&#10;Descrição gerada automaticamente">
            <a:extLst>
              <a:ext uri="{FF2B5EF4-FFF2-40B4-BE49-F238E27FC236}">
                <a16:creationId xmlns:a16="http://schemas.microsoft.com/office/drawing/2014/main" id="{7B182DF1-6220-437E-A10D-9C63152090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" r="-1" b="24373"/>
          <a:stretch/>
        </p:blipFill>
        <p:spPr>
          <a:xfrm>
            <a:off x="5932033" y="661916"/>
            <a:ext cx="5181988" cy="5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7FF48C-AF46-4D52-998F-ED0BDDEEF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9000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D633B7-7B69-4F81-B7FC-EC1B495D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09599"/>
            <a:ext cx="10299999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 err="1"/>
              <a:t>Ambiguidade</a:t>
            </a:r>
            <a:r>
              <a:rPr lang="en-US" sz="3400" dirty="0"/>
              <a:t> da </a:t>
            </a:r>
            <a:r>
              <a:rPr lang="en-US" sz="3400" dirty="0" err="1"/>
              <a:t>conduta</a:t>
            </a:r>
            <a:r>
              <a:rPr lang="en-US" sz="3400" dirty="0"/>
              <a:t> da </a:t>
            </a:r>
            <a:r>
              <a:rPr lang="en-US" sz="3400" dirty="0" err="1"/>
              <a:t>Igreja</a:t>
            </a:r>
            <a:r>
              <a:rPr lang="en-US" sz="3400" dirty="0"/>
              <a:t> entre as classes </a:t>
            </a:r>
            <a:r>
              <a:rPr lang="en-US" sz="3400" dirty="0" err="1"/>
              <a:t>sociais</a:t>
            </a:r>
            <a:endParaRPr lang="en-US" sz="3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664423B-292F-4B46-B37A-AEB244438E3A}"/>
              </a:ext>
            </a:extLst>
          </p:cNvPr>
          <p:cNvSpPr txBox="1"/>
          <p:nvPr/>
        </p:nvSpPr>
        <p:spPr>
          <a:xfrm>
            <a:off x="1137034" y="2194101"/>
            <a:ext cx="10300000" cy="1234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Enquanto</a:t>
            </a:r>
            <a:r>
              <a:rPr lang="en-US" sz="2000" dirty="0"/>
              <a:t> as classes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pobres</a:t>
            </a:r>
            <a:r>
              <a:rPr lang="en-US" sz="2000" dirty="0"/>
              <a:t> </a:t>
            </a:r>
            <a:r>
              <a:rPr lang="en-US" sz="2000" dirty="0" err="1"/>
              <a:t>eram</a:t>
            </a:r>
            <a:r>
              <a:rPr lang="en-US" sz="2000" dirty="0"/>
              <a:t> </a:t>
            </a:r>
            <a:r>
              <a:rPr lang="en-US" sz="2000" dirty="0" err="1"/>
              <a:t>levadas</a:t>
            </a:r>
            <a:r>
              <a:rPr lang="en-US" sz="2000" dirty="0"/>
              <a:t> a </a:t>
            </a:r>
            <a:r>
              <a:rPr lang="en-US" sz="2000" dirty="0" err="1"/>
              <a:t>acreditar</a:t>
            </a:r>
            <a:r>
              <a:rPr lang="en-US" sz="2000" dirty="0"/>
              <a:t> que o </a:t>
            </a:r>
            <a:r>
              <a:rPr lang="en-US" sz="2000" dirty="0" err="1"/>
              <a:t>sofrimento</a:t>
            </a:r>
            <a:r>
              <a:rPr lang="en-US" sz="2000" dirty="0"/>
              <a:t> da </a:t>
            </a:r>
            <a:r>
              <a:rPr lang="en-US" sz="2000" dirty="0" err="1"/>
              <a:t>vida</a:t>
            </a:r>
            <a:r>
              <a:rPr lang="en-US" sz="2000" dirty="0"/>
              <a:t> era </a:t>
            </a:r>
            <a:r>
              <a:rPr lang="en-US" sz="2000" dirty="0" err="1"/>
              <a:t>obra</a:t>
            </a:r>
            <a:r>
              <a:rPr lang="en-US" sz="2000" dirty="0"/>
              <a:t> de Deus, </a:t>
            </a:r>
            <a:r>
              <a:rPr lang="en-US" sz="2000" dirty="0" err="1"/>
              <a:t>os</a:t>
            </a:r>
            <a:r>
              <a:rPr lang="en-US" sz="2000" dirty="0"/>
              <a:t> Reis da </a:t>
            </a:r>
            <a:r>
              <a:rPr lang="en-US" sz="2000" dirty="0" err="1"/>
              <a:t>época</a:t>
            </a:r>
            <a:r>
              <a:rPr lang="en-US" sz="2000" dirty="0"/>
              <a:t> </a:t>
            </a:r>
            <a:r>
              <a:rPr lang="en-US" sz="2000" dirty="0" err="1"/>
              <a:t>eram</a:t>
            </a:r>
            <a:r>
              <a:rPr lang="en-US" sz="2000" dirty="0"/>
              <a:t> </a:t>
            </a:r>
            <a:r>
              <a:rPr lang="en-US" sz="2000" dirty="0" err="1"/>
              <a:t>incentivados</a:t>
            </a:r>
            <a:r>
              <a:rPr lang="en-US" sz="2000" dirty="0"/>
              <a:t> pela </a:t>
            </a:r>
            <a:r>
              <a:rPr lang="en-US" sz="2000" dirty="0" err="1"/>
              <a:t>própria</a:t>
            </a:r>
            <a:r>
              <a:rPr lang="en-US" sz="2000" dirty="0"/>
              <a:t> </a:t>
            </a:r>
            <a:r>
              <a:rPr lang="en-US" sz="2000" dirty="0" err="1"/>
              <a:t>Igreja</a:t>
            </a:r>
            <a:r>
              <a:rPr lang="en-US" sz="2000" dirty="0"/>
              <a:t> a </a:t>
            </a:r>
            <a:r>
              <a:rPr lang="en-US" sz="2000" dirty="0" err="1"/>
              <a:t>ter</a:t>
            </a:r>
            <a:r>
              <a:rPr lang="en-US" sz="2000" dirty="0"/>
              <a:t> </a:t>
            </a:r>
            <a:r>
              <a:rPr lang="en-US" sz="2000" dirty="0" err="1"/>
              <a:t>seus</a:t>
            </a:r>
            <a:r>
              <a:rPr lang="en-US" sz="2000" dirty="0"/>
              <a:t> </a:t>
            </a:r>
            <a:r>
              <a:rPr lang="en-US" sz="2000" dirty="0" err="1"/>
              <a:t>médicos</a:t>
            </a:r>
            <a:r>
              <a:rPr lang="en-US" sz="2000" dirty="0"/>
              <a:t> </a:t>
            </a:r>
            <a:r>
              <a:rPr lang="en-US" sz="2000" dirty="0" err="1"/>
              <a:t>exclusivos</a:t>
            </a:r>
            <a:r>
              <a:rPr lang="en-US" sz="2000" dirty="0"/>
              <a:t>, </a:t>
            </a:r>
            <a:r>
              <a:rPr lang="en-US" sz="2000" dirty="0" err="1"/>
              <a:t>sendo</a:t>
            </a:r>
            <a:r>
              <a:rPr lang="en-US" sz="2000" dirty="0"/>
              <a:t> inclusive </a:t>
            </a:r>
            <a:r>
              <a:rPr lang="en-US" sz="2000" dirty="0" err="1"/>
              <a:t>algumas</a:t>
            </a:r>
            <a:r>
              <a:rPr lang="en-US" sz="2000" dirty="0"/>
              <a:t> </a:t>
            </a:r>
            <a:r>
              <a:rPr lang="en-US" sz="2000" dirty="0" err="1"/>
              <a:t>vezes</a:t>
            </a:r>
            <a:r>
              <a:rPr lang="en-US" sz="2000" dirty="0"/>
              <a:t> </a:t>
            </a:r>
            <a:r>
              <a:rPr lang="en-US" sz="2000" dirty="0" err="1"/>
              <a:t>sacerdotes</a:t>
            </a:r>
            <a:r>
              <a:rPr lang="en-US" sz="2000" dirty="0"/>
              <a:t>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24701EF-124E-434F-B0A9-DD463466F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4"/>
          <a:stretch/>
        </p:blipFill>
        <p:spPr>
          <a:xfrm>
            <a:off x="2941481" y="4435630"/>
            <a:ext cx="6309040" cy="1399286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919B66D-13BD-4F79-830A-34F4A4BEE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1480" y="3853715"/>
            <a:ext cx="6309040" cy="6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9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E5AEE7-E5DE-42AB-8543-210000F2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Profissão médica na Europa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E3741C-224C-4E4E-9EC4-E31B2EED0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764" y="2624204"/>
            <a:ext cx="10635175" cy="3685156"/>
          </a:xfrm>
        </p:spPr>
        <p:txBody>
          <a:bodyPr anchor="ctr">
            <a:normAutofit/>
          </a:bodyPr>
          <a:lstStyle/>
          <a:p>
            <a:pPr algn="just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Enquanto as bruxas exerciam no seio do povo, as classes dominantes contavam com os próprios curandeiros laicos: os médicos formados nas universidades. </a:t>
            </a:r>
          </a:p>
          <a:p>
            <a:pPr algn="just"/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século XIII, isto é, no século anterior à caça as bruxas, a medicina começou a se firmar como ciência laica e como profissão. </a:t>
            </a:r>
          </a:p>
          <a:p>
            <a:pPr algn="just"/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a profissão médica já havia iniciado uma ativa campanha contra as mulheres curandeiras (excluindo-as das universidades) muito antes de começar a caça as bruxas.</a:t>
            </a:r>
          </a:p>
          <a:p>
            <a:pPr algn="just"/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8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E3741C-224C-4E4E-9EC4-E31B2EED0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026" y="2431767"/>
            <a:ext cx="9622300" cy="3685156"/>
          </a:xfrm>
        </p:spPr>
        <p:txBody>
          <a:bodyPr anchor="ctr">
            <a:normAutofit/>
          </a:bodyPr>
          <a:lstStyle/>
          <a:p>
            <a:r>
              <a:rPr lang="pt-B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igreja conseguiu impor um rigoroso controle na medicina e só permitiu seu desenvolvimento dentro dos limites da doutrina católica. </a:t>
            </a:r>
          </a:p>
          <a:p>
            <a:endParaRPr lang="pt-BR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 médicos formados não estavam autorizados a exercer sem a assistência e assessoria de um sacerdote e tão pouco se permitia tratar um paciente que se negava a confessar.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EA0F5AF-3B5A-45D5-83E0-4BAFEA5D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Profissão médica na Europa</a:t>
            </a:r>
          </a:p>
        </p:txBody>
      </p:sp>
    </p:spTree>
    <p:extLst>
      <p:ext uri="{BB962C8B-B14F-4D97-AF65-F5344CB8AC3E}">
        <p14:creationId xmlns:p14="http://schemas.microsoft.com/office/powerpoint/2010/main" val="288137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48AE5-8E0C-455D-9D31-F98301CC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5" y="609600"/>
            <a:ext cx="5816361" cy="1330839"/>
          </a:xfrm>
        </p:spPr>
        <p:txBody>
          <a:bodyPr>
            <a:normAutofit/>
          </a:bodyPr>
          <a:lstStyle/>
          <a:p>
            <a:r>
              <a:rPr lang="pt-BR" dirty="0" err="1"/>
              <a:t>Jacoba</a:t>
            </a:r>
            <a:r>
              <a:rPr lang="pt-BR" dirty="0"/>
              <a:t> </a:t>
            </a:r>
            <a:r>
              <a:rPr lang="pt-BR" dirty="0" err="1"/>
              <a:t>Felicie</a:t>
            </a:r>
            <a:endParaRPr lang="pt-BR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9E83F3-D11C-41AD-ABDA-B85658DE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773" y="3108425"/>
            <a:ext cx="8145781" cy="1403368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24D451-D563-40BF-8A96-22647C189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07" y="2194102"/>
            <a:ext cx="10199180" cy="66704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Denunciada em 1322 sob a acusação de exercício ilegal da Medicina.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42944D25-766D-418E-9EC6-EBDC0D8AF35E}"/>
              </a:ext>
            </a:extLst>
          </p:cNvPr>
          <p:cNvSpPr txBox="1">
            <a:spLocks/>
          </p:cNvSpPr>
          <p:nvPr/>
        </p:nvSpPr>
        <p:spPr>
          <a:xfrm>
            <a:off x="998807" y="4889449"/>
            <a:ext cx="10515600" cy="1590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Seis testemunhas afirmaram que </a:t>
            </a:r>
            <a:r>
              <a:rPr lang="pt-BR" sz="2400" dirty="0" err="1"/>
              <a:t>Jacoba</a:t>
            </a:r>
            <a:r>
              <a:rPr lang="pt-BR" sz="2400" dirty="0"/>
              <a:t> os haviam curado quando os médicos haviam desistido. </a:t>
            </a:r>
          </a:p>
          <a:p>
            <a:r>
              <a:rPr lang="pt-BR" sz="2400" dirty="0"/>
              <a:t>Era acusada de ter a ousadia de curar sendo mulher.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2443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1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FCB55E-74B2-49D6-BA83-9F957160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pt-BR" sz="3700">
                <a:solidFill>
                  <a:schemeClr val="tx1">
                    <a:lumMod val="85000"/>
                    <a:lumOff val="15000"/>
                  </a:schemeClr>
                </a:solidFill>
              </a:rPr>
              <a:t>As mulheres e o nascimento da profissão médica nos Estados Unidos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E482F7-66FB-4E0E-9F6C-20BE86BB8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6" y="2286000"/>
            <a:ext cx="9713508" cy="4128052"/>
          </a:xfrm>
        </p:spPr>
        <p:txBody>
          <a:bodyPr anchor="ctr">
            <a:noAutofit/>
          </a:bodyPr>
          <a:lstStyle/>
          <a:p>
            <a:pPr algn="just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Nos Estados Unidos, o domínio masculino se iniciou mais tarde do que na Inglaterra ou na França, mas teve muito maior alcance. </a:t>
            </a:r>
          </a:p>
          <a:p>
            <a:pPr algn="just"/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País industrializado com menor porcentagem de mulheres médicas:</a:t>
            </a:r>
          </a:p>
          <a:p>
            <a:pPr lvl="1" algn="just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Enquanto a Inglaterra conta com 24% de médicas e a Rússia com 75%, nos Estados Unidos apenas 7% do corpo médico são mulheres.</a:t>
            </a:r>
          </a:p>
          <a:p>
            <a:pPr lvl="1" algn="just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Enquanto que o trabalho das parteiras continuou sendo uma próspera atividade nas mãos das mulheres na Escandinávia, Holanda e Inglaterra, esse papel se encontra praticamente proibido desde o inicio do sec. XX nos EUA.</a:t>
            </a:r>
          </a:p>
        </p:txBody>
      </p:sp>
    </p:spTree>
    <p:extLst>
      <p:ext uri="{BB962C8B-B14F-4D97-AF65-F5344CB8AC3E}">
        <p14:creationId xmlns:p14="http://schemas.microsoft.com/office/powerpoint/2010/main" val="2485284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ço Reservado para Conteúdo 4" descr="Desenho de um livro&#10;&#10;Descrição gerada automaticamente com confiança baixa">
            <a:extLst>
              <a:ext uri="{FF2B5EF4-FFF2-40B4-BE49-F238E27FC236}">
                <a16:creationId xmlns:a16="http://schemas.microsoft.com/office/drawing/2014/main" id="{BAE6E3C9-15A7-4445-97D9-36122D1901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r="4830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13FAED-A291-41A6-BC08-7EF64F8DD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en-US" dirty="0" err="1"/>
              <a:t>Enquanto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médicos</a:t>
            </a:r>
            <a:r>
              <a:rPr lang="en-US" dirty="0"/>
              <a:t> </a:t>
            </a:r>
            <a:r>
              <a:rPr lang="en-US" dirty="0" err="1"/>
              <a:t>mantinham</a:t>
            </a:r>
            <a:r>
              <a:rPr lang="en-US" dirty="0"/>
              <a:t>-se </a:t>
            </a:r>
            <a:r>
              <a:rPr lang="en-US" dirty="0" err="1"/>
              <a:t>ocupados</a:t>
            </a:r>
            <a:r>
              <a:rPr lang="en-US" dirty="0"/>
              <a:t>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astros</a:t>
            </a:r>
            <a:r>
              <a:rPr lang="en-US" dirty="0"/>
              <a:t> e as </a:t>
            </a:r>
            <a:r>
              <a:rPr lang="en-US" dirty="0" err="1"/>
              <a:t>teorias</a:t>
            </a:r>
            <a:r>
              <a:rPr lang="en-US" dirty="0"/>
              <a:t>, as Mulheres </a:t>
            </a:r>
            <a:r>
              <a:rPr lang="en-US" dirty="0" err="1"/>
              <a:t>atendiam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partos</a:t>
            </a:r>
            <a:r>
              <a:rPr lang="en-US" dirty="0"/>
              <a:t> na </a:t>
            </a:r>
            <a:r>
              <a:rPr lang="en-US" dirty="0" err="1"/>
              <a:t>Idade</a:t>
            </a:r>
            <a:r>
              <a:rPr lang="en-US" dirty="0"/>
              <a:t> </a:t>
            </a:r>
            <a:r>
              <a:rPr lang="en-US" dirty="0" err="1"/>
              <a:t>Média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sz="2800" dirty="0"/>
              <a:t>A </a:t>
            </a:r>
            <a:r>
              <a:rPr lang="en-US" sz="2800" dirty="0" err="1"/>
              <a:t>caça</a:t>
            </a:r>
            <a:r>
              <a:rPr lang="en-US" sz="2800" dirty="0"/>
              <a:t> </a:t>
            </a:r>
            <a:r>
              <a:rPr lang="en-US" sz="2800" dirty="0" err="1"/>
              <a:t>às</a:t>
            </a:r>
            <a:r>
              <a:rPr lang="en-US" sz="2800" dirty="0"/>
              <a:t> </a:t>
            </a:r>
            <a:r>
              <a:rPr lang="en-US" sz="2800" dirty="0" err="1"/>
              <a:t>bruxas</a:t>
            </a:r>
            <a:r>
              <a:rPr lang="en-US" sz="2800" dirty="0"/>
              <a:t> </a:t>
            </a:r>
            <a:r>
              <a:rPr lang="en-US" sz="2800" dirty="0" err="1"/>
              <a:t>não</a:t>
            </a:r>
            <a:r>
              <a:rPr lang="en-US" sz="2800" dirty="0"/>
              <a:t> </a:t>
            </a:r>
            <a:r>
              <a:rPr lang="en-US" sz="2800" dirty="0" err="1"/>
              <a:t>eliminou</a:t>
            </a:r>
            <a:r>
              <a:rPr lang="en-US" sz="2800" dirty="0"/>
              <a:t> as </a:t>
            </a:r>
            <a:r>
              <a:rPr lang="en-US" sz="2800" dirty="0" err="1"/>
              <a:t>curandeiras</a:t>
            </a:r>
            <a:r>
              <a:rPr lang="en-US" sz="2800" dirty="0"/>
              <a:t> da </a:t>
            </a:r>
            <a:r>
              <a:rPr lang="en-US" sz="2800" dirty="0" err="1"/>
              <a:t>camada</a:t>
            </a:r>
            <a:r>
              <a:rPr lang="en-US" sz="2800" dirty="0"/>
              <a:t> popular, mas as </a:t>
            </a:r>
            <a:r>
              <a:rPr lang="en-US" sz="2800" dirty="0" err="1"/>
              <a:t>marcou</a:t>
            </a:r>
            <a:r>
              <a:rPr lang="en-US" sz="2800" dirty="0"/>
              <a:t> para sempre com o stigma de </a:t>
            </a:r>
            <a:r>
              <a:rPr lang="en-US" sz="2800" dirty="0" err="1"/>
              <a:t>supersticiosas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1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22810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8C58E7-3784-4DE3-9045-F2F2563DB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2831" y="1371204"/>
            <a:ext cx="3969891" cy="3546801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A </a:t>
            </a:r>
            <a:r>
              <a:rPr lang="en-US" sz="2400" dirty="0" err="1"/>
              <a:t>implantação</a:t>
            </a:r>
            <a:r>
              <a:rPr lang="en-US" sz="2400" dirty="0"/>
              <a:t> da </a:t>
            </a:r>
            <a:r>
              <a:rPr lang="en-US" sz="2400" dirty="0" err="1"/>
              <a:t>medicina</a:t>
            </a:r>
            <a:r>
              <a:rPr lang="en-US" sz="2400" dirty="0"/>
              <a:t> </a:t>
            </a:r>
            <a:r>
              <a:rPr lang="en-US" sz="2400" dirty="0" err="1"/>
              <a:t>universitária</a:t>
            </a:r>
            <a:r>
              <a:rPr lang="en-US" sz="2400" dirty="0"/>
              <a:t> </a:t>
            </a:r>
            <a:r>
              <a:rPr lang="en-US" sz="2400" dirty="0" err="1"/>
              <a:t>facilitou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processos</a:t>
            </a:r>
            <a:r>
              <a:rPr lang="en-US" sz="2400" dirty="0"/>
              <a:t> de </a:t>
            </a:r>
            <a:r>
              <a:rPr lang="en-US" sz="2400" dirty="0" err="1"/>
              <a:t>retirada</a:t>
            </a:r>
            <a:r>
              <a:rPr lang="en-US" sz="2400" dirty="0"/>
              <a:t> das Mulheres</a:t>
            </a:r>
          </a:p>
          <a:p>
            <a:r>
              <a:rPr lang="en-US" sz="2400" dirty="0"/>
              <a:t>O </a:t>
            </a:r>
            <a:r>
              <a:rPr lang="en-US" sz="2400" dirty="0" err="1"/>
              <a:t>triunfo</a:t>
            </a:r>
            <a:r>
              <a:rPr lang="en-US" sz="2400" dirty="0"/>
              <a:t> dos “</a:t>
            </a:r>
            <a:r>
              <a:rPr lang="en-US" sz="2400" dirty="0" err="1"/>
              <a:t>Profissionais</a:t>
            </a:r>
            <a:r>
              <a:rPr lang="en-US" sz="2400" dirty="0"/>
              <a:t>”</a:t>
            </a:r>
          </a:p>
          <a:p>
            <a:r>
              <a:rPr lang="en-US" sz="2400" dirty="0"/>
              <a:t>As </a:t>
            </a:r>
            <a:r>
              <a:rPr lang="en-US" sz="2400" dirty="0" err="1"/>
              <a:t>parteiras</a:t>
            </a:r>
            <a:r>
              <a:rPr lang="en-US" sz="2400" dirty="0"/>
              <a:t> </a:t>
            </a:r>
            <a:r>
              <a:rPr lang="en-US" sz="2400" dirty="0" err="1"/>
              <a:t>ficam</a:t>
            </a:r>
            <a:r>
              <a:rPr lang="en-US" sz="2400" dirty="0"/>
              <a:t> fora da lei </a:t>
            </a:r>
          </a:p>
        </p:txBody>
      </p:sp>
      <p:pic>
        <p:nvPicPr>
          <p:cNvPr id="5" name="Espaço Reservado para Conteúdo 4" descr="Foto em preto e branco de pessoa sentada com livro na mão&#10;&#10;Descrição gerada automaticamente com confiança média">
            <a:extLst>
              <a:ext uri="{FF2B5EF4-FFF2-40B4-BE49-F238E27FC236}">
                <a16:creationId xmlns:a16="http://schemas.microsoft.com/office/drawing/2014/main" id="{225EFEFA-67DF-45AE-823B-7DC5FD7A14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r="7756"/>
          <a:stretch/>
        </p:blipFill>
        <p:spPr>
          <a:xfrm>
            <a:off x="479278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3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D450AB-929A-4A0A-A93D-463AEDDE8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684" y="1219200"/>
            <a:ext cx="6586489" cy="3785419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A </a:t>
            </a:r>
            <a:r>
              <a:rPr lang="en-US" sz="2400" dirty="0" err="1"/>
              <a:t>única</a:t>
            </a:r>
            <a:r>
              <a:rPr lang="en-US" sz="2400" dirty="0"/>
              <a:t> </a:t>
            </a:r>
            <a:r>
              <a:rPr lang="en-US" sz="2400" dirty="0" err="1"/>
              <a:t>possibilidade</a:t>
            </a:r>
            <a:r>
              <a:rPr lang="en-US" sz="2400" dirty="0"/>
              <a:t> </a:t>
            </a:r>
            <a:r>
              <a:rPr lang="en-US" sz="2400" dirty="0" err="1"/>
              <a:t>aberta</a:t>
            </a:r>
            <a:r>
              <a:rPr lang="en-US" sz="2400" dirty="0"/>
              <a:t> </a:t>
            </a:r>
            <a:r>
              <a:rPr lang="en-US" sz="2400" dirty="0" err="1"/>
              <a:t>às</a:t>
            </a:r>
            <a:r>
              <a:rPr lang="en-US" sz="2400" dirty="0"/>
              <a:t> </a:t>
            </a:r>
            <a:r>
              <a:rPr lang="en-US" sz="2400" dirty="0" err="1"/>
              <a:t>mulheres</a:t>
            </a:r>
            <a:r>
              <a:rPr lang="en-US" sz="2400" dirty="0"/>
              <a:t> no campo da </a:t>
            </a:r>
            <a:r>
              <a:rPr lang="en-US" sz="2400" dirty="0" err="1"/>
              <a:t>saúde</a:t>
            </a:r>
            <a:r>
              <a:rPr lang="en-US" sz="2400" dirty="0"/>
              <a:t> era ser </a:t>
            </a:r>
            <a:r>
              <a:rPr lang="en-US" sz="2400" dirty="0" err="1"/>
              <a:t>enfermeira</a:t>
            </a:r>
            <a:r>
              <a:rPr lang="en-US" sz="2400" dirty="0"/>
              <a:t> – profissão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remunerada</a:t>
            </a:r>
            <a:r>
              <a:rPr lang="en-US" sz="2400" dirty="0"/>
              <a:t> na </a:t>
            </a:r>
            <a:r>
              <a:rPr lang="en-US" sz="2400" dirty="0" err="1"/>
              <a:t>época</a:t>
            </a:r>
            <a:r>
              <a:rPr lang="en-US" sz="2400" dirty="0"/>
              <a:t>;</a:t>
            </a:r>
          </a:p>
          <a:p>
            <a:pPr algn="just"/>
            <a:r>
              <a:rPr lang="en-US" sz="2400" dirty="0" err="1"/>
              <a:t>Incentivo</a:t>
            </a:r>
            <a:r>
              <a:rPr lang="en-US" sz="2400" dirty="0"/>
              <a:t> à </a:t>
            </a:r>
            <a:r>
              <a:rPr lang="en-US" sz="2400" dirty="0" err="1"/>
              <a:t>formação</a:t>
            </a:r>
            <a:r>
              <a:rPr lang="en-US" sz="2400" dirty="0"/>
              <a:t> de </a:t>
            </a:r>
            <a:r>
              <a:rPr lang="en-US" sz="2400" dirty="0" err="1"/>
              <a:t>enfermeiras</a:t>
            </a:r>
            <a:r>
              <a:rPr lang="en-US" sz="2400" dirty="0"/>
              <a:t> com base na </a:t>
            </a:r>
            <a:r>
              <a:rPr lang="en-US" sz="2400" dirty="0" err="1"/>
              <a:t>hierarquia</a:t>
            </a:r>
            <a:r>
              <a:rPr lang="en-US" sz="2400" dirty="0"/>
              <a:t> </a:t>
            </a:r>
            <a:r>
              <a:rPr lang="en-US" sz="2400" dirty="0" err="1"/>
              <a:t>medicalocêntrica</a:t>
            </a:r>
            <a:r>
              <a:rPr lang="en-US" sz="2400" dirty="0"/>
              <a:t>; </a:t>
            </a:r>
          </a:p>
          <a:p>
            <a:pPr algn="just"/>
            <a:r>
              <a:rPr lang="en-US" sz="2400" dirty="0"/>
              <a:t>As </a:t>
            </a:r>
            <a:r>
              <a:rPr lang="en-US" sz="2400" dirty="0" err="1"/>
              <a:t>primeiras</a:t>
            </a:r>
            <a:r>
              <a:rPr lang="en-US" sz="2400" dirty="0"/>
              <a:t> </a:t>
            </a:r>
            <a:r>
              <a:rPr lang="en-US" sz="2400" dirty="0" err="1"/>
              <a:t>escolas</a:t>
            </a:r>
            <a:r>
              <a:rPr lang="en-US" sz="2400" dirty="0"/>
              <a:t> de </a:t>
            </a:r>
            <a:r>
              <a:rPr lang="en-US" sz="2400" dirty="0" err="1"/>
              <a:t>enfermeiras</a:t>
            </a:r>
            <a:r>
              <a:rPr lang="en-US" sz="2400" dirty="0"/>
              <a:t> </a:t>
            </a:r>
            <a:r>
              <a:rPr lang="en-US" sz="2400" dirty="0" err="1"/>
              <a:t>americanas</a:t>
            </a:r>
            <a:r>
              <a:rPr lang="en-US" sz="2400" dirty="0"/>
              <a:t> </a:t>
            </a:r>
            <a:r>
              <a:rPr lang="en-US" sz="2400" dirty="0" err="1"/>
              <a:t>recrutaram</a:t>
            </a:r>
            <a:r>
              <a:rPr lang="en-US" sz="2400" dirty="0"/>
              <a:t> </a:t>
            </a:r>
            <a:r>
              <a:rPr lang="en-US" sz="2400" dirty="0" err="1"/>
              <a:t>suas</a:t>
            </a:r>
            <a:r>
              <a:rPr lang="en-US" sz="2400" dirty="0"/>
              <a:t> </a:t>
            </a:r>
            <a:r>
              <a:rPr lang="en-US" sz="2400" dirty="0" err="1"/>
              <a:t>alunas</a:t>
            </a:r>
            <a:r>
              <a:rPr lang="en-US" sz="2400" dirty="0"/>
              <a:t> de classes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abastadas</a:t>
            </a:r>
            <a:r>
              <a:rPr lang="en-US" sz="2400" dirty="0"/>
              <a:t>;</a:t>
            </a:r>
          </a:p>
          <a:p>
            <a:pPr algn="just"/>
            <a:r>
              <a:rPr lang="en-US" sz="2400" dirty="0" err="1"/>
              <a:t>Atividades</a:t>
            </a:r>
            <a:r>
              <a:rPr lang="en-US" sz="2400" dirty="0"/>
              <a:t> dos </a:t>
            </a:r>
            <a:r>
              <a:rPr lang="en-US" sz="2400" dirty="0" err="1"/>
              <a:t>médicos</a:t>
            </a:r>
            <a:r>
              <a:rPr lang="en-US" sz="2400" dirty="0"/>
              <a:t> e </a:t>
            </a:r>
            <a:r>
              <a:rPr lang="en-US" sz="2400" dirty="0" err="1"/>
              <a:t>enfermeiras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funções</a:t>
            </a:r>
            <a:r>
              <a:rPr lang="en-US" sz="2400" dirty="0"/>
              <a:t> </a:t>
            </a:r>
            <a:r>
              <a:rPr lang="en-US" sz="2400" dirty="0" err="1"/>
              <a:t>complementares</a:t>
            </a:r>
            <a:r>
              <a:rPr lang="en-US" sz="2400" dirty="0"/>
              <a:t>;</a:t>
            </a:r>
          </a:p>
          <a:p>
            <a:pPr algn="just"/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5" name="Espaço Reservado para Conteúdo 4" descr="Uma foto preta e branca de uma pessoa&#10;&#10;Descrição gerada automaticamente">
            <a:extLst>
              <a:ext uri="{FF2B5EF4-FFF2-40B4-BE49-F238E27FC236}">
                <a16:creationId xmlns:a16="http://schemas.microsoft.com/office/drawing/2014/main" id="{9251988E-E0B5-42D5-9B93-8E689A53BA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20421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4A82D-25A6-4F41-B684-5DFFBC7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pt-BR" dirty="0"/>
              <a:t>Importância do Movimento Feminista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6BF3AC-DB52-40D5-943A-2045A3D8E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As Mulheres </a:t>
            </a:r>
            <a:r>
              <a:rPr lang="en-US" sz="2000" dirty="0" err="1"/>
              <a:t>retomar</a:t>
            </a:r>
            <a:r>
              <a:rPr lang="en-US" sz="2000" dirty="0"/>
              <a:t> o </a:t>
            </a:r>
            <a:r>
              <a:rPr lang="en-US" sz="2000" dirty="0" err="1"/>
              <a:t>lugar</a:t>
            </a:r>
            <a:r>
              <a:rPr lang="en-US" sz="2000" dirty="0"/>
              <a:t> de </a:t>
            </a:r>
            <a:r>
              <a:rPr lang="en-US" sz="2000" dirty="0" err="1"/>
              <a:t>protagonismo</a:t>
            </a:r>
            <a:r>
              <a:rPr lang="en-US" sz="2000" dirty="0"/>
              <a:t> na </a:t>
            </a:r>
            <a:r>
              <a:rPr lang="en-US" sz="2000" dirty="0" err="1"/>
              <a:t>área</a:t>
            </a:r>
            <a:r>
              <a:rPr lang="en-US" sz="2000" dirty="0"/>
              <a:t> da </a:t>
            </a:r>
            <a:r>
              <a:rPr lang="en-US" sz="2000" dirty="0" err="1"/>
              <a:t>saúde</a:t>
            </a:r>
            <a:r>
              <a:rPr lang="en-US" sz="2000" dirty="0"/>
              <a:t> </a:t>
            </a:r>
            <a:r>
              <a:rPr lang="en-US" sz="2000" dirty="0" err="1"/>
              <a:t>através</a:t>
            </a:r>
            <a:r>
              <a:rPr lang="en-US" sz="2000" dirty="0"/>
              <a:t> do </a:t>
            </a:r>
            <a:r>
              <a:rPr lang="en-US" sz="2000" dirty="0" err="1"/>
              <a:t>movimento</a:t>
            </a:r>
            <a:r>
              <a:rPr lang="en-US" sz="2000" dirty="0"/>
              <a:t> </a:t>
            </a:r>
            <a:r>
              <a:rPr lang="en-US" sz="2000" dirty="0" err="1"/>
              <a:t>feminista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O </a:t>
            </a:r>
            <a:r>
              <a:rPr lang="en-US" sz="2000" dirty="0" err="1"/>
              <a:t>movimento</a:t>
            </a:r>
            <a:r>
              <a:rPr lang="en-US" sz="2000" dirty="0"/>
              <a:t> de Mulheres do </a:t>
            </a:r>
            <a:r>
              <a:rPr lang="en-US" sz="2000" dirty="0" err="1"/>
              <a:t>coletivo</a:t>
            </a:r>
            <a:r>
              <a:rPr lang="en-US" sz="2000" dirty="0"/>
              <a:t> de Boston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tentativa</a:t>
            </a:r>
            <a:r>
              <a:rPr lang="en-US" sz="2000" dirty="0"/>
              <a:t> de romper com a </a:t>
            </a:r>
            <a:r>
              <a:rPr lang="en-US" sz="2000" dirty="0" err="1"/>
              <a:t>hierarquização</a:t>
            </a:r>
            <a:r>
              <a:rPr lang="en-US" sz="2000" dirty="0"/>
              <a:t> do </a:t>
            </a:r>
            <a:r>
              <a:rPr lang="en-US" sz="2000" dirty="0" err="1"/>
              <a:t>conhecimento</a:t>
            </a:r>
            <a:r>
              <a:rPr lang="en-US" sz="2000" dirty="0"/>
              <a:t> da </a:t>
            </a:r>
            <a:r>
              <a:rPr lang="en-US" sz="2000" dirty="0" err="1"/>
              <a:t>saúde</a:t>
            </a:r>
            <a:r>
              <a:rPr lang="en-US" sz="2000" dirty="0"/>
              <a:t> e dos </a:t>
            </a:r>
            <a:r>
              <a:rPr lang="en-US" sz="2000" dirty="0" err="1"/>
              <a:t>corpos</a:t>
            </a:r>
            <a:r>
              <a:rPr lang="en-US" sz="2000" dirty="0"/>
              <a:t> das Mulheres. </a:t>
            </a:r>
          </a:p>
        </p:txBody>
      </p:sp>
      <p:pic>
        <p:nvPicPr>
          <p:cNvPr id="5" name="Espaço Reservado para Conteúdo 4" descr="Texto&#10;&#10;Descrição gerada automaticamente">
            <a:extLst>
              <a:ext uri="{FF2B5EF4-FFF2-40B4-BE49-F238E27FC236}">
                <a16:creationId xmlns:a16="http://schemas.microsoft.com/office/drawing/2014/main" id="{D8AAA453-3D0B-4E05-A9AC-5090E7245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05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A33C179-3E13-47E0-ACB5-0EB3364F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Para reflexão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670492-B465-45A3-9B6D-6B8EA74A2E3E}"/>
              </a:ext>
            </a:extLst>
          </p:cNvPr>
          <p:cNvSpPr txBox="1"/>
          <p:nvPr/>
        </p:nvSpPr>
        <p:spPr>
          <a:xfrm>
            <a:off x="484214" y="2438400"/>
            <a:ext cx="415484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Você</a:t>
            </a:r>
            <a:r>
              <a:rPr lang="en-US" sz="2000" dirty="0"/>
              <a:t> </a:t>
            </a:r>
            <a:r>
              <a:rPr lang="en-US" sz="2000" dirty="0" err="1"/>
              <a:t>percebe</a:t>
            </a:r>
            <a:r>
              <a:rPr lang="en-US" sz="2000" dirty="0"/>
              <a:t> a </a:t>
            </a:r>
            <a:r>
              <a:rPr lang="en-US" sz="2000" dirty="0" err="1"/>
              <a:t>hierarquização</a:t>
            </a:r>
            <a:r>
              <a:rPr lang="en-US" sz="2000" dirty="0"/>
              <a:t> das </a:t>
            </a:r>
            <a:r>
              <a:rPr lang="en-US" sz="2000" dirty="0" err="1"/>
              <a:t>relações</a:t>
            </a:r>
            <a:r>
              <a:rPr lang="en-US" sz="2000" dirty="0"/>
              <a:t>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cuidados</a:t>
            </a:r>
            <a:r>
              <a:rPr lang="en-US" sz="2000" dirty="0"/>
              <a:t> em </a:t>
            </a:r>
            <a:r>
              <a:rPr lang="en-US" sz="2000" dirty="0" err="1"/>
              <a:t>saúde</a:t>
            </a:r>
            <a:r>
              <a:rPr lang="en-US" sz="2000" dirty="0"/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Quais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mecanismos</a:t>
            </a:r>
            <a:r>
              <a:rPr lang="en-US" sz="2000" dirty="0"/>
              <a:t> </a:t>
            </a:r>
            <a:r>
              <a:rPr lang="en-US" sz="2000" dirty="0" err="1"/>
              <a:t>possíveis</a:t>
            </a:r>
            <a:r>
              <a:rPr lang="en-US" sz="2000" dirty="0"/>
              <a:t> para </a:t>
            </a:r>
            <a:r>
              <a:rPr lang="en-US" sz="2000" dirty="0" err="1"/>
              <a:t>descontrução</a:t>
            </a:r>
            <a:r>
              <a:rPr lang="en-US" sz="2000" dirty="0"/>
              <a:t> dessa </a:t>
            </a:r>
            <a:r>
              <a:rPr lang="en-US" sz="2000" dirty="0" err="1"/>
              <a:t>hierarquização</a:t>
            </a:r>
            <a:r>
              <a:rPr lang="en-US" sz="20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Texto&#10;&#10;Descrição gerada automaticamente">
            <a:extLst>
              <a:ext uri="{FF2B5EF4-FFF2-40B4-BE49-F238E27FC236}">
                <a16:creationId xmlns:a16="http://schemas.microsoft.com/office/drawing/2014/main" id="{2FE49326-15B1-4F82-ACAB-7770F8874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124983"/>
            <a:ext cx="6019331" cy="46047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3668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8AEC8E0-D64E-4CE1-AE1A-C7DE9F9C4D0E}"/>
              </a:ext>
            </a:extLst>
          </p:cNvPr>
          <p:cNvSpPr txBox="1"/>
          <p:nvPr/>
        </p:nvSpPr>
        <p:spPr>
          <a:xfrm>
            <a:off x="7320466" y="609600"/>
            <a:ext cx="4140014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latin typeface="+mj-lt"/>
                <a:ea typeface="+mj-ea"/>
                <a:cs typeface="+mj-cs"/>
              </a:rPr>
              <a:t>“Um </a:t>
            </a:r>
            <a:r>
              <a:rPr lang="en-US" sz="3100" dirty="0" err="1">
                <a:latin typeface="+mj-lt"/>
                <a:ea typeface="+mj-ea"/>
                <a:cs typeface="+mj-cs"/>
              </a:rPr>
              <a:t>resgate</a:t>
            </a:r>
            <a:r>
              <a:rPr lang="en-US" sz="3100" dirty="0">
                <a:latin typeface="+mj-lt"/>
                <a:ea typeface="+mj-ea"/>
                <a:cs typeface="+mj-cs"/>
              </a:rPr>
              <a:t> da </a:t>
            </a:r>
            <a:r>
              <a:rPr lang="en-US" sz="3100" dirty="0" err="1">
                <a:latin typeface="+mj-lt"/>
                <a:ea typeface="+mj-ea"/>
                <a:cs typeface="+mj-cs"/>
              </a:rPr>
              <a:t>história</a:t>
            </a:r>
            <a:r>
              <a:rPr lang="en-US" sz="3100" dirty="0">
                <a:latin typeface="+mj-lt"/>
                <a:ea typeface="+mj-ea"/>
                <a:cs typeface="+mj-cs"/>
              </a:rPr>
              <a:t> da </a:t>
            </a:r>
            <a:r>
              <a:rPr lang="en-US" sz="3100" dirty="0" err="1">
                <a:latin typeface="+mj-lt"/>
                <a:ea typeface="+mj-ea"/>
                <a:cs typeface="+mj-cs"/>
              </a:rPr>
              <a:t>saúde</a:t>
            </a:r>
            <a:r>
              <a:rPr lang="en-US" sz="3100" dirty="0">
                <a:latin typeface="+mj-lt"/>
                <a:ea typeface="+mj-ea"/>
                <a:cs typeface="+mj-cs"/>
              </a:rPr>
              <a:t> da </a:t>
            </a:r>
            <a:r>
              <a:rPr lang="en-US" sz="3100" dirty="0" err="1">
                <a:latin typeface="+mj-lt"/>
                <a:ea typeface="+mj-ea"/>
                <a:cs typeface="+mj-cs"/>
              </a:rPr>
              <a:t>mulher</a:t>
            </a:r>
            <a:r>
              <a:rPr lang="en-US" sz="3100" dirty="0">
                <a:latin typeface="+mj-lt"/>
                <a:ea typeface="+mj-ea"/>
                <a:cs typeface="+mj-cs"/>
              </a:rPr>
              <a:t>”</a:t>
            </a:r>
          </a:p>
        </p:txBody>
      </p:sp>
      <p:pic>
        <p:nvPicPr>
          <p:cNvPr id="5" name="Espaço Reservado para Conteúdo 4" descr="Imagem em preto e branco de homens&#10;&#10;Descrição gerada automaticamente com confiança média">
            <a:extLst>
              <a:ext uri="{FF2B5EF4-FFF2-40B4-BE49-F238E27FC236}">
                <a16:creationId xmlns:a16="http://schemas.microsoft.com/office/drawing/2014/main" id="{F88185E9-57DB-4536-BABA-ECF316FB3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" r="13239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7016733-0171-48A4-8121-B43F41361831}"/>
              </a:ext>
            </a:extLst>
          </p:cNvPr>
          <p:cNvSpPr txBox="1"/>
          <p:nvPr/>
        </p:nvSpPr>
        <p:spPr>
          <a:xfrm>
            <a:off x="6901731" y="1940439"/>
            <a:ext cx="5182416" cy="4488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Como </a:t>
            </a:r>
            <a:r>
              <a:rPr lang="en-US" sz="2000" dirty="0" err="1"/>
              <a:t>entender</a:t>
            </a:r>
            <a:r>
              <a:rPr lang="en-US" sz="2000" dirty="0"/>
              <a:t> a  </a:t>
            </a:r>
            <a:r>
              <a:rPr lang="en-US" sz="2000" dirty="0" err="1"/>
              <a:t>relação</a:t>
            </a:r>
            <a:r>
              <a:rPr lang="en-US" sz="2000" dirty="0"/>
              <a:t> de </a:t>
            </a:r>
            <a:r>
              <a:rPr lang="en-US" sz="2000" dirty="0" err="1"/>
              <a:t>subordinação</a:t>
            </a:r>
            <a:r>
              <a:rPr lang="en-US" sz="2000" dirty="0"/>
              <a:t> entre as </a:t>
            </a:r>
            <a:r>
              <a:rPr lang="en-US" sz="2000" dirty="0" err="1"/>
              <a:t>profissões</a:t>
            </a:r>
            <a:r>
              <a:rPr lang="en-US" sz="2000" dirty="0"/>
              <a:t> de </a:t>
            </a:r>
            <a:r>
              <a:rPr lang="en-US" sz="2000" dirty="0" err="1"/>
              <a:t>enfermeiras</a:t>
            </a:r>
            <a:r>
              <a:rPr lang="en-US" sz="2000" dirty="0"/>
              <a:t> e </a:t>
            </a:r>
            <a:r>
              <a:rPr lang="en-US" sz="2000" dirty="0" err="1"/>
              <a:t>parteiras</a:t>
            </a:r>
            <a:r>
              <a:rPr lang="en-US" sz="2000" dirty="0"/>
              <a:t> e </a:t>
            </a:r>
            <a:r>
              <a:rPr lang="en-US" sz="2000" dirty="0" err="1"/>
              <a:t>médicos</a:t>
            </a:r>
            <a:r>
              <a:rPr lang="en-US" sz="2000" dirty="0"/>
              <a:t> 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atualidade</a:t>
            </a:r>
            <a:r>
              <a:rPr lang="en-US" sz="2000" dirty="0"/>
              <a:t>?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err="1"/>
              <a:t>Trazem</a:t>
            </a:r>
            <a:r>
              <a:rPr lang="en-US" sz="2000" dirty="0"/>
              <a:t> </a:t>
            </a:r>
            <a:r>
              <a:rPr lang="en-US" sz="2000" dirty="0" err="1"/>
              <a:t>dois</a:t>
            </a:r>
            <a:r>
              <a:rPr lang="en-US" sz="2000" dirty="0"/>
              <a:t> </a:t>
            </a:r>
            <a:r>
              <a:rPr lang="en-US" sz="2000" dirty="0" err="1"/>
              <a:t>momentos</a:t>
            </a:r>
            <a:r>
              <a:rPr lang="en-US" sz="2000" dirty="0"/>
              <a:t> </a:t>
            </a:r>
            <a:r>
              <a:rPr lang="en-US" sz="2000" dirty="0" err="1"/>
              <a:t>importantes</a:t>
            </a:r>
            <a:r>
              <a:rPr lang="en-US" sz="2000" dirty="0"/>
              <a:t> para a </a:t>
            </a:r>
            <a:r>
              <a:rPr lang="en-US" sz="2000" dirty="0" err="1"/>
              <a:t>tomada</a:t>
            </a:r>
            <a:r>
              <a:rPr lang="en-US" sz="2000" dirty="0"/>
              <a:t> do </a:t>
            </a:r>
            <a:r>
              <a:rPr lang="en-US" sz="2000" dirty="0" err="1"/>
              <a:t>poder</a:t>
            </a:r>
            <a:r>
              <a:rPr lang="en-US" sz="2000" dirty="0"/>
              <a:t> </a:t>
            </a:r>
            <a:r>
              <a:rPr lang="en-US" sz="2000" dirty="0" err="1"/>
              <a:t>médico</a:t>
            </a:r>
            <a:r>
              <a:rPr lang="en-US" sz="2000" dirty="0"/>
              <a:t> </a:t>
            </a:r>
            <a:r>
              <a:rPr lang="en-US" sz="2000" dirty="0" err="1"/>
              <a:t>pelos</a:t>
            </a:r>
            <a:r>
              <a:rPr lang="en-US" sz="2000" dirty="0"/>
              <a:t> </a:t>
            </a:r>
            <a:r>
              <a:rPr lang="en-US" sz="2000" dirty="0" err="1"/>
              <a:t>médicos</a:t>
            </a:r>
            <a:r>
              <a:rPr lang="en-US" sz="2000" dirty="0"/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A </a:t>
            </a:r>
            <a:r>
              <a:rPr lang="en-US" sz="2000" dirty="0" err="1"/>
              <a:t>perseguição</a:t>
            </a:r>
            <a:r>
              <a:rPr lang="en-US" sz="2000" dirty="0"/>
              <a:t> </a:t>
            </a:r>
            <a:r>
              <a:rPr lang="en-US" sz="2000" dirty="0" err="1"/>
              <a:t>às</a:t>
            </a:r>
            <a:r>
              <a:rPr lang="en-US" sz="2000" dirty="0"/>
              <a:t> </a:t>
            </a:r>
            <a:r>
              <a:rPr lang="en-US" sz="2000" dirty="0" err="1"/>
              <a:t>bruxas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Europa </a:t>
            </a:r>
            <a:r>
              <a:rPr lang="en-US" sz="2000" dirty="0" err="1"/>
              <a:t>ocidental</a:t>
            </a:r>
            <a:endParaRPr lang="en-US" sz="2000" dirty="0"/>
          </a:p>
          <a:p>
            <a:pPr marL="5715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A </a:t>
            </a:r>
            <a:r>
              <a:rPr lang="en-US" sz="2000" dirty="0" err="1"/>
              <a:t>formação</a:t>
            </a:r>
            <a:r>
              <a:rPr lang="en-US" sz="2000" dirty="0"/>
              <a:t> da </a:t>
            </a:r>
            <a:r>
              <a:rPr lang="en-US" sz="2000" dirty="0" err="1"/>
              <a:t>profissão</a:t>
            </a:r>
            <a:r>
              <a:rPr lang="en-US" sz="2000" dirty="0"/>
              <a:t> </a:t>
            </a:r>
            <a:r>
              <a:rPr lang="en-US" sz="2000" dirty="0" err="1"/>
              <a:t>médica</a:t>
            </a:r>
            <a:r>
              <a:rPr lang="en-US" sz="2000" dirty="0"/>
              <a:t> </a:t>
            </a:r>
            <a:r>
              <a:rPr lang="en-US" sz="2000" dirty="0" err="1"/>
              <a:t>masculina</a:t>
            </a:r>
            <a:r>
              <a:rPr lang="en-US" sz="2000" dirty="0"/>
              <a:t>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Estados</a:t>
            </a:r>
            <a:r>
              <a:rPr lang="en-US" sz="2000" dirty="0"/>
              <a:t> Unidos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731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5A3C1E-900C-4A28-95D0-DE9C021B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pt-BR" sz="2800"/>
              <a:t>Quem eram as bruxas?</a:t>
            </a:r>
            <a:br>
              <a:rPr lang="pt-BR" sz="2800"/>
            </a:br>
            <a:endParaRPr lang="pt-BR" sz="28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738B92-E8AA-4942-A93A-A08ADEEE4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pt-BR" sz="2000"/>
              <a:t>Mulheres que cuidavam da saúde de outras pessoas da comunidade</a:t>
            </a:r>
          </a:p>
          <a:p>
            <a:r>
              <a:rPr lang="pt-BR" sz="2000"/>
              <a:t>Tinham conhecimento sobre plantas e fitoterápicos</a:t>
            </a:r>
          </a:p>
          <a:p>
            <a:r>
              <a:rPr lang="pt-BR" sz="2000"/>
              <a:t>Organizavam a vida política de suas comunidades</a:t>
            </a:r>
          </a:p>
          <a:p>
            <a:endParaRPr lang="pt-BR" sz="200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34CA60A-EC6E-467D-80F4-C5C67986A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58" y="2330836"/>
            <a:ext cx="6953227" cy="263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6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 descr="Desenho de um livro&#10;&#10;Descrição gerada automaticamente com confiança baixa">
            <a:extLst>
              <a:ext uri="{FF2B5EF4-FFF2-40B4-BE49-F238E27FC236}">
                <a16:creationId xmlns:a16="http://schemas.microsoft.com/office/drawing/2014/main" id="{EF5AB1A4-C8FC-450C-99EE-0FAFF439CD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r="1744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27A6D90-172E-4430-8912-77F86130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608788"/>
            <a:ext cx="4803636" cy="131166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Por que surgiu a Caca às bruxas?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0E6453-4AFB-4C86-BBAE-03E0F399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52" y="2040834"/>
            <a:ext cx="5728325" cy="4430549"/>
          </a:xfrm>
        </p:spPr>
        <p:txBody>
          <a:bodyPr anchor="ctr">
            <a:normAutofit/>
          </a:bodyPr>
          <a:lstStyle/>
          <a:p>
            <a:pPr algn="just"/>
            <a:r>
              <a:rPr lang="pt-BR" sz="2000" dirty="0">
                <a:solidFill>
                  <a:srgbClr val="000000"/>
                </a:solidFill>
              </a:rPr>
              <a:t>Campanha organizada, financiada e executada pela igreja e o estado.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Tentativa de controle da igreja sobre as mulheres e seus conhecimentos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Aconteceu entre os séculos XIV e XVII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As bruxas apresentavam uma ameaça política, religiosa e sexual à igreja 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Milhares delas foram queimadas vivas na Europa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Aproximadamente 900 mortes na Alemanha em um ano.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 Documento </a:t>
            </a:r>
            <a:r>
              <a:rPr lang="pt-BR" sz="2000" i="1" dirty="0" err="1">
                <a:solidFill>
                  <a:srgbClr val="000000"/>
                </a:solidFill>
              </a:rPr>
              <a:t>Maleficarum</a:t>
            </a:r>
            <a:r>
              <a:rPr lang="pt-BR" sz="2000" i="1" dirty="0">
                <a:solidFill>
                  <a:srgbClr val="000000"/>
                </a:solidFill>
              </a:rPr>
              <a:t> </a:t>
            </a:r>
            <a:r>
              <a:rPr lang="pt-BR" sz="2000" i="1" dirty="0" err="1">
                <a:solidFill>
                  <a:srgbClr val="000000"/>
                </a:solidFill>
              </a:rPr>
              <a:t>Malleus</a:t>
            </a:r>
            <a:r>
              <a:rPr lang="pt-BR" sz="2000" i="1" dirty="0">
                <a:solidFill>
                  <a:srgbClr val="000000"/>
                </a:solidFill>
              </a:rPr>
              <a:t> (1484)</a:t>
            </a:r>
          </a:p>
          <a:p>
            <a:pPr algn="just"/>
            <a:endParaRPr lang="pt-B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4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ço Reservado para Conteúdo 4" descr="Foto em preto e branco de grupo de pessoas lado a lado&#10;&#10;Descrição gerada automaticamente">
            <a:extLst>
              <a:ext uri="{FF2B5EF4-FFF2-40B4-BE49-F238E27FC236}">
                <a16:creationId xmlns:a16="http://schemas.microsoft.com/office/drawing/2014/main" id="{3EF85BB5-E4FF-4D04-A41D-484C0F9CB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" r="364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70A375-4641-4850-89E0-ABAB2890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2895586"/>
            <a:ext cx="3822189" cy="3742762"/>
          </a:xfrm>
        </p:spPr>
        <p:txBody>
          <a:bodyPr>
            <a:normAutofit/>
          </a:bodyPr>
          <a:lstStyle/>
          <a:p>
            <a:r>
              <a:rPr lang="pt-BR" sz="2000" dirty="0" err="1"/>
              <a:t>Kraner</a:t>
            </a:r>
            <a:r>
              <a:rPr lang="pt-BR" sz="2000" dirty="0"/>
              <a:t> e </a:t>
            </a:r>
            <a:r>
              <a:rPr lang="pt-BR" sz="2000" dirty="0" err="1"/>
              <a:t>Sprenger</a:t>
            </a:r>
            <a:endParaRPr lang="pt-BR" sz="2000" dirty="0"/>
          </a:p>
          <a:p>
            <a:r>
              <a:rPr lang="pt-BR" sz="2000" dirty="0"/>
              <a:t>Tortura e confissões</a:t>
            </a:r>
          </a:p>
          <a:p>
            <a:r>
              <a:rPr lang="pt-BR" sz="2000" dirty="0"/>
              <a:t>Acusadas de crimes sexuais contra os homens</a:t>
            </a:r>
          </a:p>
          <a:p>
            <a:r>
              <a:rPr lang="pt-BR" sz="2000" dirty="0"/>
              <a:t>Organizadas</a:t>
            </a:r>
          </a:p>
          <a:p>
            <a:r>
              <a:rPr lang="pt-BR" sz="2000" dirty="0"/>
              <a:t>Poderes mágicos sobre a saúde</a:t>
            </a:r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BB135DB-F422-4824-907F-0C562A841E19}"/>
              </a:ext>
            </a:extLst>
          </p:cNvPr>
          <p:cNvSpPr txBox="1"/>
          <p:nvPr/>
        </p:nvSpPr>
        <p:spPr>
          <a:xfrm>
            <a:off x="506437" y="478302"/>
            <a:ext cx="3995225" cy="1938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Como foi a caça às bruxas e suas razões</a:t>
            </a:r>
          </a:p>
        </p:txBody>
      </p:sp>
    </p:spTree>
    <p:extLst>
      <p:ext uri="{BB962C8B-B14F-4D97-AF65-F5344CB8AC3E}">
        <p14:creationId xmlns:p14="http://schemas.microsoft.com/office/powerpoint/2010/main" val="386270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4" descr="Foto em preto e branco com texto preto sobre fundo branco&#10;&#10;Descrição gerada automaticamente">
            <a:extLst>
              <a:ext uri="{FF2B5EF4-FFF2-40B4-BE49-F238E27FC236}">
                <a16:creationId xmlns:a16="http://schemas.microsoft.com/office/drawing/2014/main" id="{3B3EED3D-8C82-40D8-9697-CB2D930B7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r="10609" b="2"/>
          <a:stretch/>
        </p:blipFill>
        <p:spPr>
          <a:xfrm>
            <a:off x="6013238" y="10"/>
            <a:ext cx="6009076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ABEBCC8-843C-49EE-94B1-0023AF5C32C6}"/>
              </a:ext>
            </a:extLst>
          </p:cNvPr>
          <p:cNvSpPr txBox="1"/>
          <p:nvPr/>
        </p:nvSpPr>
        <p:spPr>
          <a:xfrm>
            <a:off x="399916" y="808893"/>
            <a:ext cx="6273471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fundamentos</a:t>
            </a:r>
            <a:r>
              <a:rPr lang="en-US" dirty="0"/>
              <a:t> </a:t>
            </a:r>
            <a:r>
              <a:rPr lang="en-US" dirty="0" err="1"/>
              <a:t>sustentadores</a:t>
            </a:r>
            <a:r>
              <a:rPr lang="en-US" dirty="0"/>
              <a:t>  da </a:t>
            </a:r>
            <a:r>
              <a:rPr lang="en-US" dirty="0" err="1"/>
              <a:t>caça</a:t>
            </a:r>
            <a:r>
              <a:rPr lang="en-US" dirty="0"/>
              <a:t> </a:t>
            </a:r>
            <a:r>
              <a:rPr lang="en-US" dirty="0" err="1"/>
              <a:t>às</a:t>
            </a:r>
            <a:r>
              <a:rPr lang="en-US" dirty="0"/>
              <a:t> </a:t>
            </a:r>
            <a:r>
              <a:rPr lang="en-US" dirty="0" err="1"/>
              <a:t>bruxas</a:t>
            </a:r>
            <a:r>
              <a:rPr lang="en-US" dirty="0"/>
              <a:t>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AFC4E5-AFF7-4F44-ABDB-42F25E9D8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90" y="2929449"/>
            <a:ext cx="5548443" cy="22779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 Misoginia da igreja católica medieval</a:t>
            </a:r>
          </a:p>
          <a:p>
            <a:r>
              <a:rPr lang="en-US" sz="2400">
                <a:solidFill>
                  <a:srgbClr val="000000"/>
                </a:solidFill>
              </a:rPr>
              <a:t> sexofobia</a:t>
            </a:r>
          </a:p>
          <a:p>
            <a:r>
              <a:rPr lang="en-US" sz="2400">
                <a:solidFill>
                  <a:srgbClr val="000000"/>
                </a:solidFill>
              </a:rPr>
              <a:t>antiempirismo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1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A2335D0A-21B2-4888-8B54-91B7738E3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Graphic 64">
            <a:extLst>
              <a:ext uri="{FF2B5EF4-FFF2-40B4-BE49-F238E27FC236}">
                <a16:creationId xmlns:a16="http://schemas.microsoft.com/office/drawing/2014/main" id="{44409A5E-C15D-4BA0-861B-D017C2A7E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54324" y="-3351276"/>
            <a:ext cx="5486400" cy="121889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3D1573B-F08A-471C-9216-365411542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777" y="630863"/>
            <a:ext cx="3392822" cy="15789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dirty="0" err="1"/>
              <a:t>Misoginia</a:t>
            </a:r>
            <a:r>
              <a:rPr lang="en-US" sz="5000" dirty="0"/>
              <a:t> </a:t>
            </a:r>
          </a:p>
        </p:txBody>
      </p:sp>
      <p:sp>
        <p:nvSpPr>
          <p:cNvPr id="49" name="Content Placeholder 30">
            <a:extLst>
              <a:ext uri="{FF2B5EF4-FFF2-40B4-BE49-F238E27FC236}">
                <a16:creationId xmlns:a16="http://schemas.microsoft.com/office/drawing/2014/main" id="{74C95866-BBB5-4E1A-8386-830CD1ECD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140" y="228917"/>
            <a:ext cx="5346491" cy="238280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dirty="0">
                <a:latin typeface="+mj-lt"/>
              </a:rPr>
              <a:t>  </a:t>
            </a:r>
            <a:r>
              <a:rPr lang="en-US" sz="5400" dirty="0" err="1">
                <a:latin typeface="+mj-lt"/>
              </a:rPr>
              <a:t>Sexofobia</a:t>
            </a:r>
            <a:endParaRPr lang="en-US" sz="5400" dirty="0">
              <a:latin typeface="+mj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92D10D6-920C-46D7-BA9E-2490D03E0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746" y="1876913"/>
            <a:ext cx="3924853" cy="3835652"/>
          </a:xfrm>
          <a:prstGeom prst="rect">
            <a:avLst/>
          </a:prstGeom>
        </p:spPr>
      </p:pic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A34315A-77A2-4085-BA29-7F9F7E4BB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787" y="2209773"/>
            <a:ext cx="6364844" cy="2786297"/>
          </a:xfrm>
          <a:prstGeom prst="rect">
            <a:avLst/>
          </a:prstGeom>
        </p:spPr>
      </p:pic>
      <p:sp>
        <p:nvSpPr>
          <p:cNvPr id="83" name="Rectangle 66">
            <a:extLst>
              <a:ext uri="{FF2B5EF4-FFF2-40B4-BE49-F238E27FC236}">
                <a16:creationId xmlns:a16="http://schemas.microsoft.com/office/drawing/2014/main" id="{92E2D918-0F5E-4344-9C8C-FBD0ACB62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76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CEE8CB-0E07-4D75-83FB-E58E67AE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pt-BR" err="1"/>
              <a:t>Antiempirismo</a:t>
            </a:r>
            <a:endParaRPr lang="pt-BR"/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AA6C011C-5F0E-40AA-A63D-17BD127F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2198363"/>
            <a:ext cx="9877969" cy="1148454"/>
          </a:xfrm>
        </p:spPr>
        <p:txBody>
          <a:bodyPr>
            <a:normAutofit/>
          </a:bodyPr>
          <a:lstStyle/>
          <a:p>
            <a:r>
              <a:rPr lang="en-US" sz="2000" dirty="0"/>
              <a:t>As </a:t>
            </a:r>
            <a:r>
              <a:rPr lang="en-US" sz="2000" dirty="0" err="1"/>
              <a:t>bruxas</a:t>
            </a:r>
            <a:r>
              <a:rPr lang="en-US" sz="2000" dirty="0"/>
              <a:t> </a:t>
            </a:r>
            <a:r>
              <a:rPr lang="en-US" sz="2000" dirty="0" err="1"/>
              <a:t>eram</a:t>
            </a:r>
            <a:r>
              <a:rPr lang="en-US" sz="2000" dirty="0"/>
              <a:t> </a:t>
            </a:r>
            <a:r>
              <a:rPr lang="en-US" sz="2000" dirty="0" err="1"/>
              <a:t>acusadas</a:t>
            </a:r>
            <a:r>
              <a:rPr lang="en-US" sz="2000" dirty="0"/>
              <a:t> por </a:t>
            </a:r>
            <a:r>
              <a:rPr lang="en-US" sz="2000" dirty="0" err="1"/>
              <a:t>seus</a:t>
            </a:r>
            <a:r>
              <a:rPr lang="en-US" sz="2000" dirty="0"/>
              <a:t> </a:t>
            </a:r>
            <a:r>
              <a:rPr lang="en-US" sz="2000" dirty="0" err="1"/>
              <a:t>conhecimentos</a:t>
            </a:r>
            <a:r>
              <a:rPr lang="en-US" sz="2000" dirty="0"/>
              <a:t> </a:t>
            </a:r>
            <a:r>
              <a:rPr lang="en-US" sz="2000" dirty="0" err="1"/>
              <a:t>empíricos</a:t>
            </a:r>
            <a:r>
              <a:rPr lang="en-US" sz="2000" dirty="0"/>
              <a:t> com o </a:t>
            </a:r>
            <a:r>
              <a:rPr lang="en-US" sz="2000" dirty="0" err="1"/>
              <a:t>uso</a:t>
            </a:r>
            <a:r>
              <a:rPr lang="en-US" sz="2000" dirty="0"/>
              <a:t> de </a:t>
            </a:r>
            <a:r>
              <a:rPr lang="en-US" sz="2000" dirty="0" err="1"/>
              <a:t>ervas</a:t>
            </a:r>
            <a:r>
              <a:rPr lang="en-US" sz="2000" dirty="0"/>
              <a:t>, que </a:t>
            </a:r>
            <a:r>
              <a:rPr lang="en-US" sz="2000" dirty="0" err="1"/>
              <a:t>posteriormente</a:t>
            </a:r>
            <a:r>
              <a:rPr lang="en-US" sz="2000" dirty="0"/>
              <a:t> </a:t>
            </a:r>
            <a:r>
              <a:rPr lang="en-US" sz="2000" dirty="0" err="1"/>
              <a:t>deram</a:t>
            </a:r>
            <a:r>
              <a:rPr lang="en-US" sz="2000" dirty="0"/>
              <a:t> </a:t>
            </a:r>
            <a:r>
              <a:rPr lang="en-US" sz="2000" dirty="0" err="1"/>
              <a:t>origem</a:t>
            </a:r>
            <a:r>
              <a:rPr lang="en-US" sz="2000" dirty="0"/>
              <a:t> </a:t>
            </a:r>
            <a:r>
              <a:rPr lang="en-US" sz="2000" dirty="0" err="1"/>
              <a:t>aos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importantes</a:t>
            </a:r>
            <a:r>
              <a:rPr lang="en-US" sz="2000" dirty="0"/>
              <a:t> </a:t>
            </a:r>
            <a:r>
              <a:rPr lang="en-US" sz="2000" dirty="0" err="1"/>
              <a:t>fármacos</a:t>
            </a:r>
            <a:r>
              <a:rPr lang="en-US" sz="2000" dirty="0"/>
              <a:t> </a:t>
            </a:r>
            <a:r>
              <a:rPr lang="en-US" sz="2000" dirty="0" err="1"/>
              <a:t>utilizados</a:t>
            </a:r>
            <a:r>
              <a:rPr lang="en-US" sz="2000" dirty="0"/>
              <a:t> 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4071ECA-7B7A-45B7-8D30-4160AAC7F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87" y="3128112"/>
            <a:ext cx="8595860" cy="2741200"/>
          </a:xfrm>
          <a:prstGeom prst="rect">
            <a:avLst/>
          </a:prstGeom>
        </p:spPr>
      </p:pic>
      <p:sp>
        <p:nvSpPr>
          <p:cNvPr id="35" name="Freeform: Shape 31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5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BC7E0E-EE04-4592-B707-837F3F455AF4}"/>
              </a:ext>
            </a:extLst>
          </p:cNvPr>
          <p:cNvSpPr txBox="1"/>
          <p:nvPr/>
        </p:nvSpPr>
        <p:spPr>
          <a:xfrm>
            <a:off x="497973" y="393380"/>
            <a:ext cx="10221609" cy="739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+mj-lt"/>
                <a:ea typeface="+mj-ea"/>
                <a:cs typeface="+mj-cs"/>
              </a:rPr>
              <a:t>Bruxas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</a:rPr>
              <a:t>como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</a:rPr>
              <a:t>curandeiras</a:t>
            </a:r>
            <a:r>
              <a:rPr lang="en-US" sz="4000" dirty="0">
                <a:latin typeface="+mj-lt"/>
                <a:ea typeface="+mj-ea"/>
                <a:cs typeface="+mj-cs"/>
              </a:rPr>
              <a:t> e </a:t>
            </a:r>
            <a:r>
              <a:rPr lang="en-US" sz="4000" dirty="0" err="1">
                <a:latin typeface="+mj-lt"/>
                <a:ea typeface="+mj-ea"/>
                <a:cs typeface="+mj-cs"/>
              </a:rPr>
              <a:t>parteiras</a:t>
            </a:r>
            <a:r>
              <a:rPr lang="en-US" sz="4000" dirty="0">
                <a:latin typeface="+mj-lt"/>
                <a:ea typeface="+mj-ea"/>
                <a:cs typeface="+mj-cs"/>
              </a:rPr>
              <a:t>- </a:t>
            </a:r>
            <a:r>
              <a:rPr lang="en-US" sz="4000" dirty="0" err="1">
                <a:latin typeface="+mj-lt"/>
                <a:ea typeface="+mj-ea"/>
                <a:cs typeface="+mj-cs"/>
              </a:rPr>
              <a:t>empíricas</a:t>
            </a:r>
            <a:r>
              <a:rPr lang="en-US" sz="4000" dirty="0"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5" name="Espaço Reservado para Conteúdo 4" descr="Imagem em preto e branco de pessoa com um livro na mão&#10;&#10;Descrição gerada automaticamente com confiança baixa">
            <a:extLst>
              <a:ext uri="{FF2B5EF4-FFF2-40B4-BE49-F238E27FC236}">
                <a16:creationId xmlns:a16="http://schemas.microsoft.com/office/drawing/2014/main" id="{468735F4-4814-466B-852B-4E7137856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1013" b="19788"/>
          <a:stretch/>
        </p:blipFill>
        <p:spPr>
          <a:xfrm>
            <a:off x="968703" y="1748407"/>
            <a:ext cx="4483510" cy="268491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0F14D09-8FBB-4B4C-BE75-E9A789F85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668" y="1395186"/>
            <a:ext cx="5015709" cy="3846925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579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796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Quem eram as bruxas? </vt:lpstr>
      <vt:lpstr>Por que surgiu a Caca às bruxas?</vt:lpstr>
      <vt:lpstr>Apresentação do PowerPoint</vt:lpstr>
      <vt:lpstr>Apresentação do PowerPoint</vt:lpstr>
      <vt:lpstr>Misoginia </vt:lpstr>
      <vt:lpstr>Antiempirismo</vt:lpstr>
      <vt:lpstr>Apresentação do PowerPoint</vt:lpstr>
      <vt:lpstr>Ambiguidade da conduta da Igreja entre as classes sociais</vt:lpstr>
      <vt:lpstr>Profissão médica na Europa</vt:lpstr>
      <vt:lpstr>Profissão médica na Europa</vt:lpstr>
      <vt:lpstr>Jacoba Felicie</vt:lpstr>
      <vt:lpstr>As mulheres e o nascimento da profissão médica nos Estados Unidos</vt:lpstr>
      <vt:lpstr>Apresentação do PowerPoint</vt:lpstr>
      <vt:lpstr>Apresentação do PowerPoint</vt:lpstr>
      <vt:lpstr>Apresentação do PowerPoint</vt:lpstr>
      <vt:lpstr>Importância do Movimento Feminista</vt:lpstr>
      <vt:lpstr>Para reflexão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 Carmo Soares</dc:creator>
  <cp:lastModifiedBy>Bianca</cp:lastModifiedBy>
  <cp:revision>5</cp:revision>
  <dcterms:created xsi:type="dcterms:W3CDTF">2021-04-26T15:43:04Z</dcterms:created>
  <dcterms:modified xsi:type="dcterms:W3CDTF">2021-04-26T17:08:25Z</dcterms:modified>
</cp:coreProperties>
</file>