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66" r:id="rId3"/>
    <p:sldId id="267" r:id="rId4"/>
    <p:sldId id="268" r:id="rId5"/>
    <p:sldId id="269" r:id="rId6"/>
    <p:sldId id="270" r:id="rId7"/>
    <p:sldId id="271" r:id="rId8"/>
    <p:sldId id="272" r:id="rId9"/>
    <p:sldId id="273" r:id="rId10"/>
    <p:sldId id="274" r:id="rId11"/>
    <p:sldId id="275"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2" r:id="rId46"/>
    <p:sldId id="313" r:id="rId47"/>
    <p:sldId id="314" r:id="rId48"/>
    <p:sldId id="315" r:id="rId49"/>
    <p:sldId id="316" r:id="rId50"/>
    <p:sldId id="317"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 id="338" r:id="rId71"/>
    <p:sldId id="339" r:id="rId72"/>
    <p:sldId id="340" r:id="rId73"/>
    <p:sldId id="341" r:id="rId7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83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printerSettings" Target="printerSettings/printerSettings1.bin"/><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D83488EA-D072-B544-87A2-97D69D6915B1}" type="datetimeFigureOut">
              <a:rPr lang="en-US" smtClean="0"/>
              <a:pPr/>
              <a:t>29/08/17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2888126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D83488EA-D072-B544-87A2-97D69D6915B1}" type="datetimeFigureOut">
              <a:rPr lang="en-US" smtClean="0"/>
              <a:pPr/>
              <a:t>29/08/17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44740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D83488EA-D072-B544-87A2-97D69D6915B1}" type="datetimeFigureOut">
              <a:rPr lang="en-US" smtClean="0"/>
              <a:pPr/>
              <a:t>29/08/17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278986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D83488EA-D072-B544-87A2-97D69D6915B1}" type="datetimeFigureOut">
              <a:rPr lang="en-US" smtClean="0"/>
              <a:pPr/>
              <a:t>29/08/17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2254464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D83488EA-D072-B544-87A2-97D69D6915B1}" type="datetimeFigureOut">
              <a:rPr lang="en-US" smtClean="0"/>
              <a:pPr/>
              <a:t>29/08/17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283015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D83488EA-D072-B544-87A2-97D69D6915B1}" type="datetimeFigureOut">
              <a:rPr lang="en-US" smtClean="0"/>
              <a:pPr/>
              <a:t>29/08/17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342033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D83488EA-D072-B544-87A2-97D69D6915B1}" type="datetimeFigureOut">
              <a:rPr lang="en-US" smtClean="0"/>
              <a:pPr/>
              <a:t>29/08/17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289725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D83488EA-D072-B544-87A2-97D69D6915B1}" type="datetimeFigureOut">
              <a:rPr lang="en-US" smtClean="0"/>
              <a:pPr/>
              <a:t>29/08/17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31753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488EA-D072-B544-87A2-97D69D6915B1}" type="datetimeFigureOut">
              <a:rPr lang="en-US" smtClean="0"/>
              <a:pPr/>
              <a:t>29/08/17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396355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D83488EA-D072-B544-87A2-97D69D6915B1}" type="datetimeFigureOut">
              <a:rPr lang="en-US" smtClean="0"/>
              <a:pPr/>
              <a:t>29/08/17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325029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D83488EA-D072-B544-87A2-97D69D6915B1}" type="datetimeFigureOut">
              <a:rPr lang="en-US" smtClean="0"/>
              <a:pPr/>
              <a:t>29/08/17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A33BE-2675-A14D-BC56-272323778FEC}" type="slidenum">
              <a:rPr lang="en-US" smtClean="0"/>
              <a:pPr/>
              <a:t>‹#›</a:t>
            </a:fld>
            <a:endParaRPr lang="en-US"/>
          </a:p>
        </p:txBody>
      </p:sp>
    </p:spTree>
    <p:extLst>
      <p:ext uri="{BB962C8B-B14F-4D97-AF65-F5344CB8AC3E}">
        <p14:creationId xmlns:p14="http://schemas.microsoft.com/office/powerpoint/2010/main" val="9834180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488EA-D072-B544-87A2-97D69D6915B1}" type="datetimeFigureOut">
              <a:rPr lang="en-US" smtClean="0"/>
              <a:pPr/>
              <a:t>29/08/17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A33BE-2675-A14D-BC56-272323778FEC}" type="slidenum">
              <a:rPr lang="en-US" smtClean="0"/>
              <a:pPr/>
              <a:t>‹#›</a:t>
            </a:fld>
            <a:endParaRPr lang="en-US"/>
          </a:p>
        </p:txBody>
      </p:sp>
    </p:spTree>
    <p:extLst>
      <p:ext uri="{BB962C8B-B14F-4D97-AF65-F5344CB8AC3E}">
        <p14:creationId xmlns:p14="http://schemas.microsoft.com/office/powerpoint/2010/main" val="3752860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t.wikipedia.org/wiki/Mora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1" Type="http://schemas.openxmlformats.org/officeDocument/2006/relationships/hyperlink" Target="http://pt.wikipedia.org/wiki/Claude_Cohen-Tannoudji" TargetMode="External"/><Relationship Id="rId12" Type="http://schemas.openxmlformats.org/officeDocument/2006/relationships/hyperlink" Target="http://pt.wikipedia.org/wiki/Pierre-Gilles_de_Gennes" TargetMode="External"/><Relationship Id="rId13" Type="http://schemas.openxmlformats.org/officeDocument/2006/relationships/hyperlink" Target="http://pt.wikipedia.org/wiki/Gabriel_Lippmann" TargetMode="External"/><Relationship Id="rId14" Type="http://schemas.openxmlformats.org/officeDocument/2006/relationships/hyperlink" Target="http://pt.wikipedia.org/wiki/Louis_Eug%C3%A8ne_F%C3%A9lix_N%C3%A9el" TargetMode="External"/><Relationship Id="rId15" Type="http://schemas.openxmlformats.org/officeDocument/2006/relationships/hyperlink" Target="http://pt.wikipedia.org/wiki/Jean_Baptiste_Perrin" TargetMode="External"/><Relationship Id="rId16" Type="http://schemas.openxmlformats.org/officeDocument/2006/relationships/hyperlink" Target="http://pt.wikipedia.org/wiki/Premio_Nobel_de_F%C3%ADsica" TargetMode="External"/><Relationship Id="rId17" Type="http://schemas.openxmlformats.org/officeDocument/2006/relationships/hyperlink" Target="http://pt.wikipedia.org/wiki/Paul_Sabatier" TargetMode="External"/><Relationship Id="rId18" Type="http://schemas.openxmlformats.org/officeDocument/2006/relationships/hyperlink" Target="http://pt.wikipedia.org/wiki/Alfred_Kastler" TargetMode="External"/><Relationship Id="rId1" Type="http://schemas.openxmlformats.org/officeDocument/2006/relationships/slideLayout" Target="../slideLayouts/slideLayout2.xml"/><Relationship Id="rId2" Type="http://schemas.openxmlformats.org/officeDocument/2006/relationships/hyperlink" Target="http://pt.wikipedia.org/wiki/Laurent_Schwartz" TargetMode="External"/><Relationship Id="rId3" Type="http://schemas.openxmlformats.org/officeDocument/2006/relationships/hyperlink" Target="http://pt.wikipedia.org/wiki/Jean-Pierre_Serre" TargetMode="External"/><Relationship Id="rId4" Type="http://schemas.openxmlformats.org/officeDocument/2006/relationships/hyperlink" Target="http://pt.wikipedia.org/wiki/Ren%C3%A9_Thom" TargetMode="External"/><Relationship Id="rId5" Type="http://schemas.openxmlformats.org/officeDocument/2006/relationships/hyperlink" Target="http://pt.wikipedia.org/wiki/Alain_Connes" TargetMode="External"/><Relationship Id="rId6" Type="http://schemas.openxmlformats.org/officeDocument/2006/relationships/hyperlink" Target="http://pt.wikipedia.org/wiki/Pierre-Louis_Lions" TargetMode="External"/><Relationship Id="rId7" Type="http://schemas.openxmlformats.org/officeDocument/2006/relationships/hyperlink" Target="http://pt.wikipedia.org/wiki/Jean-Christophe_Yoccoz" TargetMode="External"/><Relationship Id="rId8" Type="http://schemas.openxmlformats.org/officeDocument/2006/relationships/hyperlink" Target="http://pt.wikipedia.org/wiki/Laurent_Lafforgue" TargetMode="External"/><Relationship Id="rId9" Type="http://schemas.openxmlformats.org/officeDocument/2006/relationships/hyperlink" Target="http://pt.wikipedia.org/wiki/Wendelin_Werner" TargetMode="External"/><Relationship Id="rId10" Type="http://schemas.openxmlformats.org/officeDocument/2006/relationships/hyperlink" Target="http://pt.wikipedia.org/wiki/Pr%C3%AAmio_Nobe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t.wikipedia.org/wiki/Hist%C3%B3ria_da_filosofi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1" Type="http://schemas.openxmlformats.org/officeDocument/2006/relationships/hyperlink" Target="http://fr.wikipedia.org/wiki/Gouvernement_Paul_Ramadier_(2)" TargetMode="External"/><Relationship Id="rId12" Type="http://schemas.openxmlformats.org/officeDocument/2006/relationships/hyperlink" Target="http://fr.wikipedia.org/wiki/Paul_Ramadier" TargetMode="External"/><Relationship Id="rId13" Type="http://schemas.openxmlformats.org/officeDocument/2006/relationships/hyperlink" Target="http://fr.wikipedia.org/wiki/Guerre_froide" TargetMode="External"/><Relationship Id="rId14" Type="http://schemas.openxmlformats.org/officeDocument/2006/relationships/hyperlink" Target="http://fr.wikipedia.org/wiki/Indochine" TargetMode="External"/><Relationship Id="rId15" Type="http://schemas.openxmlformats.org/officeDocument/2006/relationships/hyperlink" Target="http://fr.wikipedia.org/wiki/Plan_Marshall" TargetMode="External"/><Relationship Id="rId1" Type="http://schemas.openxmlformats.org/officeDocument/2006/relationships/slideLayout" Target="../slideLayouts/slideLayout2.xml"/><Relationship Id="rId2" Type="http://schemas.openxmlformats.org/officeDocument/2006/relationships/hyperlink" Target="http://fr.wikipedia.org/wiki/Lib%C3%A9ration_(histoire)" TargetMode="External"/><Relationship Id="rId3" Type="http://schemas.openxmlformats.org/officeDocument/2006/relationships/hyperlink" Target="http://fr.wikipedia.org/wiki/Conseil_national_de_la_R%C3%A9sistance" TargetMode="External"/><Relationship Id="rId4" Type="http://schemas.openxmlformats.org/officeDocument/2006/relationships/hyperlink" Target="http://fr.wikipedia.org/wiki/Ren%C3%A9_Capitant" TargetMode="External"/><Relationship Id="rId5" Type="http://schemas.openxmlformats.org/officeDocument/2006/relationships/hyperlink" Target="http://fr.wikipedia.org/wiki/Gouvernement_provisoire_de_la_R%C3%A9publique_fran%C3%A7aise" TargetMode="External"/><Relationship Id="rId6" Type="http://schemas.openxmlformats.org/officeDocument/2006/relationships/hyperlink" Target="http://fr.wikipedia.org/wiki/Charles_de_Gaulle" TargetMode="External"/><Relationship Id="rId7" Type="http://schemas.openxmlformats.org/officeDocument/2006/relationships/hyperlink" Target="http://fr.wikipedia.org/wiki/Parti_communiste_fran%C3%A7ais" TargetMode="External"/><Relationship Id="rId8" Type="http://schemas.openxmlformats.org/officeDocument/2006/relationships/hyperlink" Target="http://fr.wikipedia.org/wiki/Paul_Langevin" TargetMode="External"/><Relationship Id="rId9" Type="http://schemas.openxmlformats.org/officeDocument/2006/relationships/hyperlink" Target="http://fr.wikipedia.org/wiki/Henri_Wallon_(1879-1962)" TargetMode="External"/><Relationship Id="rId10" Type="http://schemas.openxmlformats.org/officeDocument/2006/relationships/hyperlink" Target="http://fr.wikipedia.org/wiki/1947"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187" y="1437869"/>
            <a:ext cx="8613023" cy="2882357"/>
          </a:xfrm>
        </p:spPr>
        <p:txBody>
          <a:bodyPr>
            <a:noAutofit/>
          </a:bodyPr>
          <a:lstStyle/>
          <a:p>
            <a:r>
              <a:rPr lang="en-US" sz="3200" b="1" dirty="0" smtClean="0"/>
              <a:t>Henri </a:t>
            </a:r>
            <a:r>
              <a:rPr lang="en-US" sz="3200" b="1" dirty="0" err="1" smtClean="0"/>
              <a:t>Wallon</a:t>
            </a:r>
            <a:r>
              <a:rPr lang="en-US" sz="3200" b="1" dirty="0" smtClean="0"/>
              <a:t> (1879-1960)</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t>
            </a:r>
            <a:r>
              <a:rPr lang="en-US" sz="3200" b="1" dirty="0" err="1" smtClean="0"/>
              <a:t>Psicogênese</a:t>
            </a:r>
            <a:r>
              <a:rPr lang="en-US" sz="3200" b="1" dirty="0" smtClean="0"/>
              <a:t> da </a:t>
            </a:r>
            <a:r>
              <a:rPr lang="en-US" sz="3200" b="1" dirty="0" err="1" smtClean="0"/>
              <a:t>pessoa</a:t>
            </a:r>
            <a:endParaRPr lang="en-US" sz="2800" dirty="0"/>
          </a:p>
        </p:txBody>
      </p:sp>
      <p:sp>
        <p:nvSpPr>
          <p:cNvPr id="3" name="Slide Number Placeholder 2"/>
          <p:cNvSpPr>
            <a:spLocks noGrp="1"/>
          </p:cNvSpPr>
          <p:nvPr>
            <p:ph type="sldNum" sz="quarter" idx="12"/>
          </p:nvPr>
        </p:nvSpPr>
        <p:spPr/>
        <p:txBody>
          <a:bodyPr/>
          <a:lstStyle/>
          <a:p>
            <a:fld id="{55C99EAA-D3A5-EC42-B47C-72599F453DF1}" type="slidenum">
              <a:rPr lang="en-US" smtClean="0"/>
              <a:pPr/>
              <a:t>1</a:t>
            </a:fld>
            <a:endParaRPr lang="en-US"/>
          </a:p>
        </p:txBody>
      </p:sp>
    </p:spTree>
    <p:extLst>
      <p:ext uri="{BB962C8B-B14F-4D97-AF65-F5344CB8AC3E}">
        <p14:creationId xmlns:p14="http://schemas.microsoft.com/office/powerpoint/2010/main" val="19265115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700" b="1" dirty="0" smtClean="0"/>
              <a:t>1. </a:t>
            </a:r>
            <a:r>
              <a:rPr lang="en-US" sz="2700" b="1" dirty="0" err="1" smtClean="0"/>
              <a:t>Visão</a:t>
            </a:r>
            <a:r>
              <a:rPr lang="en-US" sz="2700" b="1" dirty="0" smtClean="0"/>
              <a:t> </a:t>
            </a:r>
            <a:r>
              <a:rPr lang="en-US" sz="2700" b="1" dirty="0" err="1" smtClean="0"/>
              <a:t>Geral</a:t>
            </a:r>
            <a:r>
              <a:rPr lang="en-US" sz="2700" b="1" dirty="0" smtClean="0"/>
              <a:t/>
            </a:r>
            <a:br>
              <a:rPr lang="en-US" sz="2700" b="1" dirty="0" smtClean="0"/>
            </a:br>
            <a:r>
              <a:rPr lang="en-US" sz="2700" b="1" dirty="0" smtClean="0"/>
              <a:t>O </a:t>
            </a:r>
            <a:r>
              <a:rPr lang="en-US" sz="2700" b="1" dirty="0" err="1" smtClean="0"/>
              <a:t>Desenvolvimento</a:t>
            </a:r>
            <a:r>
              <a:rPr lang="en-US" sz="2700" b="1" dirty="0" smtClean="0"/>
              <a:t> </a:t>
            </a:r>
            <a:r>
              <a:rPr lang="en-US" sz="2700" b="1" dirty="0" err="1" smtClean="0"/>
              <a:t>para</a:t>
            </a:r>
            <a:r>
              <a:rPr lang="en-US" sz="2700" b="1" dirty="0" smtClean="0"/>
              <a:t> </a:t>
            </a:r>
            <a:r>
              <a:rPr lang="en-US" sz="2700" b="1" dirty="0" err="1" smtClean="0"/>
              <a:t>Wallon</a:t>
            </a:r>
            <a:r>
              <a:rPr lang="en-US" sz="2700" b="1" dirty="0"/>
              <a:t/>
            </a:r>
            <a:br>
              <a:rPr lang="en-US" sz="2700" b="1" dirty="0"/>
            </a:b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r>
              <a:rPr lang="en-US" sz="2200" dirty="0" smtClean="0"/>
              <a:t>O </a:t>
            </a:r>
            <a:r>
              <a:rPr lang="en-US" sz="2200" dirty="0" err="1" smtClean="0"/>
              <a:t>meio</a:t>
            </a:r>
            <a:r>
              <a:rPr lang="en-US" sz="2200" dirty="0" smtClean="0"/>
              <a:t> </a:t>
            </a:r>
            <a:r>
              <a:rPr lang="en-US" sz="2200" dirty="0"/>
              <a:t>social </a:t>
            </a:r>
            <a:r>
              <a:rPr lang="en-US" sz="2200" dirty="0" err="1"/>
              <a:t>regula</a:t>
            </a:r>
            <a:r>
              <a:rPr lang="en-US" sz="2200" dirty="0"/>
              <a:t> a </a:t>
            </a:r>
            <a:r>
              <a:rPr lang="en-US" sz="2200" dirty="0" err="1"/>
              <a:t>existência</a:t>
            </a:r>
            <a:r>
              <a:rPr lang="en-US" sz="2200" dirty="0"/>
              <a:t> individual, a </a:t>
            </a:r>
            <a:r>
              <a:rPr lang="en-US" sz="2200" dirty="0" err="1"/>
              <a:t>estrutura</a:t>
            </a:r>
            <a:r>
              <a:rPr lang="en-US" sz="2200" dirty="0"/>
              <a:t> familiar, as </a:t>
            </a:r>
            <a:r>
              <a:rPr lang="en-US" sz="2200" dirty="0" err="1" smtClean="0"/>
              <a:t>relações</a:t>
            </a:r>
            <a:r>
              <a:rPr lang="en-US" sz="2200" dirty="0" smtClean="0"/>
              <a:t> </a:t>
            </a:r>
            <a:r>
              <a:rPr lang="en-US" sz="2200" dirty="0"/>
              <a:t>com outros </a:t>
            </a:r>
            <a:r>
              <a:rPr lang="en-US" sz="2200" dirty="0" err="1"/>
              <a:t>indivíduos</a:t>
            </a:r>
            <a:r>
              <a:rPr lang="en-US" sz="2200" dirty="0"/>
              <a:t> e </a:t>
            </a:r>
            <a:r>
              <a:rPr lang="en-US" sz="2200" dirty="0" err="1"/>
              <a:t>grupos</a:t>
            </a:r>
            <a:r>
              <a:rPr lang="en-US" sz="2200" dirty="0"/>
              <a:t>, </a:t>
            </a:r>
            <a:r>
              <a:rPr lang="en-US" sz="2200" dirty="0" err="1"/>
              <a:t>conforme</a:t>
            </a:r>
            <a:r>
              <a:rPr lang="en-US" sz="2200" dirty="0"/>
              <a:t> </a:t>
            </a:r>
            <a:r>
              <a:rPr lang="en-US" sz="2200" dirty="0" err="1"/>
              <a:t>idade</a:t>
            </a:r>
            <a:r>
              <a:rPr lang="en-US" sz="2200" dirty="0"/>
              <a:t>, </a:t>
            </a:r>
            <a:r>
              <a:rPr lang="en-US" sz="2200" dirty="0" err="1"/>
              <a:t>sexo</a:t>
            </a:r>
            <a:r>
              <a:rPr lang="en-US" sz="2200" dirty="0"/>
              <a:t> etc. </a:t>
            </a:r>
            <a:endParaRPr lang="en-US" sz="2200" dirty="0" smtClean="0"/>
          </a:p>
          <a:p>
            <a:pPr algn="just">
              <a:lnSpc>
                <a:spcPct val="170000"/>
              </a:lnSpc>
              <a:buFontTx/>
              <a:buChar char="•"/>
            </a:pPr>
            <a:endParaRPr lang="en-US" sz="2200" dirty="0" smtClean="0"/>
          </a:p>
          <a:p>
            <a:pPr marL="0" indent="0" algn="just">
              <a:lnSpc>
                <a:spcPct val="170000"/>
              </a:lnSpc>
              <a:buNone/>
            </a:pPr>
            <a:r>
              <a:rPr lang="en-US" sz="2200" dirty="0" smtClean="0"/>
              <a:t>A </a:t>
            </a:r>
            <a:r>
              <a:rPr lang="en-US" sz="2200" dirty="0" err="1"/>
              <a:t>linguagem</a:t>
            </a:r>
            <a:r>
              <a:rPr lang="en-US" sz="2200" dirty="0"/>
              <a:t> </a:t>
            </a:r>
            <a:r>
              <a:rPr lang="en-US" sz="2200" dirty="0" smtClean="0"/>
              <a:t>do </a:t>
            </a:r>
            <a:r>
              <a:rPr lang="en-US" sz="2200" dirty="0" err="1"/>
              <a:t>meio</a:t>
            </a:r>
            <a:r>
              <a:rPr lang="en-US" sz="2200" dirty="0"/>
              <a:t> </a:t>
            </a:r>
            <a:r>
              <a:rPr lang="en-US" sz="2200" dirty="0" err="1"/>
              <a:t>modula</a:t>
            </a:r>
            <a:r>
              <a:rPr lang="en-US" sz="2200" dirty="0"/>
              <a:t> </a:t>
            </a:r>
            <a:r>
              <a:rPr lang="en-US" sz="2200" dirty="0" err="1"/>
              <a:t>os</a:t>
            </a:r>
            <a:r>
              <a:rPr lang="en-US" sz="2200" dirty="0"/>
              <a:t> </a:t>
            </a:r>
            <a:r>
              <a:rPr lang="en-US" sz="2200" dirty="0" err="1"/>
              <a:t>pensamentos</a:t>
            </a:r>
            <a:r>
              <a:rPr lang="en-US" sz="2200" dirty="0"/>
              <a:t>, e </a:t>
            </a:r>
            <a:r>
              <a:rPr lang="en-US" sz="2200" dirty="0" err="1"/>
              <a:t>os</a:t>
            </a:r>
            <a:r>
              <a:rPr lang="en-US" sz="2200" dirty="0"/>
              <a:t> </a:t>
            </a:r>
            <a:r>
              <a:rPr lang="en-US" sz="2200" dirty="0" err="1"/>
              <a:t>instrumentos</a:t>
            </a:r>
            <a:r>
              <a:rPr lang="en-US" sz="2200" dirty="0"/>
              <a:t> </a:t>
            </a:r>
            <a:r>
              <a:rPr lang="en-US" sz="2200" dirty="0" err="1"/>
              <a:t>culturais</a:t>
            </a:r>
            <a:r>
              <a:rPr lang="en-US" sz="2200" dirty="0"/>
              <a:t> </a:t>
            </a:r>
            <a:r>
              <a:rPr lang="en-US" sz="2200" dirty="0" err="1"/>
              <a:t>dão</a:t>
            </a:r>
            <a:r>
              <a:rPr lang="en-US" sz="2200" dirty="0"/>
              <a:t> forma </a:t>
            </a:r>
            <a:r>
              <a:rPr lang="en-US" sz="2200" dirty="0" err="1"/>
              <a:t>aos</a:t>
            </a:r>
            <a:r>
              <a:rPr lang="en-US" sz="2200" dirty="0"/>
              <a:t> </a:t>
            </a:r>
            <a:r>
              <a:rPr lang="en-US" sz="2200" dirty="0" err="1"/>
              <a:t>movimentos</a:t>
            </a:r>
            <a:r>
              <a:rPr lang="en-US" sz="2200" dirty="0"/>
              <a:t>. </a:t>
            </a:r>
            <a:endParaRPr lang="en-US" sz="2200" dirty="0" smtClean="0"/>
          </a:p>
          <a:p>
            <a:pPr marL="0" indent="0" algn="just">
              <a:lnSpc>
                <a:spcPct val="170000"/>
              </a:lnSpc>
              <a:buNone/>
            </a:pPr>
            <a:endParaRPr lang="en-US" sz="2200" dirty="0" smtClean="0"/>
          </a:p>
          <a:p>
            <a:pPr marL="0" indent="0" algn="just">
              <a:lnSpc>
                <a:spcPct val="170000"/>
              </a:lnSpc>
              <a:buNone/>
            </a:pPr>
            <a:r>
              <a:rPr lang="en-US" sz="2200" dirty="0" err="1" smtClean="0"/>
              <a:t>Dessa</a:t>
            </a:r>
            <a:r>
              <a:rPr lang="en-US" sz="2200" dirty="0" smtClean="0"/>
              <a:t> </a:t>
            </a:r>
            <a:r>
              <a:rPr lang="en-US" sz="2200" dirty="0" err="1"/>
              <a:t>maneira</a:t>
            </a:r>
            <a:r>
              <a:rPr lang="en-US" sz="2200" dirty="0"/>
              <a:t>, a </a:t>
            </a:r>
            <a:r>
              <a:rPr lang="en-US" sz="2200" dirty="0" err="1"/>
              <a:t>criança</a:t>
            </a:r>
            <a:r>
              <a:rPr lang="en-US" sz="2200" dirty="0"/>
              <a:t> </a:t>
            </a:r>
            <a:r>
              <a:rPr lang="en-US" sz="2200" dirty="0" err="1"/>
              <a:t>desenvolve</a:t>
            </a:r>
            <a:r>
              <a:rPr lang="en-US" sz="2200" dirty="0"/>
              <a:t> </a:t>
            </a:r>
            <a:r>
              <a:rPr lang="en-US" sz="2200" dirty="0" err="1"/>
              <a:t>sua</a:t>
            </a:r>
            <a:r>
              <a:rPr lang="en-US" sz="2200" dirty="0"/>
              <a:t> </a:t>
            </a:r>
            <a:r>
              <a:rPr lang="en-US" sz="2200" dirty="0" err="1"/>
              <a:t>consciência</a:t>
            </a:r>
            <a:r>
              <a:rPr lang="en-US" sz="2200" dirty="0"/>
              <a:t>, </a:t>
            </a:r>
            <a:r>
              <a:rPr lang="en-US" sz="2200" dirty="0" err="1"/>
              <a:t>sua</a:t>
            </a:r>
            <a:r>
              <a:rPr lang="en-US" sz="2200" dirty="0"/>
              <a:t> </a:t>
            </a:r>
            <a:r>
              <a:rPr lang="en-US" sz="2200" dirty="0" err="1"/>
              <a:t>vida</a:t>
            </a:r>
            <a:r>
              <a:rPr lang="en-US" sz="2200" dirty="0"/>
              <a:t> </a:t>
            </a:r>
            <a:r>
              <a:rPr lang="en-US" sz="2200" dirty="0" err="1" smtClean="0"/>
              <a:t>psíquica</a:t>
            </a:r>
            <a:r>
              <a:rPr lang="en-US" sz="2200" dirty="0" smtClean="0"/>
              <a:t> </a:t>
            </a:r>
            <a:r>
              <a:rPr lang="en-US" sz="2200" dirty="0" err="1"/>
              <a:t>que</a:t>
            </a:r>
            <a:r>
              <a:rPr lang="en-US" sz="2200" dirty="0"/>
              <a:t> se </a:t>
            </a:r>
            <a:r>
              <a:rPr lang="en-US" sz="2200" dirty="0" err="1"/>
              <a:t>expressa</a:t>
            </a:r>
            <a:r>
              <a:rPr lang="en-US" sz="2200" dirty="0"/>
              <a:t>, </a:t>
            </a:r>
            <a:r>
              <a:rPr lang="en-US" sz="2200" dirty="0" err="1"/>
              <a:t>organiza</a:t>
            </a:r>
            <a:r>
              <a:rPr lang="en-US" sz="2200" dirty="0"/>
              <a:t>-se </a:t>
            </a:r>
            <a:r>
              <a:rPr lang="en-US" sz="2200" dirty="0" err="1"/>
              <a:t>em</a:t>
            </a:r>
            <a:r>
              <a:rPr lang="en-US" sz="2200" dirty="0"/>
              <a:t> </a:t>
            </a:r>
            <a:r>
              <a:rPr lang="en-US" sz="2200" dirty="0" err="1"/>
              <a:t>conjuntos</a:t>
            </a:r>
            <a:r>
              <a:rPr lang="en-US" sz="2200" dirty="0"/>
              <a:t> </a:t>
            </a:r>
            <a:r>
              <a:rPr lang="en-US" sz="2200" dirty="0" err="1"/>
              <a:t>funcionais</a:t>
            </a:r>
            <a:r>
              <a:rPr lang="en-US" sz="2200" dirty="0"/>
              <a:t> </a:t>
            </a:r>
            <a:r>
              <a:rPr lang="en-US" sz="2200" dirty="0" err="1"/>
              <a:t>que</a:t>
            </a:r>
            <a:r>
              <a:rPr lang="en-US" sz="2200" dirty="0"/>
              <a:t> se </a:t>
            </a:r>
            <a:r>
              <a:rPr lang="en-US" sz="2200" dirty="0" err="1"/>
              <a:t>integram</a:t>
            </a:r>
            <a:r>
              <a:rPr lang="en-US" sz="2200" dirty="0"/>
              <a:t>, </a:t>
            </a:r>
            <a:r>
              <a:rPr lang="en-US" sz="2200" dirty="0" err="1"/>
              <a:t>cada</a:t>
            </a:r>
            <a:r>
              <a:rPr lang="en-US" sz="2200" dirty="0"/>
              <a:t> um com </a:t>
            </a:r>
            <a:r>
              <a:rPr lang="en-US" sz="2200" dirty="0" err="1"/>
              <a:t>sua</a:t>
            </a:r>
            <a:r>
              <a:rPr lang="en-US" sz="2200" dirty="0"/>
              <a:t> </a:t>
            </a:r>
            <a:r>
              <a:rPr lang="en-US" sz="2200" dirty="0" err="1"/>
              <a:t>identidade</a:t>
            </a:r>
            <a:r>
              <a:rPr lang="en-US" sz="2200" dirty="0"/>
              <a:t> </a:t>
            </a:r>
            <a:r>
              <a:rPr lang="en-US" sz="2200" dirty="0" err="1"/>
              <a:t>específica</a:t>
            </a:r>
            <a:r>
              <a:rPr lang="en-US" sz="2200" dirty="0" smtClean="0"/>
              <a:t>.</a:t>
            </a:r>
          </a:p>
          <a:p>
            <a:pPr marL="0" indent="0" algn="just">
              <a:lnSpc>
                <a:spcPct val="170000"/>
              </a:lnSpc>
              <a:buNone/>
            </a:pPr>
            <a:endParaRPr lang="en-US" sz="2200" dirty="0" smtClean="0"/>
          </a:p>
          <a:p>
            <a:pPr marL="0" indent="0" algn="just">
              <a:lnSpc>
                <a:spcPct val="170000"/>
              </a:lnSpc>
              <a:buNone/>
            </a:pPr>
            <a:r>
              <a:rPr lang="en-US" sz="2200" dirty="0" err="1" smtClean="0"/>
              <a:t>Qualquer</a:t>
            </a:r>
            <a:r>
              <a:rPr lang="en-US" sz="2200" dirty="0" smtClean="0"/>
              <a:t> </a:t>
            </a:r>
            <a:r>
              <a:rPr lang="en-US" sz="2200" dirty="0" err="1"/>
              <a:t>estimulação</a:t>
            </a:r>
            <a:r>
              <a:rPr lang="en-US" sz="2200" dirty="0"/>
              <a:t> </a:t>
            </a:r>
            <a:r>
              <a:rPr lang="en-US" sz="2200" dirty="0" err="1"/>
              <a:t>em</a:t>
            </a:r>
            <a:r>
              <a:rPr lang="en-US" sz="2200" dirty="0"/>
              <a:t> um deles se </a:t>
            </a:r>
            <a:r>
              <a:rPr lang="en-US" sz="2200" dirty="0" err="1"/>
              <a:t>reflete</a:t>
            </a:r>
            <a:r>
              <a:rPr lang="en-US" sz="2200" dirty="0"/>
              <a:t> </a:t>
            </a:r>
            <a:r>
              <a:rPr lang="en-US" sz="2200" dirty="0" err="1"/>
              <a:t>sobre</a:t>
            </a:r>
            <a:r>
              <a:rPr lang="en-US" sz="2200" dirty="0"/>
              <a:t> </a:t>
            </a:r>
            <a:r>
              <a:rPr lang="en-US" sz="2200" dirty="0" err="1"/>
              <a:t>os</a:t>
            </a:r>
            <a:r>
              <a:rPr lang="en-US" sz="2200" dirty="0"/>
              <a:t> outros: um </a:t>
            </a:r>
            <a:r>
              <a:rPr lang="en-US" sz="2200" dirty="0" err="1"/>
              <a:t>estímulo</a:t>
            </a:r>
            <a:r>
              <a:rPr lang="en-US" sz="2200" dirty="0"/>
              <a:t> </a:t>
            </a:r>
            <a:r>
              <a:rPr lang="en-US" sz="2200" dirty="0" err="1"/>
              <a:t>cognitivo</a:t>
            </a:r>
            <a:r>
              <a:rPr lang="en-US" sz="2200" dirty="0"/>
              <a:t> se </a:t>
            </a:r>
            <a:r>
              <a:rPr lang="en-US" sz="2200" dirty="0" err="1"/>
              <a:t>reflete</a:t>
            </a:r>
            <a:r>
              <a:rPr lang="en-US" sz="2200" dirty="0"/>
              <a:t> </a:t>
            </a:r>
            <a:r>
              <a:rPr lang="en-US" sz="2200" dirty="0" err="1"/>
              <a:t>sempre</a:t>
            </a:r>
            <a:r>
              <a:rPr lang="en-US" sz="2200" dirty="0"/>
              <a:t> </a:t>
            </a:r>
            <a:r>
              <a:rPr lang="en-US" sz="2200" dirty="0" err="1"/>
              <a:t>sobre</a:t>
            </a:r>
            <a:r>
              <a:rPr lang="en-US" sz="2200" dirty="0"/>
              <a:t> o motor e o </a:t>
            </a:r>
            <a:r>
              <a:rPr lang="en-US" sz="2200" dirty="0" err="1"/>
              <a:t>afetivo</a:t>
            </a:r>
            <a:r>
              <a:rPr lang="en-US" sz="2200" dirty="0"/>
              <a:t> e vice-versa. </a:t>
            </a:r>
            <a:endParaRPr lang="en-US" sz="2200" dirty="0" smtClean="0"/>
          </a:p>
          <a:p>
            <a:pPr marL="0" indent="0" algn="just">
              <a:lnSpc>
                <a:spcPct val="170000"/>
              </a:lnSpc>
              <a:buNone/>
            </a:pPr>
            <a:endParaRPr lang="en-US" sz="2200" dirty="0" smtClean="0"/>
          </a:p>
          <a:p>
            <a:pPr marL="0" indent="0" algn="just">
              <a:lnSpc>
                <a:spcPct val="170000"/>
              </a:lnSpc>
              <a:buNone/>
            </a:pPr>
            <a:r>
              <a:rPr lang="en-US" sz="2200" dirty="0" err="1" smtClean="0"/>
              <a:t>Esses</a:t>
            </a:r>
            <a:r>
              <a:rPr lang="en-US" sz="2200" dirty="0" smtClean="0"/>
              <a:t> </a:t>
            </a:r>
            <a:r>
              <a:rPr lang="en-US" sz="2200" dirty="0" err="1"/>
              <a:t>conjuntos</a:t>
            </a:r>
            <a:r>
              <a:rPr lang="en-US" sz="2200" dirty="0"/>
              <a:t> </a:t>
            </a:r>
            <a:r>
              <a:rPr lang="en-US" sz="2200" dirty="0" err="1"/>
              <a:t>funcionam</a:t>
            </a:r>
            <a:r>
              <a:rPr lang="en-US" sz="2200" dirty="0"/>
              <a:t> de </a:t>
            </a:r>
            <a:r>
              <a:rPr lang="en-US" sz="2200" dirty="0" err="1"/>
              <a:t>maneira</a:t>
            </a:r>
            <a:r>
              <a:rPr lang="en-US" sz="2200" dirty="0"/>
              <a:t> </a:t>
            </a:r>
            <a:r>
              <a:rPr lang="en-US" sz="2200" dirty="0" err="1"/>
              <a:t>integrada</a:t>
            </a:r>
            <a:r>
              <a:rPr lang="en-US" sz="2200" dirty="0"/>
              <a:t>, </a:t>
            </a:r>
            <a:r>
              <a:rPr lang="en-US" sz="2200" dirty="0" err="1" smtClean="0"/>
              <a:t>porém</a:t>
            </a:r>
            <a:r>
              <a:rPr lang="en-US" sz="2200" dirty="0"/>
              <a:t>, com </a:t>
            </a:r>
            <a:r>
              <a:rPr lang="en-US" sz="2200" dirty="0" err="1"/>
              <a:t>predominâncias</a:t>
            </a:r>
            <a:r>
              <a:rPr lang="en-US" sz="2200" dirty="0"/>
              <a:t> </a:t>
            </a:r>
            <a:r>
              <a:rPr lang="en-US" sz="2200" dirty="0" err="1"/>
              <a:t>diferentes</a:t>
            </a:r>
            <a:r>
              <a:rPr lang="en-US" sz="2200" dirty="0"/>
              <a:t> </a:t>
            </a:r>
            <a:r>
              <a:rPr lang="en-US" sz="2200" dirty="0" err="1"/>
              <a:t>em</a:t>
            </a:r>
            <a:r>
              <a:rPr lang="en-US" sz="2200" dirty="0"/>
              <a:t> </a:t>
            </a:r>
            <a:r>
              <a:rPr lang="en-US" sz="2200" dirty="0" err="1"/>
              <a:t>função</a:t>
            </a:r>
            <a:r>
              <a:rPr lang="en-US" sz="2200" dirty="0"/>
              <a:t> dos </a:t>
            </a:r>
            <a:r>
              <a:rPr lang="en-US" sz="2200" dirty="0" err="1"/>
              <a:t>estágios</a:t>
            </a:r>
            <a:r>
              <a:rPr lang="en-US" sz="2200" dirty="0"/>
              <a:t> e </a:t>
            </a:r>
            <a:r>
              <a:rPr lang="en-US" sz="2200" dirty="0" err="1"/>
              <a:t>circunstâncias</a:t>
            </a:r>
            <a:r>
              <a:rPr lang="en-US" sz="2200" dirty="0"/>
              <a:t> </a:t>
            </a:r>
            <a:r>
              <a:rPr lang="en-US" sz="2200" dirty="0" smtClean="0"/>
              <a:t>do </a:t>
            </a:r>
            <a:r>
              <a:rPr lang="en-US" sz="2200" dirty="0" err="1"/>
              <a:t>meio</a:t>
            </a:r>
            <a:r>
              <a:rPr lang="en-US" sz="2200" dirty="0"/>
              <a:t> e </a:t>
            </a:r>
            <a:r>
              <a:rPr lang="en-US" sz="2200" dirty="0" err="1"/>
              <a:t>definem</a:t>
            </a:r>
            <a:r>
              <a:rPr lang="en-US" sz="2200" dirty="0"/>
              <a:t> </a:t>
            </a:r>
            <a:r>
              <a:rPr lang="en-US" sz="2200" dirty="0" err="1"/>
              <a:t>cada</a:t>
            </a:r>
            <a:r>
              <a:rPr lang="en-US" sz="2200" dirty="0"/>
              <a:t> </a:t>
            </a:r>
            <a:r>
              <a:rPr lang="en-US" sz="2200" dirty="0" err="1"/>
              <a:t>pessoa</a:t>
            </a:r>
            <a:r>
              <a:rPr lang="en-US" sz="2200" dirty="0"/>
              <a:t> - individual e </a:t>
            </a:r>
            <a:r>
              <a:rPr lang="en-US" sz="2200" dirty="0" err="1"/>
              <a:t>única</a:t>
            </a:r>
            <a:r>
              <a:rPr lang="en-US" sz="2200" dirty="0"/>
              <a:t>. </a:t>
            </a:r>
          </a:p>
          <a:p>
            <a:pPr marL="0" indent="0">
              <a:buNone/>
            </a:pPr>
            <a:endParaRPr lang="pt-BR" sz="2100" dirty="0" smtClean="0"/>
          </a:p>
          <a:p>
            <a:pPr marL="0" indent="0">
              <a:buNone/>
            </a:pPr>
            <a:r>
              <a:rPr lang="pt-BR" sz="1200" dirty="0" smtClean="0"/>
              <a:t>Almeida</a:t>
            </a:r>
            <a:r>
              <a:rPr lang="pt-BR" sz="1200" dirty="0"/>
              <a:t>, Laurinda Ramalho de, &amp; </a:t>
            </a:r>
            <a:r>
              <a:rPr lang="pt-BR" sz="1200" dirty="0" err="1"/>
              <a:t>Mahoney</a:t>
            </a:r>
            <a:r>
              <a:rPr lang="pt-BR" sz="1200" dirty="0"/>
              <a:t>, Abigail Alvarenga. (2011). A Psicogenética </a:t>
            </a:r>
            <a:r>
              <a:rPr lang="pt-BR" sz="1200" dirty="0" err="1"/>
              <a:t>walloniana</a:t>
            </a:r>
            <a:r>
              <a:rPr lang="pt-BR" sz="1200" dirty="0"/>
              <a:t> e sua contribuição para a educação </a:t>
            </a:r>
            <a:r>
              <a:rPr lang="pt-BR" sz="1200" i="1" dirty="0"/>
              <a:t>Psicologia e Educação</a:t>
            </a:r>
            <a:r>
              <a:rPr lang="pt-BR" sz="1200" dirty="0"/>
              <a:t> (pp. 101-127). São Paulo: Casa do </a:t>
            </a:r>
            <a:r>
              <a:rPr lang="pt-BR" sz="1200" dirty="0" smtClean="0"/>
              <a:t>Psicólogo; p. 103.</a:t>
            </a:r>
            <a:endParaRPr lang="pt-BR" sz="1200"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10</a:t>
            </a:fld>
            <a:endParaRPr lang="en-US"/>
          </a:p>
        </p:txBody>
      </p:sp>
    </p:spTree>
    <p:extLst>
      <p:ext uri="{BB962C8B-B14F-4D97-AF65-F5344CB8AC3E}">
        <p14:creationId xmlns:p14="http://schemas.microsoft.com/office/powerpoint/2010/main" val="3244381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1. </a:t>
            </a:r>
            <a:r>
              <a:rPr lang="en-US" sz="2400" b="1" dirty="0" err="1" smtClean="0"/>
              <a:t>Visão</a:t>
            </a:r>
            <a:r>
              <a:rPr lang="en-US" sz="2400" b="1" dirty="0" smtClean="0"/>
              <a:t> </a:t>
            </a:r>
            <a:r>
              <a:rPr lang="en-US" sz="2400" b="1" dirty="0" err="1" smtClean="0"/>
              <a:t>Geral</a:t>
            </a:r>
            <a:r>
              <a:rPr lang="en-US" sz="2400" b="1" dirty="0" smtClean="0"/>
              <a:t/>
            </a:r>
            <a:br>
              <a:rPr lang="en-US" sz="2400" b="1" dirty="0" smtClean="0"/>
            </a:br>
            <a:r>
              <a:rPr lang="en-US" sz="2400" b="1" dirty="0" err="1" smtClean="0"/>
              <a:t>Os</a:t>
            </a:r>
            <a:r>
              <a:rPr lang="en-US" sz="2400" b="1" dirty="0" smtClean="0"/>
              <a:t> </a:t>
            </a:r>
            <a:r>
              <a:rPr lang="en-US" sz="2400" b="1" dirty="0" err="1" smtClean="0"/>
              <a:t>fatores</a:t>
            </a:r>
            <a:r>
              <a:rPr lang="en-US" sz="2400" b="1" dirty="0" smtClean="0"/>
              <a:t> </a:t>
            </a:r>
            <a:r>
              <a:rPr lang="en-US" sz="2400" b="1" dirty="0" err="1" smtClean="0"/>
              <a:t>básicos</a:t>
            </a:r>
            <a:r>
              <a:rPr lang="en-US" sz="2400" b="1" dirty="0" smtClean="0"/>
              <a:t> do </a:t>
            </a:r>
            <a:r>
              <a:rPr lang="en-US" sz="2400" b="1" dirty="0" err="1" smtClean="0"/>
              <a:t>desenvolvimento</a:t>
            </a:r>
            <a:endParaRPr lang="en-US" sz="2400" b="1" dirty="0"/>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dirty="0" err="1" smtClean="0"/>
              <a:t>Os</a:t>
            </a:r>
            <a:r>
              <a:rPr lang="en-US" sz="2000" dirty="0" smtClean="0"/>
              <a:t> </a:t>
            </a:r>
            <a:r>
              <a:rPr lang="en-US" sz="2000" dirty="0" err="1" smtClean="0"/>
              <a:t>fatores</a:t>
            </a:r>
            <a:r>
              <a:rPr lang="en-US" sz="2000" dirty="0" smtClean="0"/>
              <a:t> </a:t>
            </a:r>
            <a:r>
              <a:rPr lang="en-US" sz="2000" dirty="0" err="1"/>
              <a:t>básicos</a:t>
            </a:r>
            <a:r>
              <a:rPr lang="en-US" sz="2000" dirty="0"/>
              <a:t> de </a:t>
            </a:r>
            <a:r>
              <a:rPr lang="en-US" sz="2000" dirty="0" err="1"/>
              <a:t>desenvolvimento</a:t>
            </a:r>
            <a:r>
              <a:rPr lang="en-US" sz="2000" dirty="0"/>
              <a:t> </a:t>
            </a:r>
            <a:r>
              <a:rPr lang="en-US" sz="2000" dirty="0" err="1" smtClean="0"/>
              <a:t>são</a:t>
            </a:r>
            <a:endParaRPr lang="en-US" sz="2000" dirty="0" smtClean="0"/>
          </a:p>
          <a:p>
            <a:pPr marL="0" indent="0" algn="just">
              <a:lnSpc>
                <a:spcPct val="150000"/>
              </a:lnSpc>
              <a:buNone/>
            </a:pPr>
            <a:r>
              <a:rPr lang="en-US" sz="2000" dirty="0" smtClean="0"/>
              <a:t> </a:t>
            </a:r>
            <a:endParaRPr lang="en-US" sz="2000" dirty="0" smtClean="0"/>
          </a:p>
          <a:p>
            <a:pPr marL="0" indent="0" algn="just">
              <a:lnSpc>
                <a:spcPct val="150000"/>
              </a:lnSpc>
              <a:buNone/>
            </a:pPr>
            <a:r>
              <a:rPr lang="en-US" sz="2000" dirty="0"/>
              <a:t>	</a:t>
            </a:r>
            <a:r>
              <a:rPr lang="en-US" sz="2000" dirty="0" smtClean="0"/>
              <a:t>* o </a:t>
            </a:r>
            <a:r>
              <a:rPr lang="en-US" sz="2000" dirty="0" err="1"/>
              <a:t>orgânico</a:t>
            </a:r>
            <a:r>
              <a:rPr lang="en-US" sz="2000" dirty="0"/>
              <a:t> </a:t>
            </a:r>
            <a:r>
              <a:rPr lang="en-US" sz="2000" dirty="0" smtClean="0"/>
              <a:t>(</a:t>
            </a:r>
            <a:r>
              <a:rPr lang="en-US" sz="2000" dirty="0"/>
              <a:t>campo de </a:t>
            </a:r>
            <a:r>
              <a:rPr lang="en-US" sz="2000" dirty="0" err="1"/>
              <a:t>possibilidades</a:t>
            </a:r>
            <a:r>
              <a:rPr lang="en-US" sz="2000" dirty="0"/>
              <a:t> </a:t>
            </a:r>
            <a:r>
              <a:rPr lang="en-US" sz="2000" dirty="0" err="1"/>
              <a:t>dadas</a:t>
            </a:r>
            <a:r>
              <a:rPr lang="en-US" sz="2000" dirty="0"/>
              <a:t> </a:t>
            </a:r>
            <a:r>
              <a:rPr lang="en-US" sz="2000" dirty="0" err="1"/>
              <a:t>pelas</a:t>
            </a:r>
            <a:r>
              <a:rPr lang="en-US" sz="2000" dirty="0"/>
              <a:t> </a:t>
            </a:r>
            <a:r>
              <a:rPr lang="en-US" sz="2000" dirty="0" err="1"/>
              <a:t>condições</a:t>
            </a:r>
            <a:r>
              <a:rPr lang="en-US" sz="2000" dirty="0"/>
              <a:t> </a:t>
            </a:r>
            <a:r>
              <a:rPr lang="en-US" sz="2000" dirty="0" err="1"/>
              <a:t>neurológicas</a:t>
            </a:r>
            <a:r>
              <a:rPr lang="en-US" sz="2000" dirty="0" smtClean="0"/>
              <a:t>)</a:t>
            </a:r>
          </a:p>
          <a:p>
            <a:pPr marL="0" indent="0" algn="just">
              <a:lnSpc>
                <a:spcPct val="150000"/>
              </a:lnSpc>
              <a:buNone/>
            </a:pPr>
            <a:endParaRPr lang="en-US" sz="2000" dirty="0" smtClean="0"/>
          </a:p>
          <a:p>
            <a:pPr marL="0" indent="0" algn="just">
              <a:lnSpc>
                <a:spcPct val="150000"/>
              </a:lnSpc>
              <a:buNone/>
            </a:pPr>
            <a:r>
              <a:rPr lang="en-US" sz="2000" dirty="0" smtClean="0"/>
              <a:t> </a:t>
            </a:r>
            <a:endParaRPr lang="en-US" sz="2000" dirty="0" smtClean="0"/>
          </a:p>
          <a:p>
            <a:pPr marL="0" indent="0" algn="just">
              <a:lnSpc>
                <a:spcPct val="150000"/>
              </a:lnSpc>
              <a:buNone/>
            </a:pPr>
            <a:r>
              <a:rPr lang="en-US" sz="2000" dirty="0"/>
              <a:t>	</a:t>
            </a:r>
            <a:r>
              <a:rPr lang="en-US" sz="2000" dirty="0" smtClean="0"/>
              <a:t>* e </a:t>
            </a:r>
            <a:r>
              <a:rPr lang="en-US" sz="2000" dirty="0"/>
              <a:t>o social (</a:t>
            </a:r>
            <a:r>
              <a:rPr lang="en-US" sz="2000" dirty="0" err="1" smtClean="0"/>
              <a:t>condíções</a:t>
            </a:r>
            <a:r>
              <a:rPr lang="en-US" sz="2000" dirty="0" smtClean="0"/>
              <a:t> </a:t>
            </a:r>
            <a:r>
              <a:rPr lang="en-US" sz="2000" dirty="0" err="1"/>
              <a:t>para</a:t>
            </a:r>
            <a:r>
              <a:rPr lang="en-US" sz="2000" dirty="0"/>
              <a:t> </a:t>
            </a:r>
            <a:r>
              <a:rPr lang="en-US" sz="2000" dirty="0" err="1"/>
              <a:t>concretizar</a:t>
            </a:r>
            <a:r>
              <a:rPr lang="en-US" sz="2000" dirty="0"/>
              <a:t> </a:t>
            </a:r>
            <a:r>
              <a:rPr lang="en-US" sz="2000" dirty="0" err="1"/>
              <a:t>ou</a:t>
            </a:r>
            <a:r>
              <a:rPr lang="en-US" sz="2000" dirty="0"/>
              <a:t> </a:t>
            </a:r>
            <a:r>
              <a:rPr lang="en-US" sz="2000" dirty="0" err="1"/>
              <a:t>não</a:t>
            </a:r>
            <a:r>
              <a:rPr lang="en-US" sz="2000" dirty="0"/>
              <a:t> as </a:t>
            </a:r>
            <a:r>
              <a:rPr lang="en-US" sz="2000" dirty="0" err="1"/>
              <a:t>possibilidades</a:t>
            </a:r>
            <a:r>
              <a:rPr lang="en-US" sz="2000" dirty="0"/>
              <a:t>, </a:t>
            </a:r>
            <a:r>
              <a:rPr lang="en-US" sz="2000" dirty="0" err="1" smtClean="0"/>
              <a:t>conforme</a:t>
            </a:r>
            <a:endParaRPr lang="en-US" sz="2000" dirty="0" smtClean="0"/>
          </a:p>
          <a:p>
            <a:pPr marL="0" indent="0" algn="just">
              <a:lnSpc>
                <a:spcPct val="150000"/>
              </a:lnSpc>
              <a:buNone/>
            </a:pPr>
            <a:r>
              <a:rPr lang="en-US" sz="2000" dirty="0"/>
              <a:t>	</a:t>
            </a:r>
            <a:r>
              <a:rPr lang="en-US" sz="2000" dirty="0" smtClean="0"/>
              <a:t>	as </a:t>
            </a:r>
            <a:r>
              <a:rPr lang="en-US" sz="2000" dirty="0" err="1"/>
              <a:t>solicitações</a:t>
            </a:r>
            <a:r>
              <a:rPr lang="en-US" sz="2000" dirty="0"/>
              <a:t> e </a:t>
            </a:r>
            <a:r>
              <a:rPr lang="en-US" sz="2000" dirty="0" err="1"/>
              <a:t>recursos</a:t>
            </a:r>
            <a:r>
              <a:rPr lang="en-US" sz="2000" dirty="0"/>
              <a:t> do </a:t>
            </a:r>
            <a:r>
              <a:rPr lang="en-US" sz="2000" dirty="0" err="1"/>
              <a:t>meio</a:t>
            </a:r>
            <a:r>
              <a:rPr lang="en-US" sz="2000" dirty="0"/>
              <a:t>), </a:t>
            </a:r>
            <a:endParaRPr lang="en-US" sz="2000" dirty="0" smtClean="0"/>
          </a:p>
          <a:p>
            <a:pPr marL="0" indent="0" algn="just">
              <a:lnSpc>
                <a:spcPct val="150000"/>
              </a:lnSpc>
              <a:buNone/>
            </a:pPr>
            <a:endParaRPr lang="en-US" sz="2400" dirty="0" smtClean="0"/>
          </a:p>
          <a:p>
            <a:pPr marL="0" indent="0" algn="just">
              <a:lnSpc>
                <a:spcPct val="150000"/>
              </a:lnSpc>
              <a:buNone/>
            </a:pPr>
            <a:r>
              <a:rPr lang="pt-BR" sz="1000" dirty="0"/>
              <a:t>Almeida, Laurinda Ramalho de, &amp; </a:t>
            </a:r>
            <a:r>
              <a:rPr lang="pt-BR" sz="1000" dirty="0" err="1"/>
              <a:t>Mahoney</a:t>
            </a:r>
            <a:r>
              <a:rPr lang="pt-BR" sz="1000" dirty="0"/>
              <a:t>, Abigail Alvarenga. (2011). A Psicogenética </a:t>
            </a:r>
            <a:r>
              <a:rPr lang="pt-BR" sz="1000" dirty="0" err="1"/>
              <a:t>walloniana</a:t>
            </a:r>
            <a:r>
              <a:rPr lang="pt-BR" sz="1000" dirty="0"/>
              <a:t> e sua contribuição para a educação </a:t>
            </a:r>
            <a:r>
              <a:rPr lang="pt-BR" sz="1000" i="1" dirty="0"/>
              <a:t>Psicologia e Educação</a:t>
            </a:r>
            <a:r>
              <a:rPr lang="pt-BR" sz="1000" dirty="0"/>
              <a:t> (pp. 101-127). São Paulo: Casa do Psicólogo; p. 103</a:t>
            </a:r>
            <a:r>
              <a:rPr lang="pt-BR" sz="1000" dirty="0" smtClean="0"/>
              <a:t>.</a:t>
            </a:r>
            <a:endParaRPr lang="en-US" sz="1000" dirty="0"/>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11</a:t>
            </a:fld>
            <a:endParaRPr lang="en-US"/>
          </a:p>
        </p:txBody>
      </p:sp>
    </p:spTree>
    <p:extLst>
      <p:ext uri="{BB962C8B-B14F-4D97-AF65-F5344CB8AC3E}">
        <p14:creationId xmlns:p14="http://schemas.microsoft.com/office/powerpoint/2010/main" val="3091668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1. </a:t>
            </a:r>
            <a:r>
              <a:rPr lang="en-US" sz="2400" b="1" dirty="0" err="1" smtClean="0"/>
              <a:t>Visão</a:t>
            </a:r>
            <a:r>
              <a:rPr lang="en-US" sz="2400" b="1" dirty="0" smtClean="0"/>
              <a:t> </a:t>
            </a:r>
            <a:r>
              <a:rPr lang="en-US" sz="2400" b="1" dirty="0" err="1" smtClean="0"/>
              <a:t>Geral</a:t>
            </a:r>
            <a:r>
              <a:rPr lang="en-US" sz="2400" b="1" dirty="0" smtClean="0"/>
              <a:t/>
            </a:r>
            <a:br>
              <a:rPr lang="en-US" sz="2400" b="1" dirty="0" smtClean="0"/>
            </a:br>
            <a:r>
              <a:rPr lang="en-US" sz="2400" b="1" dirty="0"/>
              <a:t>A</a:t>
            </a:r>
            <a:r>
              <a:rPr lang="en-US" sz="2400" b="1" dirty="0" smtClean="0"/>
              <a:t>s </a:t>
            </a:r>
            <a:r>
              <a:rPr lang="en-US" sz="2400" b="1" dirty="0" err="1" smtClean="0"/>
              <a:t>fases</a:t>
            </a:r>
            <a:r>
              <a:rPr lang="en-US" sz="2400" b="1" dirty="0" smtClean="0"/>
              <a:t> do </a:t>
            </a:r>
            <a:r>
              <a:rPr lang="en-US" sz="2400" b="1" dirty="0" err="1" smtClean="0"/>
              <a:t>desenvolvimento</a:t>
            </a:r>
            <a:endParaRPr lang="en-US" sz="2400" b="1" dirty="0"/>
          </a:p>
        </p:txBody>
      </p:sp>
      <p:sp>
        <p:nvSpPr>
          <p:cNvPr id="3" name="Content Placeholder 2"/>
          <p:cNvSpPr>
            <a:spLocks noGrp="1"/>
          </p:cNvSpPr>
          <p:nvPr>
            <p:ph idx="1"/>
          </p:nvPr>
        </p:nvSpPr>
        <p:spPr/>
        <p:txBody>
          <a:bodyPr>
            <a:normAutofit fontScale="85000" lnSpcReduction="10000"/>
          </a:bodyPr>
          <a:lstStyle/>
          <a:p>
            <a:pPr marL="0" indent="0" algn="just">
              <a:lnSpc>
                <a:spcPct val="160000"/>
              </a:lnSpc>
              <a:buNone/>
            </a:pPr>
            <a:r>
              <a:rPr lang="en-US" sz="2400" dirty="0" err="1" smtClean="0"/>
              <a:t>os</a:t>
            </a:r>
            <a:r>
              <a:rPr lang="en-US" sz="2400" dirty="0" smtClean="0"/>
              <a:t> </a:t>
            </a:r>
            <a:r>
              <a:rPr lang="en-US" sz="2400" dirty="0" err="1"/>
              <a:t>estágios</a:t>
            </a:r>
            <a:r>
              <a:rPr lang="en-US" sz="2400" dirty="0"/>
              <a:t> </a:t>
            </a:r>
            <a:r>
              <a:rPr lang="en-US" sz="2400" dirty="0" err="1"/>
              <a:t>propostos</a:t>
            </a:r>
            <a:r>
              <a:rPr lang="en-US" sz="2400" dirty="0"/>
              <a:t> </a:t>
            </a:r>
            <a:r>
              <a:rPr lang="en-US" sz="2400" dirty="0" err="1"/>
              <a:t>pela</a:t>
            </a:r>
            <a:r>
              <a:rPr lang="en-US" sz="2400" dirty="0"/>
              <a:t> </a:t>
            </a:r>
            <a:r>
              <a:rPr lang="en-US" sz="2400" dirty="0" err="1"/>
              <a:t>psicogenética</a:t>
            </a:r>
            <a:r>
              <a:rPr lang="en-US" sz="2400" dirty="0"/>
              <a:t> </a:t>
            </a:r>
            <a:r>
              <a:rPr lang="en-US" sz="2400" dirty="0" err="1"/>
              <a:t>walloniana</a:t>
            </a:r>
            <a:r>
              <a:rPr lang="en-US" sz="2400" dirty="0"/>
              <a:t> </a:t>
            </a:r>
            <a:r>
              <a:rPr lang="en-US" sz="2400" dirty="0" err="1"/>
              <a:t>são</a:t>
            </a:r>
            <a:r>
              <a:rPr lang="en-US" sz="2400" dirty="0"/>
              <a:t> </a:t>
            </a:r>
            <a:r>
              <a:rPr lang="en-US" sz="2400" dirty="0" err="1"/>
              <a:t>os</a:t>
            </a:r>
            <a:r>
              <a:rPr lang="en-US" sz="2400" dirty="0"/>
              <a:t> </a:t>
            </a:r>
            <a:r>
              <a:rPr lang="en-US" sz="2400" dirty="0" err="1"/>
              <a:t>seguintes</a:t>
            </a:r>
            <a:r>
              <a:rPr lang="en-US" sz="2400" dirty="0" smtClean="0"/>
              <a:t>:</a:t>
            </a:r>
          </a:p>
          <a:p>
            <a:pPr marL="0" indent="0" algn="just">
              <a:lnSpc>
                <a:spcPct val="160000"/>
              </a:lnSpc>
              <a:buNone/>
            </a:pPr>
            <a:endParaRPr lang="en-US" sz="2400" dirty="0"/>
          </a:p>
          <a:p>
            <a:pPr>
              <a:lnSpc>
                <a:spcPct val="150000"/>
              </a:lnSpc>
            </a:pPr>
            <a:r>
              <a:rPr lang="en-US" sz="2400" dirty="0" smtClean="0"/>
              <a:t> </a:t>
            </a:r>
            <a:r>
              <a:rPr lang="en-US" sz="2400" dirty="0" err="1" smtClean="0"/>
              <a:t>Impulsivo</a:t>
            </a:r>
            <a:r>
              <a:rPr lang="en-US" sz="2400" dirty="0" err="1"/>
              <a:t>-emocional</a:t>
            </a:r>
            <a:r>
              <a:rPr lang="en-US" sz="2400" dirty="0"/>
              <a:t> (de zero a um </a:t>
            </a:r>
            <a:r>
              <a:rPr lang="en-US" sz="2400" dirty="0" err="1"/>
              <a:t>ano</a:t>
            </a:r>
            <a:r>
              <a:rPr lang="en-US" sz="2400" dirty="0"/>
              <a:t>) </a:t>
            </a:r>
          </a:p>
          <a:p>
            <a:pPr>
              <a:lnSpc>
                <a:spcPct val="150000"/>
              </a:lnSpc>
            </a:pPr>
            <a:r>
              <a:rPr lang="en-US" sz="2400" dirty="0" err="1"/>
              <a:t>Sensório</a:t>
            </a:r>
            <a:r>
              <a:rPr lang="en-US" sz="2400" dirty="0"/>
              <a:t>-motor e </a:t>
            </a:r>
            <a:r>
              <a:rPr lang="en-US" sz="2400" dirty="0" err="1"/>
              <a:t>projetivo</a:t>
            </a:r>
            <a:r>
              <a:rPr lang="en-US" sz="2400" dirty="0"/>
              <a:t> (de um a </a:t>
            </a:r>
            <a:r>
              <a:rPr lang="en-US" sz="2400" dirty="0" err="1"/>
              <a:t>três</a:t>
            </a:r>
            <a:r>
              <a:rPr lang="en-US" sz="2400" dirty="0"/>
              <a:t> </a:t>
            </a:r>
            <a:r>
              <a:rPr lang="en-US" sz="2400" dirty="0" err="1"/>
              <a:t>anos</a:t>
            </a:r>
            <a:r>
              <a:rPr lang="en-US" sz="2400" dirty="0"/>
              <a:t>) </a:t>
            </a:r>
          </a:p>
          <a:p>
            <a:pPr>
              <a:lnSpc>
                <a:spcPct val="150000"/>
              </a:lnSpc>
            </a:pPr>
            <a:r>
              <a:rPr lang="en-US" sz="2400" dirty="0" err="1"/>
              <a:t>Personalismo</a:t>
            </a:r>
            <a:r>
              <a:rPr lang="en-US" sz="2400" dirty="0"/>
              <a:t> (de </a:t>
            </a:r>
            <a:r>
              <a:rPr lang="en-US" sz="2400" dirty="0" err="1"/>
              <a:t>três</a:t>
            </a:r>
            <a:r>
              <a:rPr lang="en-US" sz="2400" dirty="0"/>
              <a:t> a </a:t>
            </a:r>
            <a:r>
              <a:rPr lang="en-US" sz="2400" dirty="0" err="1"/>
              <a:t>seis</a:t>
            </a:r>
            <a:r>
              <a:rPr lang="en-US" sz="2400" dirty="0"/>
              <a:t> </a:t>
            </a:r>
            <a:r>
              <a:rPr lang="en-US" sz="2400" dirty="0" err="1"/>
              <a:t>anos</a:t>
            </a:r>
            <a:r>
              <a:rPr lang="en-US" sz="2400" dirty="0"/>
              <a:t>) </a:t>
            </a:r>
          </a:p>
          <a:p>
            <a:pPr>
              <a:lnSpc>
                <a:spcPct val="150000"/>
              </a:lnSpc>
            </a:pPr>
            <a:r>
              <a:rPr lang="en-US" sz="2400" dirty="0" err="1"/>
              <a:t>Categorial</a:t>
            </a:r>
            <a:r>
              <a:rPr lang="en-US" sz="2400" dirty="0"/>
              <a:t> (de </a:t>
            </a:r>
            <a:r>
              <a:rPr lang="en-US" sz="2400" dirty="0" err="1"/>
              <a:t>seis</a:t>
            </a:r>
            <a:r>
              <a:rPr lang="en-US" sz="2400" dirty="0"/>
              <a:t> a </a:t>
            </a:r>
            <a:r>
              <a:rPr lang="en-US" sz="2400" dirty="0" err="1"/>
              <a:t>onze</a:t>
            </a:r>
            <a:r>
              <a:rPr lang="en-US" sz="2400" dirty="0"/>
              <a:t> </a:t>
            </a:r>
            <a:r>
              <a:rPr lang="en-US" sz="2400" dirty="0" err="1"/>
              <a:t>anos</a:t>
            </a:r>
            <a:r>
              <a:rPr lang="en-US" sz="2400" dirty="0"/>
              <a:t>) </a:t>
            </a:r>
          </a:p>
          <a:p>
            <a:pPr>
              <a:lnSpc>
                <a:spcPct val="150000"/>
              </a:lnSpc>
            </a:pPr>
            <a:r>
              <a:rPr lang="en-US" sz="2400" dirty="0" err="1"/>
              <a:t>Puberdade</a:t>
            </a:r>
            <a:r>
              <a:rPr lang="en-US" sz="2400" dirty="0"/>
              <a:t> e </a:t>
            </a:r>
            <a:r>
              <a:rPr lang="en-US" sz="2400" dirty="0" err="1"/>
              <a:t>adolescência</a:t>
            </a:r>
            <a:r>
              <a:rPr lang="en-US" sz="2400" dirty="0"/>
              <a:t> (de </a:t>
            </a:r>
            <a:r>
              <a:rPr lang="en-US" sz="2400" dirty="0" err="1"/>
              <a:t>onze</a:t>
            </a:r>
            <a:r>
              <a:rPr lang="en-US" sz="2400" dirty="0"/>
              <a:t> </a:t>
            </a:r>
            <a:r>
              <a:rPr lang="en-US" sz="2400" dirty="0" err="1"/>
              <a:t>anos</a:t>
            </a:r>
            <a:r>
              <a:rPr lang="en-US" sz="2400" dirty="0"/>
              <a:t> </a:t>
            </a:r>
            <a:r>
              <a:rPr lang="en-US" sz="2400" dirty="0" err="1"/>
              <a:t>em</a:t>
            </a:r>
            <a:r>
              <a:rPr lang="en-US" sz="2400" dirty="0"/>
              <a:t> </a:t>
            </a:r>
            <a:r>
              <a:rPr lang="en-US" sz="2400" dirty="0" err="1"/>
              <a:t>diante</a:t>
            </a:r>
            <a:r>
              <a:rPr lang="en-US" sz="2400" dirty="0" smtClean="0"/>
              <a:t>)</a:t>
            </a:r>
          </a:p>
          <a:p>
            <a:endParaRPr lang="en-US" dirty="0" smtClean="0"/>
          </a:p>
          <a:p>
            <a:pPr marL="0" indent="0" algn="just">
              <a:lnSpc>
                <a:spcPct val="120000"/>
              </a:lnSpc>
              <a:buNone/>
            </a:pPr>
            <a:r>
              <a:rPr lang="pt-BR" sz="1600" dirty="0"/>
              <a:t>Almeida, Laurinda Ramalho de, &amp; </a:t>
            </a:r>
            <a:r>
              <a:rPr lang="pt-BR" sz="1600" dirty="0" err="1"/>
              <a:t>Mahoney</a:t>
            </a:r>
            <a:r>
              <a:rPr lang="pt-BR" sz="1600" dirty="0"/>
              <a:t>, Abigail Alvarenga. (2011). A Psicogenética </a:t>
            </a:r>
            <a:r>
              <a:rPr lang="pt-BR" sz="1600" dirty="0" err="1"/>
              <a:t>walloniana</a:t>
            </a:r>
            <a:r>
              <a:rPr lang="pt-BR" sz="1600" dirty="0"/>
              <a:t> e sua contribuição para a educação </a:t>
            </a:r>
            <a:r>
              <a:rPr lang="pt-BR" sz="1600" i="1" dirty="0"/>
              <a:t>Psicologia e Educação</a:t>
            </a:r>
            <a:r>
              <a:rPr lang="pt-BR" sz="1600" dirty="0"/>
              <a:t> (pp. 101-127). São Paulo: Casa do Psicólogo; p. 103.</a:t>
            </a:r>
          </a:p>
          <a:p>
            <a:pPr>
              <a:lnSpc>
                <a:spcPct val="120000"/>
              </a:lnSpc>
            </a:pPr>
            <a:endParaRPr lang="en-US" sz="16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12</a:t>
            </a:fld>
            <a:endParaRPr lang="en-US"/>
          </a:p>
        </p:txBody>
      </p:sp>
    </p:spTree>
    <p:extLst>
      <p:ext uri="{BB962C8B-B14F-4D97-AF65-F5344CB8AC3E}">
        <p14:creationId xmlns:p14="http://schemas.microsoft.com/office/powerpoint/2010/main" val="253040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1. </a:t>
            </a:r>
            <a:r>
              <a:rPr lang="en-US" sz="2400" b="1" dirty="0" err="1" smtClean="0"/>
              <a:t>Visão</a:t>
            </a:r>
            <a:r>
              <a:rPr lang="en-US" sz="2400" b="1" dirty="0" smtClean="0"/>
              <a:t> </a:t>
            </a:r>
            <a:r>
              <a:rPr lang="en-US" sz="2400" b="1" dirty="0" err="1" smtClean="0"/>
              <a:t>Geral</a:t>
            </a:r>
            <a:r>
              <a:rPr lang="en-US" sz="2400" b="1" dirty="0" smtClean="0"/>
              <a:t/>
            </a:r>
            <a:br>
              <a:rPr lang="en-US" sz="2400" b="1" dirty="0" smtClean="0"/>
            </a:br>
            <a:r>
              <a:rPr lang="en-US" sz="2400" b="1" dirty="0" smtClean="0"/>
              <a:t>O </a:t>
            </a:r>
            <a:r>
              <a:rPr lang="en-US" sz="2400" b="1" dirty="0" err="1" smtClean="0"/>
              <a:t>que</a:t>
            </a:r>
            <a:r>
              <a:rPr lang="en-US" sz="2400" b="1" dirty="0" smtClean="0"/>
              <a:t> </a:t>
            </a:r>
            <a:r>
              <a:rPr lang="en-US" sz="2400" b="1" dirty="0" err="1" smtClean="0"/>
              <a:t>ocorre</a:t>
            </a:r>
            <a:r>
              <a:rPr lang="en-US" sz="2400" b="1" dirty="0" smtClean="0"/>
              <a:t> </a:t>
            </a:r>
            <a:r>
              <a:rPr lang="en-US" sz="2400" b="1" dirty="0" err="1" smtClean="0"/>
              <a:t>em</a:t>
            </a:r>
            <a:r>
              <a:rPr lang="en-US" sz="2400" b="1" dirty="0" smtClean="0"/>
              <a:t> </a:t>
            </a:r>
            <a:r>
              <a:rPr lang="en-US" sz="2400" b="1" dirty="0" err="1" smtClean="0"/>
              <a:t>cada</a:t>
            </a:r>
            <a:r>
              <a:rPr lang="en-US" sz="2400" b="1" dirty="0" smtClean="0"/>
              <a:t> </a:t>
            </a:r>
            <a:r>
              <a:rPr lang="en-US" sz="2400" b="1" dirty="0" err="1" smtClean="0"/>
              <a:t>estágio</a:t>
            </a:r>
            <a:r>
              <a:rPr lang="en-US" sz="2400" b="1" dirty="0" smtClean="0"/>
              <a:t> (2)</a:t>
            </a:r>
            <a:endParaRPr lang="en-US" sz="2400" b="1" dirty="0"/>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r>
              <a:rPr lang="en-US" sz="4800" dirty="0" smtClean="0"/>
              <a:t>A </a:t>
            </a:r>
            <a:r>
              <a:rPr lang="en-US" sz="4800" dirty="0" err="1"/>
              <a:t>dimensão</a:t>
            </a:r>
            <a:r>
              <a:rPr lang="en-US" sz="4800" dirty="0"/>
              <a:t> temporal do </a:t>
            </a:r>
            <a:r>
              <a:rPr lang="en-US" sz="4800" dirty="0" err="1"/>
              <a:t>desenvolvimento</a:t>
            </a:r>
            <a:r>
              <a:rPr lang="en-US" sz="4800" dirty="0"/>
              <a:t> </a:t>
            </a:r>
            <a:r>
              <a:rPr lang="en-US" sz="4800" dirty="0" err="1"/>
              <a:t>está</a:t>
            </a:r>
            <a:r>
              <a:rPr lang="en-US" sz="4800" dirty="0"/>
              <a:t> </a:t>
            </a:r>
            <a:r>
              <a:rPr lang="en-US" sz="4800" dirty="0" err="1"/>
              <a:t>distribuída</a:t>
            </a:r>
            <a:r>
              <a:rPr lang="en-US" sz="4800" dirty="0"/>
              <a:t>, </a:t>
            </a:r>
            <a:r>
              <a:rPr lang="en-US" sz="4800" dirty="0" err="1"/>
              <a:t>conforme</a:t>
            </a:r>
            <a:r>
              <a:rPr lang="en-US" sz="4800" dirty="0"/>
              <a:t> </a:t>
            </a:r>
            <a:r>
              <a:rPr lang="en-US" sz="4800" dirty="0" err="1"/>
              <a:t>Wallon</a:t>
            </a:r>
            <a:r>
              <a:rPr lang="en-US" sz="4800" dirty="0"/>
              <a:t> (1979), </a:t>
            </a:r>
            <a:r>
              <a:rPr lang="en-US" sz="4800" dirty="0" err="1" smtClean="0"/>
              <a:t>em</a:t>
            </a:r>
            <a:r>
              <a:rPr lang="en-US" sz="4800" dirty="0" smtClean="0"/>
              <a:t> </a:t>
            </a:r>
            <a:r>
              <a:rPr lang="en-US" sz="4800" dirty="0" err="1" smtClean="0"/>
              <a:t>estágios</a:t>
            </a:r>
            <a:r>
              <a:rPr lang="en-US" sz="4800" dirty="0" smtClean="0"/>
              <a:t> </a:t>
            </a:r>
            <a:r>
              <a:rPr lang="en-US" sz="4800" dirty="0" err="1" smtClean="0"/>
              <a:t>que</a:t>
            </a:r>
            <a:r>
              <a:rPr lang="en-US" sz="4800" dirty="0" smtClean="0"/>
              <a:t> </a:t>
            </a:r>
            <a:r>
              <a:rPr lang="en-US" sz="4800" dirty="0" err="1"/>
              <a:t>expressam</a:t>
            </a:r>
            <a:r>
              <a:rPr lang="en-US" sz="4800" dirty="0"/>
              <a:t> </a:t>
            </a:r>
            <a:r>
              <a:rPr lang="en-US" sz="4800" dirty="0" err="1"/>
              <a:t>características</a:t>
            </a:r>
            <a:r>
              <a:rPr lang="en-US" sz="4800" dirty="0"/>
              <a:t> da </a:t>
            </a:r>
            <a:r>
              <a:rPr lang="en-US" sz="4800" dirty="0" err="1"/>
              <a:t>espécie</a:t>
            </a:r>
            <a:r>
              <a:rPr lang="en-US" sz="4800" dirty="0"/>
              <a:t> e </a:t>
            </a:r>
            <a:r>
              <a:rPr lang="en-US" sz="4800" dirty="0" err="1"/>
              <a:t>cujo</a:t>
            </a:r>
            <a:r>
              <a:rPr lang="en-US" sz="4800" dirty="0"/>
              <a:t> </a:t>
            </a:r>
            <a:r>
              <a:rPr lang="en-US" sz="4800" dirty="0" err="1"/>
              <a:t>conteúdo</a:t>
            </a:r>
            <a:r>
              <a:rPr lang="en-US" sz="4800" dirty="0"/>
              <a:t> </a:t>
            </a:r>
            <a:r>
              <a:rPr lang="en-US" sz="4800" dirty="0" err="1"/>
              <a:t>é</a:t>
            </a:r>
            <a:r>
              <a:rPr lang="en-US" sz="4800" dirty="0"/>
              <a:t> </a:t>
            </a:r>
            <a:r>
              <a:rPr lang="en-US" sz="4800" dirty="0" err="1"/>
              <a:t>determinado</a:t>
            </a:r>
            <a:r>
              <a:rPr lang="en-US" sz="4800" dirty="0"/>
              <a:t> </a:t>
            </a:r>
            <a:r>
              <a:rPr lang="en-US" sz="4800" dirty="0" err="1" smtClean="0"/>
              <a:t>histórica</a:t>
            </a:r>
            <a:r>
              <a:rPr lang="en-US" sz="4800" dirty="0" smtClean="0"/>
              <a:t> e </a:t>
            </a:r>
            <a:r>
              <a:rPr lang="en-US" sz="4800" dirty="0" err="1"/>
              <a:t>culturalmente</a:t>
            </a:r>
            <a:r>
              <a:rPr lang="en-US" sz="4800" dirty="0"/>
              <a:t>. </a:t>
            </a:r>
            <a:endParaRPr lang="en-US" sz="4800" dirty="0" smtClean="0"/>
          </a:p>
          <a:p>
            <a:pPr marL="0" indent="0" algn="just">
              <a:lnSpc>
                <a:spcPct val="170000"/>
              </a:lnSpc>
              <a:buNone/>
            </a:pPr>
            <a:endParaRPr lang="en-US" sz="4800" dirty="0" smtClean="0"/>
          </a:p>
          <a:p>
            <a:pPr marL="0" indent="0" algn="just">
              <a:lnSpc>
                <a:spcPct val="170000"/>
              </a:lnSpc>
              <a:buNone/>
            </a:pPr>
            <a:r>
              <a:rPr lang="en-US" sz="4800" dirty="0" smtClean="0"/>
              <a:t>O </a:t>
            </a:r>
            <a:r>
              <a:rPr lang="en-US" sz="4800" dirty="0" err="1" smtClean="0"/>
              <a:t>desenvolvimento</a:t>
            </a:r>
            <a:r>
              <a:rPr lang="en-US" sz="4800" dirty="0" smtClean="0"/>
              <a:t> </a:t>
            </a:r>
            <a:r>
              <a:rPr lang="en-US" sz="4800" dirty="0"/>
              <a:t>do </a:t>
            </a:r>
            <a:r>
              <a:rPr lang="en-US" sz="4800" dirty="0" err="1"/>
              <a:t>bebé</a:t>
            </a:r>
            <a:r>
              <a:rPr lang="en-US" sz="4800" dirty="0"/>
              <a:t> </a:t>
            </a:r>
            <a:r>
              <a:rPr lang="en-US" sz="4800" dirty="0" err="1"/>
              <a:t>ao</a:t>
            </a:r>
            <a:r>
              <a:rPr lang="en-US" sz="4800" dirty="0"/>
              <a:t> </a:t>
            </a:r>
            <a:r>
              <a:rPr lang="en-US" sz="4800" dirty="0" err="1"/>
              <a:t>adulto</a:t>
            </a:r>
            <a:r>
              <a:rPr lang="en-US" sz="4800" dirty="0"/>
              <a:t> de </a:t>
            </a:r>
            <a:r>
              <a:rPr lang="en-US" sz="4800" dirty="0" err="1"/>
              <a:t>sua</a:t>
            </a:r>
            <a:r>
              <a:rPr lang="en-US" sz="4800" dirty="0"/>
              <a:t> </a:t>
            </a:r>
            <a:r>
              <a:rPr lang="en-US" sz="4800" dirty="0" err="1"/>
              <a:t>espécie</a:t>
            </a:r>
            <a:r>
              <a:rPr lang="en-US" sz="4800" dirty="0"/>
              <a:t>, do </a:t>
            </a:r>
            <a:r>
              <a:rPr lang="en-US" sz="4800" dirty="0" err="1" smtClean="0"/>
              <a:t>ponto</a:t>
            </a:r>
            <a:r>
              <a:rPr lang="en-US" sz="4800" dirty="0" smtClean="0"/>
              <a:t> </a:t>
            </a:r>
            <a:r>
              <a:rPr lang="en-US" sz="4800" dirty="0"/>
              <a:t>de vista </a:t>
            </a:r>
            <a:r>
              <a:rPr lang="en-US" sz="4800" dirty="0" err="1"/>
              <a:t>afetivo</a:t>
            </a:r>
            <a:r>
              <a:rPr lang="en-US" sz="4800" dirty="0"/>
              <a:t>, </a:t>
            </a:r>
            <a:r>
              <a:rPr lang="en-US" sz="4800" dirty="0" err="1"/>
              <a:t>pode</a:t>
            </a:r>
            <a:r>
              <a:rPr lang="en-US" sz="4800" dirty="0"/>
              <a:t> </a:t>
            </a:r>
            <a:r>
              <a:rPr lang="en-US" sz="4800" dirty="0" err="1"/>
              <a:t>ser</a:t>
            </a:r>
            <a:r>
              <a:rPr lang="en-US" sz="4800" dirty="0"/>
              <a:t> </a:t>
            </a:r>
            <a:r>
              <a:rPr lang="en-US" sz="4800" dirty="0" err="1"/>
              <a:t>assim</a:t>
            </a:r>
            <a:r>
              <a:rPr lang="en-US" sz="4800" dirty="0"/>
              <a:t> </a:t>
            </a:r>
            <a:r>
              <a:rPr lang="en-US" sz="4800" dirty="0" err="1"/>
              <a:t>caracterizado</a:t>
            </a:r>
            <a:r>
              <a:rPr lang="en-US" sz="4800" dirty="0"/>
              <a:t>: </a:t>
            </a:r>
            <a:endParaRPr lang="en-US" sz="4800" dirty="0" smtClean="0"/>
          </a:p>
          <a:p>
            <a:pPr algn="just">
              <a:lnSpc>
                <a:spcPct val="170000"/>
              </a:lnSpc>
              <a:buFontTx/>
              <a:buChar char="•"/>
            </a:pPr>
            <a:endParaRPr lang="en-US" sz="4800" dirty="0"/>
          </a:p>
          <a:p>
            <a:pPr marL="0" indent="0" algn="just">
              <a:lnSpc>
                <a:spcPct val="170000"/>
              </a:lnSpc>
              <a:buNone/>
            </a:pPr>
            <a:r>
              <a:rPr lang="en-US" sz="4800" dirty="0" smtClean="0"/>
              <a:t>	</a:t>
            </a:r>
            <a:r>
              <a:rPr lang="en-US" sz="4800" b="1" dirty="0" err="1" smtClean="0"/>
              <a:t>Estágio</a:t>
            </a:r>
            <a:r>
              <a:rPr lang="en-US" sz="4800" b="1" dirty="0" smtClean="0"/>
              <a:t> </a:t>
            </a:r>
            <a:r>
              <a:rPr lang="en-US" sz="4800" b="1" dirty="0" err="1"/>
              <a:t>impulsivo-emocional</a:t>
            </a:r>
            <a:r>
              <a:rPr lang="en-US" sz="4800" b="1" dirty="0"/>
              <a:t> (O a l </a:t>
            </a:r>
            <a:r>
              <a:rPr lang="en-US" sz="4800" b="1" dirty="0" err="1"/>
              <a:t>ano</a:t>
            </a:r>
            <a:r>
              <a:rPr lang="en-US" sz="4800" b="1" dirty="0"/>
              <a:t>) </a:t>
            </a:r>
            <a:r>
              <a:rPr lang="en-US" sz="4800" dirty="0"/>
              <a:t>— a </a:t>
            </a:r>
            <a:r>
              <a:rPr lang="en-US" sz="4800" dirty="0" err="1"/>
              <a:t>criança</a:t>
            </a:r>
            <a:r>
              <a:rPr lang="en-US" sz="4800" dirty="0"/>
              <a:t> </a:t>
            </a:r>
            <a:r>
              <a:rPr lang="en-US" sz="4800" dirty="0" err="1"/>
              <a:t>expressa</a:t>
            </a:r>
            <a:r>
              <a:rPr lang="en-US" sz="4800" dirty="0"/>
              <a:t> </a:t>
            </a:r>
            <a:r>
              <a:rPr lang="en-US" sz="4800" dirty="0" err="1"/>
              <a:t>sua</a:t>
            </a:r>
            <a:r>
              <a:rPr lang="en-US" sz="4800" dirty="0"/>
              <a:t> </a:t>
            </a:r>
            <a:r>
              <a:rPr lang="en-US" sz="4800" dirty="0" err="1"/>
              <a:t>afetividade</a:t>
            </a:r>
            <a:r>
              <a:rPr lang="en-US" sz="4800" dirty="0"/>
              <a:t> </a:t>
            </a:r>
            <a:r>
              <a:rPr lang="en-US" sz="4800" dirty="0" err="1"/>
              <a:t>por</a:t>
            </a:r>
            <a:r>
              <a:rPr lang="en-US" sz="4800" dirty="0"/>
              <a:t> </a:t>
            </a:r>
            <a:r>
              <a:rPr lang="en-US" sz="4800" dirty="0" err="1"/>
              <a:t>meio</a:t>
            </a:r>
            <a:r>
              <a:rPr lang="en-US" sz="4800" dirty="0"/>
              <a:t> de </a:t>
            </a:r>
            <a:endParaRPr lang="en-US" sz="4800" dirty="0" smtClean="0"/>
          </a:p>
          <a:p>
            <a:pPr marL="0" indent="0" algn="just">
              <a:lnSpc>
                <a:spcPct val="170000"/>
              </a:lnSpc>
              <a:buNone/>
            </a:pPr>
            <a:r>
              <a:rPr lang="en-US" sz="4800" dirty="0"/>
              <a:t>	</a:t>
            </a:r>
            <a:r>
              <a:rPr lang="en-US" sz="4800" dirty="0" smtClean="0"/>
              <a:t>	</a:t>
            </a:r>
            <a:r>
              <a:rPr lang="en-US" sz="4800" dirty="0" err="1" smtClean="0"/>
              <a:t>movimentos</a:t>
            </a:r>
            <a:r>
              <a:rPr lang="en-US" sz="4800" dirty="0" smtClean="0"/>
              <a:t> </a:t>
            </a:r>
            <a:r>
              <a:rPr lang="en-US" sz="4800" dirty="0" err="1"/>
              <a:t>desordenados</a:t>
            </a:r>
            <a:r>
              <a:rPr lang="en-US" sz="4800" dirty="0"/>
              <a:t>, </a:t>
            </a:r>
            <a:r>
              <a:rPr lang="en-US" sz="4800" dirty="0" err="1"/>
              <a:t>em</a:t>
            </a:r>
            <a:r>
              <a:rPr lang="en-US" sz="4800" dirty="0"/>
              <a:t> </a:t>
            </a:r>
            <a:r>
              <a:rPr lang="en-US" sz="4800" dirty="0" err="1"/>
              <a:t>respostas</a:t>
            </a:r>
            <a:r>
              <a:rPr lang="en-US" sz="4800" dirty="0"/>
              <a:t> a </a:t>
            </a:r>
            <a:r>
              <a:rPr lang="en-US" sz="4800" dirty="0" err="1"/>
              <a:t>sensibilidades</a:t>
            </a:r>
            <a:r>
              <a:rPr lang="en-US" sz="4800" dirty="0"/>
              <a:t> </a:t>
            </a:r>
            <a:r>
              <a:rPr lang="en-US" sz="4800" dirty="0" err="1"/>
              <a:t>corporais</a:t>
            </a:r>
            <a:r>
              <a:rPr lang="en-US" sz="4800" dirty="0"/>
              <a:t> dos </a:t>
            </a:r>
            <a:r>
              <a:rPr lang="en-US" sz="4800" dirty="0" err="1"/>
              <a:t>músculos</a:t>
            </a:r>
            <a:r>
              <a:rPr lang="en-US" sz="4800" dirty="0"/>
              <a:t> </a:t>
            </a:r>
            <a:endParaRPr lang="en-US" sz="4800" dirty="0" smtClean="0"/>
          </a:p>
          <a:p>
            <a:pPr marL="0" indent="0" algn="just">
              <a:lnSpc>
                <a:spcPct val="170000"/>
              </a:lnSpc>
              <a:buNone/>
            </a:pPr>
            <a:r>
              <a:rPr lang="en-US" sz="4800" dirty="0"/>
              <a:t>	</a:t>
            </a:r>
            <a:r>
              <a:rPr lang="en-US" sz="4800" dirty="0" smtClean="0"/>
              <a:t>	(</a:t>
            </a:r>
            <a:r>
              <a:rPr lang="en-US" sz="4800" dirty="0" err="1"/>
              <a:t>proprioceptívas</a:t>
            </a:r>
            <a:r>
              <a:rPr lang="en-US" sz="4800" dirty="0"/>
              <a:t>) e das </a:t>
            </a:r>
            <a:r>
              <a:rPr lang="en-US" sz="4800" dirty="0" err="1"/>
              <a:t>vísceras</a:t>
            </a:r>
            <a:r>
              <a:rPr lang="en-US" sz="4800" dirty="0"/>
              <a:t> (</a:t>
            </a:r>
            <a:r>
              <a:rPr lang="en-US" sz="4800" dirty="0" err="1"/>
              <a:t>interoceptivas</a:t>
            </a:r>
            <a:r>
              <a:rPr lang="en-US" sz="4800" dirty="0"/>
              <a:t>) e do </a:t>
            </a:r>
            <a:r>
              <a:rPr lang="en-US" sz="4800" dirty="0" err="1"/>
              <a:t>mundo</a:t>
            </a:r>
            <a:r>
              <a:rPr lang="en-US" sz="4800" dirty="0"/>
              <a:t> </a:t>
            </a:r>
            <a:r>
              <a:rPr lang="en-US" sz="4800" dirty="0" err="1"/>
              <a:t>externo</a:t>
            </a:r>
            <a:r>
              <a:rPr lang="en-US" sz="4800" dirty="0"/>
              <a:t> </a:t>
            </a:r>
            <a:r>
              <a:rPr lang="en-US" sz="4800" dirty="0" smtClean="0"/>
              <a:t>(</a:t>
            </a:r>
            <a:r>
              <a:rPr lang="en-US" sz="4800" dirty="0" err="1" smtClean="0"/>
              <a:t>sensibilidade</a:t>
            </a:r>
            <a:endParaRPr lang="en-US" sz="4800" dirty="0" smtClean="0"/>
          </a:p>
          <a:p>
            <a:pPr marL="0" indent="0" algn="just">
              <a:lnSpc>
                <a:spcPct val="170000"/>
              </a:lnSpc>
              <a:buNone/>
            </a:pPr>
            <a:r>
              <a:rPr lang="en-US" sz="4800" dirty="0"/>
              <a:t>	</a:t>
            </a:r>
            <a:r>
              <a:rPr lang="en-US" sz="4800" dirty="0" smtClean="0"/>
              <a:t>	 </a:t>
            </a:r>
            <a:r>
              <a:rPr lang="en-US" sz="4800" dirty="0" err="1"/>
              <a:t>exteroceptiva</a:t>
            </a:r>
            <a:r>
              <a:rPr lang="en-US" sz="4800" dirty="0"/>
              <a:t>), </a:t>
            </a:r>
            <a:r>
              <a:rPr lang="en-US" sz="4800" dirty="0" err="1"/>
              <a:t>para</a:t>
            </a:r>
            <a:r>
              <a:rPr lang="en-US" sz="4800" dirty="0"/>
              <a:t> </a:t>
            </a:r>
            <a:r>
              <a:rPr lang="en-US" sz="4800" dirty="0" err="1"/>
              <a:t>satisfazer</a:t>
            </a:r>
            <a:r>
              <a:rPr lang="en-US" sz="4800" dirty="0"/>
              <a:t> </a:t>
            </a:r>
            <a:r>
              <a:rPr lang="en-US" sz="4800" dirty="0" err="1"/>
              <a:t>suas</a:t>
            </a:r>
            <a:r>
              <a:rPr lang="en-US" sz="4800" dirty="0"/>
              <a:t> </a:t>
            </a:r>
            <a:r>
              <a:rPr lang="en-US" sz="4800" dirty="0" err="1"/>
              <a:t>necessidades</a:t>
            </a:r>
            <a:r>
              <a:rPr lang="en-US" sz="4800" dirty="0"/>
              <a:t> </a:t>
            </a:r>
            <a:r>
              <a:rPr lang="en-US" sz="4800" dirty="0" err="1"/>
              <a:t>básicas</a:t>
            </a:r>
            <a:r>
              <a:rPr lang="en-US" sz="4800" dirty="0"/>
              <a:t>. </a:t>
            </a:r>
            <a:endParaRPr lang="en-US" sz="4800" dirty="0" smtClean="0"/>
          </a:p>
          <a:p>
            <a:pPr marL="0" indent="0" algn="just">
              <a:lnSpc>
                <a:spcPct val="170000"/>
              </a:lnSpc>
              <a:buNone/>
            </a:pPr>
            <a:endParaRPr lang="en-US" sz="4800" dirty="0" smtClean="0"/>
          </a:p>
          <a:p>
            <a:pPr marL="0" indent="0" algn="just">
              <a:lnSpc>
                <a:spcPct val="170000"/>
              </a:lnSpc>
              <a:buNone/>
            </a:pPr>
            <a:r>
              <a:rPr lang="en-US" sz="4800" dirty="0"/>
              <a:t>	</a:t>
            </a:r>
            <a:r>
              <a:rPr lang="en-US" sz="4800" b="1" dirty="0" err="1" smtClean="0"/>
              <a:t>Estágio</a:t>
            </a:r>
            <a:r>
              <a:rPr lang="en-US" sz="4800" b="1" dirty="0" smtClean="0"/>
              <a:t> </a:t>
            </a:r>
            <a:r>
              <a:rPr lang="en-US" sz="4800" b="1" dirty="0" err="1"/>
              <a:t>sensório</a:t>
            </a:r>
            <a:r>
              <a:rPr lang="en-US" sz="4800" b="1" dirty="0"/>
              <a:t>-motor e </a:t>
            </a:r>
            <a:r>
              <a:rPr lang="en-US" sz="4800" b="1" dirty="0" err="1"/>
              <a:t>projetivo</a:t>
            </a:r>
            <a:r>
              <a:rPr lang="en-US" sz="4800" b="1" dirty="0"/>
              <a:t> (l </a:t>
            </a:r>
            <a:r>
              <a:rPr lang="en-US" sz="4800" b="1" dirty="0" err="1"/>
              <a:t>ano</a:t>
            </a:r>
            <a:r>
              <a:rPr lang="en-US" sz="4800" b="1" dirty="0"/>
              <a:t> a 3 </a:t>
            </a:r>
            <a:r>
              <a:rPr lang="en-US" sz="4800" b="1" dirty="0" err="1"/>
              <a:t>anos</a:t>
            </a:r>
            <a:r>
              <a:rPr lang="en-US" sz="4800" dirty="0"/>
              <a:t>) — </a:t>
            </a:r>
            <a:r>
              <a:rPr lang="en-US" sz="4800" dirty="0" err="1"/>
              <a:t>já</a:t>
            </a:r>
            <a:r>
              <a:rPr lang="en-US" sz="4800" dirty="0"/>
              <a:t> </a:t>
            </a:r>
            <a:r>
              <a:rPr lang="en-US" sz="4800" dirty="0" err="1"/>
              <a:t>dispondo</a:t>
            </a:r>
            <a:r>
              <a:rPr lang="en-US" sz="4800" dirty="0"/>
              <a:t> da </a:t>
            </a:r>
            <a:r>
              <a:rPr lang="en-US" sz="4800" dirty="0" err="1"/>
              <a:t>marcha</a:t>
            </a:r>
            <a:r>
              <a:rPr lang="en-US" sz="4800" dirty="0"/>
              <a:t> e </a:t>
            </a:r>
            <a:r>
              <a:rPr lang="en-US" sz="4800" dirty="0" smtClean="0"/>
              <a:t>da </a:t>
            </a:r>
            <a:r>
              <a:rPr lang="en-US" sz="4800" dirty="0" err="1" smtClean="0"/>
              <a:t>fala</a:t>
            </a:r>
            <a:r>
              <a:rPr lang="en-US" sz="4800" dirty="0" smtClean="0"/>
              <a:t>, a </a:t>
            </a:r>
            <a:r>
              <a:rPr lang="en-US" sz="4800" dirty="0" err="1" smtClean="0"/>
              <a:t>criança</a:t>
            </a:r>
            <a:endParaRPr lang="en-US" sz="4800" dirty="0" smtClean="0"/>
          </a:p>
          <a:p>
            <a:pPr marL="0" indent="0" algn="just">
              <a:lnSpc>
                <a:spcPct val="170000"/>
              </a:lnSpc>
              <a:buNone/>
            </a:pPr>
            <a:r>
              <a:rPr lang="en-US" sz="4800" dirty="0"/>
              <a:t>	</a:t>
            </a:r>
            <a:r>
              <a:rPr lang="en-US" sz="4800" dirty="0" smtClean="0"/>
              <a:t>	</a:t>
            </a:r>
            <a:r>
              <a:rPr lang="en-US" sz="4800" dirty="0" err="1" smtClean="0"/>
              <a:t>volta</a:t>
            </a:r>
            <a:r>
              <a:rPr lang="en-US" sz="4800" dirty="0" smtClean="0"/>
              <a:t>-se </a:t>
            </a:r>
            <a:r>
              <a:rPr lang="en-US" sz="4800" dirty="0" err="1" smtClean="0"/>
              <a:t>para</a:t>
            </a:r>
            <a:r>
              <a:rPr lang="en-US" sz="4800" dirty="0" smtClean="0"/>
              <a:t> o </a:t>
            </a:r>
            <a:r>
              <a:rPr lang="en-US" sz="4800" dirty="0" err="1" smtClean="0"/>
              <a:t>mundo</a:t>
            </a:r>
            <a:r>
              <a:rPr lang="en-US" sz="4800" dirty="0" smtClean="0"/>
              <a:t> </a:t>
            </a:r>
            <a:r>
              <a:rPr lang="en-US" sz="4800" dirty="0" err="1"/>
              <a:t>externo</a:t>
            </a:r>
            <a:r>
              <a:rPr lang="en-US" sz="4800" dirty="0"/>
              <a:t> (</a:t>
            </a:r>
            <a:r>
              <a:rPr lang="en-US" sz="4800" dirty="0" err="1" smtClean="0"/>
              <a:t>sensibilide</a:t>
            </a:r>
            <a:r>
              <a:rPr lang="en-US" sz="4800" dirty="0" smtClean="0"/>
              <a:t> </a:t>
            </a:r>
            <a:r>
              <a:rPr lang="en-US" sz="4800" dirty="0" err="1"/>
              <a:t>exteroceptiva</a:t>
            </a:r>
            <a:r>
              <a:rPr lang="en-US" sz="4800" dirty="0"/>
              <a:t>), </a:t>
            </a:r>
            <a:r>
              <a:rPr lang="en-US" sz="4800" dirty="0" err="1"/>
              <a:t>para</a:t>
            </a:r>
            <a:r>
              <a:rPr lang="en-US" sz="4800" dirty="0"/>
              <a:t> o </a:t>
            </a:r>
            <a:r>
              <a:rPr lang="en-US" sz="4800" dirty="0" err="1"/>
              <a:t>contato</a:t>
            </a:r>
            <a:r>
              <a:rPr lang="en-US" sz="4800" dirty="0"/>
              <a:t> e a </a:t>
            </a:r>
            <a:r>
              <a:rPr lang="en-US" sz="4800" dirty="0" err="1"/>
              <a:t>exploração</a:t>
            </a:r>
            <a:r>
              <a:rPr lang="en-US" sz="4800" dirty="0"/>
              <a:t> </a:t>
            </a:r>
            <a:r>
              <a:rPr lang="en-US" sz="4800" dirty="0" smtClean="0"/>
              <a:t>de</a:t>
            </a:r>
          </a:p>
          <a:p>
            <a:pPr marL="0" indent="0" algn="just">
              <a:lnSpc>
                <a:spcPct val="170000"/>
              </a:lnSpc>
              <a:buNone/>
            </a:pPr>
            <a:r>
              <a:rPr lang="en-US" sz="4800" dirty="0"/>
              <a:t>	</a:t>
            </a:r>
            <a:r>
              <a:rPr lang="en-US" sz="4800" dirty="0" smtClean="0"/>
              <a:t>	 </a:t>
            </a:r>
            <a:r>
              <a:rPr lang="en-US" sz="4800" dirty="0" err="1"/>
              <a:t>objetos</a:t>
            </a:r>
            <a:r>
              <a:rPr lang="en-US" sz="4800" dirty="0"/>
              <a:t> e </a:t>
            </a:r>
            <a:r>
              <a:rPr lang="en-US" sz="4800" dirty="0" err="1"/>
              <a:t>pessoas</a:t>
            </a:r>
            <a:r>
              <a:rPr lang="en-US" sz="4800" dirty="0"/>
              <a:t> de </a:t>
            </a:r>
            <a:r>
              <a:rPr lang="en-US" sz="4800" dirty="0" err="1"/>
              <a:t>seu</a:t>
            </a:r>
            <a:r>
              <a:rPr lang="en-US" sz="4800" dirty="0"/>
              <a:t> </a:t>
            </a:r>
            <a:r>
              <a:rPr lang="en-US" sz="4800" dirty="0" err="1"/>
              <a:t>contexto</a:t>
            </a:r>
            <a:r>
              <a:rPr lang="en-US" sz="4800" dirty="0"/>
              <a:t>. </a:t>
            </a:r>
          </a:p>
          <a:p>
            <a:pPr marL="0" indent="0" algn="just">
              <a:lnSpc>
                <a:spcPct val="170000"/>
              </a:lnSpc>
              <a:buNone/>
            </a:pPr>
            <a:endParaRPr lang="en-US" sz="3800" dirty="0" smtClean="0"/>
          </a:p>
          <a:p>
            <a:pPr marL="0" indent="0">
              <a:lnSpc>
                <a:spcPct val="170000"/>
              </a:lnSpc>
              <a:buNone/>
            </a:pPr>
            <a:r>
              <a:rPr lang="en-US" sz="4000" dirty="0" smtClean="0"/>
              <a:t>Mahoney</a:t>
            </a:r>
            <a:r>
              <a:rPr lang="en-US" sz="4000" dirty="0"/>
              <a:t>, A. A., &amp; Almeida, L. R. d. (2009). A </a:t>
            </a:r>
            <a:r>
              <a:rPr lang="en-US" sz="4000" dirty="0" err="1"/>
              <a:t>dimensão</a:t>
            </a:r>
            <a:r>
              <a:rPr lang="en-US" sz="4000" dirty="0"/>
              <a:t> </a:t>
            </a:r>
            <a:r>
              <a:rPr lang="en-US" sz="4000" dirty="0" err="1"/>
              <a:t>Afetiva</a:t>
            </a:r>
            <a:r>
              <a:rPr lang="en-US" sz="4000" dirty="0"/>
              <a:t> e o </a:t>
            </a:r>
            <a:r>
              <a:rPr lang="en-US" sz="4000" dirty="0" err="1"/>
              <a:t>processo</a:t>
            </a:r>
            <a:r>
              <a:rPr lang="en-US" sz="4000" dirty="0"/>
              <a:t> </a:t>
            </a:r>
            <a:r>
              <a:rPr lang="en-US" sz="4000" dirty="0" err="1"/>
              <a:t>ensino-aprendizagem</a:t>
            </a:r>
            <a:r>
              <a:rPr lang="en-US" sz="4000" dirty="0"/>
              <a:t> </a:t>
            </a:r>
            <a:r>
              <a:rPr lang="en-US" sz="4000" i="1" dirty="0" err="1"/>
              <a:t>Afetividade</a:t>
            </a:r>
            <a:r>
              <a:rPr lang="en-US" sz="4000" i="1" dirty="0"/>
              <a:t> e </a:t>
            </a:r>
            <a:r>
              <a:rPr lang="en-US" sz="4000" i="1" dirty="0" err="1"/>
              <a:t>aprendizagem</a:t>
            </a:r>
            <a:r>
              <a:rPr lang="en-US" sz="4000" i="1" dirty="0"/>
              <a:t>: </a:t>
            </a:r>
            <a:r>
              <a:rPr lang="en-US" sz="4000" i="1" dirty="0" err="1"/>
              <a:t>contribuições</a:t>
            </a:r>
            <a:r>
              <a:rPr lang="en-US" sz="4000" i="1" dirty="0"/>
              <a:t> de Henri </a:t>
            </a:r>
            <a:r>
              <a:rPr lang="en-US" sz="4000" i="1" dirty="0" err="1"/>
              <a:t>Wallon</a:t>
            </a:r>
            <a:r>
              <a:rPr lang="en-US" sz="4000" dirty="0"/>
              <a:t> (pp. 15-24). São Paulo: </a:t>
            </a:r>
            <a:r>
              <a:rPr lang="en-US" sz="4000" dirty="0" err="1"/>
              <a:t>Edições</a:t>
            </a:r>
            <a:r>
              <a:rPr lang="en-US" sz="4000" dirty="0"/>
              <a:t> Loyola</a:t>
            </a:r>
            <a:r>
              <a:rPr lang="en-US" sz="4000" dirty="0" smtClean="0"/>
              <a:t>.; p. 18.</a:t>
            </a:r>
            <a:endParaRPr lang="en-US" sz="4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13</a:t>
            </a:fld>
            <a:endParaRPr lang="en-US"/>
          </a:p>
        </p:txBody>
      </p:sp>
    </p:spTree>
    <p:extLst>
      <p:ext uri="{BB962C8B-B14F-4D97-AF65-F5344CB8AC3E}">
        <p14:creationId xmlns:p14="http://schemas.microsoft.com/office/powerpoint/2010/main" val="3330614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1. </a:t>
            </a:r>
            <a:r>
              <a:rPr lang="en-US" sz="2400" b="1" dirty="0" err="1" smtClean="0"/>
              <a:t>Visão</a:t>
            </a:r>
            <a:r>
              <a:rPr lang="en-US" sz="2400" b="1" dirty="0" smtClean="0"/>
              <a:t> </a:t>
            </a:r>
            <a:r>
              <a:rPr lang="en-US" sz="2400" b="1" dirty="0" err="1" smtClean="0"/>
              <a:t>Geral</a:t>
            </a:r>
            <a:r>
              <a:rPr lang="en-US" sz="2400" b="1" dirty="0" smtClean="0"/>
              <a:t/>
            </a:r>
            <a:br>
              <a:rPr lang="en-US" sz="2400" b="1" dirty="0" smtClean="0"/>
            </a:br>
            <a:r>
              <a:rPr lang="en-US" sz="2400" b="1" dirty="0" smtClean="0"/>
              <a:t>O </a:t>
            </a:r>
            <a:r>
              <a:rPr lang="en-US" sz="2400" b="1" dirty="0" err="1" smtClean="0"/>
              <a:t>que</a:t>
            </a:r>
            <a:r>
              <a:rPr lang="en-US" sz="2400" b="1" dirty="0" smtClean="0"/>
              <a:t> </a:t>
            </a:r>
            <a:r>
              <a:rPr lang="en-US" sz="2400" b="1" dirty="0" err="1" smtClean="0"/>
              <a:t>ocorre</a:t>
            </a:r>
            <a:r>
              <a:rPr lang="en-US" sz="2400" b="1" dirty="0" smtClean="0"/>
              <a:t> </a:t>
            </a:r>
            <a:r>
              <a:rPr lang="en-US" sz="2400" b="1" dirty="0" err="1" smtClean="0"/>
              <a:t>em</a:t>
            </a:r>
            <a:r>
              <a:rPr lang="en-US" sz="2400" b="1" dirty="0" smtClean="0"/>
              <a:t> </a:t>
            </a:r>
            <a:r>
              <a:rPr lang="en-US" sz="2400" b="1" dirty="0" err="1" smtClean="0"/>
              <a:t>cada</a:t>
            </a:r>
            <a:r>
              <a:rPr lang="en-US" sz="2400" b="1" dirty="0" smtClean="0"/>
              <a:t> </a:t>
            </a:r>
            <a:r>
              <a:rPr lang="en-US" sz="2400" b="1" dirty="0" err="1" smtClean="0"/>
              <a:t>estágio</a:t>
            </a:r>
            <a:r>
              <a:rPr lang="en-US" sz="2400" b="1" dirty="0" smtClean="0"/>
              <a:t> (2)</a:t>
            </a:r>
            <a:endParaRPr lang="en-US" sz="2400" b="1" dirty="0"/>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r>
              <a:rPr lang="en-US" sz="4800" dirty="0" smtClean="0"/>
              <a:t>	</a:t>
            </a:r>
            <a:r>
              <a:rPr lang="en-US" sz="4900" b="1" dirty="0" err="1" smtClean="0"/>
              <a:t>Estágio</a:t>
            </a:r>
            <a:r>
              <a:rPr lang="en-US" sz="4900" b="1" dirty="0" smtClean="0"/>
              <a:t> </a:t>
            </a:r>
            <a:r>
              <a:rPr lang="en-US" sz="4900" b="1" dirty="0" err="1" smtClean="0"/>
              <a:t>categorial</a:t>
            </a:r>
            <a:r>
              <a:rPr lang="en-US" sz="4900" b="1" dirty="0" smtClean="0"/>
              <a:t> (6 </a:t>
            </a:r>
            <a:r>
              <a:rPr lang="en-US" sz="4900" b="1" dirty="0" err="1" smtClean="0"/>
              <a:t>anos</a:t>
            </a:r>
            <a:r>
              <a:rPr lang="en-US" sz="4900" b="1" dirty="0" smtClean="0"/>
              <a:t> a 11 </a:t>
            </a:r>
            <a:r>
              <a:rPr lang="en-US" sz="4900" b="1" dirty="0" err="1" smtClean="0"/>
              <a:t>anos</a:t>
            </a:r>
            <a:r>
              <a:rPr lang="en-US" sz="4900" b="1" dirty="0" smtClean="0"/>
              <a:t>) </a:t>
            </a:r>
            <a:r>
              <a:rPr lang="en-US" sz="4900" dirty="0" smtClean="0"/>
              <a:t>— com a </a:t>
            </a:r>
            <a:r>
              <a:rPr lang="en-US" sz="4900" dirty="0" err="1" smtClean="0"/>
              <a:t>diferenciação</a:t>
            </a:r>
            <a:r>
              <a:rPr lang="en-US" sz="4900" dirty="0" smtClean="0"/>
              <a:t> </a:t>
            </a:r>
            <a:r>
              <a:rPr lang="en-US" sz="4900" dirty="0" err="1" smtClean="0"/>
              <a:t>mais</a:t>
            </a:r>
            <a:r>
              <a:rPr lang="en-US" sz="4900" dirty="0" smtClean="0"/>
              <a:t> </a:t>
            </a:r>
            <a:r>
              <a:rPr lang="en-US" sz="4900" dirty="0" err="1" smtClean="0"/>
              <a:t>nítida</a:t>
            </a:r>
            <a:r>
              <a:rPr lang="en-US" sz="4900" dirty="0" smtClean="0"/>
              <a:t> entre o </a:t>
            </a:r>
            <a:r>
              <a:rPr lang="en-US" sz="4900" i="1" dirty="0" err="1" smtClean="0"/>
              <a:t>eu</a:t>
            </a:r>
            <a:r>
              <a:rPr lang="en-US" sz="4900" i="1" dirty="0" smtClean="0"/>
              <a:t> </a:t>
            </a:r>
            <a:r>
              <a:rPr lang="en-US" sz="4900" dirty="0" smtClean="0"/>
              <a:t>e </a:t>
            </a:r>
            <a:r>
              <a:rPr lang="en-US" sz="4900" dirty="0" err="1" smtClean="0"/>
              <a:t>o</a:t>
            </a:r>
            <a:r>
              <a:rPr lang="en-US" sz="4900" i="1" dirty="0" err="1" smtClean="0"/>
              <a:t>outro</a:t>
            </a:r>
            <a:r>
              <a:rPr lang="en-US" sz="4900" dirty="0" smtClean="0"/>
              <a:t>, </a:t>
            </a:r>
          </a:p>
          <a:p>
            <a:pPr marL="0" indent="0" algn="just">
              <a:lnSpc>
                <a:spcPct val="170000"/>
              </a:lnSpc>
              <a:buNone/>
            </a:pPr>
            <a:r>
              <a:rPr lang="en-US" sz="4900" dirty="0"/>
              <a:t>	</a:t>
            </a:r>
            <a:r>
              <a:rPr lang="en-US" sz="4900" dirty="0" smtClean="0"/>
              <a:t>	</a:t>
            </a:r>
            <a:r>
              <a:rPr lang="en-US" sz="4900" dirty="0" err="1" smtClean="0"/>
              <a:t>há</a:t>
            </a:r>
            <a:r>
              <a:rPr lang="en-US" sz="4900" dirty="0" smtClean="0"/>
              <a:t> </a:t>
            </a:r>
            <a:r>
              <a:rPr lang="en-US" sz="4900" dirty="0" err="1" smtClean="0"/>
              <a:t>condições</a:t>
            </a:r>
            <a:r>
              <a:rPr lang="en-US" sz="4900" dirty="0" smtClean="0"/>
              <a:t> </a:t>
            </a:r>
            <a:r>
              <a:rPr lang="en-US" sz="4900" dirty="0" err="1" smtClean="0"/>
              <a:t>para</a:t>
            </a:r>
            <a:r>
              <a:rPr lang="en-US" sz="4900" dirty="0" smtClean="0"/>
              <a:t> a </a:t>
            </a:r>
            <a:r>
              <a:rPr lang="en-US" sz="4900" dirty="0" err="1" smtClean="0"/>
              <a:t>exploração</a:t>
            </a:r>
            <a:r>
              <a:rPr lang="en-US" sz="4900" dirty="0" smtClean="0"/>
              <a:t> mental do </a:t>
            </a:r>
            <a:r>
              <a:rPr lang="en-US" sz="4900" dirty="0" err="1" smtClean="0"/>
              <a:t>mundo</a:t>
            </a:r>
            <a:r>
              <a:rPr lang="en-US" sz="4900" dirty="0" smtClean="0"/>
              <a:t> </a:t>
            </a:r>
            <a:r>
              <a:rPr lang="en-US" sz="4900" dirty="0" err="1" smtClean="0"/>
              <a:t>externo</a:t>
            </a:r>
            <a:r>
              <a:rPr lang="en-US" sz="4900" dirty="0" smtClean="0"/>
              <a:t>, </a:t>
            </a:r>
            <a:r>
              <a:rPr lang="en-US" sz="4900" dirty="0" err="1" smtClean="0"/>
              <a:t>mediante</a:t>
            </a:r>
            <a:r>
              <a:rPr lang="en-US" sz="4900" dirty="0" smtClean="0"/>
              <a:t> </a:t>
            </a:r>
            <a:r>
              <a:rPr lang="en-US" sz="4900" dirty="0" err="1" smtClean="0"/>
              <a:t>atividades</a:t>
            </a:r>
            <a:r>
              <a:rPr lang="en-US" sz="4900" dirty="0" smtClean="0"/>
              <a:t> </a:t>
            </a:r>
            <a:r>
              <a:rPr lang="en-US" sz="4900" dirty="0" err="1" smtClean="0"/>
              <a:t>cognitivas</a:t>
            </a:r>
            <a:r>
              <a:rPr lang="en-US" sz="4900" dirty="0" smtClean="0"/>
              <a:t> de </a:t>
            </a:r>
            <a:r>
              <a:rPr lang="en-US" sz="4900" dirty="0" err="1" smtClean="0"/>
              <a:t>agrupamentos</a:t>
            </a:r>
            <a:r>
              <a:rPr lang="en-US" sz="4900" dirty="0" smtClean="0"/>
              <a:t>, </a:t>
            </a:r>
          </a:p>
          <a:p>
            <a:pPr marL="0" indent="0" algn="just">
              <a:lnSpc>
                <a:spcPct val="170000"/>
              </a:lnSpc>
              <a:buNone/>
            </a:pPr>
            <a:r>
              <a:rPr lang="en-US" sz="4900" dirty="0"/>
              <a:t>	</a:t>
            </a:r>
            <a:r>
              <a:rPr lang="en-US" sz="4900" dirty="0" smtClean="0"/>
              <a:t>	</a:t>
            </a:r>
            <a:r>
              <a:rPr lang="en-US" sz="4900" dirty="0" err="1" smtClean="0"/>
              <a:t>classificação</a:t>
            </a:r>
            <a:r>
              <a:rPr lang="en-US" sz="4900" dirty="0" smtClean="0"/>
              <a:t>, </a:t>
            </a:r>
            <a:r>
              <a:rPr lang="en-US" sz="4900" dirty="0" err="1" smtClean="0"/>
              <a:t>categorização</a:t>
            </a:r>
            <a:r>
              <a:rPr lang="en-US" sz="4900" dirty="0" smtClean="0"/>
              <a:t> </a:t>
            </a:r>
            <a:r>
              <a:rPr lang="en-US" sz="4900" dirty="0" err="1" smtClean="0"/>
              <a:t>em</a:t>
            </a:r>
            <a:r>
              <a:rPr lang="en-US" sz="4900" dirty="0" smtClean="0"/>
              <a:t> </a:t>
            </a:r>
            <a:r>
              <a:rPr lang="en-US" sz="4900" dirty="0" err="1" smtClean="0"/>
              <a:t>vários</a:t>
            </a:r>
            <a:r>
              <a:rPr lang="en-US" sz="4900" dirty="0" smtClean="0"/>
              <a:t> </a:t>
            </a:r>
            <a:r>
              <a:rPr lang="en-US" sz="4900" dirty="0" err="1" smtClean="0"/>
              <a:t>níveis</a:t>
            </a:r>
            <a:r>
              <a:rPr lang="en-US" sz="4900" dirty="0" smtClean="0"/>
              <a:t> de </a:t>
            </a:r>
            <a:r>
              <a:rPr lang="en-US" sz="4900" dirty="0" err="1" smtClean="0"/>
              <a:t>abstração</a:t>
            </a:r>
            <a:r>
              <a:rPr lang="en-US" sz="4900" dirty="0" smtClean="0"/>
              <a:t>.</a:t>
            </a:r>
          </a:p>
          <a:p>
            <a:pPr marL="0" indent="0" algn="just">
              <a:lnSpc>
                <a:spcPct val="170000"/>
              </a:lnSpc>
              <a:buNone/>
            </a:pPr>
            <a:endParaRPr lang="en-US" sz="4900" dirty="0" smtClean="0"/>
          </a:p>
          <a:p>
            <a:pPr marL="0" indent="0">
              <a:lnSpc>
                <a:spcPct val="170000"/>
              </a:lnSpc>
              <a:buNone/>
            </a:pPr>
            <a:r>
              <a:rPr lang="en-US" sz="4900" dirty="0"/>
              <a:t>	</a:t>
            </a:r>
            <a:r>
              <a:rPr lang="en-US" sz="4900" b="1" dirty="0" err="1" smtClean="0"/>
              <a:t>Estágio</a:t>
            </a:r>
            <a:r>
              <a:rPr lang="en-US" sz="4900" b="1" dirty="0" smtClean="0"/>
              <a:t> </a:t>
            </a:r>
            <a:r>
              <a:rPr lang="en-US" sz="4900" b="1" dirty="0" err="1"/>
              <a:t>puberdade</a:t>
            </a:r>
            <a:r>
              <a:rPr lang="en-US" sz="4900" b="1" dirty="0"/>
              <a:t> e </a:t>
            </a:r>
            <a:r>
              <a:rPr lang="en-US" sz="4900" b="1" dirty="0" err="1"/>
              <a:t>adolescência</a:t>
            </a:r>
            <a:r>
              <a:rPr lang="en-US" sz="4900" b="1" dirty="0"/>
              <a:t> (11 </a:t>
            </a:r>
            <a:r>
              <a:rPr lang="en-US" sz="4900" b="1" dirty="0" err="1"/>
              <a:t>anos</a:t>
            </a:r>
            <a:r>
              <a:rPr lang="en-US" sz="4900" b="1" dirty="0"/>
              <a:t> </a:t>
            </a:r>
            <a:r>
              <a:rPr lang="en-US" sz="4900" b="1" dirty="0" err="1"/>
              <a:t>em</a:t>
            </a:r>
            <a:r>
              <a:rPr lang="en-US" sz="4900" b="1" dirty="0"/>
              <a:t> </a:t>
            </a:r>
            <a:r>
              <a:rPr lang="en-US" sz="4900" b="1" dirty="0" err="1"/>
              <a:t>diante</a:t>
            </a:r>
            <a:r>
              <a:rPr lang="en-US" sz="4900" b="1" dirty="0"/>
              <a:t>) </a:t>
            </a:r>
            <a:r>
              <a:rPr lang="en-US" sz="4900" dirty="0"/>
              <a:t>— </a:t>
            </a:r>
            <a:r>
              <a:rPr lang="en-US" sz="4900" dirty="0" err="1"/>
              <a:t>aparece</a:t>
            </a:r>
            <a:r>
              <a:rPr lang="en-US" sz="4900" dirty="0"/>
              <a:t> </a:t>
            </a:r>
            <a:r>
              <a:rPr lang="en-US" sz="4900" dirty="0" err="1"/>
              <a:t>aqui</a:t>
            </a:r>
            <a:r>
              <a:rPr lang="en-US" sz="4900" dirty="0"/>
              <a:t> a </a:t>
            </a:r>
            <a:r>
              <a:rPr lang="en-US" sz="4900" dirty="0" err="1"/>
              <a:t>exploração</a:t>
            </a:r>
            <a:r>
              <a:rPr lang="en-US" sz="4900" dirty="0"/>
              <a:t> </a:t>
            </a:r>
            <a:r>
              <a:rPr lang="en-US" sz="4900" dirty="0" smtClean="0"/>
              <a:t>de </a:t>
            </a:r>
            <a:r>
              <a:rPr lang="en-US" sz="4900" dirty="0" err="1"/>
              <a:t>si</a:t>
            </a:r>
            <a:r>
              <a:rPr lang="en-US" sz="4900" dirty="0"/>
              <a:t> </a:t>
            </a:r>
            <a:r>
              <a:rPr lang="en-US" sz="4900" dirty="0" err="1"/>
              <a:t>mesmo</a:t>
            </a:r>
            <a:r>
              <a:rPr lang="en-US" sz="4900" dirty="0"/>
              <a:t>, </a:t>
            </a:r>
            <a:r>
              <a:rPr lang="en-US" sz="4900" dirty="0" err="1"/>
              <a:t>na</a:t>
            </a:r>
            <a:r>
              <a:rPr lang="en-US" sz="4900" dirty="0"/>
              <a:t> </a:t>
            </a:r>
            <a:r>
              <a:rPr lang="en-US" sz="4900" dirty="0" err="1"/>
              <a:t>busca</a:t>
            </a:r>
            <a:r>
              <a:rPr lang="en-US" sz="4900" dirty="0"/>
              <a:t> de </a:t>
            </a:r>
            <a:r>
              <a:rPr lang="en-US" sz="4900" dirty="0" err="1"/>
              <a:t>uma</a:t>
            </a:r>
            <a:r>
              <a:rPr lang="en-US" sz="4900" dirty="0"/>
              <a:t> </a:t>
            </a:r>
            <a:endParaRPr lang="en-US" sz="4900" dirty="0" smtClean="0"/>
          </a:p>
          <a:p>
            <a:pPr marL="0" indent="0">
              <a:lnSpc>
                <a:spcPct val="170000"/>
              </a:lnSpc>
              <a:buNone/>
            </a:pPr>
            <a:r>
              <a:rPr lang="en-US" sz="4900" dirty="0"/>
              <a:t>	</a:t>
            </a:r>
            <a:r>
              <a:rPr lang="en-US" sz="4900" dirty="0" smtClean="0"/>
              <a:t>	</a:t>
            </a:r>
            <a:r>
              <a:rPr lang="en-US" sz="4900" dirty="0" err="1" smtClean="0"/>
              <a:t>identidade</a:t>
            </a:r>
            <a:r>
              <a:rPr lang="en-US" sz="4900" dirty="0" smtClean="0"/>
              <a:t> </a:t>
            </a:r>
            <a:r>
              <a:rPr lang="en-US" sz="4900" dirty="0" err="1"/>
              <a:t>autónoma</a:t>
            </a:r>
            <a:r>
              <a:rPr lang="en-US" sz="4900" dirty="0"/>
              <a:t>, </a:t>
            </a:r>
            <a:r>
              <a:rPr lang="en-US" sz="4900" dirty="0" err="1"/>
              <a:t>mediante</a:t>
            </a:r>
            <a:r>
              <a:rPr lang="en-US" sz="4900" dirty="0"/>
              <a:t> </a:t>
            </a:r>
            <a:r>
              <a:rPr lang="en-US" sz="4900" dirty="0" err="1"/>
              <a:t>atividades</a:t>
            </a:r>
            <a:r>
              <a:rPr lang="en-US" sz="4900" dirty="0"/>
              <a:t> de con </a:t>
            </a:r>
            <a:r>
              <a:rPr lang="en-US" sz="4900" dirty="0" err="1"/>
              <a:t>fronto</a:t>
            </a:r>
            <a:r>
              <a:rPr lang="en-US" sz="4900" dirty="0"/>
              <a:t>, auto-</a:t>
            </a:r>
            <a:r>
              <a:rPr lang="en-US" sz="4900" dirty="0" err="1"/>
              <a:t>afirmação</a:t>
            </a:r>
            <a:r>
              <a:rPr lang="en-US" sz="4900" dirty="0"/>
              <a:t>, </a:t>
            </a:r>
            <a:r>
              <a:rPr lang="en-US" sz="4900" dirty="0" err="1"/>
              <a:t>questionamento</a:t>
            </a:r>
            <a:r>
              <a:rPr lang="en-US" sz="4900" dirty="0"/>
              <a:t>. O </a:t>
            </a:r>
            <a:r>
              <a:rPr lang="en-US" sz="4900" dirty="0" err="1"/>
              <a:t>domínio</a:t>
            </a:r>
            <a:r>
              <a:rPr lang="en-US" sz="4900" dirty="0"/>
              <a:t> de </a:t>
            </a:r>
            <a:endParaRPr lang="en-US" sz="4900" dirty="0" smtClean="0"/>
          </a:p>
          <a:p>
            <a:pPr marL="0" indent="0">
              <a:lnSpc>
                <a:spcPct val="170000"/>
              </a:lnSpc>
              <a:buNone/>
            </a:pPr>
            <a:r>
              <a:rPr lang="en-US" sz="4900" dirty="0"/>
              <a:t>	</a:t>
            </a:r>
            <a:r>
              <a:rPr lang="en-US" sz="4900" dirty="0" smtClean="0"/>
              <a:t>	</a:t>
            </a:r>
            <a:r>
              <a:rPr lang="en-US" sz="4900" dirty="0" err="1" smtClean="0"/>
              <a:t>categorias</a:t>
            </a:r>
            <a:r>
              <a:rPr lang="en-US" sz="4900" dirty="0" smtClean="0"/>
              <a:t> </a:t>
            </a:r>
            <a:r>
              <a:rPr lang="en-US" sz="4900" dirty="0"/>
              <a:t>de </a:t>
            </a:r>
            <a:r>
              <a:rPr lang="en-US" sz="4900" dirty="0" err="1"/>
              <a:t>maior</a:t>
            </a:r>
            <a:r>
              <a:rPr lang="en-US" sz="4900" dirty="0"/>
              <a:t> </a:t>
            </a:r>
            <a:r>
              <a:rPr lang="en-US" sz="4900" dirty="0" err="1"/>
              <a:t>nível</a:t>
            </a:r>
            <a:r>
              <a:rPr lang="en-US" sz="4900" dirty="0"/>
              <a:t> </a:t>
            </a:r>
            <a:r>
              <a:rPr lang="en-US" sz="4900" dirty="0" smtClean="0"/>
              <a:t>de </a:t>
            </a:r>
            <a:r>
              <a:rPr lang="en-US" sz="4900" dirty="0" err="1" smtClean="0"/>
              <a:t>abstração</a:t>
            </a:r>
            <a:r>
              <a:rPr lang="en-US" sz="4900" dirty="0"/>
              <a:t>, entre as </a:t>
            </a:r>
            <a:r>
              <a:rPr lang="en-US" sz="4900" dirty="0" err="1"/>
              <a:t>quais</a:t>
            </a:r>
            <a:r>
              <a:rPr lang="en-US" sz="4900" dirty="0"/>
              <a:t> a </a:t>
            </a:r>
            <a:r>
              <a:rPr lang="en-US" sz="4900" dirty="0" err="1"/>
              <a:t>categoria</a:t>
            </a:r>
            <a:r>
              <a:rPr lang="en-US" sz="4900" dirty="0"/>
              <a:t> </a:t>
            </a:r>
            <a:r>
              <a:rPr lang="en-US" sz="4900" dirty="0" err="1"/>
              <a:t>dimensão</a:t>
            </a:r>
            <a:r>
              <a:rPr lang="en-US" sz="4900" dirty="0"/>
              <a:t> temporal, </a:t>
            </a:r>
            <a:r>
              <a:rPr lang="en-US" sz="4900" dirty="0" err="1"/>
              <a:t>possibilita</a:t>
            </a:r>
            <a:r>
              <a:rPr lang="en-US" sz="4900" dirty="0"/>
              <a:t> a </a:t>
            </a:r>
            <a:r>
              <a:rPr lang="en-US" sz="4900" dirty="0" err="1" smtClean="0"/>
              <a:t>discriminação</a:t>
            </a:r>
            <a:endParaRPr lang="en-US" sz="4900" dirty="0" smtClean="0"/>
          </a:p>
          <a:p>
            <a:pPr marL="0" indent="0">
              <a:lnSpc>
                <a:spcPct val="170000"/>
              </a:lnSpc>
              <a:buNone/>
            </a:pPr>
            <a:r>
              <a:rPr lang="en-US" sz="4900" dirty="0"/>
              <a:t>	</a:t>
            </a:r>
            <a:r>
              <a:rPr lang="en-US" sz="4900" dirty="0" smtClean="0"/>
              <a:t>	</a:t>
            </a:r>
            <a:r>
              <a:rPr lang="en-US" sz="4900" dirty="0" err="1" smtClean="0"/>
              <a:t>mais</a:t>
            </a:r>
            <a:r>
              <a:rPr lang="en-US" sz="4900" dirty="0" smtClean="0"/>
              <a:t> </a:t>
            </a:r>
            <a:r>
              <a:rPr lang="en-US" sz="4900" dirty="0" err="1"/>
              <a:t>clara</a:t>
            </a:r>
            <a:r>
              <a:rPr lang="en-US" sz="4900" dirty="0"/>
              <a:t> dos </a:t>
            </a:r>
            <a:r>
              <a:rPr lang="en-US" sz="4900" dirty="0" err="1"/>
              <a:t>limites</a:t>
            </a:r>
            <a:r>
              <a:rPr lang="en-US" sz="4900" dirty="0"/>
              <a:t> de </a:t>
            </a:r>
            <a:r>
              <a:rPr lang="en-US" sz="4900" dirty="0" err="1"/>
              <a:t>sua</a:t>
            </a:r>
            <a:r>
              <a:rPr lang="en-US" sz="4900" dirty="0"/>
              <a:t> </a:t>
            </a:r>
            <a:r>
              <a:rPr lang="en-US" sz="4900" dirty="0" err="1"/>
              <a:t>autonomia</a:t>
            </a:r>
            <a:r>
              <a:rPr lang="en-US" sz="4900" dirty="0"/>
              <a:t> e de </a:t>
            </a:r>
            <a:r>
              <a:rPr lang="en-US" sz="4900" dirty="0" err="1"/>
              <a:t>sua</a:t>
            </a:r>
            <a:r>
              <a:rPr lang="en-US" sz="4900" dirty="0"/>
              <a:t> </a:t>
            </a:r>
            <a:r>
              <a:rPr lang="en-US" sz="4900" dirty="0" err="1"/>
              <a:t>dependência</a:t>
            </a:r>
            <a:r>
              <a:rPr lang="en-US" sz="4900" dirty="0"/>
              <a:t>, </a:t>
            </a:r>
            <a:r>
              <a:rPr lang="en-US" sz="4900" dirty="0" err="1"/>
              <a:t>acrescida</a:t>
            </a:r>
            <a:r>
              <a:rPr lang="en-US" sz="4900" dirty="0"/>
              <a:t> de um debate </a:t>
            </a:r>
            <a:r>
              <a:rPr lang="en-US" sz="4900" dirty="0" err="1"/>
              <a:t>sobre</a:t>
            </a:r>
            <a:r>
              <a:rPr lang="en-US" sz="4900" dirty="0"/>
              <a:t> </a:t>
            </a:r>
            <a:r>
              <a:rPr lang="en-US" sz="4900" dirty="0" err="1"/>
              <a:t>valores</a:t>
            </a:r>
            <a:r>
              <a:rPr lang="en-US" sz="4900" dirty="0"/>
              <a:t>. </a:t>
            </a:r>
            <a:endParaRPr lang="en-US" sz="4900" dirty="0" smtClean="0"/>
          </a:p>
          <a:p>
            <a:pPr marL="0" indent="0">
              <a:lnSpc>
                <a:spcPct val="170000"/>
              </a:lnSpc>
              <a:buNone/>
            </a:pPr>
            <a:endParaRPr lang="en-US" sz="4900" dirty="0"/>
          </a:p>
          <a:p>
            <a:pPr marL="0" indent="0">
              <a:lnSpc>
                <a:spcPct val="170000"/>
              </a:lnSpc>
              <a:buNone/>
            </a:pPr>
            <a:r>
              <a:rPr lang="en-US" sz="4900" dirty="0"/>
              <a:t>	</a:t>
            </a:r>
            <a:r>
              <a:rPr lang="en-US" sz="4900" b="1" dirty="0" err="1" smtClean="0"/>
              <a:t>Idade</a:t>
            </a:r>
            <a:r>
              <a:rPr lang="en-US" sz="4900" b="1" dirty="0" smtClean="0"/>
              <a:t> </a:t>
            </a:r>
            <a:r>
              <a:rPr lang="en-US" sz="4900" b="1" dirty="0" err="1"/>
              <a:t>adulta</a:t>
            </a:r>
            <a:r>
              <a:rPr lang="en-US" sz="4900" b="1" dirty="0"/>
              <a:t> </a:t>
            </a:r>
            <a:r>
              <a:rPr lang="en-US" sz="4900" dirty="0"/>
              <a:t>— </a:t>
            </a:r>
            <a:r>
              <a:rPr lang="en-US" sz="4900" dirty="0" err="1"/>
              <a:t>apesar</a:t>
            </a:r>
            <a:r>
              <a:rPr lang="en-US" sz="4900" dirty="0"/>
              <a:t> de </a:t>
            </a:r>
            <a:r>
              <a:rPr lang="en-US" sz="4900" dirty="0" err="1"/>
              <a:t>todas</a:t>
            </a:r>
            <a:r>
              <a:rPr lang="en-US" sz="4900" dirty="0"/>
              <a:t> as </a:t>
            </a:r>
            <a:r>
              <a:rPr lang="en-US" sz="4900" dirty="0" err="1"/>
              <a:t>transformações</a:t>
            </a:r>
            <a:r>
              <a:rPr lang="en-US" sz="4900" dirty="0"/>
              <a:t> </a:t>
            </a:r>
            <a:r>
              <a:rPr lang="en-US" sz="4900" dirty="0" err="1"/>
              <a:t>ocorridas</a:t>
            </a:r>
            <a:r>
              <a:rPr lang="en-US" sz="4900" dirty="0"/>
              <a:t> </a:t>
            </a:r>
            <a:r>
              <a:rPr lang="en-US" sz="4900" dirty="0" err="1"/>
              <a:t>nas</a:t>
            </a:r>
            <a:r>
              <a:rPr lang="en-US" sz="4900" dirty="0"/>
              <a:t> </a:t>
            </a:r>
            <a:r>
              <a:rPr lang="en-US" sz="4900" dirty="0" err="1"/>
              <a:t>fases</a:t>
            </a:r>
            <a:r>
              <a:rPr lang="en-US" sz="4900" dirty="0"/>
              <a:t> </a:t>
            </a:r>
            <a:r>
              <a:rPr lang="en-US" sz="4900" dirty="0" err="1"/>
              <a:t>anteriores</a:t>
            </a:r>
            <a:r>
              <a:rPr lang="en-US" sz="4900" dirty="0"/>
              <a:t>, o </a:t>
            </a:r>
            <a:r>
              <a:rPr lang="en-US" sz="4900" dirty="0" err="1"/>
              <a:t>adulto</a:t>
            </a:r>
            <a:r>
              <a:rPr lang="en-US" sz="4900" dirty="0"/>
              <a:t> se </a:t>
            </a:r>
            <a:r>
              <a:rPr lang="en-US" sz="4900" dirty="0" err="1"/>
              <a:t>reconhece</a:t>
            </a:r>
            <a:r>
              <a:rPr lang="en-US" sz="4900" dirty="0"/>
              <a:t> </a:t>
            </a:r>
            <a:r>
              <a:rPr lang="en-US" sz="4900" dirty="0" err="1"/>
              <a:t>como</a:t>
            </a:r>
            <a:r>
              <a:rPr lang="en-US" sz="4900" dirty="0"/>
              <a:t> o </a:t>
            </a:r>
            <a:r>
              <a:rPr lang="en-US" sz="4900" dirty="0" err="1"/>
              <a:t>mesmo</a:t>
            </a:r>
            <a:r>
              <a:rPr lang="en-US" sz="4900" dirty="0"/>
              <a:t> </a:t>
            </a:r>
            <a:endParaRPr lang="en-US" sz="4900" dirty="0" smtClean="0"/>
          </a:p>
          <a:p>
            <a:pPr marL="0" indent="0">
              <a:lnSpc>
                <a:spcPct val="170000"/>
              </a:lnSpc>
              <a:buNone/>
            </a:pPr>
            <a:r>
              <a:rPr lang="en-US" sz="4900" dirty="0"/>
              <a:t>	</a:t>
            </a:r>
            <a:r>
              <a:rPr lang="en-US" sz="4900" dirty="0" smtClean="0"/>
              <a:t>	e </a:t>
            </a:r>
            <a:r>
              <a:rPr lang="en-US" sz="4900" dirty="0" err="1"/>
              <a:t>único</a:t>
            </a:r>
            <a:r>
              <a:rPr lang="en-US" sz="4900" dirty="0"/>
              <a:t> </a:t>
            </a:r>
            <a:r>
              <a:rPr lang="en-US" sz="4900" dirty="0" err="1"/>
              <a:t>ser</a:t>
            </a:r>
            <a:r>
              <a:rPr lang="en-US" sz="4900" dirty="0"/>
              <a:t>: </a:t>
            </a:r>
            <a:r>
              <a:rPr lang="en-US" sz="4900" dirty="0" err="1"/>
              <a:t>reconhece</a:t>
            </a:r>
            <a:r>
              <a:rPr lang="en-US" sz="4900" dirty="0"/>
              <a:t> </a:t>
            </a:r>
            <a:r>
              <a:rPr lang="en-US" sz="4900" dirty="0" err="1"/>
              <a:t>suas</a:t>
            </a:r>
            <a:r>
              <a:rPr lang="en-US" sz="4900" dirty="0"/>
              <a:t> </a:t>
            </a:r>
            <a:r>
              <a:rPr lang="en-US" sz="4900" dirty="0" err="1"/>
              <a:t>necessidades</a:t>
            </a:r>
            <a:r>
              <a:rPr lang="en-US" sz="4900" dirty="0"/>
              <a:t>, </a:t>
            </a:r>
            <a:r>
              <a:rPr lang="en-US" sz="4900" dirty="0" err="1" smtClean="0"/>
              <a:t>possibilidades</a:t>
            </a:r>
            <a:r>
              <a:rPr lang="en-US" sz="4900" dirty="0" smtClean="0"/>
              <a:t> </a:t>
            </a:r>
            <a:r>
              <a:rPr lang="en-US" sz="4900" dirty="0"/>
              <a:t>e </a:t>
            </a:r>
            <a:r>
              <a:rPr lang="en-US" sz="4900" dirty="0" err="1"/>
              <a:t>limitações</a:t>
            </a:r>
            <a:r>
              <a:rPr lang="en-US" sz="4900" dirty="0"/>
              <a:t>, </a:t>
            </a:r>
            <a:r>
              <a:rPr lang="en-US" sz="4900" dirty="0" err="1"/>
              <a:t>seus</a:t>
            </a:r>
            <a:r>
              <a:rPr lang="en-US" sz="4900" dirty="0"/>
              <a:t> </a:t>
            </a:r>
            <a:r>
              <a:rPr lang="en-US" sz="4900" dirty="0" err="1"/>
              <a:t>sentimentos</a:t>
            </a:r>
            <a:r>
              <a:rPr lang="en-US" sz="4900" dirty="0"/>
              <a:t> e </a:t>
            </a:r>
            <a:r>
              <a:rPr lang="en-US" sz="4900" dirty="0" err="1"/>
              <a:t>valores</a:t>
            </a:r>
            <a:r>
              <a:rPr lang="en-US" sz="4900" dirty="0"/>
              <a:t>, assume </a:t>
            </a:r>
            <a:r>
              <a:rPr lang="en-US" sz="4900" dirty="0" err="1"/>
              <a:t>escolhas</a:t>
            </a:r>
            <a:r>
              <a:rPr lang="en-US" sz="4900" dirty="0"/>
              <a:t> </a:t>
            </a:r>
            <a:endParaRPr lang="en-US" sz="4900" dirty="0" smtClean="0"/>
          </a:p>
          <a:p>
            <a:pPr marL="0" indent="0">
              <a:lnSpc>
                <a:spcPct val="170000"/>
              </a:lnSpc>
              <a:buNone/>
            </a:pPr>
            <a:r>
              <a:rPr lang="en-US" sz="4900" dirty="0"/>
              <a:t>	</a:t>
            </a:r>
            <a:r>
              <a:rPr lang="en-US" sz="4900" dirty="0" smtClean="0"/>
              <a:t>	</a:t>
            </a:r>
            <a:r>
              <a:rPr lang="en-US" sz="4900" dirty="0" err="1" smtClean="0"/>
              <a:t>em</a:t>
            </a:r>
            <a:r>
              <a:rPr lang="en-US" sz="4900" dirty="0" smtClean="0"/>
              <a:t> </a:t>
            </a:r>
            <a:r>
              <a:rPr lang="en-US" sz="4900" dirty="0" err="1" smtClean="0"/>
              <a:t>decorrencia</a:t>
            </a:r>
            <a:r>
              <a:rPr lang="en-US" sz="4900" dirty="0" smtClean="0"/>
              <a:t> </a:t>
            </a:r>
            <a:r>
              <a:rPr lang="en-US" sz="4900" dirty="0"/>
              <a:t>de </a:t>
            </a:r>
            <a:r>
              <a:rPr lang="en-US" sz="4900" dirty="0" err="1"/>
              <a:t>seus</a:t>
            </a:r>
            <a:r>
              <a:rPr lang="en-US" sz="4900" dirty="0"/>
              <a:t> </a:t>
            </a:r>
            <a:r>
              <a:rPr lang="en-US" sz="4900" dirty="0" err="1"/>
              <a:t>valores</a:t>
            </a:r>
            <a:r>
              <a:rPr lang="en-US" sz="4900" dirty="0"/>
              <a:t>. </a:t>
            </a:r>
            <a:r>
              <a:rPr lang="en-US" sz="4900" dirty="0" err="1"/>
              <a:t>Há</a:t>
            </a:r>
            <a:r>
              <a:rPr lang="en-US" sz="4900" dirty="0"/>
              <a:t> um </a:t>
            </a:r>
            <a:r>
              <a:rPr lang="en-US" sz="4900" dirty="0" err="1"/>
              <a:t>equilíbrio</a:t>
            </a:r>
            <a:r>
              <a:rPr lang="en-US" sz="4900" dirty="0"/>
              <a:t> entre "</a:t>
            </a:r>
            <a:r>
              <a:rPr lang="en-US" sz="4900" dirty="0" err="1"/>
              <a:t>estar</a:t>
            </a:r>
            <a:r>
              <a:rPr lang="en-US" sz="4900" dirty="0"/>
              <a:t> </a:t>
            </a:r>
            <a:r>
              <a:rPr lang="en-US" sz="4900" dirty="0" err="1"/>
              <a:t>centrado</a:t>
            </a:r>
            <a:r>
              <a:rPr lang="en-US" sz="4900" dirty="0"/>
              <a:t> </a:t>
            </a:r>
            <a:r>
              <a:rPr lang="en-US" sz="4900" dirty="0" err="1"/>
              <a:t>em</a:t>
            </a:r>
            <a:r>
              <a:rPr lang="en-US" sz="4900" dirty="0"/>
              <a:t> </a:t>
            </a:r>
            <a:r>
              <a:rPr lang="en-US" sz="4900" dirty="0" err="1"/>
              <a:t>si</a:t>
            </a:r>
            <a:r>
              <a:rPr lang="en-US" sz="4900" dirty="0"/>
              <a:t>" e "</a:t>
            </a:r>
            <a:r>
              <a:rPr lang="en-US" sz="4900" dirty="0" err="1"/>
              <a:t>estar</a:t>
            </a:r>
            <a:r>
              <a:rPr lang="en-US" sz="4900" dirty="0"/>
              <a:t> </a:t>
            </a:r>
            <a:r>
              <a:rPr lang="en-US" sz="4900" dirty="0" err="1"/>
              <a:t>centrado</a:t>
            </a:r>
            <a:r>
              <a:rPr lang="en-US" sz="4900" dirty="0"/>
              <a:t> no outro"</a:t>
            </a:r>
            <a:endParaRPr lang="en-US" sz="4900" dirty="0" smtClean="0"/>
          </a:p>
          <a:p>
            <a:pPr marL="0" indent="0" algn="just">
              <a:lnSpc>
                <a:spcPct val="170000"/>
              </a:lnSpc>
              <a:buNone/>
            </a:pPr>
            <a:endParaRPr lang="en-US" sz="4900" dirty="0" smtClean="0"/>
          </a:p>
          <a:p>
            <a:pPr marL="0" indent="0">
              <a:lnSpc>
                <a:spcPct val="170000"/>
              </a:lnSpc>
              <a:buNone/>
            </a:pPr>
            <a:r>
              <a:rPr lang="en-US" sz="4000" dirty="0" smtClean="0"/>
              <a:t>Mahoney</a:t>
            </a:r>
            <a:r>
              <a:rPr lang="en-US" sz="4000" dirty="0"/>
              <a:t>, A. A., &amp; Almeida, L. R. d. (2009). A </a:t>
            </a:r>
            <a:r>
              <a:rPr lang="en-US" sz="4000" dirty="0" err="1"/>
              <a:t>dimensão</a:t>
            </a:r>
            <a:r>
              <a:rPr lang="en-US" sz="4000" dirty="0"/>
              <a:t> </a:t>
            </a:r>
            <a:r>
              <a:rPr lang="en-US" sz="4000" dirty="0" err="1"/>
              <a:t>Afetiva</a:t>
            </a:r>
            <a:r>
              <a:rPr lang="en-US" sz="4000" dirty="0"/>
              <a:t> e o </a:t>
            </a:r>
            <a:r>
              <a:rPr lang="en-US" sz="4000" dirty="0" err="1"/>
              <a:t>processo</a:t>
            </a:r>
            <a:r>
              <a:rPr lang="en-US" sz="4000" dirty="0"/>
              <a:t> </a:t>
            </a:r>
            <a:r>
              <a:rPr lang="en-US" sz="4000" dirty="0" err="1"/>
              <a:t>ensino-aprendizagem</a:t>
            </a:r>
            <a:r>
              <a:rPr lang="en-US" sz="4000" dirty="0"/>
              <a:t> </a:t>
            </a:r>
            <a:r>
              <a:rPr lang="en-US" sz="4000" i="1" dirty="0" err="1"/>
              <a:t>Afetividade</a:t>
            </a:r>
            <a:r>
              <a:rPr lang="en-US" sz="4000" i="1" dirty="0"/>
              <a:t> e </a:t>
            </a:r>
            <a:r>
              <a:rPr lang="en-US" sz="4000" i="1" dirty="0" err="1"/>
              <a:t>aprendizagem</a:t>
            </a:r>
            <a:r>
              <a:rPr lang="en-US" sz="4000" i="1" dirty="0"/>
              <a:t>: </a:t>
            </a:r>
            <a:r>
              <a:rPr lang="en-US" sz="4000" i="1" dirty="0" err="1"/>
              <a:t>contribuições</a:t>
            </a:r>
            <a:r>
              <a:rPr lang="en-US" sz="4000" i="1" dirty="0"/>
              <a:t> de Henri </a:t>
            </a:r>
            <a:r>
              <a:rPr lang="en-US" sz="4000" i="1" dirty="0" err="1"/>
              <a:t>Wallon</a:t>
            </a:r>
            <a:r>
              <a:rPr lang="en-US" sz="4000" dirty="0"/>
              <a:t> (pp. 15-24). São Paulo: </a:t>
            </a:r>
            <a:r>
              <a:rPr lang="en-US" sz="4000" dirty="0" err="1"/>
              <a:t>Edições</a:t>
            </a:r>
            <a:r>
              <a:rPr lang="en-US" sz="4000" dirty="0"/>
              <a:t> Loyola</a:t>
            </a:r>
            <a:r>
              <a:rPr lang="en-US" sz="4000" dirty="0" smtClean="0"/>
              <a:t>.; pp. 18-19.</a:t>
            </a:r>
            <a:endParaRPr lang="en-US" sz="4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14</a:t>
            </a:fld>
            <a:endParaRPr lang="en-US"/>
          </a:p>
        </p:txBody>
      </p:sp>
    </p:spTree>
    <p:extLst>
      <p:ext uri="{BB962C8B-B14F-4D97-AF65-F5344CB8AC3E}">
        <p14:creationId xmlns:p14="http://schemas.microsoft.com/office/powerpoint/2010/main" val="223857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2. </a:t>
            </a:r>
            <a:r>
              <a:rPr lang="en-US" sz="2400" b="1" dirty="0" err="1" smtClean="0"/>
              <a:t>Biografia</a:t>
            </a:r>
            <a:r>
              <a:rPr lang="en-US" sz="2400" b="1" dirty="0" smtClean="0"/>
              <a:t> </a:t>
            </a:r>
            <a:r>
              <a:rPr lang="en-US" sz="2400" b="1" dirty="0" err="1" smtClean="0"/>
              <a:t>intelectual</a:t>
            </a:r>
            <a:r>
              <a:rPr lang="en-US" sz="2400" b="1" dirty="0" smtClean="0"/>
              <a:t/>
            </a:r>
            <a:br>
              <a:rPr lang="en-US" sz="2400" b="1" dirty="0" smtClean="0"/>
            </a:br>
            <a:r>
              <a:rPr lang="en-US" sz="2400" b="1" dirty="0" err="1" smtClean="0">
                <a:solidFill>
                  <a:srgbClr val="FF0000"/>
                </a:solidFill>
              </a:rPr>
              <a:t>Formação</a:t>
            </a:r>
            <a:r>
              <a:rPr lang="en-US" sz="2400" b="1" dirty="0" smtClean="0">
                <a:solidFill>
                  <a:srgbClr val="FF0000"/>
                </a:solidFill>
              </a:rPr>
              <a:t> e </a:t>
            </a:r>
            <a:r>
              <a:rPr lang="en-US" sz="2400" b="1" dirty="0" err="1" smtClean="0">
                <a:solidFill>
                  <a:srgbClr val="FF0000"/>
                </a:solidFill>
              </a:rPr>
              <a:t>desenvolvimento</a:t>
            </a:r>
            <a:r>
              <a:rPr lang="en-US" sz="2400" b="1" dirty="0" smtClean="0">
                <a:solidFill>
                  <a:srgbClr val="FF0000"/>
                </a:solidFill>
              </a:rPr>
              <a:t> </a:t>
            </a:r>
            <a:r>
              <a:rPr lang="en-US" sz="2400" b="1" dirty="0" err="1" smtClean="0">
                <a:solidFill>
                  <a:srgbClr val="FF0000"/>
                </a:solidFill>
              </a:rPr>
              <a:t>intelectual</a:t>
            </a:r>
            <a:endParaRPr lang="en-US" sz="2400" b="1"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marL="0" indent="0" algn="just">
              <a:lnSpc>
                <a:spcPct val="170000"/>
              </a:lnSpc>
              <a:buNone/>
            </a:pPr>
            <a:endParaRPr lang="en-US" dirty="0" smtClean="0"/>
          </a:p>
          <a:p>
            <a:pPr marL="0" indent="0" algn="just">
              <a:lnSpc>
                <a:spcPct val="170000"/>
              </a:lnSpc>
              <a:buNone/>
            </a:pPr>
            <a:r>
              <a:rPr lang="en-US" dirty="0" err="1" smtClean="0"/>
              <a:t>Ingressa</a:t>
            </a:r>
            <a:r>
              <a:rPr lang="en-US" dirty="0" smtClean="0"/>
              <a:t> </a:t>
            </a:r>
            <a:r>
              <a:rPr lang="en-US" dirty="0" err="1"/>
              <a:t>na</a:t>
            </a:r>
            <a:r>
              <a:rPr lang="en-US" dirty="0"/>
              <a:t> </a:t>
            </a:r>
            <a:r>
              <a:rPr lang="en-US" b="1" dirty="0" err="1" smtClean="0"/>
              <a:t>École</a:t>
            </a:r>
            <a:r>
              <a:rPr lang="en-US" b="1" dirty="0" smtClean="0"/>
              <a:t> </a:t>
            </a:r>
            <a:r>
              <a:rPr lang="en-US" b="1" dirty="0" err="1" smtClean="0"/>
              <a:t>Normale</a:t>
            </a:r>
            <a:r>
              <a:rPr lang="en-US" b="1" dirty="0" smtClean="0"/>
              <a:t> </a:t>
            </a:r>
            <a:r>
              <a:rPr lang="en-US" b="1" dirty="0" err="1" smtClean="0"/>
              <a:t>Supérieure</a:t>
            </a:r>
            <a:r>
              <a:rPr lang="en-US" b="1" dirty="0" smtClean="0"/>
              <a:t>, </a:t>
            </a:r>
            <a:r>
              <a:rPr lang="en-US" dirty="0" err="1" smtClean="0"/>
              <a:t>em</a:t>
            </a:r>
            <a:r>
              <a:rPr lang="en-US" dirty="0" smtClean="0"/>
              <a:t> 1899, </a:t>
            </a:r>
            <a:r>
              <a:rPr lang="en-US" dirty="0"/>
              <a:t>com 20 </a:t>
            </a:r>
            <a:r>
              <a:rPr lang="en-US" dirty="0" err="1" smtClean="0"/>
              <a:t>anos</a:t>
            </a:r>
            <a:r>
              <a:rPr lang="pt-BR" dirty="0" smtClean="0"/>
              <a:t>, </a:t>
            </a:r>
            <a:r>
              <a:rPr lang="en-US" dirty="0" err="1"/>
              <a:t>f</a:t>
            </a:r>
            <a:r>
              <a:rPr lang="en-US" dirty="0" err="1" smtClean="0"/>
              <a:t>ormando</a:t>
            </a:r>
            <a:r>
              <a:rPr lang="en-US" dirty="0"/>
              <a:t>-se </a:t>
            </a:r>
            <a:r>
              <a:rPr lang="en-US" dirty="0" err="1"/>
              <a:t>em</a:t>
            </a:r>
            <a:r>
              <a:rPr lang="en-US" dirty="0"/>
              <a:t> </a:t>
            </a:r>
            <a:r>
              <a:rPr lang="en-US" dirty="0" err="1"/>
              <a:t>Filosofia</a:t>
            </a:r>
            <a:r>
              <a:rPr lang="en-US" dirty="0"/>
              <a:t> (1902) e </a:t>
            </a:r>
            <a:r>
              <a:rPr lang="en-US" dirty="0" err="1"/>
              <a:t>em</a:t>
            </a:r>
            <a:r>
              <a:rPr lang="en-US" dirty="0"/>
              <a:t> </a:t>
            </a:r>
            <a:r>
              <a:rPr lang="en-US" dirty="0" err="1"/>
              <a:t>Medicina</a:t>
            </a:r>
            <a:r>
              <a:rPr lang="en-US" dirty="0"/>
              <a:t> (1908</a:t>
            </a:r>
            <a:r>
              <a:rPr lang="en-US" dirty="0" smtClean="0"/>
              <a:t>).</a:t>
            </a:r>
            <a:endParaRPr lang="pt-BR" dirty="0"/>
          </a:p>
          <a:p>
            <a:pPr marL="0" indent="0" algn="just">
              <a:lnSpc>
                <a:spcPct val="170000"/>
              </a:lnSpc>
              <a:buNone/>
            </a:pPr>
            <a:endParaRPr lang="en-US" dirty="0"/>
          </a:p>
          <a:p>
            <a:pPr marL="0" indent="0" algn="just">
              <a:lnSpc>
                <a:spcPct val="170000"/>
              </a:lnSpc>
              <a:buNone/>
            </a:pPr>
            <a:r>
              <a:rPr lang="en-US" dirty="0" err="1" smtClean="0"/>
              <a:t>Estuda</a:t>
            </a:r>
            <a:r>
              <a:rPr lang="en-US" dirty="0" smtClean="0"/>
              <a:t> </a:t>
            </a:r>
            <a:r>
              <a:rPr lang="en-US" dirty="0"/>
              <a:t>com Levy-</a:t>
            </a:r>
            <a:r>
              <a:rPr lang="en-US" dirty="0" err="1"/>
              <a:t>Bruhl</a:t>
            </a:r>
            <a:r>
              <a:rPr lang="en-US" dirty="0"/>
              <a:t> </a:t>
            </a:r>
            <a:r>
              <a:rPr lang="en-US" dirty="0" smtClean="0"/>
              <a:t>(professor da </a:t>
            </a:r>
            <a:r>
              <a:rPr lang="en-US" dirty="0" err="1" smtClean="0"/>
              <a:t>Sourbonne</a:t>
            </a:r>
            <a:r>
              <a:rPr lang="en-US" dirty="0" smtClean="0"/>
              <a:t>, </a:t>
            </a:r>
            <a:r>
              <a:rPr lang="en-US" dirty="0" err="1" smtClean="0"/>
              <a:t>desde</a:t>
            </a:r>
            <a:r>
              <a:rPr lang="en-US" dirty="0" smtClean="0"/>
              <a:t> 1900).</a:t>
            </a:r>
          </a:p>
          <a:p>
            <a:pPr marL="0" indent="0" algn="just">
              <a:lnSpc>
                <a:spcPct val="170000"/>
              </a:lnSpc>
              <a:buNone/>
            </a:pPr>
            <a:endParaRPr lang="pt-BR" dirty="0" smtClean="0"/>
          </a:p>
          <a:p>
            <a:pPr marL="0" indent="0" algn="just">
              <a:lnSpc>
                <a:spcPct val="170000"/>
              </a:lnSpc>
              <a:buNone/>
            </a:pPr>
            <a:r>
              <a:rPr lang="pt-BR" dirty="0" smtClean="0"/>
              <a:t>Neste </a:t>
            </a:r>
            <a:r>
              <a:rPr lang="pt-BR" dirty="0"/>
              <a:t>campo, destaca-se a influência exercida por Levy-</a:t>
            </a:r>
            <a:r>
              <a:rPr lang="pt-BR" dirty="0" err="1"/>
              <a:t>Bruhl</a:t>
            </a:r>
            <a:r>
              <a:rPr lang="pt-BR" dirty="0"/>
              <a:t>, de quem </a:t>
            </a:r>
            <a:r>
              <a:rPr lang="pt-BR" dirty="0" err="1"/>
              <a:t>Wallon</a:t>
            </a:r>
            <a:r>
              <a:rPr lang="pt-BR" dirty="0"/>
              <a:t> foi aluno e a quem atribui a abertura de seus horizontes para a importância do estudo de outras civilizações. </a:t>
            </a:r>
            <a:r>
              <a:rPr lang="pt-BR" dirty="0" smtClean="0"/>
              <a:t>Em </a:t>
            </a:r>
            <a:r>
              <a:rPr lang="pt-BR" dirty="0"/>
              <a:t>seus estudos antropológicos este pesquisador opõe a mentalidade das sociedades atuais à das sociedades ditas primitivas, atribuindo à primeira o primado da razão e às segundas a irracionalidade. </a:t>
            </a:r>
            <a:r>
              <a:rPr lang="pt-BR" dirty="0" smtClean="0"/>
              <a:t>Em </a:t>
            </a:r>
            <a:r>
              <a:rPr lang="pt-BR" dirty="0"/>
              <a:t>consequência, aproxima o “pensamento primitivo” do pensamento da criança, classificando ambos como pré-lógicos. </a:t>
            </a:r>
            <a:r>
              <a:rPr lang="pt-BR" sz="1700" dirty="0" smtClean="0">
                <a:solidFill>
                  <a:srgbClr val="0000FF"/>
                </a:solidFill>
              </a:rPr>
              <a:t>(</a:t>
            </a:r>
            <a:r>
              <a:rPr lang="pt-BR" sz="1700" dirty="0">
                <a:solidFill>
                  <a:srgbClr val="0000FF"/>
                </a:solidFill>
              </a:rPr>
              <a:t>Galvão, 1996, p. 34</a:t>
            </a:r>
            <a:r>
              <a:rPr lang="pt-BR" sz="1700" dirty="0" smtClean="0">
                <a:solidFill>
                  <a:srgbClr val="0000FF"/>
                </a:solidFill>
              </a:rPr>
              <a:t>)</a:t>
            </a:r>
            <a:endParaRPr lang="en-US" dirty="0"/>
          </a:p>
          <a:p>
            <a:pPr>
              <a:lnSpc>
                <a:spcPct val="170000"/>
              </a:lnSpc>
            </a:pPr>
            <a:endParaRPr lang="en-US" dirty="0"/>
          </a:p>
          <a:p>
            <a:pPr marL="0" indent="0" algn="just">
              <a:lnSpc>
                <a:spcPct val="170000"/>
              </a:lnSpc>
              <a:buNone/>
            </a:pPr>
            <a:endParaRPr lang="en-US" dirty="0" smtClean="0"/>
          </a:p>
          <a:p>
            <a:pPr marL="0" indent="0" algn="just">
              <a:buNone/>
            </a:pPr>
            <a:endParaRPr lang="en-US" dirty="0" smtClean="0"/>
          </a:p>
          <a:p>
            <a:pPr algn="just"/>
            <a:endParaRPr lang="en-US" dirty="0">
              <a:hlinkClick r:id="rId2"/>
            </a:endParaRPr>
          </a:p>
          <a:p>
            <a:pPr marL="0" indent="0" algn="just">
              <a:buNone/>
            </a:pPr>
            <a:endParaRPr lang="pt-BR" dirty="0"/>
          </a:p>
          <a:p>
            <a:pPr marL="0" indent="0">
              <a:buNone/>
            </a:pPr>
            <a:endParaRPr lang="pt-BR"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15</a:t>
            </a:fld>
            <a:endParaRPr lang="en-US"/>
          </a:p>
        </p:txBody>
      </p:sp>
    </p:spTree>
    <p:extLst>
      <p:ext uri="{BB962C8B-B14F-4D97-AF65-F5344CB8AC3E}">
        <p14:creationId xmlns:p14="http://schemas.microsoft.com/office/powerpoint/2010/main" val="39104933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2. </a:t>
            </a:r>
            <a:r>
              <a:rPr lang="en-US" sz="2400" b="1" dirty="0" err="1"/>
              <a:t>Biografia</a:t>
            </a:r>
            <a:r>
              <a:rPr lang="en-US" sz="2400" b="1" dirty="0"/>
              <a:t> </a:t>
            </a:r>
            <a:r>
              <a:rPr lang="en-US" sz="2400" b="1" dirty="0" err="1"/>
              <a:t>intelectual</a:t>
            </a:r>
            <a:r>
              <a:rPr lang="en-US" sz="2400" b="1" dirty="0"/>
              <a:t/>
            </a:r>
            <a:br>
              <a:rPr lang="en-US" sz="2400" b="1" dirty="0"/>
            </a:br>
            <a:r>
              <a:rPr lang="en-US" sz="2400" b="1" dirty="0" err="1">
                <a:solidFill>
                  <a:srgbClr val="FF0000"/>
                </a:solidFill>
              </a:rPr>
              <a:t>École</a:t>
            </a:r>
            <a:r>
              <a:rPr lang="en-US" sz="2400" b="1" dirty="0">
                <a:solidFill>
                  <a:srgbClr val="FF0000"/>
                </a:solidFill>
              </a:rPr>
              <a:t> </a:t>
            </a:r>
            <a:r>
              <a:rPr lang="en-US" sz="2400" b="1" dirty="0" err="1" smtClean="0">
                <a:solidFill>
                  <a:srgbClr val="FF0000"/>
                </a:solidFill>
              </a:rPr>
              <a:t>Normale</a:t>
            </a:r>
            <a:r>
              <a:rPr lang="en-US" sz="2400" b="1" dirty="0" smtClean="0">
                <a:solidFill>
                  <a:srgbClr val="FF0000"/>
                </a:solidFill>
              </a:rPr>
              <a:t> </a:t>
            </a:r>
            <a:r>
              <a:rPr lang="en-US" sz="2400" b="1" dirty="0" err="1" smtClean="0">
                <a:solidFill>
                  <a:srgbClr val="FF0000"/>
                </a:solidFill>
              </a:rPr>
              <a:t>Supérieure</a:t>
            </a:r>
            <a:endParaRPr lang="en-US" sz="2400" b="1" dirty="0">
              <a:solidFill>
                <a:srgbClr val="FF0000"/>
              </a:solidFill>
            </a:endParaRPr>
          </a:p>
        </p:txBody>
      </p:sp>
      <p:sp>
        <p:nvSpPr>
          <p:cNvPr id="3" name="Content Placeholder 2"/>
          <p:cNvSpPr>
            <a:spLocks noGrp="1"/>
          </p:cNvSpPr>
          <p:nvPr>
            <p:ph idx="1"/>
          </p:nvPr>
        </p:nvSpPr>
        <p:spPr/>
        <p:txBody>
          <a:bodyPr>
            <a:noAutofit/>
          </a:bodyPr>
          <a:lstStyle/>
          <a:p>
            <a:pPr marL="0" indent="0" algn="just">
              <a:lnSpc>
                <a:spcPct val="170000"/>
              </a:lnSpc>
              <a:buNone/>
            </a:pPr>
            <a:r>
              <a:rPr lang="en-US" sz="1200" dirty="0"/>
              <a:t>A </a:t>
            </a:r>
            <a:r>
              <a:rPr lang="en-US" sz="1200" b="1" dirty="0" err="1"/>
              <a:t>Escola</a:t>
            </a:r>
            <a:r>
              <a:rPr lang="en-US" sz="1200" b="1" dirty="0"/>
              <a:t> Normal Superior de Paris</a:t>
            </a:r>
            <a:r>
              <a:rPr lang="en-US" sz="1200" dirty="0"/>
              <a:t> </a:t>
            </a:r>
            <a:r>
              <a:rPr lang="en-US" sz="1200" dirty="0" err="1"/>
              <a:t>é</a:t>
            </a:r>
            <a:r>
              <a:rPr lang="en-US" sz="1200" dirty="0"/>
              <a:t> </a:t>
            </a:r>
            <a:r>
              <a:rPr lang="en-US" sz="1200" dirty="0" err="1"/>
              <a:t>uma</a:t>
            </a:r>
            <a:r>
              <a:rPr lang="en-US" sz="1200" dirty="0"/>
              <a:t> </a:t>
            </a:r>
            <a:r>
              <a:rPr lang="en-US" sz="1200" i="1" dirty="0" err="1"/>
              <a:t>grande</a:t>
            </a:r>
            <a:r>
              <a:rPr lang="en-US" sz="1200" i="1" dirty="0"/>
              <a:t> </a:t>
            </a:r>
            <a:r>
              <a:rPr lang="en-US" sz="1200" i="1" dirty="0" err="1"/>
              <a:t>école</a:t>
            </a:r>
            <a:r>
              <a:rPr lang="en-US" sz="1200" i="1" dirty="0"/>
              <a:t> </a:t>
            </a:r>
            <a:r>
              <a:rPr lang="en-US" sz="1200" i="1" dirty="0" err="1"/>
              <a:t>francesa</a:t>
            </a:r>
            <a:r>
              <a:rPr lang="en-US" sz="1200" dirty="0"/>
              <a:t>, </a:t>
            </a:r>
            <a:r>
              <a:rPr lang="en-US" sz="1200" dirty="0" err="1"/>
              <a:t>cujo</a:t>
            </a:r>
            <a:r>
              <a:rPr lang="en-US" sz="1200" dirty="0"/>
              <a:t> </a:t>
            </a:r>
            <a:r>
              <a:rPr lang="en-US" sz="1200" dirty="0" smtClean="0"/>
              <a:t>campus principal </a:t>
            </a:r>
            <a:r>
              <a:rPr lang="en-US" sz="1200" dirty="0" err="1"/>
              <a:t>está</a:t>
            </a:r>
            <a:r>
              <a:rPr lang="en-US" sz="1200" dirty="0"/>
              <a:t> </a:t>
            </a:r>
            <a:r>
              <a:rPr lang="en-US" sz="1200" dirty="0" err="1"/>
              <a:t>situado</a:t>
            </a:r>
            <a:r>
              <a:rPr lang="en-US" sz="1200" dirty="0"/>
              <a:t> </a:t>
            </a:r>
            <a:r>
              <a:rPr lang="en-US" sz="1200" dirty="0" err="1"/>
              <a:t>na</a:t>
            </a:r>
            <a:r>
              <a:rPr lang="en-US" sz="1200" dirty="0"/>
              <a:t> </a:t>
            </a:r>
            <a:r>
              <a:rPr lang="en-US" sz="1200" i="1" dirty="0"/>
              <a:t>rue </a:t>
            </a:r>
            <a:r>
              <a:rPr lang="en-US" sz="1200" i="1" dirty="0" err="1"/>
              <a:t>d'Ulm</a:t>
            </a:r>
            <a:r>
              <a:rPr lang="en-US" sz="1200" dirty="0"/>
              <a:t>, no 5 </a:t>
            </a:r>
            <a:r>
              <a:rPr lang="en-US" sz="1200" i="1" dirty="0"/>
              <a:t>arrondissement</a:t>
            </a:r>
            <a:r>
              <a:rPr lang="en-US" sz="1200" dirty="0"/>
              <a:t> de Paris. </a:t>
            </a:r>
            <a:r>
              <a:rPr lang="en-US" sz="1200" dirty="0" err="1"/>
              <a:t>É</a:t>
            </a:r>
            <a:r>
              <a:rPr lang="en-US" sz="1200" dirty="0"/>
              <a:t> </a:t>
            </a:r>
            <a:r>
              <a:rPr lang="en-US" sz="1200" dirty="0" err="1"/>
              <a:t>vinculada</a:t>
            </a:r>
            <a:r>
              <a:rPr lang="en-US" sz="1200" dirty="0"/>
              <a:t> </a:t>
            </a:r>
            <a:r>
              <a:rPr lang="en-US" sz="1200" dirty="0" err="1"/>
              <a:t>diretamente</a:t>
            </a:r>
            <a:r>
              <a:rPr lang="en-US" sz="1200" dirty="0"/>
              <a:t> </a:t>
            </a:r>
            <a:r>
              <a:rPr lang="en-US" sz="1200" dirty="0" err="1"/>
              <a:t>ao</a:t>
            </a:r>
            <a:r>
              <a:rPr lang="en-US" sz="1200" dirty="0"/>
              <a:t> </a:t>
            </a:r>
            <a:r>
              <a:rPr lang="en-US" sz="1200" dirty="0" err="1"/>
              <a:t>Ministério</a:t>
            </a:r>
            <a:r>
              <a:rPr lang="en-US" sz="1200" dirty="0"/>
              <a:t> do </a:t>
            </a:r>
            <a:r>
              <a:rPr lang="en-US" sz="1200" dirty="0" err="1"/>
              <a:t>Ensino</a:t>
            </a:r>
            <a:r>
              <a:rPr lang="en-US" sz="1200" dirty="0"/>
              <a:t> Superior e da </a:t>
            </a:r>
            <a:r>
              <a:rPr lang="en-US" sz="1200" dirty="0" err="1"/>
              <a:t>Pesquisa</a:t>
            </a:r>
            <a:r>
              <a:rPr lang="en-US" sz="1200" dirty="0"/>
              <a:t> da </a:t>
            </a:r>
            <a:r>
              <a:rPr lang="en-US" sz="1200" dirty="0" err="1"/>
              <a:t>França</a:t>
            </a:r>
            <a:r>
              <a:rPr lang="en-US" sz="1200" dirty="0"/>
              <a:t>. </a:t>
            </a:r>
            <a:endParaRPr lang="en-US" sz="1200" dirty="0" smtClean="0"/>
          </a:p>
          <a:p>
            <a:pPr marL="0" indent="0" algn="just">
              <a:lnSpc>
                <a:spcPct val="170000"/>
              </a:lnSpc>
              <a:buNone/>
            </a:pPr>
            <a:endParaRPr lang="pt-BR" sz="1200" dirty="0"/>
          </a:p>
          <a:p>
            <a:pPr marL="0" indent="0" algn="just">
              <a:lnSpc>
                <a:spcPct val="170000"/>
              </a:lnSpc>
              <a:buNone/>
            </a:pPr>
            <a:r>
              <a:rPr lang="en-US" sz="1200" dirty="0" err="1" smtClean="0"/>
              <a:t>Suas</a:t>
            </a:r>
            <a:r>
              <a:rPr lang="en-US" sz="1200" dirty="0" smtClean="0"/>
              <a:t> </a:t>
            </a:r>
            <a:r>
              <a:rPr lang="en-US" sz="1200" dirty="0" err="1"/>
              <a:t>origens</a:t>
            </a:r>
            <a:r>
              <a:rPr lang="en-US" sz="1200" dirty="0"/>
              <a:t> </a:t>
            </a:r>
            <a:r>
              <a:rPr lang="en-US" sz="1200" dirty="0" err="1"/>
              <a:t>remontam</a:t>
            </a:r>
            <a:r>
              <a:rPr lang="en-US" sz="1200" dirty="0"/>
              <a:t> a 11794, </a:t>
            </a:r>
            <a:r>
              <a:rPr lang="en-US" sz="1200" dirty="0" err="1"/>
              <a:t>quando</a:t>
            </a:r>
            <a:r>
              <a:rPr lang="en-US" sz="1200" dirty="0"/>
              <a:t> </a:t>
            </a:r>
            <a:r>
              <a:rPr lang="en-US" sz="1200" dirty="0" err="1"/>
              <a:t>foi</a:t>
            </a:r>
            <a:r>
              <a:rPr lang="en-US" sz="1200" dirty="0"/>
              <a:t> </a:t>
            </a:r>
            <a:r>
              <a:rPr lang="en-US" sz="1200" dirty="0" err="1"/>
              <a:t>criada</a:t>
            </a:r>
            <a:r>
              <a:rPr lang="en-US" sz="1200" dirty="0"/>
              <a:t> a </a:t>
            </a:r>
            <a:r>
              <a:rPr lang="en-US" sz="1200" i="1" dirty="0" err="1"/>
              <a:t>École</a:t>
            </a:r>
            <a:r>
              <a:rPr lang="en-US" sz="1200" i="1" dirty="0"/>
              <a:t> </a:t>
            </a:r>
            <a:r>
              <a:rPr lang="en-US" sz="1200" i="1" dirty="0" err="1"/>
              <a:t>normale</a:t>
            </a:r>
            <a:r>
              <a:rPr lang="en-US" sz="1200" dirty="0"/>
              <a:t> </a:t>
            </a:r>
            <a:r>
              <a:rPr lang="en-US" sz="1200" dirty="0" err="1"/>
              <a:t>pela</a:t>
            </a:r>
            <a:r>
              <a:rPr lang="en-US" sz="1200" dirty="0"/>
              <a:t> </a:t>
            </a:r>
            <a:r>
              <a:rPr lang="en-US" sz="1200" dirty="0" err="1"/>
              <a:t>Convenção</a:t>
            </a:r>
            <a:r>
              <a:rPr lang="en-US" sz="1200" dirty="0"/>
              <a:t> </a:t>
            </a:r>
            <a:r>
              <a:rPr lang="en-US" sz="1200" dirty="0" err="1"/>
              <a:t>Nacional</a:t>
            </a:r>
            <a:r>
              <a:rPr lang="en-US" sz="1200" dirty="0"/>
              <a:t>. O </a:t>
            </a:r>
            <a:r>
              <a:rPr lang="en-US" sz="1200" dirty="0" err="1"/>
              <a:t>decreto</a:t>
            </a:r>
            <a:r>
              <a:rPr lang="en-US" sz="1200" dirty="0"/>
              <a:t> do 9 </a:t>
            </a:r>
            <a:r>
              <a:rPr lang="en-US" sz="1200" dirty="0" err="1"/>
              <a:t>brumário</a:t>
            </a:r>
            <a:r>
              <a:rPr lang="en-US" sz="1200" dirty="0"/>
              <a:t> </a:t>
            </a:r>
            <a:r>
              <a:rPr lang="en-US" sz="1200" dirty="0" err="1"/>
              <a:t>estipulava</a:t>
            </a:r>
            <a:r>
              <a:rPr lang="en-US" sz="1200" dirty="0" smtClean="0"/>
              <a:t>:</a:t>
            </a:r>
          </a:p>
          <a:p>
            <a:pPr marL="0" indent="0" algn="just">
              <a:lnSpc>
                <a:spcPct val="170000"/>
              </a:lnSpc>
              <a:buNone/>
            </a:pPr>
            <a:endParaRPr lang="pt-BR" sz="1200" dirty="0"/>
          </a:p>
          <a:p>
            <a:pPr marL="0" indent="0" algn="just">
              <a:lnSpc>
                <a:spcPct val="170000"/>
              </a:lnSpc>
              <a:buNone/>
            </a:pPr>
            <a:r>
              <a:rPr lang="en-US" sz="1200" dirty="0" smtClean="0"/>
              <a:t>(</a:t>
            </a:r>
            <a:r>
              <a:rPr lang="en-US" sz="1200" dirty="0" err="1"/>
              <a:t>Artigo</a:t>
            </a:r>
            <a:r>
              <a:rPr lang="en-US" sz="1200" dirty="0"/>
              <a:t> </a:t>
            </a:r>
            <a:r>
              <a:rPr lang="en-US" sz="1200" dirty="0" err="1"/>
              <a:t>Primeiro</a:t>
            </a:r>
            <a:r>
              <a:rPr lang="en-US" sz="1200" dirty="0"/>
              <a:t>) « </a:t>
            </a:r>
            <a:r>
              <a:rPr lang="en-US" sz="1200" i="1" dirty="0" err="1"/>
              <a:t>Será</a:t>
            </a:r>
            <a:r>
              <a:rPr lang="en-US" sz="1200" i="1" dirty="0"/>
              <a:t> </a:t>
            </a:r>
            <a:r>
              <a:rPr lang="en-US" sz="1200" i="1" dirty="0" err="1"/>
              <a:t>estabelecida</a:t>
            </a:r>
            <a:r>
              <a:rPr lang="en-US" sz="1200" i="1" dirty="0"/>
              <a:t> </a:t>
            </a:r>
            <a:r>
              <a:rPr lang="en-US" sz="1200" i="1" dirty="0" err="1"/>
              <a:t>em</a:t>
            </a:r>
            <a:r>
              <a:rPr lang="en-US" sz="1200" i="1" dirty="0"/>
              <a:t> Paris </a:t>
            </a:r>
            <a:r>
              <a:rPr lang="en-US" sz="1200" i="1" dirty="0" err="1"/>
              <a:t>uma</a:t>
            </a:r>
            <a:r>
              <a:rPr lang="en-US" sz="1200" i="1" dirty="0"/>
              <a:t> </a:t>
            </a:r>
            <a:r>
              <a:rPr lang="en-US" sz="1200" i="1" dirty="0" err="1"/>
              <a:t>Escola</a:t>
            </a:r>
            <a:r>
              <a:rPr lang="en-US" sz="1200" i="1" dirty="0"/>
              <a:t> Normal, </a:t>
            </a:r>
            <a:r>
              <a:rPr lang="en-US" sz="1200" i="1" dirty="0" err="1"/>
              <a:t>para</a:t>
            </a:r>
            <a:r>
              <a:rPr lang="en-US" sz="1200" i="1" dirty="0"/>
              <a:t> a </a:t>
            </a:r>
            <a:r>
              <a:rPr lang="en-US" sz="1200" i="1" dirty="0" err="1" smtClean="0"/>
              <a:t>qual</a:t>
            </a:r>
            <a:r>
              <a:rPr lang="en-US" sz="1200" i="1" dirty="0" smtClean="0"/>
              <a:t> </a:t>
            </a:r>
            <a:r>
              <a:rPr lang="en-US" sz="1200" i="1" dirty="0" err="1"/>
              <a:t>serão</a:t>
            </a:r>
            <a:r>
              <a:rPr lang="en-US" sz="1200" i="1" dirty="0"/>
              <a:t> </a:t>
            </a:r>
            <a:r>
              <a:rPr lang="en-US" sz="1200" i="1" dirty="0" err="1"/>
              <a:t>convocados</a:t>
            </a:r>
            <a:r>
              <a:rPr lang="en-US" sz="1200" i="1" dirty="0"/>
              <a:t>, de </a:t>
            </a:r>
            <a:r>
              <a:rPr lang="en-US" sz="1200" i="1" dirty="0" err="1"/>
              <a:t>todas</a:t>
            </a:r>
            <a:r>
              <a:rPr lang="en-US" sz="1200" i="1" dirty="0"/>
              <a:t> as </a:t>
            </a:r>
            <a:r>
              <a:rPr lang="en-US" sz="1200" i="1" dirty="0" err="1"/>
              <a:t>partes</a:t>
            </a:r>
            <a:r>
              <a:rPr lang="en-US" sz="1200" i="1" dirty="0"/>
              <a:t> da </a:t>
            </a:r>
            <a:r>
              <a:rPr lang="en-US" sz="1200" i="1" dirty="0" err="1"/>
              <a:t>República</a:t>
            </a:r>
            <a:r>
              <a:rPr lang="en-US" sz="1200" i="1" dirty="0"/>
              <a:t>, </a:t>
            </a:r>
            <a:r>
              <a:rPr lang="en-US" sz="1200" i="1" dirty="0" err="1"/>
              <a:t>cidadãos</a:t>
            </a:r>
            <a:r>
              <a:rPr lang="en-US" sz="1200" i="1" dirty="0"/>
              <a:t> </a:t>
            </a:r>
            <a:r>
              <a:rPr lang="en-US" sz="1200" i="1" dirty="0" err="1"/>
              <a:t>já</a:t>
            </a:r>
            <a:r>
              <a:rPr lang="en-US" sz="1200" i="1" dirty="0"/>
              <a:t> </a:t>
            </a:r>
            <a:r>
              <a:rPr lang="en-US" sz="1200" i="1" dirty="0" err="1" smtClean="0"/>
              <a:t>instruídos</a:t>
            </a:r>
            <a:r>
              <a:rPr lang="en-US" sz="1200" i="1" dirty="0" smtClean="0"/>
              <a:t> </a:t>
            </a:r>
            <a:r>
              <a:rPr lang="en-US" sz="1200" i="1" dirty="0" err="1"/>
              <a:t>nas</a:t>
            </a:r>
            <a:r>
              <a:rPr lang="en-US" sz="1200" i="1" dirty="0"/>
              <a:t> </a:t>
            </a:r>
            <a:r>
              <a:rPr lang="en-US" sz="1200" i="1" dirty="0" err="1"/>
              <a:t>ciências</a:t>
            </a:r>
            <a:r>
              <a:rPr lang="en-US" sz="1200" i="1" dirty="0"/>
              <a:t> </a:t>
            </a:r>
            <a:r>
              <a:rPr lang="en-US" sz="1200" i="1" dirty="0" err="1"/>
              <a:t>úteis</a:t>
            </a:r>
            <a:r>
              <a:rPr lang="en-US" sz="1200" i="1" dirty="0"/>
              <a:t>, </a:t>
            </a:r>
            <a:r>
              <a:rPr lang="en-US" sz="1200" i="1" dirty="0" err="1"/>
              <a:t>para</a:t>
            </a:r>
            <a:r>
              <a:rPr lang="en-US" sz="1200" i="1" dirty="0"/>
              <a:t> </a:t>
            </a:r>
            <a:r>
              <a:rPr lang="en-US" sz="1200" i="1" dirty="0" err="1"/>
              <a:t>aprender</a:t>
            </a:r>
            <a:r>
              <a:rPr lang="en-US" sz="1200" i="1" dirty="0"/>
              <a:t> com </a:t>
            </a:r>
            <a:r>
              <a:rPr lang="en-US" sz="1200" i="1" dirty="0" err="1"/>
              <a:t>os</a:t>
            </a:r>
            <a:r>
              <a:rPr lang="en-US" sz="1200" i="1" dirty="0"/>
              <a:t> </a:t>
            </a:r>
            <a:r>
              <a:rPr lang="en-US" sz="1200" i="1" dirty="0" err="1"/>
              <a:t>professores</a:t>
            </a:r>
            <a:r>
              <a:rPr lang="en-US" sz="1200" i="1" dirty="0"/>
              <a:t> </a:t>
            </a:r>
            <a:r>
              <a:rPr lang="en-US" sz="1200" i="1" dirty="0" err="1"/>
              <a:t>mais</a:t>
            </a:r>
            <a:r>
              <a:rPr lang="en-US" sz="1200" i="1" dirty="0"/>
              <a:t> </a:t>
            </a:r>
            <a:r>
              <a:rPr lang="en-US" sz="1200" i="1" dirty="0" err="1"/>
              <a:t>hábeis</a:t>
            </a:r>
            <a:r>
              <a:rPr lang="en-US" sz="1200" i="1" dirty="0"/>
              <a:t> de </a:t>
            </a:r>
            <a:r>
              <a:rPr lang="en-US" sz="1200" i="1" dirty="0" err="1" smtClean="0"/>
              <a:t>todos</a:t>
            </a:r>
            <a:r>
              <a:rPr lang="en-US" sz="1200" i="1" dirty="0" smtClean="0"/>
              <a:t> </a:t>
            </a:r>
            <a:r>
              <a:rPr lang="en-US" sz="1200" i="1" dirty="0" err="1"/>
              <a:t>os</a:t>
            </a:r>
            <a:r>
              <a:rPr lang="en-US" sz="1200" i="1" dirty="0"/>
              <a:t> </a:t>
            </a:r>
            <a:r>
              <a:rPr lang="en-US" sz="1200" i="1" dirty="0" err="1"/>
              <a:t>gêneros</a:t>
            </a:r>
            <a:r>
              <a:rPr lang="en-US" sz="1200" i="1" dirty="0"/>
              <a:t>, a arte de </a:t>
            </a:r>
            <a:r>
              <a:rPr lang="en-US" sz="1200" i="1" dirty="0" err="1"/>
              <a:t>ensinar</a:t>
            </a:r>
            <a:r>
              <a:rPr lang="en-US" sz="1200" i="1" dirty="0"/>
              <a:t> . »</a:t>
            </a:r>
            <a:endParaRPr lang="pt-BR" sz="1200" dirty="0"/>
          </a:p>
          <a:p>
            <a:pPr marL="0" indent="0" algn="just">
              <a:lnSpc>
                <a:spcPct val="170000"/>
              </a:lnSpc>
              <a:buNone/>
            </a:pPr>
            <a:r>
              <a:rPr lang="en-US" sz="1200" dirty="0"/>
              <a:t> </a:t>
            </a:r>
            <a:endParaRPr lang="pt-BR" sz="1200" dirty="0"/>
          </a:p>
          <a:p>
            <a:pPr marL="0" indent="0" algn="just">
              <a:lnSpc>
                <a:spcPct val="170000"/>
              </a:lnSpc>
              <a:buNone/>
            </a:pPr>
            <a:r>
              <a:rPr lang="en-US" sz="1200" dirty="0"/>
              <a:t>A </a:t>
            </a:r>
            <a:r>
              <a:rPr lang="en-US" sz="1200" dirty="0" err="1"/>
              <a:t>escola</a:t>
            </a:r>
            <a:r>
              <a:rPr lang="en-US" sz="1200" dirty="0"/>
              <a:t> </a:t>
            </a:r>
            <a:r>
              <a:rPr lang="en-US" sz="1200" dirty="0" err="1"/>
              <a:t>reunia</a:t>
            </a:r>
            <a:r>
              <a:rPr lang="en-US" sz="1200" dirty="0"/>
              <a:t> </a:t>
            </a:r>
            <a:r>
              <a:rPr lang="en-US" sz="1200" dirty="0" err="1"/>
              <a:t>efetivamente</a:t>
            </a:r>
            <a:r>
              <a:rPr lang="en-US" sz="1200" dirty="0"/>
              <a:t> </a:t>
            </a:r>
            <a:r>
              <a:rPr lang="en-US" sz="1200" dirty="0" err="1"/>
              <a:t>professores</a:t>
            </a:r>
            <a:r>
              <a:rPr lang="en-US" sz="1200" dirty="0"/>
              <a:t> </a:t>
            </a:r>
            <a:r>
              <a:rPr lang="en-US" sz="1200" dirty="0" err="1"/>
              <a:t>particularmente</a:t>
            </a:r>
            <a:r>
              <a:rPr lang="en-US" sz="1200" dirty="0"/>
              <a:t> </a:t>
            </a:r>
            <a:r>
              <a:rPr lang="en-US" sz="1200" dirty="0" err="1"/>
              <a:t>brilhantes</a:t>
            </a:r>
            <a:r>
              <a:rPr lang="en-US" sz="1200" dirty="0"/>
              <a:t>, </a:t>
            </a:r>
            <a:r>
              <a:rPr lang="en-US" sz="1200" dirty="0" err="1"/>
              <a:t>marcados</a:t>
            </a:r>
            <a:r>
              <a:rPr lang="en-US" sz="1200" dirty="0"/>
              <a:t> </a:t>
            </a:r>
            <a:r>
              <a:rPr lang="en-US" sz="1200" dirty="0" err="1"/>
              <a:t>pelo</a:t>
            </a:r>
            <a:r>
              <a:rPr lang="en-US" sz="1200" dirty="0"/>
              <a:t> </a:t>
            </a:r>
            <a:r>
              <a:rPr lang="en-US" sz="1200" dirty="0" err="1"/>
              <a:t>espírito</a:t>
            </a:r>
            <a:r>
              <a:rPr lang="en-US" sz="1200" dirty="0"/>
              <a:t> das </a:t>
            </a:r>
            <a:r>
              <a:rPr lang="en-US" sz="1200" dirty="0" err="1"/>
              <a:t>Luzes</a:t>
            </a:r>
            <a:r>
              <a:rPr lang="en-US" sz="1200" dirty="0"/>
              <a:t>, </a:t>
            </a:r>
            <a:r>
              <a:rPr lang="en-US" sz="1200" dirty="0" err="1"/>
              <a:t>tais</a:t>
            </a:r>
            <a:r>
              <a:rPr lang="en-US" sz="1200" dirty="0"/>
              <a:t> </a:t>
            </a:r>
            <a:r>
              <a:rPr lang="en-US" sz="1200" dirty="0" err="1"/>
              <a:t>como</a:t>
            </a:r>
            <a:r>
              <a:rPr lang="en-US" sz="1200" dirty="0"/>
              <a:t> </a:t>
            </a:r>
            <a:r>
              <a:rPr lang="en-US" sz="1200" dirty="0" err="1"/>
              <a:t>os</a:t>
            </a:r>
            <a:r>
              <a:rPr lang="en-US" sz="1200" dirty="0"/>
              <a:t> </a:t>
            </a:r>
            <a:r>
              <a:rPr lang="en-US" sz="1200" dirty="0" err="1"/>
              <a:t>cientistas</a:t>
            </a:r>
            <a:r>
              <a:rPr lang="en-US" sz="1200" dirty="0"/>
              <a:t> </a:t>
            </a:r>
            <a:r>
              <a:rPr lang="en-US" sz="1200" dirty="0" err="1"/>
              <a:t>Monge</a:t>
            </a:r>
            <a:r>
              <a:rPr lang="en-US" sz="1200" dirty="0"/>
              <a:t>, </a:t>
            </a:r>
            <a:r>
              <a:rPr lang="en-US" sz="1200" dirty="0" err="1"/>
              <a:t>Vandermonde</a:t>
            </a:r>
            <a:r>
              <a:rPr lang="en-US" sz="1200" dirty="0"/>
              <a:t>, </a:t>
            </a:r>
            <a:r>
              <a:rPr lang="en-US" sz="1200" dirty="0" err="1"/>
              <a:t>DAubenton</a:t>
            </a:r>
            <a:r>
              <a:rPr lang="en-US" sz="1200" dirty="0"/>
              <a:t> e </a:t>
            </a:r>
            <a:r>
              <a:rPr lang="en-US" sz="1200" dirty="0" err="1"/>
              <a:t>Berthollet</a:t>
            </a:r>
            <a:r>
              <a:rPr lang="en-US" sz="1200" dirty="0"/>
              <a:t> </a:t>
            </a:r>
            <a:r>
              <a:rPr lang="en-US" sz="1200" dirty="0" err="1"/>
              <a:t>ou</a:t>
            </a:r>
            <a:r>
              <a:rPr lang="en-US" sz="1200" dirty="0"/>
              <a:t> </a:t>
            </a:r>
            <a:r>
              <a:rPr lang="en-US" sz="1200" dirty="0" err="1"/>
              <a:t>os</a:t>
            </a:r>
            <a:r>
              <a:rPr lang="en-US" sz="1200" dirty="0"/>
              <a:t> </a:t>
            </a:r>
            <a:r>
              <a:rPr lang="en-US" sz="1200" dirty="0" err="1"/>
              <a:t>escritores</a:t>
            </a:r>
            <a:r>
              <a:rPr lang="en-US" sz="1200" dirty="0"/>
              <a:t> e </a:t>
            </a:r>
            <a:r>
              <a:rPr lang="en-US" sz="1200" dirty="0" err="1"/>
              <a:t>filósofos</a:t>
            </a:r>
            <a:r>
              <a:rPr lang="en-US" sz="1200" dirty="0"/>
              <a:t> </a:t>
            </a:r>
            <a:r>
              <a:rPr lang="en-US" sz="1200" dirty="0" err="1"/>
              <a:t>Bernardin</a:t>
            </a:r>
            <a:r>
              <a:rPr lang="en-US" sz="1200" dirty="0"/>
              <a:t> de Saint-Pierre e </a:t>
            </a:r>
            <a:r>
              <a:rPr lang="en-US" sz="1200" dirty="0" err="1"/>
              <a:t>Volney</a:t>
            </a:r>
            <a:r>
              <a:rPr lang="en-US" sz="1200" dirty="0"/>
              <a:t>. </a:t>
            </a:r>
            <a:endParaRPr lang="en-US" sz="1200" dirty="0" smtClean="0"/>
          </a:p>
          <a:p>
            <a:pPr marL="0" indent="0" algn="just">
              <a:lnSpc>
                <a:spcPct val="170000"/>
              </a:lnSpc>
              <a:buNone/>
            </a:pPr>
            <a:r>
              <a:rPr lang="en-US" sz="1200" dirty="0" err="1" smtClean="0"/>
              <a:t>Pouco</a:t>
            </a:r>
            <a:r>
              <a:rPr lang="en-US" sz="1200" dirty="0" smtClean="0"/>
              <a:t> </a:t>
            </a:r>
            <a:r>
              <a:rPr lang="en-US" sz="1200" dirty="0"/>
              <a:t>tempo </a:t>
            </a:r>
            <a:r>
              <a:rPr lang="en-US" sz="1200" dirty="0" err="1"/>
              <a:t>depois</a:t>
            </a:r>
            <a:r>
              <a:rPr lang="en-US" sz="1200" dirty="0"/>
              <a:t>, o </a:t>
            </a:r>
            <a:r>
              <a:rPr lang="en-US" sz="1200" dirty="0" err="1"/>
              <a:t>estabelecimento</a:t>
            </a:r>
            <a:r>
              <a:rPr lang="en-US" sz="1200" dirty="0"/>
              <a:t> </a:t>
            </a:r>
            <a:r>
              <a:rPr lang="en-US" sz="1200" dirty="0" err="1"/>
              <a:t>foi</a:t>
            </a:r>
            <a:r>
              <a:rPr lang="en-US" sz="1200" dirty="0"/>
              <a:t> </a:t>
            </a:r>
            <a:r>
              <a:rPr lang="en-US" sz="1200" dirty="0" err="1"/>
              <a:t>fechado</a:t>
            </a:r>
            <a:r>
              <a:rPr lang="en-US" sz="1200" dirty="0"/>
              <a:t> </a:t>
            </a:r>
            <a:r>
              <a:rPr lang="en-US" sz="1200" dirty="0" err="1"/>
              <a:t>para</a:t>
            </a:r>
            <a:r>
              <a:rPr lang="en-US" sz="1200" dirty="0"/>
              <a:t> </a:t>
            </a:r>
            <a:r>
              <a:rPr lang="en-US" sz="1200" dirty="0" err="1"/>
              <a:t>ressurgir</a:t>
            </a:r>
            <a:r>
              <a:rPr lang="en-US" sz="1200" dirty="0"/>
              <a:t> </a:t>
            </a:r>
            <a:r>
              <a:rPr lang="en-US" sz="1200" dirty="0" err="1"/>
              <a:t>em</a:t>
            </a:r>
            <a:r>
              <a:rPr lang="en-US" sz="1200" dirty="0"/>
              <a:t> 1808, </a:t>
            </a:r>
            <a:r>
              <a:rPr lang="en-US" sz="1200" dirty="0" err="1"/>
              <a:t>já</a:t>
            </a:r>
            <a:r>
              <a:rPr lang="en-US" sz="1200" dirty="0"/>
              <a:t> sob </a:t>
            </a:r>
            <a:r>
              <a:rPr lang="en-US" sz="1200" dirty="0" err="1"/>
              <a:t>Napoleão</a:t>
            </a:r>
            <a:r>
              <a:rPr lang="en-US" sz="1200" dirty="0"/>
              <a:t> Bonaparte. </a:t>
            </a:r>
            <a:endParaRPr lang="pt-BR" sz="12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16</a:t>
            </a:fld>
            <a:endParaRPr lang="en-US"/>
          </a:p>
        </p:txBody>
      </p:sp>
    </p:spTree>
    <p:extLst>
      <p:ext uri="{BB962C8B-B14F-4D97-AF65-F5344CB8AC3E}">
        <p14:creationId xmlns:p14="http://schemas.microsoft.com/office/powerpoint/2010/main" val="398393185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2. </a:t>
            </a:r>
            <a:r>
              <a:rPr lang="en-US" sz="2400" b="1" dirty="0" err="1"/>
              <a:t>Biografia</a:t>
            </a:r>
            <a:r>
              <a:rPr lang="en-US" sz="2400" b="1" dirty="0"/>
              <a:t> </a:t>
            </a:r>
            <a:r>
              <a:rPr lang="en-US" sz="2400" b="1" dirty="0" err="1"/>
              <a:t>intelectual</a:t>
            </a:r>
            <a:r>
              <a:rPr lang="en-US" sz="2400" b="1" dirty="0"/>
              <a:t/>
            </a:r>
            <a:br>
              <a:rPr lang="en-US" sz="2400" b="1" dirty="0"/>
            </a:br>
            <a:r>
              <a:rPr lang="en-US" sz="2400" b="1" dirty="0">
                <a:solidFill>
                  <a:srgbClr val="FF0000"/>
                </a:solidFill>
              </a:rPr>
              <a:t>Ex</a:t>
            </a:r>
            <a:r>
              <a:rPr lang="en-US" sz="2400" b="1" dirty="0" smtClean="0">
                <a:solidFill>
                  <a:srgbClr val="FF0000"/>
                </a:solidFill>
              </a:rPr>
              <a:t>-</a:t>
            </a:r>
            <a:r>
              <a:rPr lang="en-US" sz="2400" b="1" dirty="0" err="1" smtClean="0">
                <a:solidFill>
                  <a:srgbClr val="FF0000"/>
                </a:solidFill>
              </a:rPr>
              <a:t>alunos</a:t>
            </a:r>
            <a:r>
              <a:rPr lang="en-US" sz="2400" b="1" dirty="0" smtClean="0">
                <a:solidFill>
                  <a:srgbClr val="FF0000"/>
                </a:solidFill>
              </a:rPr>
              <a:t> </a:t>
            </a:r>
            <a:r>
              <a:rPr lang="en-US" sz="2400" b="1" dirty="0" err="1" smtClean="0">
                <a:solidFill>
                  <a:srgbClr val="FF0000"/>
                </a:solidFill>
              </a:rPr>
              <a:t>Notáveis</a:t>
            </a:r>
            <a:r>
              <a:rPr lang="en-US" sz="2400" b="1" dirty="0" smtClean="0">
                <a:solidFill>
                  <a:srgbClr val="FF0000"/>
                </a:solidFill>
              </a:rPr>
              <a:t> da ENS</a:t>
            </a:r>
            <a:endParaRPr lang="en-US" sz="2400" b="1" dirty="0">
              <a:solidFill>
                <a:srgbClr val="FF0000"/>
              </a:solidFill>
            </a:endParaRPr>
          </a:p>
        </p:txBody>
      </p:sp>
      <p:sp>
        <p:nvSpPr>
          <p:cNvPr id="3" name="Content Placeholder 2"/>
          <p:cNvSpPr>
            <a:spLocks noGrp="1"/>
          </p:cNvSpPr>
          <p:nvPr>
            <p:ph idx="1"/>
          </p:nvPr>
        </p:nvSpPr>
        <p:spPr>
          <a:xfrm>
            <a:off x="457200" y="1600200"/>
            <a:ext cx="8229600" cy="4603262"/>
          </a:xfrm>
        </p:spPr>
        <p:txBody>
          <a:bodyPr>
            <a:noAutofit/>
          </a:bodyPr>
          <a:lstStyle/>
          <a:p>
            <a:pPr marL="0" indent="0">
              <a:buNone/>
            </a:pPr>
            <a:r>
              <a:rPr lang="en-US" sz="1200" b="1" dirty="0" err="1" smtClean="0"/>
              <a:t>Médicos</a:t>
            </a:r>
            <a:r>
              <a:rPr lang="en-US" sz="1200" b="1" dirty="0" smtClean="0"/>
              <a:t> </a:t>
            </a:r>
            <a:r>
              <a:rPr lang="en-US" sz="1200" b="1" dirty="0"/>
              <a:t>e </a:t>
            </a:r>
            <a:r>
              <a:rPr lang="en-US" sz="1200" b="1" dirty="0" err="1" smtClean="0"/>
              <a:t>biólogos</a:t>
            </a:r>
            <a:r>
              <a:rPr lang="en-US" sz="1200" b="1" dirty="0" smtClean="0"/>
              <a:t>							</a:t>
            </a:r>
            <a:r>
              <a:rPr lang="en-US" sz="1200" b="1" dirty="0" err="1" smtClean="0"/>
              <a:t>Sociólogos</a:t>
            </a:r>
            <a:r>
              <a:rPr lang="en-US" sz="1200" b="1" dirty="0" smtClean="0"/>
              <a:t> </a:t>
            </a:r>
            <a:endParaRPr lang="pt-BR" sz="1200" dirty="0"/>
          </a:p>
          <a:p>
            <a:pPr marL="0" indent="0">
              <a:buNone/>
            </a:pPr>
            <a:r>
              <a:rPr lang="en-US" sz="1200" dirty="0" smtClean="0"/>
              <a:t>	Louis </a:t>
            </a:r>
            <a:r>
              <a:rPr lang="en-US" sz="1200" dirty="0"/>
              <a:t>Pasteur (1843) </a:t>
            </a:r>
            <a:r>
              <a:rPr lang="en-US" sz="1200" dirty="0" smtClean="0"/>
              <a:t>							Emile Durkheim (1879)</a:t>
            </a:r>
            <a:endParaRPr lang="pt-BR" sz="1200" dirty="0"/>
          </a:p>
          <a:p>
            <a:pPr marL="0" indent="0">
              <a:buNone/>
            </a:pPr>
            <a:r>
              <a:rPr lang="en-US" sz="1200" dirty="0" smtClean="0"/>
              <a:t>										Pierre Bourdieu (1951)</a:t>
            </a:r>
            <a:endParaRPr lang="en-US" sz="1200" dirty="0"/>
          </a:p>
          <a:p>
            <a:pPr marL="0" indent="0">
              <a:buNone/>
            </a:pPr>
            <a:endParaRPr lang="en-US" sz="1200" b="1" dirty="0"/>
          </a:p>
          <a:p>
            <a:pPr marL="0" indent="0">
              <a:buNone/>
            </a:pPr>
            <a:r>
              <a:rPr lang="en-US" sz="1200" b="1" dirty="0" err="1" smtClean="0"/>
              <a:t>Historiadores</a:t>
            </a:r>
            <a:r>
              <a:rPr lang="en-US" sz="1200" b="1" dirty="0" smtClean="0"/>
              <a:t>								</a:t>
            </a:r>
            <a:r>
              <a:rPr lang="en-US" sz="1200" b="1" dirty="0" err="1" smtClean="0"/>
              <a:t>Escritores</a:t>
            </a:r>
            <a:r>
              <a:rPr lang="en-US" sz="1200" b="1" dirty="0" smtClean="0"/>
              <a:t> </a:t>
            </a:r>
            <a:endParaRPr lang="pt-BR" sz="1200" dirty="0"/>
          </a:p>
          <a:p>
            <a:pPr marL="0" indent="0">
              <a:buNone/>
            </a:pPr>
            <a:r>
              <a:rPr lang="en-US" sz="1200" dirty="0" smtClean="0"/>
              <a:t>	Lucien </a:t>
            </a:r>
            <a:r>
              <a:rPr lang="en-US" sz="1200" dirty="0" err="1" smtClean="0"/>
              <a:t>Febvre</a:t>
            </a:r>
            <a:r>
              <a:rPr lang="en-US" sz="1200" dirty="0" smtClean="0"/>
              <a:t>								</a:t>
            </a:r>
            <a:r>
              <a:rPr lang="en-US" sz="1200" dirty="0" err="1" smtClean="0"/>
              <a:t>Romain</a:t>
            </a:r>
            <a:r>
              <a:rPr lang="en-US" sz="1200" dirty="0" smtClean="0"/>
              <a:t> Rolland (1886)</a:t>
            </a:r>
            <a:endParaRPr lang="pt-BR" sz="1200" dirty="0"/>
          </a:p>
          <a:p>
            <a:pPr marL="0" indent="0">
              <a:buNone/>
            </a:pPr>
            <a:r>
              <a:rPr lang="en-US" sz="1200" dirty="0"/>
              <a:t>	</a:t>
            </a:r>
            <a:r>
              <a:rPr lang="en-US" sz="1200" dirty="0" smtClean="0"/>
              <a:t>Jacques </a:t>
            </a:r>
            <a:r>
              <a:rPr lang="en-US" sz="1200" dirty="0"/>
              <a:t>Le Goff </a:t>
            </a:r>
            <a:r>
              <a:rPr lang="en-US" sz="1200" dirty="0" smtClean="0"/>
              <a:t>	</a:t>
            </a:r>
            <a:endParaRPr lang="pt-BR" sz="1200" dirty="0"/>
          </a:p>
          <a:p>
            <a:pPr marL="0" indent="0">
              <a:buNone/>
            </a:pPr>
            <a:endParaRPr lang="pt-BR" sz="1200" dirty="0"/>
          </a:p>
          <a:p>
            <a:pPr marL="0" indent="0">
              <a:buNone/>
            </a:pPr>
            <a:r>
              <a:rPr lang="en-US" sz="1200" b="1" dirty="0" err="1" smtClean="0"/>
              <a:t>Filósofos</a:t>
            </a:r>
            <a:r>
              <a:rPr lang="en-US" sz="1200" b="1" dirty="0" smtClean="0"/>
              <a:t>								</a:t>
            </a:r>
            <a:r>
              <a:rPr lang="en-US" sz="1200" b="1" dirty="0" err="1" smtClean="0"/>
              <a:t>Políticos</a:t>
            </a:r>
            <a:r>
              <a:rPr lang="en-US" sz="1200" b="1" dirty="0" smtClean="0"/>
              <a:t> </a:t>
            </a:r>
            <a:endParaRPr lang="pt-BR" sz="1200" dirty="0"/>
          </a:p>
          <a:p>
            <a:pPr marL="0" indent="0">
              <a:buNone/>
            </a:pPr>
            <a:r>
              <a:rPr lang="en-US" sz="1200" dirty="0" smtClean="0"/>
              <a:t>	Louis </a:t>
            </a:r>
            <a:r>
              <a:rPr lang="en-US" sz="1200" dirty="0" err="1" smtClean="0"/>
              <a:t>Althusser</a:t>
            </a:r>
            <a:r>
              <a:rPr lang="en-US" sz="1200" dirty="0" smtClean="0"/>
              <a:t>							George Pompidou (1931)</a:t>
            </a:r>
            <a:endParaRPr lang="pt-BR" sz="1200" dirty="0"/>
          </a:p>
          <a:p>
            <a:pPr marL="0" indent="0">
              <a:buNone/>
            </a:pPr>
            <a:r>
              <a:rPr lang="en-US" sz="1200" dirty="0" smtClean="0"/>
              <a:t>	Jean </a:t>
            </a:r>
            <a:r>
              <a:rPr lang="en-US" sz="1200" dirty="0" err="1" smtClean="0"/>
              <a:t>Hyppolite</a:t>
            </a:r>
            <a:r>
              <a:rPr lang="en-US" sz="1200" dirty="0" smtClean="0"/>
              <a:t>								Alain </a:t>
            </a:r>
            <a:r>
              <a:rPr lang="en-US" sz="1200" dirty="0" err="1" smtClean="0"/>
              <a:t>Juppé</a:t>
            </a:r>
            <a:r>
              <a:rPr lang="en-US" sz="1200" dirty="0" smtClean="0"/>
              <a:t> (1964)</a:t>
            </a:r>
            <a:endParaRPr lang="pt-BR" sz="1200" dirty="0"/>
          </a:p>
          <a:p>
            <a:pPr marL="0" indent="0">
              <a:buNone/>
            </a:pPr>
            <a:r>
              <a:rPr lang="en-US" sz="1200" dirty="0" smtClean="0"/>
              <a:t>	Henri </a:t>
            </a:r>
            <a:r>
              <a:rPr lang="en-US" sz="1200" dirty="0"/>
              <a:t>Bergson (1878)</a:t>
            </a:r>
            <a:endParaRPr lang="pt-BR" sz="1200" dirty="0"/>
          </a:p>
          <a:p>
            <a:pPr marL="0" indent="0">
              <a:buNone/>
            </a:pPr>
            <a:r>
              <a:rPr lang="en-US" sz="1200" dirty="0" smtClean="0"/>
              <a:t>	</a:t>
            </a:r>
            <a:r>
              <a:rPr lang="en-US" sz="1200" dirty="0" err="1" smtClean="0"/>
              <a:t>Raymon</a:t>
            </a:r>
            <a:r>
              <a:rPr lang="en-US" sz="1200" dirty="0" smtClean="0"/>
              <a:t> </a:t>
            </a:r>
            <a:r>
              <a:rPr lang="en-US" sz="1200" dirty="0" err="1"/>
              <a:t>Aron</a:t>
            </a:r>
            <a:r>
              <a:rPr lang="en-US" sz="1200" dirty="0"/>
              <a:t> (1924)</a:t>
            </a:r>
            <a:endParaRPr lang="pt-BR" sz="1200" dirty="0"/>
          </a:p>
          <a:p>
            <a:pPr marL="0" indent="0">
              <a:buNone/>
            </a:pPr>
            <a:r>
              <a:rPr lang="en-US" sz="1200" dirty="0" smtClean="0"/>
              <a:t>	Georges </a:t>
            </a:r>
            <a:r>
              <a:rPr lang="en-US" sz="1200" dirty="0" err="1"/>
              <a:t>Canguilhem</a:t>
            </a:r>
            <a:r>
              <a:rPr lang="en-US" sz="1200" dirty="0"/>
              <a:t> (1924)</a:t>
            </a:r>
            <a:endParaRPr lang="pt-BR" sz="1200" dirty="0"/>
          </a:p>
          <a:p>
            <a:pPr marL="0" indent="0">
              <a:buNone/>
            </a:pPr>
            <a:r>
              <a:rPr lang="en-US" sz="1200" dirty="0" smtClean="0"/>
              <a:t>	Jean</a:t>
            </a:r>
            <a:r>
              <a:rPr lang="en-US" sz="1200" dirty="0"/>
              <a:t>-Paul Sartre (1924)</a:t>
            </a:r>
            <a:endParaRPr lang="pt-BR" sz="1200" dirty="0"/>
          </a:p>
          <a:p>
            <a:pPr marL="0" indent="0">
              <a:buNone/>
            </a:pPr>
            <a:r>
              <a:rPr lang="en-US" sz="1200" dirty="0" smtClean="0"/>
              <a:t>	Maurice </a:t>
            </a:r>
            <a:r>
              <a:rPr lang="en-US" sz="1200" dirty="0" err="1"/>
              <a:t>Merleau-Ponty</a:t>
            </a:r>
            <a:r>
              <a:rPr lang="en-US" sz="1200" dirty="0"/>
              <a:t> (1926)</a:t>
            </a:r>
            <a:endParaRPr lang="pt-BR" sz="1200" dirty="0"/>
          </a:p>
          <a:p>
            <a:pPr marL="0" indent="0">
              <a:buNone/>
            </a:pPr>
            <a:r>
              <a:rPr lang="en-US" sz="1200" dirty="0" smtClean="0"/>
              <a:t>	Michel </a:t>
            </a:r>
            <a:r>
              <a:rPr lang="en-US" sz="1200" dirty="0"/>
              <a:t>Foucault (1946) </a:t>
            </a:r>
            <a:endParaRPr lang="pt-BR" sz="1200" dirty="0"/>
          </a:p>
          <a:p>
            <a:pPr marL="0" indent="0">
              <a:buNone/>
            </a:pPr>
            <a:r>
              <a:rPr lang="en-US" sz="1200" dirty="0" smtClean="0"/>
              <a:t>	Jacques </a:t>
            </a:r>
            <a:r>
              <a:rPr lang="en-US" sz="1200" dirty="0"/>
              <a:t>Derrida (1952) </a:t>
            </a:r>
            <a:endParaRPr lang="pt-BR" sz="1200" dirty="0"/>
          </a:p>
          <a:p>
            <a:pPr marL="0" indent="0">
              <a:buNone/>
            </a:pPr>
            <a:r>
              <a:rPr lang="en-US" sz="1200" dirty="0" smtClean="0"/>
              <a:t>	George </a:t>
            </a:r>
            <a:r>
              <a:rPr lang="en-US" sz="1200" dirty="0" err="1"/>
              <a:t>Dumézil</a:t>
            </a:r>
            <a:r>
              <a:rPr lang="en-US" sz="1200" dirty="0"/>
              <a:t> (1916)</a:t>
            </a:r>
            <a:endParaRPr lang="pt-BR" sz="1200" dirty="0"/>
          </a:p>
          <a:p>
            <a:pPr marL="0" indent="0">
              <a:buNone/>
            </a:pPr>
            <a:r>
              <a:rPr lang="en-US" sz="1200" dirty="0"/>
              <a:t> </a:t>
            </a:r>
            <a:endParaRPr lang="pt-BR" sz="1200" dirty="0"/>
          </a:p>
          <a:p>
            <a:pPr marL="0" indent="0">
              <a:buNone/>
            </a:pPr>
            <a:r>
              <a:rPr lang="en-US" sz="1200" dirty="0"/>
              <a:t> </a:t>
            </a:r>
            <a:endParaRPr lang="pt-BR" sz="12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17</a:t>
            </a:fld>
            <a:endParaRPr lang="en-US"/>
          </a:p>
        </p:txBody>
      </p:sp>
    </p:spTree>
    <p:extLst>
      <p:ext uri="{BB962C8B-B14F-4D97-AF65-F5344CB8AC3E}">
        <p14:creationId xmlns:p14="http://schemas.microsoft.com/office/powerpoint/2010/main" val="39930179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2. </a:t>
            </a:r>
            <a:r>
              <a:rPr lang="en-US" sz="2400" b="1" dirty="0" err="1"/>
              <a:t>Biografia</a:t>
            </a:r>
            <a:r>
              <a:rPr lang="en-US" sz="2400" b="1" dirty="0"/>
              <a:t> </a:t>
            </a:r>
            <a:r>
              <a:rPr lang="en-US" sz="2400" b="1" dirty="0" err="1"/>
              <a:t>intelectual</a:t>
            </a:r>
            <a:r>
              <a:rPr lang="en-US" sz="2400" b="1" dirty="0"/>
              <a:t/>
            </a:r>
            <a:br>
              <a:rPr lang="en-US" sz="2400" b="1" dirty="0"/>
            </a:br>
            <a:r>
              <a:rPr lang="en-US" sz="2400" b="1" dirty="0" err="1">
                <a:solidFill>
                  <a:srgbClr val="FF0000"/>
                </a:solidFill>
              </a:rPr>
              <a:t>Alguns</a:t>
            </a:r>
            <a:r>
              <a:rPr lang="en-US" sz="2400" b="1" dirty="0">
                <a:solidFill>
                  <a:srgbClr val="FF0000"/>
                </a:solidFill>
              </a:rPr>
              <a:t> </a:t>
            </a:r>
            <a:r>
              <a:rPr lang="en-US" sz="2400" b="1" dirty="0" smtClean="0">
                <a:solidFill>
                  <a:srgbClr val="FF0000"/>
                </a:solidFill>
              </a:rPr>
              <a:t>Ex-</a:t>
            </a:r>
            <a:r>
              <a:rPr lang="en-US" sz="2400" b="1" dirty="0" err="1" smtClean="0">
                <a:solidFill>
                  <a:srgbClr val="FF0000"/>
                </a:solidFill>
              </a:rPr>
              <a:t>alunos</a:t>
            </a:r>
            <a:r>
              <a:rPr lang="en-US" sz="2400" b="1" dirty="0" smtClean="0">
                <a:solidFill>
                  <a:srgbClr val="FF0000"/>
                </a:solidFill>
              </a:rPr>
              <a:t> da ENS </a:t>
            </a:r>
            <a:r>
              <a:rPr lang="en-US" sz="2400" b="1" dirty="0" err="1" smtClean="0">
                <a:solidFill>
                  <a:srgbClr val="FF0000"/>
                </a:solidFill>
              </a:rPr>
              <a:t>agraciados</a:t>
            </a:r>
            <a:r>
              <a:rPr lang="en-US" sz="2400" b="1" dirty="0" smtClean="0">
                <a:solidFill>
                  <a:srgbClr val="FF0000"/>
                </a:solidFill>
              </a:rPr>
              <a:t> com </a:t>
            </a:r>
            <a:br>
              <a:rPr lang="en-US" sz="2400" b="1" dirty="0" smtClean="0">
                <a:solidFill>
                  <a:srgbClr val="FF0000"/>
                </a:solidFill>
              </a:rPr>
            </a:br>
            <a:r>
              <a:rPr lang="en-US" sz="2400" b="1" dirty="0" smtClean="0">
                <a:solidFill>
                  <a:srgbClr val="FF0000"/>
                </a:solidFill>
              </a:rPr>
              <a:t>a </a:t>
            </a:r>
            <a:r>
              <a:rPr lang="en-US" sz="2400" b="1" dirty="0" err="1" smtClean="0">
                <a:solidFill>
                  <a:srgbClr val="FF0000"/>
                </a:solidFill>
              </a:rPr>
              <a:t>Medalha</a:t>
            </a:r>
            <a:r>
              <a:rPr lang="en-US" sz="2400" b="1" dirty="0" smtClean="0">
                <a:solidFill>
                  <a:srgbClr val="FF0000"/>
                </a:solidFill>
              </a:rPr>
              <a:t> Fields (</a:t>
            </a:r>
            <a:r>
              <a:rPr lang="en-US" sz="2400" b="1" dirty="0" err="1" smtClean="0">
                <a:solidFill>
                  <a:srgbClr val="FF0000"/>
                </a:solidFill>
              </a:rPr>
              <a:t>matemática</a:t>
            </a:r>
            <a:r>
              <a:rPr lang="en-US" sz="2400" b="1" dirty="0" smtClean="0">
                <a:solidFill>
                  <a:srgbClr val="FF0000"/>
                </a:solidFill>
              </a:rPr>
              <a:t>)  e com o </a:t>
            </a:r>
            <a:r>
              <a:rPr lang="en-US" sz="2400" b="1" dirty="0" err="1" smtClean="0">
                <a:solidFill>
                  <a:srgbClr val="FF0000"/>
                </a:solidFill>
              </a:rPr>
              <a:t>Prêmio</a:t>
            </a:r>
            <a:r>
              <a:rPr lang="en-US" sz="2400" b="1" dirty="0" smtClean="0">
                <a:solidFill>
                  <a:srgbClr val="FF0000"/>
                </a:solidFill>
              </a:rPr>
              <a:t> Nobel</a:t>
            </a:r>
            <a:endParaRPr lang="en-US" sz="2400" b="1"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marL="0" indent="0">
              <a:buNone/>
            </a:pPr>
            <a:endParaRPr lang="en-US" b="1" dirty="0" smtClean="0"/>
          </a:p>
          <a:p>
            <a:pPr marL="0" indent="0">
              <a:buNone/>
            </a:pPr>
            <a:r>
              <a:rPr lang="en-US" b="1" dirty="0" err="1" smtClean="0"/>
              <a:t>Laureados</a:t>
            </a:r>
            <a:r>
              <a:rPr lang="en-US" b="1" dirty="0" smtClean="0"/>
              <a:t> </a:t>
            </a:r>
            <a:r>
              <a:rPr lang="en-US" b="1" dirty="0"/>
              <a:t>com a </a:t>
            </a:r>
            <a:r>
              <a:rPr lang="en-US" b="1" dirty="0" err="1"/>
              <a:t>Medalha</a:t>
            </a:r>
            <a:r>
              <a:rPr lang="en-US" b="1" dirty="0"/>
              <a:t> </a:t>
            </a:r>
            <a:r>
              <a:rPr lang="en-US" b="1" dirty="0" smtClean="0"/>
              <a:t>Fields</a:t>
            </a:r>
          </a:p>
          <a:p>
            <a:pPr marL="0" indent="0">
              <a:buNone/>
            </a:pPr>
            <a:endParaRPr lang="pt-BR" dirty="0"/>
          </a:p>
          <a:p>
            <a:pPr lvl="0"/>
            <a:r>
              <a:rPr lang="en-US" dirty="0">
                <a:hlinkClick r:id="rId2"/>
              </a:rPr>
              <a:t>Laurent Schwartz</a:t>
            </a:r>
            <a:r>
              <a:rPr lang="en-US" dirty="0"/>
              <a:t> </a:t>
            </a:r>
            <a:r>
              <a:rPr lang="en-US" dirty="0" smtClean="0"/>
              <a:t>(1950</a:t>
            </a:r>
            <a:r>
              <a:rPr lang="en-US" dirty="0"/>
              <a:t>)</a:t>
            </a:r>
            <a:endParaRPr lang="pt-BR" dirty="0"/>
          </a:p>
          <a:p>
            <a:pPr lvl="0"/>
            <a:r>
              <a:rPr lang="en-US" dirty="0">
                <a:hlinkClick r:id="rId3"/>
              </a:rPr>
              <a:t>Jean-Pierre Serre</a:t>
            </a:r>
            <a:r>
              <a:rPr lang="en-US" dirty="0"/>
              <a:t> </a:t>
            </a:r>
            <a:r>
              <a:rPr lang="en-US" dirty="0" smtClean="0"/>
              <a:t>(1954</a:t>
            </a:r>
            <a:r>
              <a:rPr lang="en-US" dirty="0"/>
              <a:t>)</a:t>
            </a:r>
            <a:endParaRPr lang="pt-BR" dirty="0"/>
          </a:p>
          <a:p>
            <a:pPr lvl="0"/>
            <a:r>
              <a:rPr lang="en-US" dirty="0">
                <a:hlinkClick r:id="rId4"/>
              </a:rPr>
              <a:t>René Thom</a:t>
            </a:r>
            <a:r>
              <a:rPr lang="en-US" dirty="0"/>
              <a:t> </a:t>
            </a:r>
            <a:r>
              <a:rPr lang="en-US" dirty="0" smtClean="0"/>
              <a:t>(1958</a:t>
            </a:r>
            <a:r>
              <a:rPr lang="en-US" dirty="0"/>
              <a:t>)</a:t>
            </a:r>
            <a:endParaRPr lang="pt-BR" dirty="0"/>
          </a:p>
          <a:p>
            <a:pPr lvl="0"/>
            <a:r>
              <a:rPr lang="en-US" dirty="0">
                <a:hlinkClick r:id="rId5"/>
              </a:rPr>
              <a:t>Alain Connes</a:t>
            </a:r>
            <a:r>
              <a:rPr lang="en-US" dirty="0"/>
              <a:t> </a:t>
            </a:r>
            <a:r>
              <a:rPr lang="en-US" dirty="0" smtClean="0"/>
              <a:t>(1982</a:t>
            </a:r>
            <a:r>
              <a:rPr lang="en-US" dirty="0"/>
              <a:t>)</a:t>
            </a:r>
            <a:endParaRPr lang="pt-BR" dirty="0"/>
          </a:p>
          <a:p>
            <a:pPr lvl="0"/>
            <a:r>
              <a:rPr lang="en-US" dirty="0">
                <a:hlinkClick r:id="rId6"/>
              </a:rPr>
              <a:t>Pierre-Louis Lions</a:t>
            </a:r>
            <a:r>
              <a:rPr lang="en-US" dirty="0"/>
              <a:t> </a:t>
            </a:r>
            <a:r>
              <a:rPr lang="en-US" dirty="0" smtClean="0"/>
              <a:t>(1994</a:t>
            </a:r>
            <a:r>
              <a:rPr lang="en-US" dirty="0"/>
              <a:t>)</a:t>
            </a:r>
            <a:endParaRPr lang="pt-BR" dirty="0"/>
          </a:p>
          <a:p>
            <a:pPr lvl="0"/>
            <a:r>
              <a:rPr lang="en-US" dirty="0">
                <a:hlinkClick r:id="rId7"/>
              </a:rPr>
              <a:t>Jean-Christophe Yoccoz</a:t>
            </a:r>
            <a:r>
              <a:rPr lang="en-US" dirty="0"/>
              <a:t> </a:t>
            </a:r>
            <a:r>
              <a:rPr lang="en-US" dirty="0" smtClean="0"/>
              <a:t>(1994</a:t>
            </a:r>
            <a:r>
              <a:rPr lang="en-US" dirty="0"/>
              <a:t>)</a:t>
            </a:r>
            <a:endParaRPr lang="pt-BR" dirty="0"/>
          </a:p>
          <a:p>
            <a:pPr lvl="0"/>
            <a:r>
              <a:rPr lang="en-US" dirty="0">
                <a:hlinkClick r:id="rId8"/>
              </a:rPr>
              <a:t>Laurent Lafforgue</a:t>
            </a:r>
            <a:r>
              <a:rPr lang="en-US" dirty="0"/>
              <a:t> </a:t>
            </a:r>
            <a:r>
              <a:rPr lang="en-US" dirty="0" smtClean="0"/>
              <a:t>(2002</a:t>
            </a:r>
            <a:r>
              <a:rPr lang="en-US" dirty="0"/>
              <a:t>)</a:t>
            </a:r>
            <a:endParaRPr lang="pt-BR" dirty="0"/>
          </a:p>
          <a:p>
            <a:pPr lvl="0"/>
            <a:r>
              <a:rPr lang="en-US" dirty="0">
                <a:hlinkClick r:id="rId9"/>
              </a:rPr>
              <a:t>Wendelin Werner</a:t>
            </a:r>
            <a:r>
              <a:rPr lang="en-US" dirty="0"/>
              <a:t> </a:t>
            </a:r>
            <a:r>
              <a:rPr lang="en-US" dirty="0" smtClean="0"/>
              <a:t>(2006</a:t>
            </a:r>
            <a:r>
              <a:rPr lang="en-US" dirty="0"/>
              <a:t>)</a:t>
            </a:r>
            <a:endParaRPr lang="pt-BR" dirty="0"/>
          </a:p>
          <a:p>
            <a:r>
              <a:rPr lang="en-US" b="1" dirty="0"/>
              <a:t> </a:t>
            </a:r>
            <a:endParaRPr lang="pt-BR" dirty="0"/>
          </a:p>
          <a:p>
            <a:pPr marL="0" indent="0">
              <a:buNone/>
            </a:pPr>
            <a:endParaRPr lang="en-US" b="1" dirty="0" smtClean="0"/>
          </a:p>
          <a:p>
            <a:pPr marL="0" indent="0">
              <a:buNone/>
            </a:pPr>
            <a:r>
              <a:rPr lang="en-US" b="1" dirty="0" err="1" smtClean="0"/>
              <a:t>Laureados</a:t>
            </a:r>
            <a:r>
              <a:rPr lang="en-US" b="1" dirty="0" smtClean="0"/>
              <a:t> </a:t>
            </a:r>
            <a:r>
              <a:rPr lang="en-US" b="1" dirty="0"/>
              <a:t>com o </a:t>
            </a:r>
            <a:r>
              <a:rPr lang="en-US" b="1" dirty="0">
                <a:hlinkClick r:id="rId10"/>
              </a:rPr>
              <a:t>Prêmio Nobel</a:t>
            </a:r>
            <a:endParaRPr lang="pt-BR" dirty="0"/>
          </a:p>
          <a:p>
            <a:pPr lvl="0"/>
            <a:r>
              <a:rPr lang="en-US" dirty="0">
                <a:hlinkClick r:id="rId11"/>
              </a:rPr>
              <a:t>Claude Cohen-Tannoudji</a:t>
            </a:r>
            <a:endParaRPr lang="pt-BR" dirty="0"/>
          </a:p>
          <a:p>
            <a:pPr lvl="0"/>
            <a:r>
              <a:rPr lang="en-US" dirty="0">
                <a:hlinkClick r:id="rId12"/>
              </a:rPr>
              <a:t>Pierre-Gilles de Gennes</a:t>
            </a:r>
            <a:endParaRPr lang="pt-BR" dirty="0"/>
          </a:p>
          <a:p>
            <a:pPr lvl="0"/>
            <a:r>
              <a:rPr lang="en-US" dirty="0">
                <a:hlinkClick r:id="rId13"/>
              </a:rPr>
              <a:t>Gabriel Lippmann</a:t>
            </a:r>
            <a:endParaRPr lang="pt-BR" dirty="0"/>
          </a:p>
          <a:p>
            <a:pPr lvl="0"/>
            <a:r>
              <a:rPr lang="en-US" dirty="0">
                <a:hlinkClick r:id="rId14"/>
              </a:rPr>
              <a:t>Louis Eugène Félix Néel</a:t>
            </a:r>
            <a:endParaRPr lang="pt-BR" dirty="0"/>
          </a:p>
          <a:p>
            <a:pPr lvl="0"/>
            <a:r>
              <a:rPr lang="en-US" dirty="0">
                <a:hlinkClick r:id="rId15"/>
              </a:rPr>
              <a:t>Jean Baptiste Perrin</a:t>
            </a:r>
            <a:r>
              <a:rPr lang="en-US" dirty="0"/>
              <a:t> (1891, </a:t>
            </a:r>
            <a:r>
              <a:rPr lang="en-US" dirty="0">
                <a:hlinkClick r:id="rId16"/>
              </a:rPr>
              <a:t>Premio Nobel de Física</a:t>
            </a:r>
            <a:r>
              <a:rPr lang="en-US" dirty="0"/>
              <a:t> de 1926)</a:t>
            </a:r>
            <a:endParaRPr lang="pt-BR" dirty="0"/>
          </a:p>
          <a:p>
            <a:pPr lvl="0"/>
            <a:r>
              <a:rPr lang="en-US" dirty="0">
                <a:hlinkClick r:id="rId17"/>
              </a:rPr>
              <a:t>Paul Sabatier</a:t>
            </a:r>
            <a:endParaRPr lang="pt-BR" dirty="0"/>
          </a:p>
          <a:p>
            <a:pPr lvl="0"/>
            <a:r>
              <a:rPr lang="en-US" dirty="0">
                <a:hlinkClick r:id="rId18"/>
              </a:rPr>
              <a:t>Alfred Kastler</a:t>
            </a:r>
            <a:r>
              <a:rPr lang="en-US" dirty="0"/>
              <a:t> (1921, </a:t>
            </a:r>
            <a:r>
              <a:rPr lang="en-US" dirty="0">
                <a:hlinkClick r:id="rId16"/>
              </a:rPr>
              <a:t>Premio Nobel de Física</a:t>
            </a:r>
            <a:r>
              <a:rPr lang="en-US" dirty="0"/>
              <a:t> de 1966)</a:t>
            </a:r>
            <a:endParaRPr lang="pt-BR" dirty="0"/>
          </a:p>
          <a:p>
            <a:pPr marL="0" indent="0">
              <a:buNone/>
            </a:pPr>
            <a:r>
              <a:rPr lang="pt-BR" dirty="0"/>
              <a:t> </a:t>
            </a:r>
          </a:p>
          <a:p>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18</a:t>
            </a:fld>
            <a:endParaRPr lang="en-US"/>
          </a:p>
        </p:txBody>
      </p:sp>
    </p:spTree>
    <p:extLst>
      <p:ext uri="{BB962C8B-B14F-4D97-AF65-F5344CB8AC3E}">
        <p14:creationId xmlns:p14="http://schemas.microsoft.com/office/powerpoint/2010/main" val="41176195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
            </a:r>
            <a:br>
              <a:rPr lang="en-US" sz="2400" b="1" dirty="0" smtClean="0"/>
            </a:br>
            <a:r>
              <a:rPr lang="en-US" sz="2400" b="1" dirty="0"/>
              <a:t>2. </a:t>
            </a:r>
            <a:r>
              <a:rPr lang="en-US" sz="2400" b="1" dirty="0" err="1"/>
              <a:t>Biografia</a:t>
            </a:r>
            <a:r>
              <a:rPr lang="en-US" sz="2400" b="1" dirty="0"/>
              <a:t> </a:t>
            </a:r>
            <a:r>
              <a:rPr lang="en-US" sz="2400" b="1" dirty="0" err="1"/>
              <a:t>intelectual</a:t>
            </a:r>
            <a:r>
              <a:rPr lang="en-US" sz="2400" b="1" dirty="0"/>
              <a:t/>
            </a:r>
            <a:br>
              <a:rPr lang="en-US" sz="2400" b="1" dirty="0"/>
            </a:br>
            <a:r>
              <a:rPr lang="en-US" sz="2400" b="1" dirty="0">
                <a:solidFill>
                  <a:srgbClr val="FF0000"/>
                </a:solidFill>
              </a:rPr>
              <a:t>Lucien </a:t>
            </a:r>
            <a:r>
              <a:rPr lang="en-US" sz="2400" b="1" dirty="0" err="1">
                <a:solidFill>
                  <a:srgbClr val="FF0000"/>
                </a:solidFill>
              </a:rPr>
              <a:t>Lévy-Bruhl</a:t>
            </a:r>
            <a:r>
              <a:rPr lang="en-US" sz="2400" b="1" dirty="0">
                <a:solidFill>
                  <a:srgbClr val="FF0000"/>
                </a:solidFill>
              </a:rPr>
              <a:t> </a:t>
            </a:r>
            <a:r>
              <a:rPr lang="en-US" sz="2400" b="1" dirty="0" smtClean="0">
                <a:solidFill>
                  <a:srgbClr val="FF0000"/>
                </a:solidFill>
              </a:rPr>
              <a:t>(1857-1939); </a:t>
            </a:r>
            <a:r>
              <a:rPr lang="en-US" sz="2400" b="1" dirty="0" err="1" smtClean="0">
                <a:solidFill>
                  <a:srgbClr val="FF0000"/>
                </a:solidFill>
              </a:rPr>
              <a:t>Filósofo</a:t>
            </a:r>
            <a:r>
              <a:rPr lang="en-US" sz="2400" b="1" dirty="0" smtClean="0">
                <a:solidFill>
                  <a:srgbClr val="FF0000"/>
                </a:solidFill>
              </a:rPr>
              <a:t> e </a:t>
            </a:r>
            <a:r>
              <a:rPr lang="en-US" sz="2400" b="1" dirty="0" err="1" smtClean="0">
                <a:solidFill>
                  <a:srgbClr val="FF0000"/>
                </a:solidFill>
              </a:rPr>
              <a:t>Sociólogo</a:t>
            </a:r>
            <a:r>
              <a:rPr lang="en-US" sz="2400" b="1" dirty="0" smtClean="0">
                <a:solidFill>
                  <a:srgbClr val="FF0000"/>
                </a:solidFill>
              </a:rPr>
              <a:t> </a:t>
            </a:r>
            <a:r>
              <a:rPr lang="en-US" sz="2400" b="1" dirty="0" err="1" smtClean="0">
                <a:solidFill>
                  <a:srgbClr val="FF0000"/>
                </a:solidFill>
              </a:rPr>
              <a:t>francês</a:t>
            </a:r>
            <a:r>
              <a:rPr lang="en-US" sz="2400" b="1" dirty="0" smtClean="0">
                <a:solidFill>
                  <a:srgbClr val="FF0000"/>
                </a:solidFill>
              </a:rPr>
              <a:t> </a:t>
            </a:r>
            <a:r>
              <a:rPr lang="en-US" sz="2400" b="1" dirty="0"/>
              <a:t/>
            </a:r>
            <a:br>
              <a:rPr lang="en-US" sz="2400" b="1" dirty="0"/>
            </a:br>
            <a:endParaRPr lang="en-US" sz="2400" b="1" dirty="0"/>
          </a:p>
        </p:txBody>
      </p:sp>
      <p:sp>
        <p:nvSpPr>
          <p:cNvPr id="3" name="Content Placeholder 2"/>
          <p:cNvSpPr>
            <a:spLocks noGrp="1"/>
          </p:cNvSpPr>
          <p:nvPr>
            <p:ph idx="1"/>
          </p:nvPr>
        </p:nvSpPr>
        <p:spPr/>
        <p:txBody>
          <a:bodyPr>
            <a:noAutofit/>
          </a:bodyPr>
          <a:lstStyle/>
          <a:p>
            <a:pPr marL="0" indent="0">
              <a:lnSpc>
                <a:spcPct val="150000"/>
              </a:lnSpc>
              <a:buNone/>
            </a:pPr>
            <a:endParaRPr lang="en-US" sz="1000" dirty="0" smtClean="0"/>
          </a:p>
          <a:p>
            <a:pPr marL="0" indent="0">
              <a:lnSpc>
                <a:spcPct val="150000"/>
              </a:lnSpc>
              <a:buNone/>
            </a:pPr>
            <a:r>
              <a:rPr lang="en-US" sz="1000" dirty="0" smtClean="0"/>
              <a:t>De 1899 a 1882 </a:t>
            </a:r>
            <a:r>
              <a:rPr lang="en-US" sz="1000" dirty="0" err="1" smtClean="0"/>
              <a:t>lecionou</a:t>
            </a:r>
            <a:r>
              <a:rPr lang="en-US" sz="1000" dirty="0" smtClean="0"/>
              <a:t> </a:t>
            </a:r>
            <a:r>
              <a:rPr lang="en-US" sz="1000" dirty="0" err="1" smtClean="0"/>
              <a:t>filosofia</a:t>
            </a:r>
            <a:r>
              <a:rPr lang="en-US" sz="1000" dirty="0" smtClean="0"/>
              <a:t> no </a:t>
            </a:r>
            <a:r>
              <a:rPr lang="en-US" sz="1000" dirty="0" err="1" smtClean="0"/>
              <a:t>liceu</a:t>
            </a:r>
            <a:r>
              <a:rPr lang="en-US" sz="1000" dirty="0" smtClean="0"/>
              <a:t> de Poitiers e </a:t>
            </a:r>
            <a:r>
              <a:rPr lang="en-US" sz="1000" dirty="0" err="1" smtClean="0"/>
              <a:t>depois</a:t>
            </a:r>
            <a:r>
              <a:rPr lang="en-US" sz="1000" dirty="0" smtClean="0"/>
              <a:t>, entre 1882 e 1885 no </a:t>
            </a:r>
            <a:r>
              <a:rPr lang="en-US" sz="1000" dirty="0" err="1" smtClean="0"/>
              <a:t>liceu</a:t>
            </a:r>
            <a:r>
              <a:rPr lang="en-US" sz="1000" dirty="0" smtClean="0"/>
              <a:t> de A miens. </a:t>
            </a:r>
            <a:r>
              <a:rPr lang="en-US" sz="1000" dirty="0" err="1" smtClean="0"/>
              <a:t>Doutorou</a:t>
            </a:r>
            <a:r>
              <a:rPr lang="en-US" sz="1000" dirty="0" smtClean="0"/>
              <a:t>-se  </a:t>
            </a:r>
            <a:r>
              <a:rPr lang="en-US" sz="1000" dirty="0" err="1" smtClean="0"/>
              <a:t>em</a:t>
            </a:r>
            <a:r>
              <a:rPr lang="en-US" sz="1000" dirty="0" smtClean="0"/>
              <a:t> </a:t>
            </a:r>
            <a:r>
              <a:rPr lang="en-US" sz="1000" dirty="0" err="1" smtClean="0"/>
              <a:t>filosofia</a:t>
            </a:r>
            <a:r>
              <a:rPr lang="en-US" sz="1000" dirty="0" smtClean="0"/>
              <a:t> </a:t>
            </a:r>
            <a:r>
              <a:rPr lang="en-US" sz="1000" dirty="0" err="1" smtClean="0"/>
              <a:t>em</a:t>
            </a:r>
            <a:r>
              <a:rPr lang="en-US" sz="1000" dirty="0" smtClean="0"/>
              <a:t> 1884 com a </a:t>
            </a:r>
            <a:r>
              <a:rPr lang="en-US" sz="1000" dirty="0" err="1" smtClean="0"/>
              <a:t>tese</a:t>
            </a:r>
            <a:r>
              <a:rPr lang="en-US" sz="1000" dirty="0" smtClean="0"/>
              <a:t> </a:t>
            </a:r>
            <a:r>
              <a:rPr lang="en-US" sz="1000" i="1" dirty="0" smtClean="0"/>
              <a:t>A </a:t>
            </a:r>
            <a:r>
              <a:rPr lang="en-US" sz="1000" i="1" dirty="0" err="1" smtClean="0"/>
              <a:t>ideia</a:t>
            </a:r>
            <a:r>
              <a:rPr lang="en-US" sz="1000" i="1" dirty="0" smtClean="0"/>
              <a:t> de </a:t>
            </a:r>
            <a:r>
              <a:rPr lang="en-US" sz="1000" i="1" dirty="0" err="1" smtClean="0"/>
              <a:t>responsabilidade</a:t>
            </a:r>
            <a:r>
              <a:rPr lang="en-US" sz="1000" dirty="0" smtClean="0"/>
              <a:t>. No </a:t>
            </a:r>
            <a:r>
              <a:rPr lang="en-US" sz="1000" dirty="0" err="1" smtClean="0"/>
              <a:t>ano</a:t>
            </a:r>
            <a:r>
              <a:rPr lang="en-US" sz="1000" dirty="0" smtClean="0"/>
              <a:t> </a:t>
            </a:r>
            <a:r>
              <a:rPr lang="en-US" sz="1000" dirty="0" err="1" smtClean="0"/>
              <a:t>seguinte</a:t>
            </a:r>
            <a:r>
              <a:rPr lang="en-US" sz="1000" dirty="0" smtClean="0"/>
              <a:t> </a:t>
            </a:r>
            <a:r>
              <a:rPr lang="en-US" sz="1000" dirty="0" err="1" smtClean="0"/>
              <a:t>passou</a:t>
            </a:r>
            <a:r>
              <a:rPr lang="en-US" sz="1000" dirty="0" smtClean="0"/>
              <a:t> a </a:t>
            </a:r>
            <a:r>
              <a:rPr lang="en-US" sz="1000" dirty="0" err="1" smtClean="0"/>
              <a:t>lecionar</a:t>
            </a:r>
            <a:r>
              <a:rPr lang="en-US" sz="1000" dirty="0" smtClean="0"/>
              <a:t> no </a:t>
            </a:r>
            <a:r>
              <a:rPr lang="en-US" sz="1000" dirty="0" err="1" smtClean="0"/>
              <a:t>liceu</a:t>
            </a:r>
            <a:r>
              <a:rPr lang="en-US" sz="1000" dirty="0" smtClean="0"/>
              <a:t> Louis le Grand, de </a:t>
            </a:r>
            <a:r>
              <a:rPr lang="en-US" sz="1000" dirty="0" err="1" smtClean="0"/>
              <a:t>onde</a:t>
            </a:r>
            <a:r>
              <a:rPr lang="en-US" sz="1000" dirty="0" smtClean="0"/>
              <a:t> </a:t>
            </a:r>
            <a:r>
              <a:rPr lang="en-US" sz="1000" dirty="0" err="1" smtClean="0"/>
              <a:t>saiu</a:t>
            </a:r>
            <a:r>
              <a:rPr lang="en-US" sz="1000" dirty="0" smtClean="0"/>
              <a:t> </a:t>
            </a:r>
            <a:r>
              <a:rPr lang="en-US" sz="1000" dirty="0" err="1" smtClean="0"/>
              <a:t>em</a:t>
            </a:r>
            <a:r>
              <a:rPr lang="en-US" sz="1000" dirty="0" smtClean="0"/>
              <a:t> 1895. </a:t>
            </a:r>
            <a:r>
              <a:rPr lang="en-US" sz="1000" dirty="0" err="1" smtClean="0"/>
              <a:t>Foi</a:t>
            </a:r>
            <a:r>
              <a:rPr lang="en-US" sz="1000" dirty="0" smtClean="0"/>
              <a:t> </a:t>
            </a:r>
            <a:r>
              <a:rPr lang="en-US" sz="1000" dirty="0" err="1" smtClean="0"/>
              <a:t>nomeado</a:t>
            </a:r>
            <a:r>
              <a:rPr lang="en-US" sz="1000" dirty="0" smtClean="0"/>
              <a:t> </a:t>
            </a:r>
            <a:r>
              <a:rPr lang="en-US" sz="1000" dirty="0" err="1" smtClean="0"/>
              <a:t>diretor</a:t>
            </a:r>
            <a:r>
              <a:rPr lang="en-US" sz="1000" dirty="0" smtClean="0"/>
              <a:t> de </a:t>
            </a:r>
            <a:r>
              <a:rPr lang="en-US" sz="1000" dirty="0" err="1" smtClean="0"/>
              <a:t>estudos</a:t>
            </a:r>
            <a:r>
              <a:rPr lang="en-US" sz="1000" dirty="0" smtClean="0"/>
              <a:t> </a:t>
            </a:r>
            <a:r>
              <a:rPr lang="en-US" sz="1000" dirty="0" err="1" smtClean="0"/>
              <a:t>na</a:t>
            </a:r>
            <a:r>
              <a:rPr lang="en-US" sz="1000" dirty="0" smtClean="0"/>
              <a:t>  </a:t>
            </a:r>
            <a:r>
              <a:rPr lang="en-US" sz="1000" dirty="0" err="1" smtClean="0"/>
              <a:t>sourbonne</a:t>
            </a:r>
            <a:r>
              <a:rPr lang="en-US" sz="1000" dirty="0" smtClean="0"/>
              <a:t> </a:t>
            </a:r>
            <a:r>
              <a:rPr lang="en-US" sz="1000" dirty="0" err="1" smtClean="0"/>
              <a:t>em</a:t>
            </a:r>
            <a:r>
              <a:rPr lang="en-US" sz="1000" dirty="0" smtClean="0"/>
              <a:t> 1900. </a:t>
            </a:r>
            <a:r>
              <a:rPr lang="en-US" sz="1000" dirty="0" err="1" smtClean="0"/>
              <a:t>Dois</a:t>
            </a:r>
            <a:r>
              <a:rPr lang="en-US" sz="1000" dirty="0" smtClean="0"/>
              <a:t> </a:t>
            </a:r>
            <a:r>
              <a:rPr lang="en-US" sz="1000" dirty="0" err="1" smtClean="0"/>
              <a:t>anos</a:t>
            </a:r>
            <a:r>
              <a:rPr lang="en-US" sz="1000" dirty="0" smtClean="0"/>
              <a:t> </a:t>
            </a:r>
            <a:r>
              <a:rPr lang="en-US" sz="1000" dirty="0" err="1" smtClean="0"/>
              <a:t>depois</a:t>
            </a:r>
            <a:r>
              <a:rPr lang="en-US" sz="1000" dirty="0" smtClean="0"/>
              <a:t> </a:t>
            </a:r>
            <a:r>
              <a:rPr lang="en-US" sz="1000" dirty="0" err="1" smtClean="0"/>
              <a:t>substituiu</a:t>
            </a:r>
            <a:r>
              <a:rPr lang="en-US" sz="1000" dirty="0"/>
              <a:t> </a:t>
            </a:r>
            <a:r>
              <a:rPr lang="en-US" sz="1000" dirty="0" err="1" smtClean="0"/>
              <a:t>Émile</a:t>
            </a:r>
            <a:r>
              <a:rPr lang="en-US" sz="1000" dirty="0" smtClean="0"/>
              <a:t> </a:t>
            </a:r>
            <a:r>
              <a:rPr lang="en-US" sz="1000" dirty="0" err="1" smtClean="0"/>
              <a:t>Boutroux</a:t>
            </a:r>
            <a:r>
              <a:rPr lang="en-US" sz="1000" dirty="0" smtClean="0"/>
              <a:t> </a:t>
            </a:r>
            <a:r>
              <a:rPr lang="en-US" sz="1000" dirty="0" err="1" smtClean="0"/>
              <a:t>na</a:t>
            </a:r>
            <a:r>
              <a:rPr lang="en-US" sz="1000" dirty="0" smtClean="0"/>
              <a:t> </a:t>
            </a:r>
            <a:r>
              <a:rPr lang="en-US" sz="1000" dirty="0" err="1" smtClean="0"/>
              <a:t>cadeira</a:t>
            </a:r>
            <a:r>
              <a:rPr lang="en-US" sz="1000" dirty="0" smtClean="0"/>
              <a:t> de </a:t>
            </a:r>
            <a:r>
              <a:rPr lang="en-US" sz="1000" dirty="0" err="1" smtClean="0"/>
              <a:t>história</a:t>
            </a:r>
            <a:r>
              <a:rPr lang="en-US" sz="1000" dirty="0" smtClean="0"/>
              <a:t> da </a:t>
            </a:r>
            <a:r>
              <a:rPr lang="en-US" sz="1000" dirty="0" err="1" smtClean="0"/>
              <a:t>filosofia</a:t>
            </a:r>
            <a:r>
              <a:rPr lang="en-US" sz="1000" dirty="0" smtClean="0"/>
              <a:t>.</a:t>
            </a:r>
            <a:endParaRPr lang="en-US" sz="1000" dirty="0" smtClean="0">
              <a:hlinkClick r:id="rId2"/>
            </a:endParaRPr>
          </a:p>
          <a:p>
            <a:pPr>
              <a:lnSpc>
                <a:spcPct val="150000"/>
              </a:lnSpc>
            </a:pPr>
            <a:endParaRPr lang="en-US" sz="1000" dirty="0">
              <a:hlinkClick r:id="rId2"/>
            </a:endParaRPr>
          </a:p>
          <a:p>
            <a:pPr marL="0" indent="0" algn="just">
              <a:lnSpc>
                <a:spcPct val="150000"/>
              </a:lnSpc>
              <a:buNone/>
            </a:pPr>
            <a:r>
              <a:rPr lang="en-US" sz="1000" b="1" dirty="0" smtClean="0"/>
              <a:t>Levy</a:t>
            </a:r>
            <a:r>
              <a:rPr lang="en-US" sz="1000" b="1" dirty="0"/>
              <a:t>-</a:t>
            </a:r>
            <a:r>
              <a:rPr lang="en-US" sz="1000" b="1" dirty="0" err="1"/>
              <a:t>Bruhl</a:t>
            </a:r>
            <a:r>
              <a:rPr lang="en-US" sz="1000" b="1" dirty="0"/>
              <a:t> (professor da </a:t>
            </a:r>
            <a:r>
              <a:rPr lang="en-US" sz="1000" b="1" dirty="0" err="1"/>
              <a:t>Sourbonne</a:t>
            </a:r>
            <a:r>
              <a:rPr lang="en-US" sz="1000" b="1" dirty="0"/>
              <a:t>, </a:t>
            </a:r>
            <a:r>
              <a:rPr lang="en-US" sz="1000" b="1" dirty="0" err="1"/>
              <a:t>desde</a:t>
            </a:r>
            <a:r>
              <a:rPr lang="en-US" sz="1000" b="1" dirty="0"/>
              <a:t> 1900), </a:t>
            </a:r>
            <a:r>
              <a:rPr lang="en-US" sz="1000" b="1" dirty="0" err="1" smtClean="0"/>
              <a:t>procurou</a:t>
            </a:r>
            <a:r>
              <a:rPr lang="en-US" sz="1000" b="1" dirty="0"/>
              <a:t>, sob a </a:t>
            </a:r>
            <a:r>
              <a:rPr lang="en-US" sz="1000" b="1" dirty="0" err="1"/>
              <a:t>influência</a:t>
            </a:r>
            <a:r>
              <a:rPr lang="en-US" sz="1000" b="1" dirty="0"/>
              <a:t> de </a:t>
            </a:r>
            <a:r>
              <a:rPr lang="en-US" sz="1000" b="1" dirty="0" err="1"/>
              <a:t>Émile</a:t>
            </a:r>
            <a:r>
              <a:rPr lang="en-US" sz="1000" b="1" dirty="0"/>
              <a:t> Durkheim, </a:t>
            </a:r>
            <a:r>
              <a:rPr lang="en-US" sz="1000" b="1" dirty="0" err="1"/>
              <a:t>elaborar</a:t>
            </a:r>
            <a:r>
              <a:rPr lang="en-US" sz="1000" b="1" dirty="0"/>
              <a:t> </a:t>
            </a:r>
            <a:r>
              <a:rPr lang="en-US" sz="1000" b="1" dirty="0" err="1"/>
              <a:t>uma</a:t>
            </a:r>
            <a:r>
              <a:rPr lang="en-US" sz="1000" b="1" dirty="0"/>
              <a:t> </a:t>
            </a:r>
            <a:r>
              <a:rPr lang="en-US" sz="1000" b="1" dirty="0" err="1"/>
              <a:t>ciência</a:t>
            </a:r>
            <a:r>
              <a:rPr lang="en-US" sz="1000" b="1" dirty="0"/>
              <a:t> dos costumes. </a:t>
            </a:r>
            <a:r>
              <a:rPr lang="en-US" sz="1000" b="1" dirty="0" err="1"/>
              <a:t>Acreditava</a:t>
            </a:r>
            <a:r>
              <a:rPr lang="en-US" sz="1000" b="1" dirty="0"/>
              <a:t> </a:t>
            </a:r>
            <a:r>
              <a:rPr lang="en-US" sz="1000" b="1" dirty="0" err="1"/>
              <a:t>que</a:t>
            </a:r>
            <a:r>
              <a:rPr lang="en-US" sz="1000" b="1" dirty="0"/>
              <a:t> a moral era </a:t>
            </a:r>
            <a:r>
              <a:rPr lang="en-US" sz="1000" b="1" dirty="0" err="1"/>
              <a:t>determinada</a:t>
            </a:r>
            <a:r>
              <a:rPr lang="en-US" sz="1000" b="1" dirty="0"/>
              <a:t> </a:t>
            </a:r>
            <a:r>
              <a:rPr lang="en-US" sz="1000" b="1" dirty="0" err="1"/>
              <a:t>pelas</a:t>
            </a:r>
            <a:r>
              <a:rPr lang="en-US" sz="1000" b="1" dirty="0"/>
              <a:t> </a:t>
            </a:r>
            <a:r>
              <a:rPr lang="en-US" sz="1000" b="1" dirty="0" err="1"/>
              <a:t>épocas</a:t>
            </a:r>
            <a:r>
              <a:rPr lang="en-US" sz="1000" b="1" dirty="0"/>
              <a:t> </a:t>
            </a:r>
            <a:r>
              <a:rPr lang="en-US" sz="1000" b="1" dirty="0" err="1"/>
              <a:t>históricas</a:t>
            </a:r>
            <a:r>
              <a:rPr lang="en-US" sz="1000" b="1" dirty="0"/>
              <a:t> e </a:t>
            </a:r>
            <a:r>
              <a:rPr lang="en-US" sz="1000" b="1" dirty="0" err="1"/>
              <a:t>pelos</a:t>
            </a:r>
            <a:r>
              <a:rPr lang="en-US" sz="1000" b="1" dirty="0"/>
              <a:t> </a:t>
            </a:r>
            <a:r>
              <a:rPr lang="en-US" sz="1000" b="1" dirty="0" err="1"/>
              <a:t>grupos</a:t>
            </a:r>
            <a:r>
              <a:rPr lang="en-US" sz="1000" b="1" dirty="0"/>
              <a:t> </a:t>
            </a:r>
            <a:r>
              <a:rPr lang="en-US" sz="1000" b="1" dirty="0" err="1"/>
              <a:t>sociais</a:t>
            </a:r>
            <a:r>
              <a:rPr lang="en-US" sz="1000" b="1" dirty="0"/>
              <a:t>, </a:t>
            </a:r>
            <a:r>
              <a:rPr lang="en-US" sz="1000" b="1" dirty="0" err="1"/>
              <a:t>considerando</a:t>
            </a:r>
            <a:r>
              <a:rPr lang="en-US" sz="1000" b="1" dirty="0"/>
              <a:t>-as, </a:t>
            </a:r>
            <a:r>
              <a:rPr lang="en-US" sz="1000" b="1" dirty="0" err="1"/>
              <a:t>pois</a:t>
            </a:r>
            <a:r>
              <a:rPr lang="en-US" sz="1000" b="1" dirty="0"/>
              <a:t>, </a:t>
            </a:r>
            <a:r>
              <a:rPr lang="en-US" sz="1000" b="1" dirty="0" err="1"/>
              <a:t>relativas</a:t>
            </a:r>
            <a:r>
              <a:rPr lang="en-US" sz="1000" b="1" dirty="0"/>
              <a:t> e </a:t>
            </a:r>
            <a:r>
              <a:rPr lang="en-US" sz="1000" b="1" dirty="0" err="1"/>
              <a:t>passíveis</a:t>
            </a:r>
            <a:r>
              <a:rPr lang="en-US" sz="1000" b="1" dirty="0"/>
              <a:t> de </a:t>
            </a:r>
            <a:r>
              <a:rPr lang="en-US" sz="1000" b="1" dirty="0" err="1"/>
              <a:t>serem</a:t>
            </a:r>
            <a:r>
              <a:rPr lang="en-US" sz="1000" b="1" dirty="0"/>
              <a:t> </a:t>
            </a:r>
            <a:r>
              <a:rPr lang="en-US" sz="1000" b="1" dirty="0" err="1"/>
              <a:t>ou</a:t>
            </a:r>
            <a:r>
              <a:rPr lang="en-US" sz="1000" b="1" dirty="0"/>
              <a:t> </a:t>
            </a:r>
            <a:r>
              <a:rPr lang="en-US" sz="1000" b="1" dirty="0" err="1"/>
              <a:t>não</a:t>
            </a:r>
            <a:r>
              <a:rPr lang="en-US" sz="1000" b="1" dirty="0"/>
              <a:t> </a:t>
            </a:r>
            <a:r>
              <a:rPr lang="en-US" sz="1000" b="1" dirty="0" err="1"/>
              <a:t>acietas</a:t>
            </a:r>
            <a:r>
              <a:rPr lang="en-US" sz="1000" b="1" dirty="0"/>
              <a:t> </a:t>
            </a:r>
            <a:r>
              <a:rPr lang="en-US" sz="1000" b="1" dirty="0" err="1"/>
              <a:t>pelos</a:t>
            </a:r>
            <a:r>
              <a:rPr lang="en-US" sz="1000" b="1" dirty="0"/>
              <a:t> </a:t>
            </a:r>
            <a:r>
              <a:rPr lang="en-US" sz="1000" b="1" dirty="0" err="1"/>
              <a:t>homens</a:t>
            </a:r>
            <a:r>
              <a:rPr lang="en-US" sz="1000" b="1" dirty="0"/>
              <a:t>, </a:t>
            </a:r>
            <a:r>
              <a:rPr lang="en-US" sz="1000" b="1" dirty="0" err="1"/>
              <a:t>constituindo</a:t>
            </a:r>
            <a:r>
              <a:rPr lang="en-US" sz="1000" b="1" dirty="0"/>
              <a:t>-se, </a:t>
            </a:r>
            <a:r>
              <a:rPr lang="en-US" sz="1000" b="1" dirty="0" err="1"/>
              <a:t>pois</a:t>
            </a:r>
            <a:r>
              <a:rPr lang="en-US" sz="1000" b="1" dirty="0"/>
              <a:t>, </a:t>
            </a:r>
            <a:r>
              <a:rPr lang="en-US" sz="1000" b="1" dirty="0" err="1"/>
              <a:t>num</a:t>
            </a:r>
            <a:r>
              <a:rPr lang="en-US" sz="1000" b="1" dirty="0"/>
              <a:t> </a:t>
            </a:r>
            <a:r>
              <a:rPr lang="en-US" sz="1000" b="1" dirty="0" err="1"/>
              <a:t>meio</a:t>
            </a:r>
            <a:r>
              <a:rPr lang="en-US" sz="1000" b="1" dirty="0"/>
              <a:t> (</a:t>
            </a:r>
            <a:r>
              <a:rPr lang="en-US" sz="1000" b="1" dirty="0" err="1"/>
              <a:t>variável</a:t>
            </a:r>
            <a:r>
              <a:rPr lang="en-US" sz="1000" b="1" dirty="0"/>
              <a:t>, de </a:t>
            </a:r>
            <a:r>
              <a:rPr lang="en-US" sz="1000" b="1" dirty="0" err="1"/>
              <a:t>acordo</a:t>
            </a:r>
            <a:r>
              <a:rPr lang="en-US" sz="1000" b="1" dirty="0"/>
              <a:t> com as </a:t>
            </a:r>
            <a:r>
              <a:rPr lang="en-US" sz="1000" b="1" dirty="0" err="1"/>
              <a:t>diferentes</a:t>
            </a:r>
            <a:r>
              <a:rPr lang="en-US" sz="1000" b="1" dirty="0"/>
              <a:t> </a:t>
            </a:r>
            <a:r>
              <a:rPr lang="en-US" sz="1000" b="1" dirty="0" err="1"/>
              <a:t>culturas</a:t>
            </a:r>
            <a:r>
              <a:rPr lang="en-US" sz="1000" b="1" dirty="0"/>
              <a:t>) </a:t>
            </a:r>
            <a:r>
              <a:rPr lang="en-US" sz="1000" b="1" dirty="0" err="1"/>
              <a:t>que</a:t>
            </a:r>
            <a:r>
              <a:rPr lang="en-US" sz="1000" b="1" dirty="0"/>
              <a:t> </a:t>
            </a:r>
            <a:r>
              <a:rPr lang="en-US" sz="1000" b="1" dirty="0" err="1"/>
              <a:t>os</a:t>
            </a:r>
            <a:r>
              <a:rPr lang="en-US" sz="1000" b="1" dirty="0"/>
              <a:t> </a:t>
            </a:r>
            <a:r>
              <a:rPr lang="en-US" sz="1000" b="1" dirty="0" err="1"/>
              <a:t>homens</a:t>
            </a:r>
            <a:r>
              <a:rPr lang="en-US" sz="1000" b="1" dirty="0"/>
              <a:t> </a:t>
            </a:r>
            <a:r>
              <a:rPr lang="en-US" sz="1000" b="1" dirty="0" err="1"/>
              <a:t>utilizavam</a:t>
            </a:r>
            <a:r>
              <a:rPr lang="en-US" sz="1000" b="1" dirty="0"/>
              <a:t>-se par </a:t>
            </a:r>
            <a:r>
              <a:rPr lang="en-US" sz="1000" b="1" dirty="0" err="1"/>
              <a:t>arelacionar</a:t>
            </a:r>
            <a:r>
              <a:rPr lang="en-US" sz="1000" b="1" dirty="0"/>
              <a:t>-se com o </a:t>
            </a:r>
            <a:r>
              <a:rPr lang="en-US" sz="1000" b="1" dirty="0" err="1"/>
              <a:t>mund</a:t>
            </a:r>
            <a:r>
              <a:rPr lang="en-US" sz="1000" dirty="0" err="1"/>
              <a:t>o</a:t>
            </a:r>
            <a:r>
              <a:rPr lang="en-US" sz="1000" dirty="0"/>
              <a:t>.</a:t>
            </a:r>
          </a:p>
          <a:p>
            <a:pPr marL="0" indent="0" algn="just">
              <a:lnSpc>
                <a:spcPct val="150000"/>
              </a:lnSpc>
              <a:buNone/>
            </a:pPr>
            <a:endParaRPr lang="pt-BR" sz="1000" dirty="0"/>
          </a:p>
          <a:p>
            <a:pPr marL="0" indent="0">
              <a:lnSpc>
                <a:spcPct val="150000"/>
              </a:lnSpc>
              <a:buNone/>
            </a:pPr>
            <a:r>
              <a:rPr lang="en-US" sz="1000" dirty="0" smtClean="0"/>
              <a:t>Para </a:t>
            </a:r>
            <a:r>
              <a:rPr lang="en-US" sz="1000" dirty="0" err="1"/>
              <a:t>comprovar</a:t>
            </a:r>
            <a:r>
              <a:rPr lang="en-US" sz="1000" dirty="0"/>
              <a:t> </a:t>
            </a:r>
            <a:r>
              <a:rPr lang="en-US" sz="1000" dirty="0" err="1"/>
              <a:t>suas</a:t>
            </a:r>
            <a:r>
              <a:rPr lang="en-US" sz="1000" dirty="0"/>
              <a:t> </a:t>
            </a:r>
            <a:r>
              <a:rPr lang="en-US" sz="1000" dirty="0" err="1"/>
              <a:t>teses</a:t>
            </a:r>
            <a:r>
              <a:rPr lang="en-US" sz="1000" dirty="0"/>
              <a:t>, </a:t>
            </a:r>
            <a:r>
              <a:rPr lang="en-US" sz="1000" dirty="0" err="1"/>
              <a:t>dedicou</a:t>
            </a:r>
            <a:r>
              <a:rPr lang="en-US" sz="1000" dirty="0"/>
              <a:t>-se </a:t>
            </a:r>
            <a:r>
              <a:rPr lang="en-US" sz="1000" dirty="0" err="1"/>
              <a:t>principalmente</a:t>
            </a:r>
            <a:r>
              <a:rPr lang="en-US" sz="1000" dirty="0"/>
              <a:t> </a:t>
            </a:r>
            <a:r>
              <a:rPr lang="en-US" sz="1000" dirty="0" err="1"/>
              <a:t>ao</a:t>
            </a:r>
            <a:r>
              <a:rPr lang="en-US" sz="1000" dirty="0"/>
              <a:t> </a:t>
            </a:r>
            <a:r>
              <a:rPr lang="en-US" sz="1000" dirty="0" err="1"/>
              <a:t>estudo</a:t>
            </a:r>
            <a:r>
              <a:rPr lang="en-US" sz="1000" dirty="0"/>
              <a:t> das </a:t>
            </a:r>
            <a:r>
              <a:rPr lang="en-US" sz="1000" dirty="0" err="1"/>
              <a:t>sociedades</a:t>
            </a:r>
            <a:r>
              <a:rPr lang="en-US" sz="1000" dirty="0"/>
              <a:t> </a:t>
            </a:r>
            <a:r>
              <a:rPr lang="en-US" sz="1000" dirty="0" err="1"/>
              <a:t>chamadas</a:t>
            </a:r>
            <a:r>
              <a:rPr lang="en-US" sz="1000" dirty="0"/>
              <a:t> </a:t>
            </a:r>
            <a:r>
              <a:rPr lang="en-US" sz="1000" dirty="0" err="1"/>
              <a:t>primitivas</a:t>
            </a:r>
            <a:r>
              <a:rPr lang="en-US" sz="1000" dirty="0"/>
              <a:t>. </a:t>
            </a:r>
            <a:r>
              <a:rPr lang="en-US" sz="1000" dirty="0" smtClean="0"/>
              <a:t>Segundo </a:t>
            </a:r>
            <a:r>
              <a:rPr lang="en-US" sz="1000" dirty="0" err="1"/>
              <a:t>Lévy-Bruhl</a:t>
            </a:r>
            <a:r>
              <a:rPr lang="en-US" sz="1000" dirty="0"/>
              <a:t>, </a:t>
            </a:r>
            <a:r>
              <a:rPr lang="en-US" sz="1000" dirty="0" err="1"/>
              <a:t>os</a:t>
            </a:r>
            <a:r>
              <a:rPr lang="en-US" sz="1000" dirty="0"/>
              <a:t> </a:t>
            </a:r>
            <a:r>
              <a:rPr lang="en-US" sz="1000" dirty="0" err="1"/>
              <a:t>homens</a:t>
            </a:r>
            <a:r>
              <a:rPr lang="en-US" sz="1000" dirty="0"/>
              <a:t> das </a:t>
            </a:r>
            <a:r>
              <a:rPr lang="en-US" sz="1000" dirty="0" err="1"/>
              <a:t>sociedades</a:t>
            </a:r>
            <a:r>
              <a:rPr lang="en-US" sz="1000" dirty="0"/>
              <a:t> </a:t>
            </a:r>
            <a:r>
              <a:rPr lang="en-US" sz="1000" dirty="0" err="1"/>
              <a:t>chamadas</a:t>
            </a:r>
            <a:r>
              <a:rPr lang="en-US" sz="1000" dirty="0"/>
              <a:t> </a:t>
            </a:r>
            <a:r>
              <a:rPr lang="en-US" sz="1000" dirty="0" err="1"/>
              <a:t>pouco</a:t>
            </a:r>
            <a:r>
              <a:rPr lang="en-US" sz="1000" dirty="0"/>
              <a:t> </a:t>
            </a:r>
            <a:r>
              <a:rPr lang="en-US" sz="1000" dirty="0" err="1"/>
              <a:t>diferenciadas</a:t>
            </a:r>
            <a:r>
              <a:rPr lang="en-US" sz="1000" dirty="0"/>
              <a:t> </a:t>
            </a:r>
            <a:r>
              <a:rPr lang="en-US" sz="1000" dirty="0" err="1"/>
              <a:t>teriam</a:t>
            </a:r>
            <a:r>
              <a:rPr lang="en-US" sz="1000" dirty="0"/>
              <a:t> </a:t>
            </a:r>
            <a:r>
              <a:rPr lang="en-US" sz="1000" dirty="0" err="1"/>
              <a:t>uma</a:t>
            </a:r>
            <a:r>
              <a:rPr lang="en-US" sz="1000" dirty="0"/>
              <a:t> </a:t>
            </a:r>
            <a:r>
              <a:rPr lang="en-US" sz="1000" dirty="0" err="1"/>
              <a:t>mentalidade</a:t>
            </a:r>
            <a:r>
              <a:rPr lang="en-US" sz="1000" dirty="0"/>
              <a:t> </a:t>
            </a:r>
            <a:r>
              <a:rPr lang="en-US" sz="1000" dirty="0" err="1"/>
              <a:t>pré-lógica</a:t>
            </a:r>
            <a:r>
              <a:rPr lang="en-US" sz="1000" dirty="0"/>
              <a:t>, </a:t>
            </a:r>
            <a:r>
              <a:rPr lang="en-US" sz="1000" dirty="0" err="1"/>
              <a:t>que</a:t>
            </a:r>
            <a:r>
              <a:rPr lang="en-US" sz="1000" dirty="0"/>
              <a:t> </a:t>
            </a:r>
            <a:r>
              <a:rPr lang="en-US" sz="1000" dirty="0" err="1"/>
              <a:t>não</a:t>
            </a:r>
            <a:r>
              <a:rPr lang="en-US" sz="1000" dirty="0"/>
              <a:t> </a:t>
            </a:r>
            <a:r>
              <a:rPr lang="en-US" sz="1000" dirty="0" err="1"/>
              <a:t>estaria</a:t>
            </a:r>
            <a:r>
              <a:rPr lang="en-US" sz="1000" dirty="0"/>
              <a:t> </a:t>
            </a:r>
            <a:r>
              <a:rPr lang="en-US" sz="1000" dirty="0" err="1"/>
              <a:t>submetida</a:t>
            </a:r>
            <a:r>
              <a:rPr lang="en-US" sz="1000" dirty="0"/>
              <a:t> </a:t>
            </a:r>
            <a:r>
              <a:rPr lang="en-US" sz="1000" dirty="0" err="1"/>
              <a:t>aos</a:t>
            </a:r>
            <a:r>
              <a:rPr lang="en-US" sz="1000" dirty="0"/>
              <a:t> </a:t>
            </a:r>
            <a:r>
              <a:rPr lang="en-US" sz="1000" dirty="0" err="1"/>
              <a:t>princípios</a:t>
            </a:r>
            <a:r>
              <a:rPr lang="en-US" sz="1000" dirty="0"/>
              <a:t> de </a:t>
            </a:r>
            <a:r>
              <a:rPr lang="en-US" sz="1000" dirty="0" err="1"/>
              <a:t>contradição</a:t>
            </a:r>
            <a:r>
              <a:rPr lang="en-US" sz="1000" dirty="0"/>
              <a:t> e </a:t>
            </a:r>
            <a:r>
              <a:rPr lang="en-US" sz="1000" dirty="0" err="1"/>
              <a:t>causalidade</a:t>
            </a:r>
            <a:r>
              <a:rPr lang="en-US" sz="1000" dirty="0"/>
              <a:t>, mas </a:t>
            </a:r>
            <a:r>
              <a:rPr lang="en-US" sz="1000" dirty="0" err="1"/>
              <a:t>seria</a:t>
            </a:r>
            <a:r>
              <a:rPr lang="en-US" sz="1000" dirty="0"/>
              <a:t> </a:t>
            </a:r>
            <a:r>
              <a:rPr lang="en-US" sz="1000" dirty="0" err="1"/>
              <a:t>baseada</a:t>
            </a:r>
            <a:r>
              <a:rPr lang="en-US" sz="1000" dirty="0"/>
              <a:t> </a:t>
            </a:r>
            <a:r>
              <a:rPr lang="en-US" sz="1000" dirty="0" err="1"/>
              <a:t>em</a:t>
            </a:r>
            <a:r>
              <a:rPr lang="en-US" sz="1000" dirty="0"/>
              <a:t> </a:t>
            </a:r>
            <a:r>
              <a:rPr lang="en-US" sz="1000" dirty="0" err="1"/>
              <a:t>representações</a:t>
            </a:r>
            <a:r>
              <a:rPr lang="en-US" sz="1000" dirty="0"/>
              <a:t> </a:t>
            </a:r>
            <a:r>
              <a:rPr lang="en-US" sz="1000" dirty="0" err="1" smtClean="0"/>
              <a:t>míticas</a:t>
            </a:r>
            <a:r>
              <a:rPr lang="en-US" sz="1000" dirty="0" smtClean="0"/>
              <a:t>. </a:t>
            </a:r>
            <a:r>
              <a:rPr lang="en-US" sz="1000" b="1" dirty="0" smtClean="0"/>
              <a:t>A </a:t>
            </a:r>
            <a:r>
              <a:rPr lang="en-US" sz="1000" b="1" dirty="0" err="1"/>
              <a:t>grande</a:t>
            </a:r>
            <a:r>
              <a:rPr lang="en-US" sz="1000" b="1" dirty="0"/>
              <a:t> </a:t>
            </a:r>
            <a:r>
              <a:rPr lang="en-US" sz="1000" b="1" dirty="0" err="1"/>
              <a:t>contribuição</a:t>
            </a:r>
            <a:r>
              <a:rPr lang="en-US" sz="1000" b="1" dirty="0"/>
              <a:t> de </a:t>
            </a:r>
            <a:r>
              <a:rPr lang="en-US" sz="1000" b="1" dirty="0" err="1"/>
              <a:t>Lévy-Bruhl</a:t>
            </a:r>
            <a:r>
              <a:rPr lang="en-US" sz="1000" b="1" dirty="0"/>
              <a:t> </a:t>
            </a:r>
            <a:r>
              <a:rPr lang="en-US" sz="1000" b="1" dirty="0" err="1"/>
              <a:t>foi</a:t>
            </a:r>
            <a:r>
              <a:rPr lang="en-US" sz="1000" b="1" dirty="0"/>
              <a:t> </a:t>
            </a:r>
            <a:r>
              <a:rPr lang="en-US" sz="1000" b="1" dirty="0" err="1"/>
              <a:t>ter</a:t>
            </a:r>
            <a:r>
              <a:rPr lang="en-US" sz="1000" b="1" dirty="0"/>
              <a:t> </a:t>
            </a:r>
            <a:r>
              <a:rPr lang="en-US" sz="1000" b="1" dirty="0" err="1"/>
              <a:t>permitido</a:t>
            </a:r>
            <a:r>
              <a:rPr lang="en-US" sz="1000" b="1" dirty="0"/>
              <a:t> </a:t>
            </a:r>
            <a:r>
              <a:rPr lang="en-US" sz="1000" b="1" dirty="0" err="1"/>
              <a:t>uma</a:t>
            </a:r>
            <a:r>
              <a:rPr lang="en-US" sz="1000" b="1" dirty="0"/>
              <a:t> </a:t>
            </a:r>
            <a:r>
              <a:rPr lang="en-US" sz="1000" b="1" dirty="0" err="1"/>
              <a:t>compreensão</a:t>
            </a:r>
            <a:r>
              <a:rPr lang="en-US" sz="1000" b="1" dirty="0"/>
              <a:t> dos </a:t>
            </a:r>
            <a:r>
              <a:rPr lang="en-US" sz="1000" b="1" dirty="0" err="1"/>
              <a:t>fatores</a:t>
            </a:r>
            <a:r>
              <a:rPr lang="en-US" sz="1000" b="1" dirty="0"/>
              <a:t> </a:t>
            </a:r>
            <a:r>
              <a:rPr lang="en-US" sz="1000" b="1" dirty="0" err="1"/>
              <a:t>irracionais</a:t>
            </a:r>
            <a:r>
              <a:rPr lang="en-US" sz="1000" b="1" dirty="0"/>
              <a:t> no </a:t>
            </a:r>
            <a:r>
              <a:rPr lang="en-US" sz="1000" b="1" dirty="0" err="1"/>
              <a:t>pensamento</a:t>
            </a:r>
            <a:r>
              <a:rPr lang="en-US" sz="1000" b="1" dirty="0"/>
              <a:t> e </a:t>
            </a:r>
            <a:r>
              <a:rPr lang="en-US" sz="1000" b="1" dirty="0" err="1"/>
              <a:t>nas</a:t>
            </a:r>
            <a:r>
              <a:rPr lang="en-US" sz="1000" b="1" dirty="0"/>
              <a:t> </a:t>
            </a:r>
            <a:r>
              <a:rPr lang="en-US" sz="1000" b="1" dirty="0" err="1"/>
              <a:t>religiões</a:t>
            </a:r>
            <a:r>
              <a:rPr lang="en-US" sz="1000" b="1" dirty="0"/>
              <a:t> </a:t>
            </a:r>
            <a:r>
              <a:rPr lang="en-US" sz="1000" b="1" dirty="0" err="1"/>
              <a:t>primitiva</a:t>
            </a:r>
            <a:r>
              <a:rPr lang="en-US" sz="1000" dirty="0" err="1"/>
              <a:t>s</a:t>
            </a:r>
            <a:r>
              <a:rPr lang="en-US" sz="1000" dirty="0" smtClean="0"/>
              <a:t>.</a:t>
            </a:r>
          </a:p>
          <a:p>
            <a:pPr marL="0" indent="0">
              <a:buNone/>
            </a:pPr>
            <a:endParaRPr lang="en-US" sz="1000" i="1" dirty="0" smtClean="0"/>
          </a:p>
          <a:p>
            <a:pPr marL="0" indent="0">
              <a:buNone/>
            </a:pPr>
            <a:r>
              <a:rPr lang="en-US" sz="1000" i="1" dirty="0" err="1" smtClean="0"/>
              <a:t>Principais</a:t>
            </a:r>
            <a:r>
              <a:rPr lang="en-US" sz="1000" i="1" dirty="0" smtClean="0"/>
              <a:t> </a:t>
            </a:r>
            <a:r>
              <a:rPr lang="en-US" sz="1000" i="1" dirty="0" err="1" smtClean="0"/>
              <a:t>obras</a:t>
            </a:r>
            <a:r>
              <a:rPr lang="en-US" sz="1000" i="1" dirty="0" smtClean="0"/>
              <a:t>: 	A </a:t>
            </a:r>
            <a:r>
              <a:rPr lang="en-US" sz="1000" i="1" dirty="0" err="1"/>
              <a:t>filosofia</a:t>
            </a:r>
            <a:r>
              <a:rPr lang="en-US" sz="1000" i="1" dirty="0"/>
              <a:t> de </a:t>
            </a:r>
            <a:r>
              <a:rPr lang="en-US" sz="1000" i="1" dirty="0" err="1"/>
              <a:t>Auguste</a:t>
            </a:r>
            <a:r>
              <a:rPr lang="en-US" sz="1000" i="1" dirty="0"/>
              <a:t> Comte</a:t>
            </a:r>
            <a:r>
              <a:rPr lang="en-US" sz="1000" dirty="0"/>
              <a:t>, de 1900</a:t>
            </a:r>
            <a:r>
              <a:rPr lang="en-US" sz="1000" dirty="0" smtClean="0"/>
              <a:t>; A </a:t>
            </a:r>
            <a:r>
              <a:rPr lang="en-US" sz="1000" dirty="0"/>
              <a:t>moral e a </a:t>
            </a:r>
            <a:r>
              <a:rPr lang="en-US" sz="1000" dirty="0" err="1"/>
              <a:t>ciência</a:t>
            </a:r>
            <a:r>
              <a:rPr lang="en-US" sz="1000" dirty="0"/>
              <a:t> dos costumes, de 1903</a:t>
            </a:r>
            <a:r>
              <a:rPr lang="en-US" sz="1000" dirty="0" smtClean="0"/>
              <a:t>; </a:t>
            </a:r>
            <a:r>
              <a:rPr lang="en-US" sz="1000" i="1" dirty="0" smtClean="0"/>
              <a:t>As </a:t>
            </a:r>
            <a:r>
              <a:rPr lang="en-US" sz="1000" i="1" dirty="0" err="1"/>
              <a:t>funções</a:t>
            </a:r>
            <a:r>
              <a:rPr lang="en-US" sz="1000" i="1" dirty="0"/>
              <a:t> </a:t>
            </a:r>
            <a:r>
              <a:rPr lang="en-US" sz="1000" i="1" dirty="0" err="1"/>
              <a:t>mentais</a:t>
            </a:r>
            <a:r>
              <a:rPr lang="en-US" sz="1000" i="1" dirty="0"/>
              <a:t> </a:t>
            </a:r>
            <a:r>
              <a:rPr lang="en-US" sz="1000" i="1" dirty="0" err="1"/>
              <a:t>nas</a:t>
            </a:r>
            <a:r>
              <a:rPr lang="en-US" sz="1000" i="1" dirty="0"/>
              <a:t> </a:t>
            </a:r>
            <a:r>
              <a:rPr lang="en-US" sz="1000" i="1" dirty="0" err="1"/>
              <a:t>sociedades</a:t>
            </a:r>
            <a:r>
              <a:rPr lang="en-US" sz="1000" i="1" dirty="0"/>
              <a:t> </a:t>
            </a:r>
            <a:r>
              <a:rPr lang="en-US" sz="1000" i="1" dirty="0" err="1"/>
              <a:t>inferiores</a:t>
            </a:r>
            <a:r>
              <a:rPr lang="en-US" sz="1000" dirty="0"/>
              <a:t>, de 1910</a:t>
            </a:r>
            <a:r>
              <a:rPr lang="en-US" sz="1000" dirty="0" smtClean="0"/>
              <a:t>; </a:t>
            </a:r>
          </a:p>
          <a:p>
            <a:pPr marL="0" indent="0">
              <a:buNone/>
            </a:pPr>
            <a:r>
              <a:rPr lang="en-US" sz="1000" i="1" dirty="0"/>
              <a:t>	</a:t>
            </a:r>
            <a:r>
              <a:rPr lang="en-US" sz="1000" i="1" dirty="0" smtClean="0"/>
              <a:t>	A </a:t>
            </a:r>
            <a:r>
              <a:rPr lang="en-US" sz="1000" i="1" dirty="0" err="1"/>
              <a:t>mentalidade</a:t>
            </a:r>
            <a:r>
              <a:rPr lang="en-US" sz="1000" i="1" dirty="0"/>
              <a:t> </a:t>
            </a:r>
            <a:r>
              <a:rPr lang="en-US" sz="1000" i="1" dirty="0" err="1"/>
              <a:t>primitiva</a:t>
            </a:r>
            <a:r>
              <a:rPr lang="en-US" sz="1000" dirty="0"/>
              <a:t>, de 1922</a:t>
            </a:r>
            <a:r>
              <a:rPr lang="en-US" sz="1000" dirty="0" smtClean="0"/>
              <a:t>; </a:t>
            </a:r>
            <a:r>
              <a:rPr lang="en-US" sz="1000" i="1" dirty="0" smtClean="0"/>
              <a:t>A </a:t>
            </a:r>
            <a:r>
              <a:rPr lang="en-US" sz="1000" i="1" dirty="0"/>
              <a:t>alma </a:t>
            </a:r>
            <a:r>
              <a:rPr lang="en-US" sz="1000" i="1" dirty="0" err="1"/>
              <a:t>primitiva</a:t>
            </a:r>
            <a:r>
              <a:rPr lang="en-US" sz="1000" dirty="0"/>
              <a:t>, de 1927</a:t>
            </a:r>
            <a:r>
              <a:rPr lang="en-US" sz="1000" dirty="0" smtClean="0"/>
              <a:t>; </a:t>
            </a:r>
            <a:r>
              <a:rPr lang="en-US" sz="1000" i="1" dirty="0" err="1" smtClean="0"/>
              <a:t>Sobrenatural</a:t>
            </a:r>
            <a:r>
              <a:rPr lang="en-US" sz="1000" i="1" dirty="0" smtClean="0"/>
              <a:t> </a:t>
            </a:r>
            <a:r>
              <a:rPr lang="en-US" sz="1000" i="1" dirty="0"/>
              <a:t>e a </a:t>
            </a:r>
            <a:r>
              <a:rPr lang="en-US" sz="1000" i="1" dirty="0" err="1"/>
              <a:t>natureza</a:t>
            </a:r>
            <a:r>
              <a:rPr lang="en-US" sz="1000" i="1" dirty="0"/>
              <a:t> </a:t>
            </a:r>
            <a:r>
              <a:rPr lang="en-US" sz="1000" i="1" dirty="0" err="1"/>
              <a:t>na</a:t>
            </a:r>
            <a:r>
              <a:rPr lang="en-US" sz="1000" i="1" dirty="0"/>
              <a:t> </a:t>
            </a:r>
            <a:r>
              <a:rPr lang="en-US" sz="1000" i="1" dirty="0" err="1"/>
              <a:t>mentalidade</a:t>
            </a:r>
            <a:r>
              <a:rPr lang="en-US" sz="1000" i="1" dirty="0"/>
              <a:t> </a:t>
            </a:r>
            <a:r>
              <a:rPr lang="en-US" sz="1000" i="1" dirty="0" err="1"/>
              <a:t>primitiva</a:t>
            </a:r>
            <a:r>
              <a:rPr lang="en-US" sz="1000" dirty="0"/>
              <a:t>, de 1931</a:t>
            </a:r>
            <a:r>
              <a:rPr lang="en-US" sz="1000" dirty="0" smtClean="0"/>
              <a:t>;</a:t>
            </a:r>
          </a:p>
          <a:p>
            <a:pPr marL="0" indent="0">
              <a:buNone/>
            </a:pPr>
            <a:r>
              <a:rPr lang="en-US" sz="1000" i="1" dirty="0"/>
              <a:t>	</a:t>
            </a:r>
            <a:r>
              <a:rPr lang="en-US" sz="1000" i="1" dirty="0" smtClean="0"/>
              <a:t>	A </a:t>
            </a:r>
            <a:r>
              <a:rPr lang="en-US" sz="1000" i="1" dirty="0" err="1"/>
              <a:t>experiência</a:t>
            </a:r>
            <a:r>
              <a:rPr lang="en-US" sz="1000" i="1" dirty="0"/>
              <a:t> </a:t>
            </a:r>
            <a:r>
              <a:rPr lang="en-US" sz="1000" i="1" dirty="0" err="1"/>
              <a:t>mística</a:t>
            </a:r>
            <a:r>
              <a:rPr lang="en-US" sz="1000" i="1" dirty="0"/>
              <a:t> e </a:t>
            </a:r>
            <a:r>
              <a:rPr lang="en-US" sz="1000" i="1" dirty="0" err="1"/>
              <a:t>os</a:t>
            </a:r>
            <a:r>
              <a:rPr lang="en-US" sz="1000" i="1" dirty="0"/>
              <a:t> </a:t>
            </a:r>
            <a:r>
              <a:rPr lang="en-US" sz="1000" i="1" dirty="0" err="1"/>
              <a:t>símbolos</a:t>
            </a:r>
            <a:r>
              <a:rPr lang="en-US" sz="1000" i="1" dirty="0"/>
              <a:t> entre </a:t>
            </a:r>
            <a:r>
              <a:rPr lang="en-US" sz="1000" i="1" dirty="0" err="1"/>
              <a:t>os</a:t>
            </a:r>
            <a:r>
              <a:rPr lang="en-US" sz="1000" i="1" dirty="0"/>
              <a:t> </a:t>
            </a:r>
            <a:r>
              <a:rPr lang="en-US" sz="1000" i="1" dirty="0" err="1"/>
              <a:t>primitivos</a:t>
            </a:r>
            <a:r>
              <a:rPr lang="en-US" sz="1000" dirty="0"/>
              <a:t>, de </a:t>
            </a:r>
            <a:r>
              <a:rPr lang="en-US" sz="1000" dirty="0">
                <a:hlinkClick r:id=""/>
              </a:rPr>
              <a:t>1938.</a:t>
            </a:r>
          </a:p>
          <a:p>
            <a:endParaRPr lang="en-US" sz="1000" dirty="0">
              <a:hlinkClick r:id=""/>
            </a:endParaRPr>
          </a:p>
          <a:p>
            <a:endParaRPr lang="en-US" sz="1000" dirty="0"/>
          </a:p>
          <a:p>
            <a:pPr marL="0" indent="0">
              <a:lnSpc>
                <a:spcPct val="150000"/>
              </a:lnSpc>
              <a:buNone/>
            </a:pPr>
            <a:endParaRPr lang="en-US" sz="1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19</a:t>
            </a:fld>
            <a:endParaRPr lang="en-US"/>
          </a:p>
        </p:txBody>
      </p:sp>
    </p:spTree>
    <p:extLst>
      <p:ext uri="{BB962C8B-B14F-4D97-AF65-F5344CB8AC3E}">
        <p14:creationId xmlns:p14="http://schemas.microsoft.com/office/powerpoint/2010/main" val="8193910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Esquema</a:t>
            </a:r>
            <a:r>
              <a:rPr lang="en-US" sz="2400" b="1" dirty="0" smtClean="0"/>
              <a:t> </a:t>
            </a:r>
            <a:r>
              <a:rPr lang="en-US" sz="2400" b="1" dirty="0" err="1" smtClean="0"/>
              <a:t>geral</a:t>
            </a:r>
            <a:r>
              <a:rPr lang="en-US" sz="2400" b="1" dirty="0" smtClean="0"/>
              <a:t> </a:t>
            </a:r>
            <a:r>
              <a:rPr lang="en-US" sz="2400" b="1" dirty="0" err="1" smtClean="0"/>
              <a:t>para</a:t>
            </a:r>
            <a:r>
              <a:rPr lang="en-US" sz="2400" b="1" dirty="0" smtClean="0"/>
              <a:t> </a:t>
            </a:r>
            <a:r>
              <a:rPr lang="en-US" sz="2400" b="1" dirty="0" err="1" smtClean="0"/>
              <a:t>apresentação</a:t>
            </a:r>
            <a:r>
              <a:rPr lang="en-US" sz="2400" b="1" dirty="0" smtClean="0"/>
              <a:t> </a:t>
            </a:r>
            <a:br>
              <a:rPr lang="en-US" sz="2400" b="1" dirty="0" smtClean="0"/>
            </a:br>
            <a:r>
              <a:rPr lang="en-US" sz="2400" b="1" dirty="0" smtClean="0"/>
              <a:t>do </a:t>
            </a:r>
            <a:r>
              <a:rPr lang="en-US" sz="2400" b="1" dirty="0" err="1" smtClean="0"/>
              <a:t>pensamento</a:t>
            </a:r>
            <a:r>
              <a:rPr lang="en-US" sz="2400" b="1" dirty="0" smtClean="0"/>
              <a:t> de Henri </a:t>
            </a:r>
            <a:r>
              <a:rPr lang="en-US" sz="2400" b="1" dirty="0" err="1" smtClean="0"/>
              <a:t>Wallon</a:t>
            </a:r>
            <a:endParaRPr lang="en-US" sz="2400" b="1" dirty="0"/>
          </a:p>
        </p:txBody>
      </p:sp>
      <p:sp>
        <p:nvSpPr>
          <p:cNvPr id="3" name="Content Placeholder 2"/>
          <p:cNvSpPr>
            <a:spLocks noGrp="1"/>
          </p:cNvSpPr>
          <p:nvPr>
            <p:ph idx="1"/>
          </p:nvPr>
        </p:nvSpPr>
        <p:spPr/>
        <p:txBody>
          <a:bodyPr>
            <a:normAutofit/>
          </a:bodyPr>
          <a:lstStyle/>
          <a:p>
            <a:pPr marL="457200" indent="-457200">
              <a:buNone/>
            </a:pPr>
            <a:endParaRPr lang="en-US" sz="2000" dirty="0" smtClean="0"/>
          </a:p>
          <a:p>
            <a:pPr marL="457200" indent="-457200">
              <a:buNone/>
            </a:pPr>
            <a:r>
              <a:rPr lang="en-US" sz="2000" dirty="0" smtClean="0"/>
              <a:t>1. </a:t>
            </a:r>
            <a:r>
              <a:rPr lang="en-US" sz="2000" b="1" dirty="0" err="1" smtClean="0"/>
              <a:t>Proposta</a:t>
            </a:r>
            <a:r>
              <a:rPr lang="en-US" sz="2000" dirty="0" smtClean="0"/>
              <a:t> </a:t>
            </a:r>
            <a:endParaRPr lang="en-US" sz="1500" dirty="0" smtClean="0"/>
          </a:p>
          <a:p>
            <a:pPr marL="0" indent="0">
              <a:buNone/>
            </a:pPr>
            <a:endParaRPr lang="en-US" sz="1500" dirty="0" smtClean="0"/>
          </a:p>
          <a:p>
            <a:pPr marL="0" indent="0">
              <a:buNone/>
            </a:pPr>
            <a:r>
              <a:rPr lang="en-US" sz="2000" dirty="0" smtClean="0"/>
              <a:t>2. </a:t>
            </a:r>
            <a:r>
              <a:rPr lang="en-US" sz="2000" b="1" dirty="0" err="1" smtClean="0"/>
              <a:t>Biografia</a:t>
            </a:r>
            <a:r>
              <a:rPr lang="en-US" sz="2000" b="1" dirty="0" smtClean="0"/>
              <a:t> </a:t>
            </a:r>
            <a:r>
              <a:rPr lang="en-US" sz="2000" b="1" dirty="0" err="1" smtClean="0"/>
              <a:t>intelectual</a:t>
            </a:r>
            <a:endParaRPr lang="en-US" sz="2000" b="1" dirty="0" smtClean="0"/>
          </a:p>
          <a:p>
            <a:pPr marL="0" indent="0">
              <a:buNone/>
            </a:pPr>
            <a:endParaRPr lang="en-US" sz="2000" dirty="0" smtClean="0"/>
          </a:p>
          <a:p>
            <a:pPr marL="0" indent="0">
              <a:buNone/>
            </a:pPr>
            <a:r>
              <a:rPr lang="en-US" sz="2000" dirty="0" smtClean="0"/>
              <a:t>3. </a:t>
            </a:r>
            <a:r>
              <a:rPr lang="en-US" sz="2000" b="1" dirty="0" err="1" smtClean="0"/>
              <a:t>Fundamentos</a:t>
            </a:r>
            <a:endParaRPr lang="en-US" sz="2000" b="1" dirty="0" smtClean="0"/>
          </a:p>
          <a:p>
            <a:pPr marL="0" indent="0">
              <a:buNone/>
            </a:pPr>
            <a:r>
              <a:rPr lang="en-US" sz="2000" dirty="0" smtClean="0"/>
              <a:t>	</a:t>
            </a:r>
          </a:p>
          <a:p>
            <a:pPr marL="0" indent="0">
              <a:buNone/>
            </a:pPr>
            <a:r>
              <a:rPr lang="en-US" sz="2000" dirty="0" smtClean="0"/>
              <a:t>4. </a:t>
            </a:r>
            <a:r>
              <a:rPr lang="en-US" sz="2000" b="1" dirty="0" err="1" smtClean="0"/>
              <a:t>Aspectos</a:t>
            </a:r>
            <a:r>
              <a:rPr lang="en-US" sz="2000" b="1" dirty="0" smtClean="0"/>
              <a:t> </a:t>
            </a:r>
            <a:r>
              <a:rPr lang="en-US" sz="2000" b="1" dirty="0" err="1"/>
              <a:t>G</a:t>
            </a:r>
            <a:r>
              <a:rPr lang="en-US" sz="2000" b="1" dirty="0" err="1" smtClean="0"/>
              <a:t>erais</a:t>
            </a:r>
            <a:endParaRPr lang="en-US" sz="2000" b="1" dirty="0" smtClean="0"/>
          </a:p>
          <a:p>
            <a:pPr marL="0" indent="0">
              <a:buNone/>
            </a:pPr>
            <a:endParaRPr lang="en-US" sz="2000" dirty="0" smtClean="0"/>
          </a:p>
          <a:p>
            <a:pPr marL="0" indent="0">
              <a:buNone/>
            </a:pPr>
            <a:r>
              <a:rPr lang="en-US" sz="2000" dirty="0" smtClean="0"/>
              <a:t>5. </a:t>
            </a:r>
            <a:r>
              <a:rPr lang="en-US" sz="2000" b="1" dirty="0" err="1" smtClean="0"/>
              <a:t>Método</a:t>
            </a:r>
            <a:endParaRPr lang="en-US" sz="14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2</a:t>
            </a:fld>
            <a:endParaRPr lang="en-US"/>
          </a:p>
        </p:txBody>
      </p:sp>
    </p:spTree>
    <p:extLst>
      <p:ext uri="{BB962C8B-B14F-4D97-AF65-F5344CB8AC3E}">
        <p14:creationId xmlns:p14="http://schemas.microsoft.com/office/powerpoint/2010/main" val="266796197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2. </a:t>
            </a:r>
            <a:r>
              <a:rPr lang="en-US" sz="2400" b="1" dirty="0" err="1" smtClean="0"/>
              <a:t>Biografia</a:t>
            </a:r>
            <a:r>
              <a:rPr lang="en-US" sz="2400" b="1" dirty="0" smtClean="0"/>
              <a:t> </a:t>
            </a:r>
            <a:r>
              <a:rPr lang="en-US" sz="2400" b="1" dirty="0" err="1" smtClean="0"/>
              <a:t>intelectual</a:t>
            </a:r>
            <a:r>
              <a:rPr lang="en-US" sz="2400" b="1" dirty="0" smtClean="0"/>
              <a:t> de Henri </a:t>
            </a:r>
            <a:r>
              <a:rPr lang="en-US" sz="2400" b="1" dirty="0" err="1" smtClean="0"/>
              <a:t>Wallon</a:t>
            </a:r>
            <a:r>
              <a:rPr lang="en-US" sz="2400" b="1" dirty="0" smtClean="0"/>
              <a:t/>
            </a:r>
            <a:br>
              <a:rPr lang="en-US" sz="2400" b="1" dirty="0" smtClean="0"/>
            </a:br>
            <a:r>
              <a:rPr lang="en-US" sz="2400" b="1" dirty="0" err="1" smtClean="0">
                <a:solidFill>
                  <a:srgbClr val="FF0000"/>
                </a:solidFill>
              </a:rPr>
              <a:t>Trabalho</a:t>
            </a:r>
            <a:endParaRPr lang="en-US" sz="24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1200" dirty="0" smtClean="0"/>
              <a:t> </a:t>
            </a:r>
          </a:p>
          <a:p>
            <a:pPr marL="0" indent="0">
              <a:buNone/>
            </a:pPr>
            <a:r>
              <a:rPr lang="en-US" sz="1200" dirty="0" smtClean="0"/>
              <a:t>De 1908 a 1931 </a:t>
            </a:r>
            <a:r>
              <a:rPr lang="en-US" sz="1200" dirty="0"/>
              <a:t>trabalhou com crianças portadoras de deficiência mental. </a:t>
            </a:r>
            <a:endParaRPr lang="en-US" sz="1200" dirty="0" smtClean="0"/>
          </a:p>
          <a:p>
            <a:pPr marL="0" indent="0">
              <a:buNone/>
            </a:pPr>
            <a:endParaRPr lang="en-US" sz="1200" dirty="0"/>
          </a:p>
          <a:p>
            <a:pPr marL="0" indent="0">
              <a:buNone/>
            </a:pPr>
            <a:r>
              <a:rPr lang="en-US" sz="1200" dirty="0" err="1" smtClean="0"/>
              <a:t>Em</a:t>
            </a:r>
            <a:r>
              <a:rPr lang="en-US" sz="1200" dirty="0" smtClean="0"/>
              <a:t> 1914, </a:t>
            </a:r>
            <a:r>
              <a:rPr lang="en-US" sz="1200" dirty="0" err="1" smtClean="0"/>
              <a:t>serviu</a:t>
            </a:r>
            <a:r>
              <a:rPr lang="en-US" sz="1200" dirty="0" smtClean="0"/>
              <a:t> </a:t>
            </a:r>
            <a:r>
              <a:rPr lang="en-US" sz="1200" dirty="0" err="1" smtClean="0"/>
              <a:t>na</a:t>
            </a:r>
            <a:r>
              <a:rPr lang="en-US" sz="1200" dirty="0" smtClean="0"/>
              <a:t> </a:t>
            </a:r>
            <a:r>
              <a:rPr lang="en-US" sz="1200" dirty="0" err="1" smtClean="0"/>
              <a:t>primeira</a:t>
            </a:r>
            <a:r>
              <a:rPr lang="en-US" sz="1200" dirty="0" smtClean="0"/>
              <a:t> </a:t>
            </a:r>
            <a:r>
              <a:rPr lang="en-US" sz="1200" dirty="0" err="1" smtClean="0"/>
              <a:t>grande</a:t>
            </a:r>
            <a:r>
              <a:rPr lang="en-US" sz="1200" dirty="0" smtClean="0"/>
              <a:t> </a:t>
            </a:r>
            <a:r>
              <a:rPr lang="en-US" sz="1200" dirty="0" err="1" smtClean="0"/>
              <a:t>guerrra</a:t>
            </a:r>
            <a:r>
              <a:rPr lang="en-US" sz="1200" dirty="0" smtClean="0"/>
              <a:t>, </a:t>
            </a:r>
            <a:r>
              <a:rPr lang="en-US" sz="1200" dirty="0" err="1" smtClean="0"/>
              <a:t>na</a:t>
            </a:r>
            <a:r>
              <a:rPr lang="en-US" sz="1200" dirty="0" smtClean="0"/>
              <a:t> </a:t>
            </a:r>
            <a:r>
              <a:rPr lang="en-US" sz="1200" dirty="0" err="1" smtClean="0"/>
              <a:t>frente</a:t>
            </a:r>
            <a:r>
              <a:rPr lang="en-US" sz="1200" dirty="0" smtClean="0"/>
              <a:t> de </a:t>
            </a:r>
            <a:r>
              <a:rPr lang="en-US" sz="1200" dirty="0" err="1" smtClean="0"/>
              <a:t>combate</a:t>
            </a:r>
            <a:r>
              <a:rPr lang="en-US" sz="1200" dirty="0" smtClean="0"/>
              <a:t>, </a:t>
            </a:r>
            <a:r>
              <a:rPr lang="en-US" sz="1200" dirty="0" err="1" smtClean="0"/>
              <a:t>como</a:t>
            </a:r>
            <a:r>
              <a:rPr lang="en-US" sz="1200" dirty="0" smtClean="0"/>
              <a:t> </a:t>
            </a:r>
            <a:r>
              <a:rPr lang="en-US" sz="1200" dirty="0" err="1" smtClean="0"/>
              <a:t>médico</a:t>
            </a:r>
            <a:r>
              <a:rPr lang="en-US" sz="1200" dirty="0" smtClean="0"/>
              <a:t>. O </a:t>
            </a:r>
            <a:r>
              <a:rPr lang="en-US" sz="1200" dirty="0" err="1" smtClean="0"/>
              <a:t>contato</a:t>
            </a:r>
            <a:r>
              <a:rPr lang="en-US" sz="1200" dirty="0" smtClean="0"/>
              <a:t> com as </a:t>
            </a:r>
            <a:r>
              <a:rPr lang="en-US" sz="1200" dirty="0" err="1" smtClean="0"/>
              <a:t>lesões</a:t>
            </a:r>
            <a:r>
              <a:rPr lang="en-US" sz="1200" dirty="0" smtClean="0"/>
              <a:t> </a:t>
            </a:r>
            <a:r>
              <a:rPr lang="en-US" sz="1200" dirty="0" err="1" smtClean="0"/>
              <a:t>cerebrais</a:t>
            </a:r>
            <a:r>
              <a:rPr lang="en-US" sz="1200" dirty="0" smtClean="0"/>
              <a:t> </a:t>
            </a:r>
            <a:r>
              <a:rPr lang="en-US" sz="1200" dirty="0" err="1" smtClean="0"/>
              <a:t>sofridas</a:t>
            </a:r>
            <a:r>
              <a:rPr lang="en-US" sz="1200" dirty="0" smtClean="0"/>
              <a:t> </a:t>
            </a:r>
            <a:r>
              <a:rPr lang="en-US" sz="1200" dirty="0" err="1" smtClean="0"/>
              <a:t>por</a:t>
            </a:r>
            <a:r>
              <a:rPr lang="en-US" sz="1200" dirty="0" smtClean="0"/>
              <a:t> ex-</a:t>
            </a:r>
            <a:r>
              <a:rPr lang="en-US" sz="1200" dirty="0" err="1" smtClean="0"/>
              <a:t>combatentes</a:t>
            </a:r>
            <a:r>
              <a:rPr lang="en-US" sz="1200" dirty="0" smtClean="0"/>
              <a:t> fez </a:t>
            </a:r>
            <a:r>
              <a:rPr lang="en-US" sz="1200" dirty="0" err="1" smtClean="0"/>
              <a:t>como</a:t>
            </a:r>
            <a:r>
              <a:rPr lang="en-US" sz="1200" dirty="0"/>
              <a:t> </a:t>
            </a:r>
            <a:r>
              <a:rPr lang="en-US" sz="1200" dirty="0" err="1" smtClean="0"/>
              <a:t>que</a:t>
            </a:r>
            <a:r>
              <a:rPr lang="en-US" sz="1200" dirty="0" smtClean="0"/>
              <a:t> </a:t>
            </a:r>
            <a:r>
              <a:rPr lang="en-US" sz="1200" dirty="0" err="1" smtClean="0"/>
              <a:t>revisasse</a:t>
            </a:r>
            <a:r>
              <a:rPr lang="en-US" sz="1200" dirty="0" smtClean="0"/>
              <a:t> </a:t>
            </a:r>
            <a:r>
              <a:rPr lang="en-US" sz="1200" dirty="0" err="1" smtClean="0"/>
              <a:t>certos</a:t>
            </a:r>
            <a:r>
              <a:rPr lang="en-US" sz="1200" dirty="0" smtClean="0"/>
              <a:t> </a:t>
            </a:r>
            <a:r>
              <a:rPr lang="en-US" sz="1200" dirty="0" err="1" smtClean="0"/>
              <a:t>postulados</a:t>
            </a:r>
            <a:r>
              <a:rPr lang="en-US" sz="1200" dirty="0" smtClean="0"/>
              <a:t> </a:t>
            </a:r>
            <a:r>
              <a:rPr lang="en-US" sz="1200" dirty="0" err="1" smtClean="0"/>
              <a:t>neurológicos</a:t>
            </a:r>
            <a:r>
              <a:rPr lang="en-US" sz="1200" dirty="0" smtClean="0"/>
              <a:t> </a:t>
            </a:r>
            <a:r>
              <a:rPr lang="en-US" sz="1200" dirty="0" err="1" smtClean="0"/>
              <a:t>que</a:t>
            </a:r>
            <a:r>
              <a:rPr lang="en-US" sz="1200" dirty="0" smtClean="0"/>
              <a:t> </a:t>
            </a:r>
            <a:r>
              <a:rPr lang="en-US" sz="1200" dirty="0" err="1" smtClean="0"/>
              <a:t>havia</a:t>
            </a:r>
            <a:r>
              <a:rPr lang="en-US" sz="1200" dirty="0" smtClean="0"/>
              <a:t> </a:t>
            </a:r>
            <a:r>
              <a:rPr lang="en-US" sz="1200" dirty="0" err="1" smtClean="0"/>
              <a:t>desenvolvido</a:t>
            </a:r>
            <a:r>
              <a:rPr lang="en-US" sz="1200" dirty="0" smtClean="0"/>
              <a:t> </a:t>
            </a:r>
            <a:r>
              <a:rPr lang="en-US" sz="1200" dirty="0" err="1" smtClean="0"/>
              <a:t>na</a:t>
            </a:r>
            <a:r>
              <a:rPr lang="en-US" sz="1200" dirty="0" smtClean="0"/>
              <a:t> </a:t>
            </a:r>
            <a:r>
              <a:rPr lang="en-US" sz="1200" dirty="0" err="1" smtClean="0"/>
              <a:t>sua</a:t>
            </a:r>
            <a:r>
              <a:rPr lang="en-US" sz="1200" dirty="0" smtClean="0"/>
              <a:t> </a:t>
            </a:r>
            <a:r>
              <a:rPr lang="en-US" sz="1200" dirty="0" err="1" smtClean="0"/>
              <a:t>prática</a:t>
            </a:r>
            <a:r>
              <a:rPr lang="en-US" sz="1200" dirty="0" smtClean="0"/>
              <a:t> com </a:t>
            </a:r>
            <a:r>
              <a:rPr lang="en-US" sz="1200" dirty="0" err="1" smtClean="0"/>
              <a:t>crianças</a:t>
            </a:r>
            <a:r>
              <a:rPr lang="en-US" sz="1200" dirty="0" smtClean="0"/>
              <a:t> </a:t>
            </a:r>
            <a:r>
              <a:rPr lang="en-US" sz="1200" dirty="0" err="1" smtClean="0"/>
              <a:t>deficientes</a:t>
            </a:r>
            <a:r>
              <a:rPr lang="en-US" sz="1200" dirty="0" smtClean="0"/>
              <a:t>.</a:t>
            </a:r>
          </a:p>
          <a:p>
            <a:pPr marL="0" indent="0">
              <a:buNone/>
            </a:pPr>
            <a:endParaRPr lang="en-US" sz="1200" dirty="0"/>
          </a:p>
          <a:p>
            <a:pPr marL="0" indent="0">
              <a:buNone/>
            </a:pPr>
            <a:r>
              <a:rPr lang="pt-BR" sz="1200" dirty="0"/>
              <a:t>Em 1909, tem seu primeiro trabalho publicado (1909): </a:t>
            </a:r>
            <a:r>
              <a:rPr lang="pt-BR" sz="1200" i="1" dirty="0" err="1"/>
              <a:t>Délire</a:t>
            </a:r>
            <a:r>
              <a:rPr lang="pt-BR" sz="1200" i="1" dirty="0"/>
              <a:t> de </a:t>
            </a:r>
            <a:r>
              <a:rPr lang="pt-BR" sz="1200" i="1" dirty="0" err="1"/>
              <a:t>persécution</a:t>
            </a:r>
            <a:r>
              <a:rPr lang="pt-BR" sz="1200" i="1" dirty="0"/>
              <a:t>. Le </a:t>
            </a:r>
            <a:r>
              <a:rPr lang="pt-BR" sz="1200" i="1" dirty="0" err="1"/>
              <a:t>délire</a:t>
            </a:r>
            <a:r>
              <a:rPr lang="pt-BR" sz="1200" i="1" dirty="0"/>
              <a:t> à base d’</a:t>
            </a:r>
            <a:r>
              <a:rPr lang="pt-BR" sz="1200" i="1" dirty="0" err="1"/>
              <a:t>interpretation</a:t>
            </a:r>
            <a:endParaRPr lang="pt-BR" sz="1200" dirty="0"/>
          </a:p>
          <a:p>
            <a:pPr marL="0" indent="0">
              <a:buNone/>
            </a:pPr>
            <a:r>
              <a:rPr lang="pt-BR" sz="1200" dirty="0"/>
              <a:t> </a:t>
            </a:r>
          </a:p>
          <a:p>
            <a:pPr marL="0" indent="0">
              <a:buNone/>
            </a:pPr>
            <a:r>
              <a:rPr lang="en-US" sz="1200" dirty="0" err="1"/>
              <a:t>Em</a:t>
            </a:r>
            <a:r>
              <a:rPr lang="en-US" sz="1200" dirty="0"/>
              <a:t> 1920, </a:t>
            </a:r>
            <a:r>
              <a:rPr lang="en-US" sz="1200" dirty="0" err="1"/>
              <a:t>passa</a:t>
            </a:r>
            <a:r>
              <a:rPr lang="en-US" sz="1200" dirty="0"/>
              <a:t> a </a:t>
            </a:r>
            <a:r>
              <a:rPr lang="en-US" sz="1200" dirty="0" err="1"/>
              <a:t>lecionar</a:t>
            </a:r>
            <a:r>
              <a:rPr lang="en-US" sz="1200" dirty="0"/>
              <a:t> </a:t>
            </a:r>
            <a:r>
              <a:rPr lang="en-US" sz="1200" dirty="0" err="1"/>
              <a:t>na</a:t>
            </a:r>
            <a:r>
              <a:rPr lang="en-US" sz="1200" dirty="0"/>
              <a:t> Sorbonne, </a:t>
            </a:r>
            <a:r>
              <a:rPr lang="en-US" sz="1200" dirty="0" err="1"/>
              <a:t>Universidade</a:t>
            </a:r>
            <a:r>
              <a:rPr lang="en-US" sz="1200" dirty="0"/>
              <a:t> de Paris.</a:t>
            </a:r>
            <a:endParaRPr lang="pt-BR" sz="1200" dirty="0"/>
          </a:p>
          <a:p>
            <a:pPr marL="0" indent="0">
              <a:buNone/>
            </a:pPr>
            <a:r>
              <a:rPr lang="en-US" sz="1200" dirty="0"/>
              <a:t> </a:t>
            </a:r>
            <a:endParaRPr lang="pt-BR" sz="1200" dirty="0"/>
          </a:p>
          <a:p>
            <a:pPr marL="0" indent="0">
              <a:buNone/>
            </a:pPr>
            <a:r>
              <a:rPr lang="en-US" sz="1200" dirty="0"/>
              <a:t>Entre 1920 e 1937, </a:t>
            </a:r>
            <a:r>
              <a:rPr lang="en-US" sz="1200" dirty="0" err="1"/>
              <a:t>foi</a:t>
            </a:r>
            <a:r>
              <a:rPr lang="en-US" sz="1200" dirty="0"/>
              <a:t> </a:t>
            </a:r>
            <a:r>
              <a:rPr lang="en-US" sz="1200" dirty="0" err="1"/>
              <a:t>encarregado</a:t>
            </a:r>
            <a:r>
              <a:rPr lang="en-US" sz="1200" dirty="0"/>
              <a:t> de </a:t>
            </a:r>
            <a:r>
              <a:rPr lang="en-US" sz="1200" dirty="0" err="1"/>
              <a:t>conferências</a:t>
            </a:r>
            <a:r>
              <a:rPr lang="en-US" sz="1200" dirty="0"/>
              <a:t> </a:t>
            </a:r>
            <a:r>
              <a:rPr lang="en-US" sz="1200" dirty="0" err="1"/>
              <a:t>sobre</a:t>
            </a:r>
            <a:r>
              <a:rPr lang="en-US" sz="1200" dirty="0"/>
              <a:t> a </a:t>
            </a:r>
            <a:r>
              <a:rPr lang="en-US" sz="1200" dirty="0" err="1"/>
              <a:t>Psicologia</a:t>
            </a:r>
            <a:r>
              <a:rPr lang="en-US" sz="1200" dirty="0"/>
              <a:t> da </a:t>
            </a:r>
            <a:r>
              <a:rPr lang="en-US" sz="1200" dirty="0" err="1"/>
              <a:t>Criança</a:t>
            </a:r>
            <a:r>
              <a:rPr lang="en-US" sz="1200" dirty="0"/>
              <a:t> </a:t>
            </a:r>
            <a:r>
              <a:rPr lang="en-US" sz="1200" dirty="0" err="1"/>
              <a:t>na</a:t>
            </a:r>
            <a:r>
              <a:rPr lang="en-US" sz="1200" dirty="0"/>
              <a:t> </a:t>
            </a:r>
            <a:r>
              <a:rPr lang="en-US" sz="1200" dirty="0" err="1"/>
              <a:t>Soubone</a:t>
            </a:r>
            <a:r>
              <a:rPr lang="en-US" sz="1200" dirty="0"/>
              <a:t> e </a:t>
            </a:r>
            <a:r>
              <a:rPr lang="en-US" sz="1200" dirty="0" err="1"/>
              <a:t>noutras</a:t>
            </a:r>
            <a:r>
              <a:rPr lang="en-US" sz="1200" dirty="0"/>
              <a:t> </a:t>
            </a:r>
            <a:r>
              <a:rPr lang="en-US" sz="1200" dirty="0" err="1"/>
              <a:t>instituições</a:t>
            </a:r>
            <a:r>
              <a:rPr lang="en-US" sz="1200" dirty="0"/>
              <a:t> de </a:t>
            </a:r>
            <a:r>
              <a:rPr lang="en-US" sz="1200" dirty="0" err="1"/>
              <a:t>ensino</a:t>
            </a:r>
            <a:r>
              <a:rPr lang="en-US" sz="1200" dirty="0"/>
              <a:t> superior </a:t>
            </a:r>
            <a:r>
              <a:rPr lang="en-US" sz="1200" dirty="0" err="1"/>
              <a:t>na</a:t>
            </a:r>
            <a:r>
              <a:rPr lang="en-US" sz="1200" dirty="0"/>
              <a:t> </a:t>
            </a:r>
            <a:r>
              <a:rPr lang="en-US" sz="1200" dirty="0" err="1"/>
              <a:t>França</a:t>
            </a:r>
            <a:endParaRPr lang="pt-BR" sz="1200" dirty="0"/>
          </a:p>
          <a:p>
            <a:pPr marL="0" indent="0">
              <a:buNone/>
            </a:pPr>
            <a:r>
              <a:rPr lang="en-US" sz="1200" dirty="0"/>
              <a:t> </a:t>
            </a:r>
            <a:endParaRPr lang="pt-BR" sz="1200" dirty="0"/>
          </a:p>
          <a:p>
            <a:pPr marL="0" indent="0">
              <a:buNone/>
            </a:pPr>
            <a:r>
              <a:rPr lang="en-US" sz="1200" dirty="0" err="1"/>
              <a:t>Em</a:t>
            </a:r>
            <a:r>
              <a:rPr lang="en-US" sz="1200" dirty="0"/>
              <a:t> 1925, </a:t>
            </a:r>
            <a:r>
              <a:rPr lang="en-US" sz="1200" dirty="0" err="1"/>
              <a:t>publica</a:t>
            </a:r>
            <a:r>
              <a:rPr lang="en-US" sz="1200" dirty="0"/>
              <a:t> </a:t>
            </a:r>
            <a:r>
              <a:rPr lang="en-US" sz="1200" dirty="0" err="1"/>
              <a:t>sua</a:t>
            </a:r>
            <a:r>
              <a:rPr lang="en-US" sz="1200" dirty="0"/>
              <a:t> </a:t>
            </a:r>
            <a:r>
              <a:rPr lang="en-US" sz="1200" dirty="0" err="1"/>
              <a:t>tese</a:t>
            </a:r>
            <a:r>
              <a:rPr lang="en-US" sz="1200" dirty="0"/>
              <a:t> de </a:t>
            </a:r>
            <a:r>
              <a:rPr lang="en-US" sz="1200" dirty="0" err="1"/>
              <a:t>doutorado</a:t>
            </a:r>
            <a:r>
              <a:rPr lang="en-US" sz="1200" dirty="0"/>
              <a:t>, </a:t>
            </a:r>
            <a:r>
              <a:rPr lang="en-US" sz="1200" i="1" dirty="0" err="1"/>
              <a:t>L’enfant</a:t>
            </a:r>
            <a:r>
              <a:rPr lang="en-US" sz="1200" i="1" dirty="0"/>
              <a:t> turbulent</a:t>
            </a:r>
            <a:r>
              <a:rPr lang="en-US" sz="1200" dirty="0"/>
              <a:t>, </a:t>
            </a:r>
            <a:r>
              <a:rPr lang="en-US" sz="1200" dirty="0" err="1"/>
              <a:t>dando</a:t>
            </a:r>
            <a:r>
              <a:rPr lang="en-US" sz="1200" dirty="0"/>
              <a:t> </a:t>
            </a:r>
            <a:r>
              <a:rPr lang="en-US" sz="1200" dirty="0" err="1"/>
              <a:t>início</a:t>
            </a:r>
            <a:r>
              <a:rPr lang="en-US" sz="1200" dirty="0"/>
              <a:t> a </a:t>
            </a:r>
            <a:r>
              <a:rPr lang="en-US" sz="1200" dirty="0" err="1"/>
              <a:t>uma</a:t>
            </a:r>
            <a:r>
              <a:rPr lang="en-US" sz="1200" dirty="0"/>
              <a:t> intense </a:t>
            </a:r>
            <a:r>
              <a:rPr lang="en-US" sz="1200" dirty="0" err="1"/>
              <a:t>produção</a:t>
            </a:r>
            <a:r>
              <a:rPr lang="en-US" sz="1200" dirty="0"/>
              <a:t> de </a:t>
            </a:r>
            <a:r>
              <a:rPr lang="en-US" sz="1200" dirty="0" err="1"/>
              <a:t>pesquisa</a:t>
            </a:r>
            <a:r>
              <a:rPr lang="en-US" sz="1200" dirty="0"/>
              <a:t> e </a:t>
            </a:r>
            <a:r>
              <a:rPr lang="en-US" sz="1200" dirty="0" err="1"/>
              <a:t>publicação</a:t>
            </a:r>
            <a:r>
              <a:rPr lang="en-US" sz="1200" dirty="0"/>
              <a:t> </a:t>
            </a:r>
            <a:r>
              <a:rPr lang="en-US" sz="1200" dirty="0" err="1"/>
              <a:t>sobre</a:t>
            </a:r>
            <a:r>
              <a:rPr lang="en-US" sz="1200" dirty="0"/>
              <a:t> a </a:t>
            </a:r>
            <a:r>
              <a:rPr lang="en-US" sz="1200" dirty="0" err="1"/>
              <a:t>psicologia</a:t>
            </a:r>
            <a:r>
              <a:rPr lang="en-US" sz="1200" dirty="0"/>
              <a:t> da </a:t>
            </a:r>
            <a:r>
              <a:rPr lang="en-US" sz="1200" dirty="0" err="1"/>
              <a:t>criança</a:t>
            </a:r>
            <a:endParaRPr lang="pt-BR" sz="1200" dirty="0"/>
          </a:p>
          <a:p>
            <a:pPr marL="0" indent="0">
              <a:buNone/>
            </a:pPr>
            <a:r>
              <a:rPr lang="en-US" sz="1200" dirty="0"/>
              <a:t> </a:t>
            </a:r>
            <a:endParaRPr lang="pt-BR" sz="1200" dirty="0"/>
          </a:p>
          <a:p>
            <a:pPr marL="0" indent="0">
              <a:buNone/>
            </a:pPr>
            <a:r>
              <a:rPr lang="en-US" sz="1200" dirty="0" err="1"/>
              <a:t>Em</a:t>
            </a:r>
            <a:r>
              <a:rPr lang="en-US" sz="1200" dirty="0"/>
              <a:t> 1927, </a:t>
            </a:r>
            <a:r>
              <a:rPr lang="en-US" sz="1200" dirty="0" err="1"/>
              <a:t>é</a:t>
            </a:r>
            <a:r>
              <a:rPr lang="en-US" sz="1200" dirty="0"/>
              <a:t> </a:t>
            </a:r>
            <a:r>
              <a:rPr lang="en-US" sz="1200" dirty="0" err="1"/>
              <a:t>nomeado</a:t>
            </a:r>
            <a:r>
              <a:rPr lang="en-US" sz="1200" dirty="0"/>
              <a:t> director de </a:t>
            </a:r>
            <a:r>
              <a:rPr lang="en-US" sz="1200" dirty="0" err="1"/>
              <a:t>estudos</a:t>
            </a:r>
            <a:r>
              <a:rPr lang="en-US" sz="1200" dirty="0"/>
              <a:t> da </a:t>
            </a:r>
            <a:r>
              <a:rPr lang="en-US" sz="1200" dirty="0" err="1"/>
              <a:t>École</a:t>
            </a:r>
            <a:r>
              <a:rPr lang="en-US" sz="1200" dirty="0"/>
              <a:t> </a:t>
            </a:r>
            <a:r>
              <a:rPr lang="en-US" sz="1200" dirty="0" err="1"/>
              <a:t>Pratique</a:t>
            </a:r>
            <a:r>
              <a:rPr lang="en-US" sz="1200" dirty="0"/>
              <a:t> des </a:t>
            </a:r>
            <a:r>
              <a:rPr lang="en-US" sz="1200" dirty="0" err="1"/>
              <a:t>Hautes</a:t>
            </a:r>
            <a:r>
              <a:rPr lang="en-US" sz="1200" dirty="0"/>
              <a:t> </a:t>
            </a:r>
            <a:r>
              <a:rPr lang="en-US" sz="1200" dirty="0" err="1"/>
              <a:t>Études</a:t>
            </a:r>
            <a:r>
              <a:rPr lang="en-US" sz="1200" dirty="0"/>
              <a:t>, </a:t>
            </a:r>
            <a:r>
              <a:rPr lang="en-US" sz="1200" dirty="0" err="1"/>
              <a:t>tendo</a:t>
            </a:r>
            <a:r>
              <a:rPr lang="en-US" sz="1200" dirty="0"/>
              <a:t> </a:t>
            </a:r>
            <a:r>
              <a:rPr lang="en-US" sz="1200" dirty="0" err="1"/>
              <a:t>criado</a:t>
            </a:r>
            <a:r>
              <a:rPr lang="en-US" sz="1200" dirty="0"/>
              <a:t> o </a:t>
            </a:r>
            <a:r>
              <a:rPr lang="en-US" sz="1200" dirty="0" err="1"/>
              <a:t>Laboratório</a:t>
            </a:r>
            <a:r>
              <a:rPr lang="en-US" sz="1200" dirty="0"/>
              <a:t> de </a:t>
            </a:r>
            <a:r>
              <a:rPr lang="en-US" sz="1200" dirty="0" err="1"/>
              <a:t>Psicobiologia</a:t>
            </a:r>
            <a:r>
              <a:rPr lang="en-US" sz="1200" dirty="0"/>
              <a:t> </a:t>
            </a:r>
            <a:r>
              <a:rPr lang="en-US" sz="1200" dirty="0" err="1"/>
              <a:t>Pediátrica</a:t>
            </a:r>
            <a:r>
              <a:rPr lang="en-US" sz="1200" dirty="0"/>
              <a:t> no Centro </a:t>
            </a:r>
            <a:r>
              <a:rPr lang="en-US" sz="1200" dirty="0" err="1"/>
              <a:t>Nacional</a:t>
            </a:r>
            <a:r>
              <a:rPr lang="en-US" sz="1200" dirty="0"/>
              <a:t> de </a:t>
            </a:r>
            <a:r>
              <a:rPr lang="en-US" sz="1200" dirty="0" err="1"/>
              <a:t>Pesquisa</a:t>
            </a:r>
            <a:r>
              <a:rPr lang="en-US" sz="1200" dirty="0"/>
              <a:t> </a:t>
            </a:r>
            <a:r>
              <a:rPr lang="en-US" sz="1200" dirty="0" err="1"/>
              <a:t>Científica</a:t>
            </a:r>
            <a:r>
              <a:rPr lang="en-US" sz="1200" dirty="0"/>
              <a:t>.</a:t>
            </a:r>
            <a:endParaRPr lang="pt-BR" sz="1200" dirty="0"/>
          </a:p>
          <a:p>
            <a:pPr marL="0" indent="0">
              <a:buNone/>
            </a:pPr>
            <a:r>
              <a:rPr lang="en-US" sz="1200" dirty="0"/>
              <a:t> </a:t>
            </a:r>
            <a:endParaRPr lang="pt-BR" sz="1200" dirty="0"/>
          </a:p>
          <a:p>
            <a:pPr marL="0" indent="0">
              <a:buNone/>
            </a:pPr>
            <a:r>
              <a:rPr lang="en-US" sz="1200" dirty="0" err="1"/>
              <a:t>Até</a:t>
            </a:r>
            <a:r>
              <a:rPr lang="en-US" sz="1200" dirty="0"/>
              <a:t> 1931 </a:t>
            </a:r>
            <a:r>
              <a:rPr lang="en-US" sz="1200" dirty="0" err="1"/>
              <a:t>exerceu</a:t>
            </a:r>
            <a:r>
              <a:rPr lang="en-US" sz="1200" dirty="0"/>
              <a:t> a </a:t>
            </a:r>
            <a:r>
              <a:rPr lang="en-US" sz="1200" dirty="0" err="1"/>
              <a:t>função</a:t>
            </a:r>
            <a:r>
              <a:rPr lang="en-US" sz="1200" dirty="0"/>
              <a:t> de medico </a:t>
            </a:r>
            <a:r>
              <a:rPr lang="en-US" sz="1200" dirty="0" err="1"/>
              <a:t>em</a:t>
            </a:r>
            <a:r>
              <a:rPr lang="en-US" sz="1200" dirty="0"/>
              <a:t> </a:t>
            </a:r>
            <a:r>
              <a:rPr lang="en-US" sz="1200" dirty="0" err="1"/>
              <a:t>instituições</a:t>
            </a:r>
            <a:r>
              <a:rPr lang="en-US" sz="1200" dirty="0"/>
              <a:t> </a:t>
            </a:r>
            <a:r>
              <a:rPr lang="en-US" sz="1200" dirty="0" err="1"/>
              <a:t>psiquátricas</a:t>
            </a:r>
            <a:r>
              <a:rPr lang="en-US" sz="1200" dirty="0"/>
              <a:t>. </a:t>
            </a:r>
            <a:endParaRPr lang="pt-BR" sz="1200" dirty="0"/>
          </a:p>
          <a:p>
            <a:pPr marL="0" indent="0">
              <a:buNone/>
            </a:pPr>
            <a:r>
              <a:rPr lang="en-US" sz="1200" dirty="0"/>
              <a:t> </a:t>
            </a:r>
            <a:endParaRPr lang="pt-BR" sz="1200" dirty="0"/>
          </a:p>
          <a:p>
            <a:pPr marL="0" indent="0">
              <a:buNone/>
            </a:pPr>
            <a:r>
              <a:rPr lang="en-US" sz="1200" dirty="0"/>
              <a:t>De 1937 a 1949, </a:t>
            </a:r>
            <a:r>
              <a:rPr lang="en-US" sz="1200" dirty="0" err="1"/>
              <a:t>atuou</a:t>
            </a:r>
            <a:r>
              <a:rPr lang="en-US" sz="1200" dirty="0"/>
              <a:t> </a:t>
            </a:r>
            <a:r>
              <a:rPr lang="en-US" sz="1200" dirty="0" err="1"/>
              <a:t>como</a:t>
            </a:r>
            <a:r>
              <a:rPr lang="en-US" sz="1200" dirty="0"/>
              <a:t> professor do </a:t>
            </a:r>
            <a:r>
              <a:rPr lang="en-US" sz="1200" i="1" dirty="0" err="1"/>
              <a:t>Collège</a:t>
            </a:r>
            <a:r>
              <a:rPr lang="en-US" sz="1200" i="1" dirty="0"/>
              <a:t> de France</a:t>
            </a:r>
            <a:r>
              <a:rPr lang="en-US" sz="1200" dirty="0"/>
              <a:t>, no </a:t>
            </a:r>
            <a:r>
              <a:rPr lang="en-US" sz="1200" dirty="0" err="1"/>
              <a:t>Departamento</a:t>
            </a:r>
            <a:r>
              <a:rPr lang="en-US" sz="1200" dirty="0"/>
              <a:t> de </a:t>
            </a:r>
            <a:r>
              <a:rPr lang="en-US" sz="1200" dirty="0" err="1"/>
              <a:t>Psicologia</a:t>
            </a:r>
            <a:r>
              <a:rPr lang="en-US" sz="1200" dirty="0"/>
              <a:t> da </a:t>
            </a:r>
            <a:r>
              <a:rPr lang="en-US" sz="1200" dirty="0" err="1"/>
              <a:t>Infância</a:t>
            </a:r>
            <a:r>
              <a:rPr lang="en-US" sz="1200" dirty="0"/>
              <a:t> e </a:t>
            </a:r>
            <a:r>
              <a:rPr lang="en-US" sz="1200" dirty="0" err="1"/>
              <a:t>Educação</a:t>
            </a:r>
            <a:r>
              <a:rPr lang="en-US" sz="1200" dirty="0"/>
              <a:t>, </a:t>
            </a:r>
            <a:endParaRPr lang="pt-BR" sz="1200" dirty="0"/>
          </a:p>
          <a:p>
            <a:pPr marL="0" indent="0">
              <a:buNone/>
            </a:pPr>
            <a:r>
              <a:rPr lang="en-US" sz="1200" dirty="0"/>
              <a:t> </a:t>
            </a:r>
            <a:endParaRPr lang="pt-BR" sz="1200" dirty="0"/>
          </a:p>
          <a:p>
            <a:pPr marL="0" indent="0">
              <a:buNone/>
            </a:pPr>
            <a:r>
              <a:rPr lang="en-US" sz="1200" dirty="0" err="1"/>
              <a:t>Em</a:t>
            </a:r>
            <a:r>
              <a:rPr lang="en-US" sz="1200" dirty="0"/>
              <a:t> 1945 </a:t>
            </a:r>
            <a:r>
              <a:rPr lang="en-US" sz="1200" dirty="0" err="1"/>
              <a:t>publica</a:t>
            </a:r>
            <a:r>
              <a:rPr lang="en-US" sz="1200" dirty="0"/>
              <a:t> </a:t>
            </a:r>
            <a:r>
              <a:rPr lang="en-US" sz="1200" dirty="0" err="1"/>
              <a:t>seu</a:t>
            </a:r>
            <a:r>
              <a:rPr lang="en-US" sz="1200" dirty="0"/>
              <a:t> ultimo </a:t>
            </a:r>
            <a:r>
              <a:rPr lang="en-US" sz="1200" dirty="0" err="1"/>
              <a:t>livro</a:t>
            </a:r>
            <a:r>
              <a:rPr lang="en-US" sz="1200" dirty="0"/>
              <a:t>, </a:t>
            </a:r>
            <a:r>
              <a:rPr lang="en-US" sz="1200" i="1" dirty="0"/>
              <a:t>Les origins de la </a:t>
            </a:r>
            <a:r>
              <a:rPr lang="en-US" sz="1200" i="1" dirty="0" err="1"/>
              <a:t>pensée</a:t>
            </a:r>
            <a:r>
              <a:rPr lang="en-US" sz="1200" i="1" dirty="0"/>
              <a:t> chez </a:t>
            </a:r>
            <a:r>
              <a:rPr lang="en-US" sz="1200" i="1" dirty="0" err="1"/>
              <a:t>l’enfant</a:t>
            </a:r>
            <a:r>
              <a:rPr lang="en-US" sz="1200" dirty="0"/>
              <a:t>.  </a:t>
            </a:r>
            <a:endParaRPr lang="en-US" sz="12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20</a:t>
            </a:fld>
            <a:endParaRPr lang="en-US"/>
          </a:p>
        </p:txBody>
      </p:sp>
    </p:spTree>
    <p:extLst>
      <p:ext uri="{BB962C8B-B14F-4D97-AF65-F5344CB8AC3E}">
        <p14:creationId xmlns:p14="http://schemas.microsoft.com/office/powerpoint/2010/main" val="23147298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2. </a:t>
            </a:r>
            <a:r>
              <a:rPr lang="en-US" sz="2400" b="1" dirty="0" err="1" smtClean="0"/>
              <a:t>Biografia</a:t>
            </a:r>
            <a:r>
              <a:rPr lang="en-US" sz="2400" b="1" dirty="0" smtClean="0"/>
              <a:t> </a:t>
            </a:r>
            <a:r>
              <a:rPr lang="en-US" sz="2400" b="1" dirty="0" err="1" smtClean="0"/>
              <a:t>intelectual</a:t>
            </a:r>
            <a:r>
              <a:rPr lang="en-US" sz="2400" b="1" dirty="0" smtClean="0"/>
              <a:t> </a:t>
            </a:r>
            <a:br>
              <a:rPr lang="en-US" sz="2400" b="1" dirty="0" smtClean="0"/>
            </a:br>
            <a:r>
              <a:rPr lang="en-US" sz="2400" b="1" dirty="0" smtClean="0">
                <a:solidFill>
                  <a:srgbClr val="FF0000"/>
                </a:solidFill>
              </a:rPr>
              <a:t>Vida </a:t>
            </a:r>
            <a:r>
              <a:rPr lang="en-US" sz="2400" b="1" dirty="0" err="1" smtClean="0">
                <a:solidFill>
                  <a:srgbClr val="FF0000"/>
                </a:solidFill>
              </a:rPr>
              <a:t>política</a:t>
            </a:r>
            <a:endParaRPr lang="en-US" sz="2400" b="1"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marL="0" indent="0">
              <a:buNone/>
            </a:pPr>
            <a:endParaRPr lang="en-US" b="1" dirty="0"/>
          </a:p>
          <a:p>
            <a:pPr marL="0" indent="0" algn="just">
              <a:lnSpc>
                <a:spcPct val="170000"/>
              </a:lnSpc>
              <a:buNone/>
            </a:pPr>
            <a:r>
              <a:rPr lang="en-US" sz="3700" dirty="0" err="1" smtClean="0"/>
              <a:t>Além</a:t>
            </a:r>
            <a:r>
              <a:rPr lang="en-US" sz="3700" dirty="0" smtClean="0"/>
              <a:t> </a:t>
            </a:r>
            <a:r>
              <a:rPr lang="en-US" sz="3700" dirty="0"/>
              <a:t>de </a:t>
            </a:r>
            <a:r>
              <a:rPr lang="en-US" sz="3700" dirty="0" err="1"/>
              <a:t>psicólogo</a:t>
            </a:r>
            <a:r>
              <a:rPr lang="en-US" sz="3700" dirty="0"/>
              <a:t>, Henri </a:t>
            </a:r>
            <a:r>
              <a:rPr lang="en-US" sz="3700" dirty="0" err="1"/>
              <a:t>Wallon</a:t>
            </a:r>
            <a:r>
              <a:rPr lang="en-US" sz="3700" dirty="0"/>
              <a:t> </a:t>
            </a:r>
            <a:r>
              <a:rPr lang="en-US" sz="3700" dirty="0" err="1"/>
              <a:t>foi</a:t>
            </a:r>
            <a:r>
              <a:rPr lang="en-US" sz="3700" dirty="0"/>
              <a:t> um </a:t>
            </a:r>
            <a:r>
              <a:rPr lang="en-US" sz="3700" dirty="0" err="1"/>
              <a:t>grande</a:t>
            </a:r>
            <a:r>
              <a:rPr lang="en-US" sz="3700" dirty="0"/>
              <a:t> </a:t>
            </a:r>
            <a:r>
              <a:rPr lang="en-US" sz="3700" dirty="0" err="1"/>
              <a:t>político</a:t>
            </a:r>
            <a:r>
              <a:rPr lang="en-US" sz="3700" dirty="0" smtClean="0"/>
              <a:t>.</a:t>
            </a:r>
          </a:p>
          <a:p>
            <a:pPr marL="0" indent="0" algn="just">
              <a:lnSpc>
                <a:spcPct val="170000"/>
              </a:lnSpc>
              <a:buNone/>
            </a:pPr>
            <a:r>
              <a:rPr lang="en-US" sz="3700" dirty="0" err="1" smtClean="0"/>
              <a:t>Wallon</a:t>
            </a:r>
            <a:r>
              <a:rPr lang="en-US" sz="3700" dirty="0" smtClean="0"/>
              <a:t> </a:t>
            </a:r>
            <a:r>
              <a:rPr lang="en-US" sz="3700" dirty="0" err="1"/>
              <a:t>foi</a:t>
            </a:r>
            <a:r>
              <a:rPr lang="en-US" sz="3700" dirty="0"/>
              <a:t> </a:t>
            </a:r>
            <a:r>
              <a:rPr lang="en-US" sz="3700" dirty="0" err="1"/>
              <a:t>contemporâneo</a:t>
            </a:r>
            <a:r>
              <a:rPr lang="en-US" sz="3700" dirty="0"/>
              <a:t> </a:t>
            </a:r>
            <a:r>
              <a:rPr lang="en-US" sz="3700" dirty="0" err="1"/>
              <a:t>às</a:t>
            </a:r>
            <a:r>
              <a:rPr lang="en-US" sz="3700" dirty="0"/>
              <a:t> </a:t>
            </a:r>
            <a:r>
              <a:rPr lang="en-US" sz="3700" dirty="0" err="1"/>
              <a:t>duas</a:t>
            </a:r>
            <a:r>
              <a:rPr lang="en-US" sz="3700" dirty="0"/>
              <a:t> </a:t>
            </a:r>
            <a:r>
              <a:rPr lang="en-US" sz="3700" dirty="0" err="1"/>
              <a:t>Guerras</a:t>
            </a:r>
            <a:r>
              <a:rPr lang="en-US" sz="3700" dirty="0"/>
              <a:t> </a:t>
            </a:r>
            <a:r>
              <a:rPr lang="en-US" sz="3700" dirty="0" err="1" smtClean="0"/>
              <a:t>Mundiais</a:t>
            </a:r>
            <a:r>
              <a:rPr lang="en-US" sz="3700" dirty="0" smtClean="0"/>
              <a:t>, </a:t>
            </a:r>
            <a:r>
              <a:rPr lang="en-US" sz="3700" dirty="0" err="1" smtClean="0"/>
              <a:t>bem</a:t>
            </a:r>
            <a:r>
              <a:rPr lang="en-US" sz="3700" dirty="0" smtClean="0"/>
              <a:t> </a:t>
            </a:r>
            <a:r>
              <a:rPr lang="en-US" sz="3700" dirty="0" err="1" smtClean="0"/>
              <a:t>como</a:t>
            </a:r>
            <a:r>
              <a:rPr lang="en-US" sz="3700" dirty="0" smtClean="0"/>
              <a:t> </a:t>
            </a:r>
            <a:r>
              <a:rPr lang="en-US" sz="3700" dirty="0" err="1" smtClean="0"/>
              <a:t>presenciou</a:t>
            </a:r>
            <a:r>
              <a:rPr lang="en-US" sz="3700" dirty="0" smtClean="0"/>
              <a:t>: o </a:t>
            </a:r>
            <a:r>
              <a:rPr lang="en-US" sz="3700" dirty="0" err="1" smtClean="0"/>
              <a:t>avanço</a:t>
            </a:r>
            <a:r>
              <a:rPr lang="en-US" sz="3700" dirty="0" smtClean="0"/>
              <a:t> do </a:t>
            </a:r>
            <a:r>
              <a:rPr lang="en-US" sz="3700" dirty="0" err="1" smtClean="0"/>
              <a:t>Facismo</a:t>
            </a:r>
            <a:r>
              <a:rPr lang="en-US" sz="3700" dirty="0" smtClean="0"/>
              <a:t> no </a:t>
            </a:r>
            <a:r>
              <a:rPr lang="en-US" sz="3700" dirty="0" err="1" smtClean="0"/>
              <a:t>período</a:t>
            </a:r>
            <a:r>
              <a:rPr lang="en-US" sz="3700" dirty="0" smtClean="0"/>
              <a:t> entre entre-</a:t>
            </a:r>
            <a:r>
              <a:rPr lang="en-US" sz="3700" dirty="0" err="1" smtClean="0"/>
              <a:t>guerras</a:t>
            </a:r>
            <a:r>
              <a:rPr lang="en-US" sz="3700" dirty="0" smtClean="0"/>
              <a:t>, as </a:t>
            </a:r>
            <a:r>
              <a:rPr lang="en-US" sz="3700" dirty="0" err="1" smtClean="0"/>
              <a:t>revoluções</a:t>
            </a:r>
            <a:r>
              <a:rPr lang="en-US" sz="3700" dirty="0" smtClean="0"/>
              <a:t> </a:t>
            </a:r>
            <a:r>
              <a:rPr lang="en-US" sz="3700" dirty="0" err="1" smtClean="0"/>
              <a:t>socialistas</a:t>
            </a:r>
            <a:r>
              <a:rPr lang="en-US" sz="3700" dirty="0" smtClean="0"/>
              <a:t>, as </a:t>
            </a:r>
            <a:r>
              <a:rPr lang="en-US" sz="3700" dirty="0" err="1" smtClean="0"/>
              <a:t>guerras</a:t>
            </a:r>
            <a:r>
              <a:rPr lang="en-US" sz="3700" dirty="0" smtClean="0"/>
              <a:t> </a:t>
            </a:r>
            <a:r>
              <a:rPr lang="en-US" sz="3700" dirty="0" err="1" smtClean="0"/>
              <a:t>para</a:t>
            </a:r>
            <a:r>
              <a:rPr lang="en-US" sz="3700" dirty="0" smtClean="0"/>
              <a:t> </a:t>
            </a:r>
            <a:r>
              <a:rPr lang="en-US" sz="3700" dirty="0" err="1" smtClean="0"/>
              <a:t>libertação</a:t>
            </a:r>
            <a:r>
              <a:rPr lang="en-US" sz="3700" dirty="0" smtClean="0"/>
              <a:t> das </a:t>
            </a:r>
            <a:r>
              <a:rPr lang="en-US" sz="3700" dirty="0" err="1" smtClean="0"/>
              <a:t>colônias</a:t>
            </a:r>
            <a:r>
              <a:rPr lang="en-US" sz="3700" dirty="0" smtClean="0"/>
              <a:t> </a:t>
            </a:r>
            <a:r>
              <a:rPr lang="en-US" sz="3700" dirty="0" err="1" smtClean="0"/>
              <a:t>na</a:t>
            </a:r>
            <a:r>
              <a:rPr lang="en-US" sz="3700" dirty="0" smtClean="0"/>
              <a:t> </a:t>
            </a:r>
            <a:r>
              <a:rPr lang="en-US" sz="3700" dirty="0" err="1" smtClean="0"/>
              <a:t>África</a:t>
            </a:r>
            <a:r>
              <a:rPr lang="en-US" sz="3700" dirty="0" smtClean="0"/>
              <a:t>.</a:t>
            </a:r>
          </a:p>
          <a:p>
            <a:pPr marL="0" indent="0" algn="just">
              <a:lnSpc>
                <a:spcPct val="170000"/>
              </a:lnSpc>
              <a:buNone/>
            </a:pPr>
            <a:endParaRPr lang="en-US" sz="3700" dirty="0"/>
          </a:p>
          <a:p>
            <a:pPr marL="0" indent="0" algn="just">
              <a:lnSpc>
                <a:spcPct val="170000"/>
              </a:lnSpc>
              <a:buNone/>
            </a:pPr>
            <a:r>
              <a:rPr lang="en-US" sz="3700" dirty="0" err="1" smtClean="0"/>
              <a:t>Em</a:t>
            </a:r>
            <a:r>
              <a:rPr lang="en-US" sz="3700" dirty="0" smtClean="0"/>
              <a:t> 1931 </a:t>
            </a:r>
            <a:r>
              <a:rPr lang="en-US" sz="3700" dirty="0" err="1" smtClean="0"/>
              <a:t>filiou</a:t>
            </a:r>
            <a:r>
              <a:rPr lang="en-US" sz="3700" dirty="0" smtClean="0"/>
              <a:t>-se </a:t>
            </a:r>
            <a:r>
              <a:rPr lang="en-US" sz="3700" dirty="0" err="1" smtClean="0"/>
              <a:t>ao</a:t>
            </a:r>
            <a:r>
              <a:rPr lang="en-US" sz="3700" dirty="0" smtClean="0"/>
              <a:t> </a:t>
            </a:r>
            <a:r>
              <a:rPr lang="en-US" sz="3700" dirty="0" err="1"/>
              <a:t>P</a:t>
            </a:r>
            <a:r>
              <a:rPr lang="en-US" sz="3700" dirty="0" err="1" smtClean="0"/>
              <a:t>artido</a:t>
            </a:r>
            <a:r>
              <a:rPr lang="en-US" sz="3700" dirty="0" smtClean="0"/>
              <a:t> </a:t>
            </a:r>
            <a:r>
              <a:rPr lang="en-US" sz="3700" dirty="0" err="1"/>
              <a:t>S</a:t>
            </a:r>
            <a:r>
              <a:rPr lang="en-US" sz="3700" dirty="0" err="1" smtClean="0"/>
              <a:t>ocialista</a:t>
            </a:r>
            <a:r>
              <a:rPr lang="en-US" sz="3700" dirty="0" smtClean="0"/>
              <a:t> (Section </a:t>
            </a:r>
            <a:r>
              <a:rPr lang="en-US" sz="3700" dirty="0" err="1" smtClean="0"/>
              <a:t>Française</a:t>
            </a:r>
            <a:r>
              <a:rPr lang="en-US" sz="3700" dirty="0" smtClean="0"/>
              <a:t> de </a:t>
            </a:r>
            <a:r>
              <a:rPr lang="en-US" sz="3700" dirty="0" err="1" smtClean="0"/>
              <a:t>l’Internationale</a:t>
            </a:r>
            <a:r>
              <a:rPr lang="en-US" sz="3700" dirty="0" smtClean="0"/>
              <a:t> </a:t>
            </a:r>
            <a:r>
              <a:rPr lang="en-US" sz="3700" dirty="0" err="1" smtClean="0"/>
              <a:t>Ouvrière</a:t>
            </a:r>
            <a:r>
              <a:rPr lang="en-US" sz="3700" dirty="0" smtClean="0"/>
              <a:t>). </a:t>
            </a:r>
            <a:r>
              <a:rPr lang="en-US" sz="3700" dirty="0" err="1" smtClean="0"/>
              <a:t>Em</a:t>
            </a:r>
            <a:r>
              <a:rPr lang="en-US" sz="3700" dirty="0" smtClean="0"/>
              <a:t> 1942 </a:t>
            </a:r>
            <a:r>
              <a:rPr lang="en-US" sz="3700" dirty="0" err="1" smtClean="0"/>
              <a:t>filia</a:t>
            </a:r>
            <a:r>
              <a:rPr lang="en-US" sz="3700" dirty="0" smtClean="0"/>
              <a:t>-se </a:t>
            </a:r>
            <a:r>
              <a:rPr lang="en-US" sz="3700" dirty="0" err="1" smtClean="0"/>
              <a:t>ao</a:t>
            </a:r>
            <a:r>
              <a:rPr lang="en-US" sz="3700" dirty="0" smtClean="0"/>
              <a:t> </a:t>
            </a:r>
            <a:r>
              <a:rPr lang="en-US" sz="3700" dirty="0" err="1" smtClean="0"/>
              <a:t>Partido</a:t>
            </a:r>
            <a:r>
              <a:rPr lang="en-US" sz="3700" dirty="0" smtClean="0"/>
              <a:t> </a:t>
            </a:r>
            <a:r>
              <a:rPr lang="en-US" sz="3700" dirty="0" err="1" smtClean="0"/>
              <a:t>Comunista</a:t>
            </a:r>
            <a:r>
              <a:rPr lang="en-US" sz="3700" dirty="0" smtClean="0"/>
              <a:t> </a:t>
            </a:r>
            <a:r>
              <a:rPr lang="en-US" sz="3700" dirty="0" err="1" smtClean="0"/>
              <a:t>Francês</a:t>
            </a:r>
            <a:r>
              <a:rPr lang="en-US" sz="3700" dirty="0" smtClean="0"/>
              <a:t>. Durante a </a:t>
            </a:r>
            <a:r>
              <a:rPr lang="en-US" sz="3700" dirty="0" err="1" smtClean="0"/>
              <a:t>segunda</a:t>
            </a:r>
            <a:r>
              <a:rPr lang="en-US" sz="3700" dirty="0" smtClean="0"/>
              <a:t> </a:t>
            </a:r>
            <a:r>
              <a:rPr lang="en-US" sz="3700" dirty="0" err="1" smtClean="0"/>
              <a:t>guerra</a:t>
            </a:r>
            <a:r>
              <a:rPr lang="en-US" sz="3700" dirty="0" smtClean="0"/>
              <a:t>, </a:t>
            </a:r>
            <a:r>
              <a:rPr lang="en-US" sz="3700" dirty="0" err="1" smtClean="0"/>
              <a:t>foi</a:t>
            </a:r>
            <a:r>
              <a:rPr lang="en-US" sz="3700" dirty="0" smtClean="0"/>
              <a:t> </a:t>
            </a:r>
            <a:r>
              <a:rPr lang="en-US" sz="3700" dirty="0" err="1" smtClean="0"/>
              <a:t>perseguido</a:t>
            </a:r>
            <a:r>
              <a:rPr lang="en-US" sz="3700" dirty="0" smtClean="0"/>
              <a:t> </a:t>
            </a:r>
            <a:r>
              <a:rPr lang="en-US" sz="3700" dirty="0" err="1" smtClean="0"/>
              <a:t>pela</a:t>
            </a:r>
            <a:r>
              <a:rPr lang="en-US" sz="3700" dirty="0" smtClean="0"/>
              <a:t> Gestapo, </a:t>
            </a:r>
            <a:r>
              <a:rPr lang="en-US" sz="3700" dirty="0" err="1" smtClean="0"/>
              <a:t>tendo</a:t>
            </a:r>
            <a:r>
              <a:rPr lang="en-US" sz="3700" dirty="0" smtClean="0"/>
              <a:t> </a:t>
            </a:r>
            <a:r>
              <a:rPr lang="en-US" sz="3700" dirty="0" err="1" smtClean="0"/>
              <a:t>que</a:t>
            </a:r>
            <a:r>
              <a:rPr lang="en-US" sz="3700" dirty="0" smtClean="0"/>
              <a:t> </a:t>
            </a:r>
            <a:r>
              <a:rPr lang="en-US" sz="3700" dirty="0" err="1" smtClean="0"/>
              <a:t>viver</a:t>
            </a:r>
            <a:r>
              <a:rPr lang="en-US" sz="3700" dirty="0" smtClean="0"/>
              <a:t> </a:t>
            </a:r>
            <a:r>
              <a:rPr lang="en-US" sz="3700" dirty="0" err="1" smtClean="0"/>
              <a:t>clandestinamente</a:t>
            </a:r>
            <a:r>
              <a:rPr lang="en-US" sz="3700" dirty="0" smtClean="0"/>
              <a:t>. </a:t>
            </a:r>
          </a:p>
          <a:p>
            <a:pPr marL="0" indent="0" algn="just">
              <a:lnSpc>
                <a:spcPct val="170000"/>
              </a:lnSpc>
              <a:buNone/>
            </a:pPr>
            <a:endParaRPr lang="en-US" sz="3700" dirty="0"/>
          </a:p>
          <a:p>
            <a:pPr marL="0" indent="0" algn="just">
              <a:lnSpc>
                <a:spcPct val="170000"/>
              </a:lnSpc>
              <a:buNone/>
            </a:pPr>
            <a:r>
              <a:rPr lang="en-US" sz="3700" dirty="0" err="1" smtClean="0"/>
              <a:t>Em</a:t>
            </a:r>
            <a:r>
              <a:rPr lang="en-US" sz="3700" dirty="0" smtClean="0"/>
              <a:t> 1944, </a:t>
            </a:r>
            <a:r>
              <a:rPr lang="en-US" sz="3700" dirty="0" err="1"/>
              <a:t>f</a:t>
            </a:r>
            <a:r>
              <a:rPr lang="en-US" sz="3700" dirty="0" err="1" smtClean="0"/>
              <a:t>oi</a:t>
            </a:r>
            <a:r>
              <a:rPr lang="en-US" sz="3700" dirty="0" smtClean="0"/>
              <a:t> </a:t>
            </a:r>
            <a:r>
              <a:rPr lang="en-US" sz="3700" dirty="0" err="1" smtClean="0"/>
              <a:t>nomeado</a:t>
            </a:r>
            <a:r>
              <a:rPr lang="en-US" sz="3700" dirty="0" smtClean="0"/>
              <a:t> </a:t>
            </a:r>
            <a:r>
              <a:rPr lang="en-US" sz="3700" dirty="0" err="1" smtClean="0"/>
              <a:t>Secretário</a:t>
            </a:r>
            <a:r>
              <a:rPr lang="en-US" sz="3700" dirty="0" smtClean="0"/>
              <a:t> da </a:t>
            </a:r>
            <a:r>
              <a:rPr lang="en-US" sz="3700" dirty="0" err="1" smtClean="0"/>
              <a:t>Educação</a:t>
            </a:r>
            <a:r>
              <a:rPr lang="en-US" sz="3700" dirty="0" smtClean="0"/>
              <a:t> </a:t>
            </a:r>
            <a:r>
              <a:rPr lang="en-US" sz="3700" dirty="0" err="1" smtClean="0"/>
              <a:t>nacional</a:t>
            </a:r>
            <a:r>
              <a:rPr lang="en-US" sz="3700" dirty="0" smtClean="0"/>
              <a:t>. De 1945 a 1946 </a:t>
            </a:r>
            <a:r>
              <a:rPr lang="en-US" sz="3700" dirty="0" err="1" smtClean="0"/>
              <a:t>atuou</a:t>
            </a:r>
            <a:r>
              <a:rPr lang="en-US" sz="3700" dirty="0" smtClean="0"/>
              <a:t> </a:t>
            </a:r>
            <a:r>
              <a:rPr lang="en-US" sz="3700" dirty="0" err="1" smtClean="0"/>
              <a:t>como</a:t>
            </a:r>
            <a:r>
              <a:rPr lang="en-US" sz="3700" dirty="0" smtClean="0"/>
              <a:t> </a:t>
            </a:r>
            <a:r>
              <a:rPr lang="en-US" sz="3700" dirty="0" err="1" smtClean="0"/>
              <a:t>presidente</a:t>
            </a:r>
            <a:r>
              <a:rPr lang="en-US" sz="3700" dirty="0" smtClean="0"/>
              <a:t> da </a:t>
            </a:r>
            <a:r>
              <a:rPr lang="en-US" sz="3700" dirty="0" err="1" smtClean="0"/>
              <a:t>comissão</a:t>
            </a:r>
            <a:r>
              <a:rPr lang="en-US" sz="3700" dirty="0" smtClean="0"/>
              <a:t> de </a:t>
            </a:r>
            <a:r>
              <a:rPr lang="en-US" sz="3700" dirty="0" err="1" smtClean="0"/>
              <a:t>reforma</a:t>
            </a:r>
            <a:r>
              <a:rPr lang="en-US" sz="3700" dirty="0" smtClean="0"/>
              <a:t> </a:t>
            </a:r>
            <a:r>
              <a:rPr lang="en-US" sz="3700" dirty="0" err="1" smtClean="0"/>
              <a:t>educacional</a:t>
            </a:r>
            <a:r>
              <a:rPr lang="en-US" sz="3700" dirty="0" smtClean="0"/>
              <a:t>; </a:t>
            </a:r>
            <a:r>
              <a:rPr lang="en-US" sz="3700" dirty="0" err="1" smtClean="0"/>
              <a:t>é</a:t>
            </a:r>
            <a:r>
              <a:rPr lang="en-US" sz="3700" dirty="0" smtClean="0"/>
              <a:t> </a:t>
            </a:r>
            <a:r>
              <a:rPr lang="en-US" sz="3700" dirty="0" err="1" smtClean="0"/>
              <a:t>neste</a:t>
            </a:r>
            <a:r>
              <a:rPr lang="en-US" sz="3700" dirty="0" smtClean="0"/>
              <a:t> </a:t>
            </a:r>
            <a:r>
              <a:rPr lang="en-US" sz="3700" dirty="0" err="1" smtClean="0"/>
              <a:t>período</a:t>
            </a:r>
            <a:r>
              <a:rPr lang="en-US" sz="3700" dirty="0" smtClean="0"/>
              <a:t> </a:t>
            </a:r>
            <a:r>
              <a:rPr lang="en-US" sz="3700" dirty="0" err="1" smtClean="0"/>
              <a:t>que</a:t>
            </a:r>
            <a:r>
              <a:rPr lang="en-US" sz="3700" dirty="0" smtClean="0"/>
              <a:t> </a:t>
            </a:r>
            <a:r>
              <a:rPr lang="en-US" sz="3700" dirty="0" err="1" smtClean="0"/>
              <a:t>propõe</a:t>
            </a:r>
            <a:r>
              <a:rPr lang="en-US" sz="3700" dirty="0" smtClean="0"/>
              <a:t> o </a:t>
            </a:r>
            <a:r>
              <a:rPr lang="en-US" sz="3700" i="1" dirty="0" smtClean="0"/>
              <a:t>Plano </a:t>
            </a:r>
            <a:r>
              <a:rPr lang="en-US" sz="3700" i="1" dirty="0" err="1" smtClean="0"/>
              <a:t>Langevi-Wallon</a:t>
            </a:r>
            <a:r>
              <a:rPr lang="en-US" sz="3700" dirty="0" smtClean="0"/>
              <a:t>: </a:t>
            </a:r>
          </a:p>
          <a:p>
            <a:pPr marL="0" indent="0">
              <a:lnSpc>
                <a:spcPct val="170000"/>
              </a:lnSpc>
              <a:buNone/>
            </a:pPr>
            <a:endParaRPr lang="en-US" sz="3700" dirty="0" smtClean="0"/>
          </a:p>
          <a:p>
            <a:pPr marL="0" indent="0">
              <a:buNone/>
            </a:pP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21</a:t>
            </a:fld>
            <a:endParaRPr lang="en-US"/>
          </a:p>
        </p:txBody>
      </p:sp>
    </p:spTree>
    <p:extLst>
      <p:ext uri="{BB962C8B-B14F-4D97-AF65-F5344CB8AC3E}">
        <p14:creationId xmlns:p14="http://schemas.microsoft.com/office/powerpoint/2010/main" val="19084984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2. </a:t>
            </a:r>
            <a:r>
              <a:rPr lang="en-US" sz="2400" b="1" dirty="0" err="1"/>
              <a:t>Biografia</a:t>
            </a:r>
            <a:r>
              <a:rPr lang="en-US" sz="2400" b="1" dirty="0"/>
              <a:t> </a:t>
            </a:r>
            <a:r>
              <a:rPr lang="en-US" sz="2400" b="1" dirty="0" err="1"/>
              <a:t>intelectual</a:t>
            </a:r>
            <a:r>
              <a:rPr lang="en-US" sz="2400" b="1" dirty="0"/>
              <a:t/>
            </a:r>
            <a:br>
              <a:rPr lang="en-US" sz="2400" b="1" dirty="0"/>
            </a:br>
            <a:r>
              <a:rPr lang="en-US" sz="2400" b="1" dirty="0">
                <a:solidFill>
                  <a:srgbClr val="FF0000"/>
                </a:solidFill>
              </a:rPr>
              <a:t>O </a:t>
            </a:r>
            <a:r>
              <a:rPr lang="en-US" sz="2400" b="1" dirty="0" err="1" smtClean="0">
                <a:solidFill>
                  <a:srgbClr val="FF0000"/>
                </a:solidFill>
              </a:rPr>
              <a:t>que</a:t>
            </a:r>
            <a:r>
              <a:rPr lang="en-US" sz="2400" b="1" dirty="0" smtClean="0">
                <a:solidFill>
                  <a:srgbClr val="FF0000"/>
                </a:solidFill>
              </a:rPr>
              <a:t> </a:t>
            </a:r>
            <a:r>
              <a:rPr lang="en-US" sz="2400" b="1" dirty="0" err="1" smtClean="0">
                <a:solidFill>
                  <a:srgbClr val="FF0000"/>
                </a:solidFill>
              </a:rPr>
              <a:t>é</a:t>
            </a:r>
            <a:r>
              <a:rPr lang="en-US" sz="2400" b="1" dirty="0" smtClean="0">
                <a:solidFill>
                  <a:srgbClr val="FF0000"/>
                </a:solidFill>
              </a:rPr>
              <a:t> o </a:t>
            </a:r>
            <a:r>
              <a:rPr lang="en-US" sz="2400" b="1" dirty="0">
                <a:solidFill>
                  <a:srgbClr val="FF0000"/>
                </a:solidFill>
              </a:rPr>
              <a:t>Plano </a:t>
            </a:r>
            <a:r>
              <a:rPr lang="en-US" sz="2400" b="1" dirty="0" err="1">
                <a:solidFill>
                  <a:srgbClr val="FF0000"/>
                </a:solidFill>
              </a:rPr>
              <a:t>Langevin-Wallon</a:t>
            </a:r>
            <a:r>
              <a:rPr lang="en-US" sz="2400" b="1" dirty="0">
                <a:solidFill>
                  <a:srgbClr val="FF0000"/>
                </a:solidFill>
              </a:rPr>
              <a:t> </a:t>
            </a:r>
            <a:r>
              <a:rPr lang="en-US" sz="2400" b="1" dirty="0" smtClean="0">
                <a:solidFill>
                  <a:srgbClr val="FF0000"/>
                </a:solidFill>
              </a:rPr>
              <a:t>?</a:t>
            </a:r>
            <a:endParaRPr lang="en-US" sz="2400" b="1" dirty="0">
              <a:solidFill>
                <a:srgbClr val="FF0000"/>
              </a:solidFill>
            </a:endParaRPr>
          </a:p>
        </p:txBody>
      </p:sp>
      <p:sp>
        <p:nvSpPr>
          <p:cNvPr id="3" name="Content Placeholder 2"/>
          <p:cNvSpPr>
            <a:spLocks noGrp="1"/>
          </p:cNvSpPr>
          <p:nvPr>
            <p:ph idx="1"/>
          </p:nvPr>
        </p:nvSpPr>
        <p:spPr/>
        <p:txBody>
          <a:bodyPr>
            <a:noAutofit/>
          </a:bodyPr>
          <a:lstStyle/>
          <a:p>
            <a:pPr marL="0" indent="0">
              <a:lnSpc>
                <a:spcPct val="120000"/>
              </a:lnSpc>
              <a:buNone/>
            </a:pPr>
            <a:r>
              <a:rPr lang="en-US" sz="1300" dirty="0"/>
              <a:t>Le </a:t>
            </a:r>
            <a:r>
              <a:rPr lang="en-US" sz="1300" b="1" dirty="0"/>
              <a:t>plan </a:t>
            </a:r>
            <a:r>
              <a:rPr lang="en-US" sz="1300" b="1" dirty="0" err="1"/>
              <a:t>Langevin-Wallon</a:t>
            </a:r>
            <a:r>
              <a:rPr lang="en-US" sz="1300" dirty="0"/>
              <a:t> </a:t>
            </a:r>
            <a:r>
              <a:rPr lang="en-US" sz="1300" dirty="0" err="1"/>
              <a:t>est</a:t>
            </a:r>
            <a:r>
              <a:rPr lang="en-US" sz="1300" dirty="0"/>
              <a:t> le nom </a:t>
            </a:r>
            <a:r>
              <a:rPr lang="en-US" sz="1300" dirty="0" err="1"/>
              <a:t>donné</a:t>
            </a:r>
            <a:r>
              <a:rPr lang="en-US" sz="1300" dirty="0"/>
              <a:t> au </a:t>
            </a:r>
            <a:r>
              <a:rPr lang="en-US" sz="1300" dirty="0" err="1"/>
              <a:t>projet</a:t>
            </a:r>
            <a:r>
              <a:rPr lang="en-US" sz="1300" dirty="0"/>
              <a:t> global de </a:t>
            </a:r>
            <a:r>
              <a:rPr lang="en-US" sz="1300" dirty="0" err="1"/>
              <a:t>réforme</a:t>
            </a:r>
            <a:r>
              <a:rPr lang="en-US" sz="1300" dirty="0"/>
              <a:t> de </a:t>
            </a:r>
            <a:r>
              <a:rPr lang="en-US" sz="1300" dirty="0" err="1"/>
              <a:t>l'enseignement</a:t>
            </a:r>
            <a:r>
              <a:rPr lang="en-US" sz="1300" dirty="0"/>
              <a:t> et du </a:t>
            </a:r>
            <a:r>
              <a:rPr lang="en-US" sz="1300" dirty="0" err="1"/>
              <a:t>système</a:t>
            </a:r>
            <a:r>
              <a:rPr lang="en-US" sz="1300" dirty="0"/>
              <a:t> </a:t>
            </a:r>
            <a:r>
              <a:rPr lang="en-US" sz="1300" dirty="0" err="1"/>
              <a:t>éducatif</a:t>
            </a:r>
            <a:r>
              <a:rPr lang="en-US" sz="1300" dirty="0"/>
              <a:t> </a:t>
            </a:r>
            <a:r>
              <a:rPr lang="en-US" sz="1300" dirty="0" err="1"/>
              <a:t>français</a:t>
            </a:r>
            <a:r>
              <a:rPr lang="en-US" sz="1300" dirty="0"/>
              <a:t> </a:t>
            </a:r>
            <a:r>
              <a:rPr lang="en-US" sz="1300" dirty="0" err="1"/>
              <a:t>élaboré</a:t>
            </a:r>
            <a:r>
              <a:rPr lang="en-US" sz="1300" dirty="0"/>
              <a:t> </a:t>
            </a:r>
            <a:r>
              <a:rPr lang="en-US" sz="1300" dirty="0" smtClean="0">
                <a:hlinkClick r:id="rId2"/>
              </a:rPr>
              <a:t>Libération </a:t>
            </a:r>
            <a:r>
              <a:rPr lang="en-US" sz="1300" dirty="0">
                <a:hlinkClick r:id="rId2"/>
              </a:rPr>
              <a:t>conformément au programme de gouvernement du </a:t>
            </a:r>
            <a:r>
              <a:rPr lang="en-US" sz="1300" dirty="0">
                <a:hlinkClick r:id="rId3"/>
              </a:rPr>
              <a:t>Conseil national de la Résistance (CNR) en date du 15 mars 1944</a:t>
            </a:r>
            <a:r>
              <a:rPr lang="en-US" sz="1300" dirty="0" smtClean="0">
                <a:hlinkClick r:id="rId3"/>
              </a:rPr>
              <a:t>.</a:t>
            </a:r>
          </a:p>
          <a:p>
            <a:pPr marL="0" indent="0">
              <a:lnSpc>
                <a:spcPct val="120000"/>
              </a:lnSpc>
              <a:buNone/>
            </a:pPr>
            <a:endParaRPr lang="en-US" sz="1300" dirty="0">
              <a:hlinkClick r:id="rId3"/>
            </a:endParaRPr>
          </a:p>
          <a:p>
            <a:pPr marL="0" indent="0">
              <a:lnSpc>
                <a:spcPct val="120000"/>
              </a:lnSpc>
              <a:buNone/>
            </a:pPr>
            <a:r>
              <a:rPr lang="en-US" sz="1300" dirty="0" err="1"/>
              <a:t>Ce</a:t>
            </a:r>
            <a:r>
              <a:rPr lang="en-US" sz="1300" dirty="0"/>
              <a:t> </a:t>
            </a:r>
            <a:r>
              <a:rPr lang="en-US" sz="1300" dirty="0" err="1"/>
              <a:t>projet</a:t>
            </a:r>
            <a:r>
              <a:rPr lang="en-US" sz="1300" dirty="0"/>
              <a:t> global </a:t>
            </a:r>
            <a:r>
              <a:rPr lang="en-US" sz="1300" dirty="0" err="1"/>
              <a:t>fut</a:t>
            </a:r>
            <a:r>
              <a:rPr lang="en-US" sz="1300" dirty="0"/>
              <a:t> </a:t>
            </a:r>
            <a:r>
              <a:rPr lang="en-US" sz="1300" dirty="0" err="1"/>
              <a:t>élaboré</a:t>
            </a:r>
            <a:r>
              <a:rPr lang="en-US" sz="1300" dirty="0"/>
              <a:t> par les </a:t>
            </a:r>
            <a:r>
              <a:rPr lang="en-US" sz="1300" dirty="0" err="1"/>
              <a:t>membres</a:t>
            </a:r>
            <a:r>
              <a:rPr lang="en-US" sz="1300" dirty="0"/>
              <a:t> de la « Commission </a:t>
            </a:r>
            <a:r>
              <a:rPr lang="en-US" sz="1300" dirty="0" err="1"/>
              <a:t>ministérielle</a:t>
            </a:r>
            <a:r>
              <a:rPr lang="en-US" sz="1300" dirty="0"/>
              <a:t> </a:t>
            </a:r>
            <a:r>
              <a:rPr lang="en-US" sz="1300" dirty="0" err="1"/>
              <a:t>d'études</a:t>
            </a:r>
            <a:r>
              <a:rPr lang="en-US" sz="1300" dirty="0"/>
              <a:t> pour la </a:t>
            </a:r>
            <a:r>
              <a:rPr lang="en-US" sz="1300" dirty="0" err="1"/>
              <a:t>réforme</a:t>
            </a:r>
            <a:r>
              <a:rPr lang="en-US" sz="1300" dirty="0"/>
              <a:t> de </a:t>
            </a:r>
            <a:r>
              <a:rPr lang="en-US" sz="1300" dirty="0" err="1"/>
              <a:t>l'enseignement</a:t>
            </a:r>
            <a:r>
              <a:rPr lang="en-US" sz="1300" dirty="0"/>
              <a:t> » </a:t>
            </a:r>
            <a:r>
              <a:rPr lang="en-US" sz="1300" dirty="0" err="1"/>
              <a:t>nommés</a:t>
            </a:r>
            <a:r>
              <a:rPr lang="en-US" sz="1300" dirty="0"/>
              <a:t> le 8 </a:t>
            </a:r>
            <a:r>
              <a:rPr lang="en-US" sz="1300" dirty="0" err="1"/>
              <a:t>novembre</a:t>
            </a:r>
            <a:r>
              <a:rPr lang="en-US" sz="1300" dirty="0"/>
              <a:t> 1944 par </a:t>
            </a:r>
            <a:r>
              <a:rPr lang="en-US" sz="1300" dirty="0">
                <a:hlinkClick r:id="rId4"/>
              </a:rPr>
              <a:t>René Capitant1, ministre de l'Éducation nationale du </a:t>
            </a:r>
            <a:r>
              <a:rPr lang="en-US" sz="1300" dirty="0">
                <a:hlinkClick r:id="rId5"/>
              </a:rPr>
              <a:t>gouvernement provisoire de la République française présidé par </a:t>
            </a:r>
            <a:r>
              <a:rPr lang="en-US" sz="1300" dirty="0">
                <a:hlinkClick r:id="rId6"/>
              </a:rPr>
              <a:t>Charles de Gaulle. Commission successivement présidée par deux grands intellectuels liés alors au </a:t>
            </a:r>
            <a:r>
              <a:rPr lang="en-US" sz="1300" dirty="0">
                <a:hlinkClick r:id="rId7"/>
              </a:rPr>
              <a:t>PCF - </a:t>
            </a:r>
            <a:r>
              <a:rPr lang="en-US" sz="1300" dirty="0">
                <a:hlinkClick r:id="rId8"/>
              </a:rPr>
              <a:t>Paul Langevin puis </a:t>
            </a:r>
            <a:r>
              <a:rPr lang="en-US" sz="1300" dirty="0">
                <a:hlinkClick r:id="rId9"/>
              </a:rPr>
              <a:t>Henri Wallon - et qui devait projeter pour la France un grand système éducatif démocratique pour lui permettre de rattraper son retard dans ce domaine décisif de la compétition avec les autres pays développés (États-Unis, Royaume-Uni...)</a:t>
            </a:r>
            <a:r>
              <a:rPr lang="en-US" sz="1300" dirty="0" smtClean="0">
                <a:hlinkClick r:id="rId9"/>
              </a:rPr>
              <a:t>.</a:t>
            </a:r>
          </a:p>
          <a:p>
            <a:pPr marL="0" indent="0">
              <a:lnSpc>
                <a:spcPct val="120000"/>
              </a:lnSpc>
              <a:buNone/>
            </a:pPr>
            <a:endParaRPr lang="en-US" sz="1300" dirty="0">
              <a:hlinkClick r:id="rId9"/>
            </a:endParaRPr>
          </a:p>
          <a:p>
            <a:pPr marL="0" indent="0">
              <a:lnSpc>
                <a:spcPct val="120000"/>
              </a:lnSpc>
              <a:buNone/>
            </a:pPr>
            <a:r>
              <a:rPr lang="en-US" sz="1300" dirty="0" err="1"/>
              <a:t>Mais</a:t>
            </a:r>
            <a:r>
              <a:rPr lang="en-US" sz="1300" dirty="0"/>
              <a:t> </a:t>
            </a:r>
            <a:r>
              <a:rPr lang="en-US" sz="1300" dirty="0" err="1"/>
              <a:t>ce</a:t>
            </a:r>
            <a:r>
              <a:rPr lang="en-US" sz="1300" dirty="0"/>
              <a:t> </a:t>
            </a:r>
            <a:r>
              <a:rPr lang="en-US" sz="1300" dirty="0" err="1"/>
              <a:t>projet</a:t>
            </a:r>
            <a:r>
              <a:rPr lang="en-US" sz="1300" dirty="0"/>
              <a:t> global de </a:t>
            </a:r>
            <a:r>
              <a:rPr lang="en-US" sz="1300" dirty="0" err="1"/>
              <a:t>réforme</a:t>
            </a:r>
            <a:r>
              <a:rPr lang="en-US" sz="1300" dirty="0"/>
              <a:t> </a:t>
            </a:r>
            <a:r>
              <a:rPr lang="en-US" sz="1300" dirty="0" err="1"/>
              <a:t>fut</a:t>
            </a:r>
            <a:r>
              <a:rPr lang="en-US" sz="1300" dirty="0"/>
              <a:t> </a:t>
            </a:r>
            <a:r>
              <a:rPr lang="en-US" sz="1300" dirty="0" err="1"/>
              <a:t>remis</a:t>
            </a:r>
            <a:r>
              <a:rPr lang="en-US" sz="1300" dirty="0"/>
              <a:t> trop </a:t>
            </a:r>
            <a:r>
              <a:rPr lang="en-US" sz="1300" dirty="0" err="1"/>
              <a:t>tardivement</a:t>
            </a:r>
            <a:r>
              <a:rPr lang="en-US" sz="1300" dirty="0"/>
              <a:t> en </a:t>
            </a:r>
            <a:r>
              <a:rPr lang="en-US" sz="1300" dirty="0" err="1"/>
              <a:t>juin</a:t>
            </a:r>
            <a:r>
              <a:rPr lang="en-US" sz="1300" dirty="0"/>
              <a:t> </a:t>
            </a:r>
            <a:r>
              <a:rPr lang="en-US" sz="1300" dirty="0">
                <a:hlinkClick r:id="rId10"/>
              </a:rPr>
              <a:t>1947 à un </a:t>
            </a:r>
            <a:r>
              <a:rPr lang="en-US" sz="1300" dirty="0">
                <a:hlinkClick r:id="rId11"/>
              </a:rPr>
              <a:t>2</a:t>
            </a:r>
            <a:r>
              <a:rPr lang="en-US" sz="1300" baseline="30000" dirty="0">
                <a:hlinkClick r:id="rId11"/>
              </a:rPr>
              <a:t>e</a:t>
            </a:r>
            <a:r>
              <a:rPr lang="en-US" sz="1300" dirty="0">
                <a:hlinkClick r:id="rId11"/>
              </a:rPr>
              <a:t> gouvernement </a:t>
            </a:r>
            <a:r>
              <a:rPr lang="en-US" sz="1300" dirty="0">
                <a:hlinkClick r:id="rId12"/>
              </a:rPr>
              <a:t>Paul Ramadier qui, ayant exclu les ministres communistes, venait de prendre en compte le nouveau contexte de « </a:t>
            </a:r>
            <a:r>
              <a:rPr lang="en-US" sz="1300" dirty="0">
                <a:hlinkClick r:id="rId13"/>
              </a:rPr>
              <a:t>guerre froide » planétaire et le financement par l'inflation de la guerre coloniale en </a:t>
            </a:r>
            <a:r>
              <a:rPr lang="en-US" sz="1300" dirty="0">
                <a:hlinkClick r:id="rId14"/>
              </a:rPr>
              <a:t>Indochine comme du développement économique avec l'aide américaine du </a:t>
            </a:r>
            <a:r>
              <a:rPr lang="en-US" sz="1300" dirty="0">
                <a:hlinkClick r:id="rId15"/>
              </a:rPr>
              <a:t>Plan Marshall. Il semblait ainsi mort-né en juin 1947 mais, paradoxalement, il a servi depuis de référence.</a:t>
            </a:r>
            <a:endParaRPr lang="en-US" sz="13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22</a:t>
            </a:fld>
            <a:endParaRPr lang="en-US"/>
          </a:p>
        </p:txBody>
      </p:sp>
    </p:spTree>
    <p:extLst>
      <p:ext uri="{BB962C8B-B14F-4D97-AF65-F5344CB8AC3E}">
        <p14:creationId xmlns:p14="http://schemas.microsoft.com/office/powerpoint/2010/main" val="3899863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2. </a:t>
            </a:r>
            <a:r>
              <a:rPr lang="en-US" sz="2400" b="1" dirty="0" err="1"/>
              <a:t>Biografia</a:t>
            </a:r>
            <a:r>
              <a:rPr lang="en-US" sz="2400" b="1" dirty="0"/>
              <a:t> </a:t>
            </a:r>
            <a:r>
              <a:rPr lang="en-US" sz="2400" b="1" dirty="0" err="1"/>
              <a:t>intelectual</a:t>
            </a:r>
            <a:r>
              <a:rPr lang="en-US" sz="2400" b="1" dirty="0"/>
              <a:t/>
            </a:r>
            <a:br>
              <a:rPr lang="en-US" sz="2400" b="1" dirty="0"/>
            </a:br>
            <a:r>
              <a:rPr lang="en-US" sz="2400" b="1" dirty="0">
                <a:solidFill>
                  <a:srgbClr val="FF0000"/>
                </a:solidFill>
              </a:rPr>
              <a:t>Plan </a:t>
            </a:r>
            <a:r>
              <a:rPr lang="en-US" sz="2400" b="1" dirty="0" err="1" smtClean="0">
                <a:solidFill>
                  <a:srgbClr val="FF0000"/>
                </a:solidFill>
              </a:rPr>
              <a:t>Langevin-Wallon</a:t>
            </a:r>
            <a:r>
              <a:rPr lang="en-US" sz="2400" b="1" dirty="0" smtClean="0">
                <a:solidFill>
                  <a:srgbClr val="FF0000"/>
                </a:solidFill>
              </a:rPr>
              <a:t>: A </a:t>
            </a:r>
            <a:r>
              <a:rPr lang="en-US" sz="2400" b="1" dirty="0" err="1" smtClean="0">
                <a:solidFill>
                  <a:srgbClr val="FF0000"/>
                </a:solidFill>
              </a:rPr>
              <a:t>proposta</a:t>
            </a:r>
            <a:r>
              <a:rPr lang="en-US" sz="2400" dirty="0" smtClean="0">
                <a:solidFill>
                  <a:srgbClr val="FF0000"/>
                </a:solidFill>
              </a:rPr>
              <a:t> (1)</a:t>
            </a:r>
            <a:endParaRPr lang="en-US" sz="2400" dirty="0">
              <a:solidFill>
                <a:srgbClr val="FF0000"/>
              </a:solidFill>
            </a:endParaRPr>
          </a:p>
        </p:txBody>
      </p:sp>
      <p:sp>
        <p:nvSpPr>
          <p:cNvPr id="3" name="Content Placeholder 2"/>
          <p:cNvSpPr>
            <a:spLocks noGrp="1"/>
          </p:cNvSpPr>
          <p:nvPr>
            <p:ph idx="1"/>
          </p:nvPr>
        </p:nvSpPr>
        <p:spPr/>
        <p:txBody>
          <a:bodyPr>
            <a:noAutofit/>
          </a:bodyPr>
          <a:lstStyle/>
          <a:p>
            <a:pPr marL="0" indent="0" algn="just">
              <a:lnSpc>
                <a:spcPct val="170000"/>
              </a:lnSpc>
              <a:buNone/>
            </a:pPr>
            <a:r>
              <a:rPr lang="en-US" sz="1000" dirty="0"/>
              <a:t>Le </a:t>
            </a:r>
            <a:r>
              <a:rPr lang="en-US" sz="1000" b="1" dirty="0"/>
              <a:t>plan </a:t>
            </a:r>
            <a:r>
              <a:rPr lang="en-US" sz="1000" b="1" dirty="0" err="1"/>
              <a:t>Langevin-Wallon</a:t>
            </a:r>
            <a:r>
              <a:rPr lang="en-US" sz="1000" dirty="0"/>
              <a:t> </a:t>
            </a:r>
            <a:r>
              <a:rPr lang="en-US" sz="1000" dirty="0" err="1"/>
              <a:t>prévoit</a:t>
            </a:r>
            <a:r>
              <a:rPr lang="en-US" sz="1000" dirty="0"/>
              <a:t> un </a:t>
            </a:r>
            <a:r>
              <a:rPr lang="en-US" sz="1000" dirty="0" err="1"/>
              <a:t>enseignement</a:t>
            </a:r>
            <a:r>
              <a:rPr lang="en-US" sz="1000" dirty="0"/>
              <a:t> </a:t>
            </a:r>
            <a:r>
              <a:rPr lang="en-US" sz="1000" dirty="0" err="1"/>
              <a:t>gratuit</a:t>
            </a:r>
            <a:r>
              <a:rPr lang="en-US" sz="1000" dirty="0"/>
              <a:t>, </a:t>
            </a:r>
            <a:r>
              <a:rPr lang="en-US" sz="1000" dirty="0" err="1"/>
              <a:t>laïque</a:t>
            </a:r>
            <a:r>
              <a:rPr lang="en-US" sz="1000" dirty="0"/>
              <a:t> et </a:t>
            </a:r>
            <a:r>
              <a:rPr lang="en-US" sz="1000" dirty="0" err="1"/>
              <a:t>obligatoire</a:t>
            </a:r>
            <a:r>
              <a:rPr lang="en-US" sz="1000" dirty="0"/>
              <a:t> </a:t>
            </a:r>
            <a:r>
              <a:rPr lang="en-US" sz="1000" dirty="0" err="1"/>
              <a:t>jusqu'à</a:t>
            </a:r>
            <a:r>
              <a:rPr lang="en-US" sz="1000" dirty="0"/>
              <a:t> </a:t>
            </a:r>
            <a:r>
              <a:rPr lang="en-US" sz="1000" dirty="0" err="1"/>
              <a:t>l'âge</a:t>
            </a:r>
            <a:r>
              <a:rPr lang="en-US" sz="1000" dirty="0"/>
              <a:t> de 18 </a:t>
            </a:r>
            <a:r>
              <a:rPr lang="en-US" sz="1000" dirty="0" err="1"/>
              <a:t>ans</a:t>
            </a:r>
            <a:r>
              <a:rPr lang="en-US" sz="1000" dirty="0"/>
              <a:t> avec un corps </a:t>
            </a:r>
            <a:r>
              <a:rPr lang="en-US" sz="1000" dirty="0" err="1"/>
              <a:t>professoral</a:t>
            </a:r>
            <a:r>
              <a:rPr lang="en-US" sz="1000" dirty="0"/>
              <a:t> unique de la </a:t>
            </a:r>
            <a:r>
              <a:rPr lang="en-US" sz="1000" dirty="0" err="1"/>
              <a:t>maternelle</a:t>
            </a:r>
            <a:r>
              <a:rPr lang="en-US" sz="1000" dirty="0"/>
              <a:t> </a:t>
            </a:r>
            <a:r>
              <a:rPr lang="en-US" sz="1000" dirty="0" err="1"/>
              <a:t>à</a:t>
            </a:r>
            <a:r>
              <a:rPr lang="en-US" sz="1000" dirty="0"/>
              <a:t> </a:t>
            </a:r>
            <a:r>
              <a:rPr lang="en-US" sz="1000" dirty="0" err="1"/>
              <a:t>l'université</a:t>
            </a:r>
            <a:r>
              <a:rPr lang="en-US" sz="1000" dirty="0"/>
              <a:t>. Le plan </a:t>
            </a:r>
            <a:r>
              <a:rPr lang="en-US" sz="1000" dirty="0" err="1"/>
              <a:t>prévoit</a:t>
            </a:r>
            <a:r>
              <a:rPr lang="en-US" sz="1000" dirty="0"/>
              <a:t> </a:t>
            </a:r>
            <a:r>
              <a:rPr lang="en-US" sz="1000" dirty="0" err="1"/>
              <a:t>ainsi</a:t>
            </a:r>
            <a:r>
              <a:rPr lang="en-US" sz="1000" dirty="0"/>
              <a:t> de </a:t>
            </a:r>
            <a:r>
              <a:rPr lang="en-US" sz="1000" dirty="0" err="1"/>
              <a:t>recruter</a:t>
            </a:r>
            <a:r>
              <a:rPr lang="en-US" sz="1000" dirty="0"/>
              <a:t> </a:t>
            </a:r>
            <a:r>
              <a:rPr lang="en-US" sz="1000" dirty="0" err="1"/>
              <a:t>tous</a:t>
            </a:r>
            <a:r>
              <a:rPr lang="en-US" sz="1000" dirty="0"/>
              <a:t> les </a:t>
            </a:r>
            <a:r>
              <a:rPr lang="en-US" sz="1000" dirty="0" err="1"/>
              <a:t>futurs</a:t>
            </a:r>
            <a:r>
              <a:rPr lang="en-US" sz="1000" dirty="0"/>
              <a:t> maîtres après le </a:t>
            </a:r>
            <a:r>
              <a:rPr lang="en-US" sz="1000" dirty="0" err="1"/>
              <a:t>baccalauréat</a:t>
            </a:r>
            <a:r>
              <a:rPr lang="en-US" sz="1000" dirty="0"/>
              <a:t> de </a:t>
            </a:r>
            <a:r>
              <a:rPr lang="en-US" sz="1000" dirty="0" err="1"/>
              <a:t>leur</a:t>
            </a:r>
            <a:r>
              <a:rPr lang="en-US" sz="1000" dirty="0"/>
              <a:t> </a:t>
            </a:r>
            <a:r>
              <a:rPr lang="en-US" sz="1000" dirty="0" err="1"/>
              <a:t>choix</a:t>
            </a:r>
            <a:r>
              <a:rPr lang="en-US" sz="1000" dirty="0"/>
              <a:t> pour </a:t>
            </a:r>
            <a:r>
              <a:rPr lang="en-US" sz="1000" dirty="0" err="1"/>
              <a:t>effectuer</a:t>
            </a:r>
            <a:r>
              <a:rPr lang="en-US" sz="1000" dirty="0"/>
              <a:t> </a:t>
            </a:r>
            <a:r>
              <a:rPr lang="en-US" sz="1000" dirty="0" err="1"/>
              <a:t>leurs</a:t>
            </a:r>
            <a:r>
              <a:rPr lang="en-US" sz="1000" dirty="0"/>
              <a:t> </a:t>
            </a:r>
            <a:r>
              <a:rPr lang="en-US" sz="1000" dirty="0" err="1"/>
              <a:t>deux</a:t>
            </a:r>
            <a:r>
              <a:rPr lang="en-US" sz="1000" dirty="0"/>
              <a:t> premières </a:t>
            </a:r>
            <a:r>
              <a:rPr lang="en-US" sz="1000" dirty="0" err="1"/>
              <a:t>années</a:t>
            </a:r>
            <a:r>
              <a:rPr lang="en-US" sz="1000" dirty="0"/>
              <a:t> </a:t>
            </a:r>
            <a:r>
              <a:rPr lang="en-US" sz="1000" dirty="0" err="1"/>
              <a:t>préuniversitaires</a:t>
            </a:r>
            <a:r>
              <a:rPr lang="en-US" sz="1000" dirty="0"/>
              <a:t> </a:t>
            </a:r>
            <a:r>
              <a:rPr lang="en-US" sz="1000" dirty="0" err="1"/>
              <a:t>dans</a:t>
            </a:r>
            <a:r>
              <a:rPr lang="en-US" sz="1000" dirty="0"/>
              <a:t> les </a:t>
            </a:r>
            <a:r>
              <a:rPr lang="en-US" sz="1000" dirty="0" err="1"/>
              <a:t>Écoles</a:t>
            </a:r>
            <a:r>
              <a:rPr lang="en-US" sz="1000" dirty="0"/>
              <a:t> </a:t>
            </a:r>
            <a:r>
              <a:rPr lang="en-US" sz="1000" dirty="0" err="1"/>
              <a:t>normales</a:t>
            </a:r>
            <a:r>
              <a:rPr lang="en-US" sz="1000" dirty="0"/>
              <a:t> </a:t>
            </a:r>
            <a:r>
              <a:rPr lang="en-US" sz="1000" dirty="0" err="1"/>
              <a:t>avant</a:t>
            </a:r>
            <a:r>
              <a:rPr lang="en-US" sz="1000" dirty="0"/>
              <a:t> </a:t>
            </a:r>
            <a:r>
              <a:rPr lang="en-US" sz="1000" dirty="0" err="1"/>
              <a:t>leurs</a:t>
            </a:r>
            <a:r>
              <a:rPr lang="en-US" sz="1000" dirty="0"/>
              <a:t> </a:t>
            </a:r>
            <a:r>
              <a:rPr lang="en-US" sz="1000" dirty="0" err="1"/>
              <a:t>deux</a:t>
            </a:r>
            <a:r>
              <a:rPr lang="en-US" sz="1000" dirty="0"/>
              <a:t> </a:t>
            </a:r>
            <a:r>
              <a:rPr lang="en-US" sz="1000" dirty="0" err="1"/>
              <a:t>années</a:t>
            </a:r>
            <a:r>
              <a:rPr lang="en-US" sz="1000" dirty="0"/>
              <a:t> de </a:t>
            </a:r>
            <a:r>
              <a:rPr lang="en-US" sz="1000" dirty="0" err="1"/>
              <a:t>licence</a:t>
            </a:r>
            <a:r>
              <a:rPr lang="en-US" sz="1000" dirty="0"/>
              <a:t> </a:t>
            </a:r>
            <a:r>
              <a:rPr lang="en-US" sz="1000" dirty="0" err="1"/>
              <a:t>à</a:t>
            </a:r>
            <a:r>
              <a:rPr lang="en-US" sz="1000" dirty="0"/>
              <a:t> </a:t>
            </a:r>
            <a:r>
              <a:rPr lang="en-US" sz="1000" dirty="0" err="1"/>
              <a:t>l'Université</a:t>
            </a:r>
            <a:r>
              <a:rPr lang="en-US" sz="1000" dirty="0"/>
              <a:t> </a:t>
            </a:r>
            <a:r>
              <a:rPr lang="en-US" sz="1000" dirty="0" err="1"/>
              <a:t>précédant</a:t>
            </a:r>
            <a:r>
              <a:rPr lang="en-US" sz="1000" dirty="0"/>
              <a:t> </a:t>
            </a:r>
            <a:r>
              <a:rPr lang="en-US" sz="1000" dirty="0" err="1"/>
              <a:t>leur</a:t>
            </a:r>
            <a:r>
              <a:rPr lang="en-US" sz="1000" dirty="0"/>
              <a:t> nomination </a:t>
            </a:r>
            <a:r>
              <a:rPr lang="en-US" sz="1000" dirty="0" err="1"/>
              <a:t>devant</a:t>
            </a:r>
            <a:r>
              <a:rPr lang="en-US" sz="1000" dirty="0"/>
              <a:t> </a:t>
            </a:r>
            <a:r>
              <a:rPr lang="en-US" sz="1000" dirty="0" err="1"/>
              <a:t>une</a:t>
            </a:r>
            <a:r>
              <a:rPr lang="en-US" sz="1000" dirty="0"/>
              <a:t> </a:t>
            </a:r>
            <a:r>
              <a:rPr lang="en-US" sz="1000" dirty="0" err="1"/>
              <a:t>classe</a:t>
            </a:r>
            <a:r>
              <a:rPr lang="en-US" sz="1000" dirty="0" smtClean="0"/>
              <a:t>.</a:t>
            </a:r>
          </a:p>
          <a:p>
            <a:pPr marL="0" indent="0" algn="just">
              <a:lnSpc>
                <a:spcPct val="170000"/>
              </a:lnSpc>
              <a:buNone/>
            </a:pPr>
            <a:endParaRPr lang="pt-BR" sz="1000" dirty="0"/>
          </a:p>
          <a:p>
            <a:pPr marL="0" indent="0" algn="just">
              <a:lnSpc>
                <a:spcPct val="170000"/>
              </a:lnSpc>
              <a:buNone/>
            </a:pPr>
            <a:r>
              <a:rPr lang="en-US" sz="1000" dirty="0" smtClean="0"/>
              <a:t>Il </a:t>
            </a:r>
            <a:r>
              <a:rPr lang="en-US" sz="1000" dirty="0" err="1"/>
              <a:t>prévoit</a:t>
            </a:r>
            <a:r>
              <a:rPr lang="en-US" sz="1000" dirty="0"/>
              <a:t> </a:t>
            </a:r>
            <a:r>
              <a:rPr lang="en-US" sz="1000" dirty="0" err="1"/>
              <a:t>notamment</a:t>
            </a:r>
            <a:r>
              <a:rPr lang="en-US" sz="1000" dirty="0"/>
              <a:t> un </a:t>
            </a:r>
            <a:r>
              <a:rPr lang="en-US" sz="1000" dirty="0" err="1"/>
              <a:t>tronc</a:t>
            </a:r>
            <a:r>
              <a:rPr lang="en-US" sz="1000" dirty="0"/>
              <a:t> </a:t>
            </a:r>
            <a:r>
              <a:rPr lang="en-US" sz="1000" dirty="0" err="1"/>
              <a:t>commun</a:t>
            </a:r>
            <a:r>
              <a:rPr lang="en-US" sz="1000" dirty="0"/>
              <a:t> pour les </a:t>
            </a:r>
            <a:r>
              <a:rPr lang="en-US" sz="1000" dirty="0" err="1"/>
              <a:t>élèves</a:t>
            </a:r>
            <a:r>
              <a:rPr lang="en-US" sz="1000" dirty="0"/>
              <a:t> de 11 </a:t>
            </a:r>
            <a:r>
              <a:rPr lang="en-US" sz="1000" dirty="0" err="1"/>
              <a:t>à</a:t>
            </a:r>
            <a:r>
              <a:rPr lang="en-US" sz="1000" dirty="0"/>
              <a:t> 15 </a:t>
            </a:r>
            <a:r>
              <a:rPr lang="en-US" sz="1000" dirty="0" err="1"/>
              <a:t>ans</a:t>
            </a:r>
            <a:r>
              <a:rPr lang="en-US" sz="1000" dirty="0"/>
              <a:t> (2ème cycle du premier </a:t>
            </a:r>
            <a:r>
              <a:rPr lang="en-US" sz="1000" dirty="0" err="1"/>
              <a:t>degré</a:t>
            </a:r>
            <a:r>
              <a:rPr lang="en-US" sz="1000" dirty="0"/>
              <a:t>) par </a:t>
            </a:r>
            <a:r>
              <a:rPr lang="en-US" sz="1000" dirty="0" err="1"/>
              <a:t>l'unification</a:t>
            </a:r>
            <a:r>
              <a:rPr lang="en-US" sz="1000" dirty="0"/>
              <a:t> des </a:t>
            </a:r>
            <a:r>
              <a:rPr lang="en-US" sz="1000" dirty="0" err="1"/>
              <a:t>programmes</a:t>
            </a:r>
            <a:r>
              <a:rPr lang="en-US" sz="1000" dirty="0"/>
              <a:t> des </a:t>
            </a:r>
            <a:r>
              <a:rPr lang="en-US" sz="1000" dirty="0" err="1"/>
              <a:t>cours</a:t>
            </a:r>
            <a:r>
              <a:rPr lang="en-US" sz="1000" dirty="0"/>
              <a:t> </a:t>
            </a:r>
            <a:r>
              <a:rPr lang="en-US" sz="1000" dirty="0" err="1"/>
              <a:t>complémentaires</a:t>
            </a:r>
            <a:r>
              <a:rPr lang="en-US" sz="1000" dirty="0"/>
              <a:t>, </a:t>
            </a:r>
            <a:r>
              <a:rPr lang="en-US" sz="1000" dirty="0" err="1"/>
              <a:t>collèges</a:t>
            </a:r>
            <a:r>
              <a:rPr lang="en-US" sz="1000" dirty="0"/>
              <a:t> et </a:t>
            </a:r>
            <a:r>
              <a:rPr lang="en-US" sz="1000" dirty="0" err="1"/>
              <a:t>lycées</a:t>
            </a:r>
            <a:r>
              <a:rPr lang="en-US" sz="1000" dirty="0"/>
              <a:t>. </a:t>
            </a:r>
            <a:r>
              <a:rPr lang="en-US" sz="1000" dirty="0" err="1"/>
              <a:t>Ce</a:t>
            </a:r>
            <a:r>
              <a:rPr lang="en-US" sz="1000" dirty="0"/>
              <a:t> qui </a:t>
            </a:r>
            <a:r>
              <a:rPr lang="en-US" sz="1000" dirty="0" err="1"/>
              <a:t>témoigne</a:t>
            </a:r>
            <a:r>
              <a:rPr lang="en-US" sz="1000" dirty="0"/>
              <a:t> de </a:t>
            </a:r>
            <a:r>
              <a:rPr lang="en-US" sz="1000" dirty="0" err="1"/>
              <a:t>sa</a:t>
            </a:r>
            <a:r>
              <a:rPr lang="en-US" sz="1000" dirty="0"/>
              <a:t> </a:t>
            </a:r>
            <a:r>
              <a:rPr lang="en-US" sz="1000" dirty="0" err="1"/>
              <a:t>volonté</a:t>
            </a:r>
            <a:r>
              <a:rPr lang="en-US" sz="1000" dirty="0"/>
              <a:t> de </a:t>
            </a:r>
            <a:r>
              <a:rPr lang="en-US" sz="1000" dirty="0" err="1"/>
              <a:t>démocratiser</a:t>
            </a:r>
            <a:r>
              <a:rPr lang="en-US" sz="1000" dirty="0"/>
              <a:t> </a:t>
            </a:r>
            <a:r>
              <a:rPr lang="en-US" sz="1000" dirty="0" err="1"/>
              <a:t>l'enseignement</a:t>
            </a:r>
            <a:r>
              <a:rPr lang="en-US" sz="1000" dirty="0"/>
              <a:t> par la </a:t>
            </a:r>
            <a:r>
              <a:rPr lang="en-US" sz="1000" dirty="0" err="1"/>
              <a:t>mise</a:t>
            </a:r>
            <a:r>
              <a:rPr lang="en-US" sz="1000" dirty="0"/>
              <a:t> en place d'un “college unique” </a:t>
            </a:r>
            <a:r>
              <a:rPr lang="en-US" sz="1000" dirty="0" err="1"/>
              <a:t>tel</a:t>
            </a:r>
            <a:r>
              <a:rPr lang="en-US" sz="1000" dirty="0"/>
              <a:t> </a:t>
            </a:r>
            <a:r>
              <a:rPr lang="en-US" sz="1000" dirty="0" err="1"/>
              <a:t>que</a:t>
            </a:r>
            <a:r>
              <a:rPr lang="en-US" sz="1000" dirty="0"/>
              <a:t> le </a:t>
            </a:r>
            <a:r>
              <a:rPr lang="en-US" sz="1000" dirty="0" err="1"/>
              <a:t>réalisera</a:t>
            </a:r>
            <a:r>
              <a:rPr lang="en-US" sz="1000" dirty="0"/>
              <a:t> la </a:t>
            </a:r>
            <a:r>
              <a:rPr lang="en-US" sz="1000" dirty="0" err="1"/>
              <a:t>réforme</a:t>
            </a:r>
            <a:r>
              <a:rPr lang="en-US" sz="1000" dirty="0"/>
              <a:t> </a:t>
            </a:r>
            <a:r>
              <a:rPr lang="en-US" sz="1000" dirty="0" err="1"/>
              <a:t>Haby</a:t>
            </a:r>
            <a:r>
              <a:rPr lang="en-US" sz="1000" dirty="0"/>
              <a:t> de 1975. </a:t>
            </a:r>
            <a:r>
              <a:rPr lang="en-US" sz="1000" dirty="0" smtClean="0"/>
              <a:t>Il </a:t>
            </a:r>
            <a:r>
              <a:rPr lang="en-US" sz="1000" dirty="0" err="1"/>
              <a:t>prévoit</a:t>
            </a:r>
            <a:r>
              <a:rPr lang="en-US" sz="1000" dirty="0"/>
              <a:t> </a:t>
            </a:r>
            <a:r>
              <a:rPr lang="en-US" sz="1000" dirty="0" err="1"/>
              <a:t>ensuite</a:t>
            </a:r>
            <a:r>
              <a:rPr lang="en-US" sz="1000" dirty="0"/>
              <a:t> </a:t>
            </a:r>
            <a:r>
              <a:rPr lang="en-US" sz="1000" dirty="0" err="1"/>
              <a:t>d'orienter</a:t>
            </a:r>
            <a:r>
              <a:rPr lang="en-US" sz="1000" dirty="0"/>
              <a:t> les </a:t>
            </a:r>
            <a:r>
              <a:rPr lang="en-US" sz="1000" dirty="0" err="1"/>
              <a:t>élèves</a:t>
            </a:r>
            <a:r>
              <a:rPr lang="en-US" sz="1000" dirty="0"/>
              <a:t> de 15 </a:t>
            </a:r>
            <a:r>
              <a:rPr lang="en-US" sz="1000" dirty="0" err="1"/>
              <a:t>à</a:t>
            </a:r>
            <a:r>
              <a:rPr lang="en-US" sz="1000" dirty="0"/>
              <a:t> 18 </a:t>
            </a:r>
            <a:r>
              <a:rPr lang="en-US" sz="1000" dirty="0" err="1"/>
              <a:t>ans</a:t>
            </a:r>
            <a:r>
              <a:rPr lang="en-US" sz="1000" dirty="0"/>
              <a:t> (3ème cycle du premier </a:t>
            </a:r>
            <a:r>
              <a:rPr lang="en-US" sz="1000" dirty="0" err="1"/>
              <a:t>degré</a:t>
            </a:r>
            <a:r>
              <a:rPr lang="en-US" sz="1000" dirty="0"/>
              <a:t>) entre </a:t>
            </a:r>
            <a:r>
              <a:rPr lang="en-US" sz="1000" dirty="0" err="1"/>
              <a:t>trois</a:t>
            </a:r>
            <a:r>
              <a:rPr lang="en-US" sz="1000" dirty="0"/>
              <a:t> sections </a:t>
            </a:r>
            <a:r>
              <a:rPr lang="en-US" sz="1000" dirty="0" err="1"/>
              <a:t>dont</a:t>
            </a:r>
            <a:r>
              <a:rPr lang="en-US" sz="1000" dirty="0"/>
              <a:t> les </a:t>
            </a:r>
            <a:r>
              <a:rPr lang="en-US" sz="1000" dirty="0" err="1"/>
              <a:t>enseignements</a:t>
            </a:r>
            <a:r>
              <a:rPr lang="en-US" sz="1000" dirty="0"/>
              <a:t> </a:t>
            </a:r>
            <a:r>
              <a:rPr lang="en-US" sz="1000" dirty="0" err="1"/>
              <a:t>obligatoires</a:t>
            </a:r>
            <a:r>
              <a:rPr lang="en-US" sz="1000" dirty="0"/>
              <a:t> </a:t>
            </a:r>
            <a:r>
              <a:rPr lang="en-US" sz="1000" dirty="0" err="1"/>
              <a:t>seront</a:t>
            </a:r>
            <a:r>
              <a:rPr lang="en-US" sz="1000" dirty="0"/>
              <a:t> </a:t>
            </a:r>
            <a:r>
              <a:rPr lang="en-US" sz="1000" dirty="0" err="1"/>
              <a:t>sanctionnés</a:t>
            </a:r>
            <a:r>
              <a:rPr lang="en-US" sz="1000" dirty="0"/>
              <a:t> par un </a:t>
            </a:r>
            <a:r>
              <a:rPr lang="en-US" sz="1000" dirty="0" err="1"/>
              <a:t>examen</a:t>
            </a:r>
            <a:r>
              <a:rPr lang="en-US" sz="1000" dirty="0"/>
              <a:t>. Un Certificate </a:t>
            </a:r>
            <a:r>
              <a:rPr lang="en-US" sz="1000" dirty="0" err="1"/>
              <a:t>d’Aptitude</a:t>
            </a:r>
            <a:r>
              <a:rPr lang="en-US" sz="1000" dirty="0"/>
              <a:t> </a:t>
            </a:r>
            <a:r>
              <a:rPr lang="en-US" sz="1000" dirty="0" err="1"/>
              <a:t>Professionnelle</a:t>
            </a:r>
            <a:r>
              <a:rPr lang="en-US" sz="1000" dirty="0"/>
              <a:t> (CAP) pour les </a:t>
            </a:r>
            <a:r>
              <a:rPr lang="en-US" sz="1000" dirty="0" err="1"/>
              <a:t>élèves</a:t>
            </a:r>
            <a:r>
              <a:rPr lang="en-US" sz="1000" dirty="0"/>
              <a:t> de la section des </a:t>
            </a:r>
            <a:r>
              <a:rPr lang="en-US" sz="1000" dirty="0" err="1"/>
              <a:t>études</a:t>
            </a:r>
            <a:r>
              <a:rPr lang="en-US" sz="1000" dirty="0"/>
              <a:t> </a:t>
            </a:r>
            <a:r>
              <a:rPr lang="en-US" sz="1000" dirty="0" err="1"/>
              <a:t>pratiques</a:t>
            </a:r>
            <a:r>
              <a:rPr lang="en-US" sz="1000" dirty="0"/>
              <a:t> (</a:t>
            </a:r>
            <a:r>
              <a:rPr lang="en-US" sz="1000" i="1" dirty="0" err="1"/>
              <a:t>devenues</a:t>
            </a:r>
            <a:r>
              <a:rPr lang="en-US" sz="1000" i="1" dirty="0"/>
              <a:t> </a:t>
            </a:r>
            <a:r>
              <a:rPr lang="en-US" sz="1000" i="1" dirty="0" err="1"/>
              <a:t>professionnelles</a:t>
            </a:r>
            <a:r>
              <a:rPr lang="en-US" sz="1000" dirty="0"/>
              <a:t>), un brevet </a:t>
            </a:r>
            <a:r>
              <a:rPr lang="en-US" sz="1000" dirty="0" err="1"/>
              <a:t>d’éducation</a:t>
            </a:r>
            <a:r>
              <a:rPr lang="en-US" sz="1000" dirty="0"/>
              <a:t> </a:t>
            </a:r>
            <a:r>
              <a:rPr lang="en-US" sz="1000" dirty="0" err="1"/>
              <a:t>professionnelle</a:t>
            </a:r>
            <a:r>
              <a:rPr lang="en-US" sz="1000" dirty="0"/>
              <a:t> (BEP) pour </a:t>
            </a:r>
            <a:r>
              <a:rPr lang="en-US" sz="1000" dirty="0" err="1"/>
              <a:t>ceux</a:t>
            </a:r>
            <a:r>
              <a:rPr lang="en-US" sz="1000" dirty="0"/>
              <a:t> de la section des </a:t>
            </a:r>
            <a:r>
              <a:rPr lang="en-US" sz="1000" dirty="0" err="1"/>
              <a:t>études</a:t>
            </a:r>
            <a:r>
              <a:rPr lang="en-US" sz="1000" dirty="0"/>
              <a:t> </a:t>
            </a:r>
            <a:r>
              <a:rPr lang="en-US" sz="1000" dirty="0" err="1"/>
              <a:t>professionnelles</a:t>
            </a:r>
            <a:r>
              <a:rPr lang="en-US" sz="1000" dirty="0"/>
              <a:t> (</a:t>
            </a:r>
            <a:r>
              <a:rPr lang="en-US" sz="1000" i="1" dirty="0" err="1"/>
              <a:t>devenues</a:t>
            </a:r>
            <a:r>
              <a:rPr lang="en-US" sz="1000" i="1" dirty="0"/>
              <a:t> techniques </a:t>
            </a:r>
            <a:r>
              <a:rPr lang="en-US" sz="1000" i="1" dirty="0" err="1"/>
              <a:t>ou</a:t>
            </a:r>
            <a:r>
              <a:rPr lang="en-US" sz="1000" i="1" dirty="0"/>
              <a:t> </a:t>
            </a:r>
            <a:r>
              <a:rPr lang="en-US" sz="1000" i="1" dirty="0" err="1"/>
              <a:t>technologiques</a:t>
            </a:r>
            <a:r>
              <a:rPr lang="en-US" sz="1000" dirty="0"/>
              <a:t>) et </a:t>
            </a:r>
            <a:r>
              <a:rPr lang="en-US" sz="1000" dirty="0" err="1"/>
              <a:t>enfin</a:t>
            </a:r>
            <a:r>
              <a:rPr lang="en-US" sz="1000" dirty="0"/>
              <a:t> un </a:t>
            </a:r>
            <a:r>
              <a:rPr lang="en-US" sz="1000" dirty="0" err="1"/>
              <a:t>baccalauréat</a:t>
            </a:r>
            <a:r>
              <a:rPr lang="en-US" sz="1000" dirty="0"/>
              <a:t> pour les </a:t>
            </a:r>
            <a:r>
              <a:rPr lang="en-US" sz="1000" dirty="0" err="1"/>
              <a:t>élèves</a:t>
            </a:r>
            <a:r>
              <a:rPr lang="en-US" sz="1000" dirty="0"/>
              <a:t> de la section des </a:t>
            </a:r>
            <a:r>
              <a:rPr lang="en-US" sz="1000" dirty="0" err="1"/>
              <a:t>études</a:t>
            </a:r>
            <a:r>
              <a:rPr lang="en-US" sz="1000" dirty="0"/>
              <a:t> </a:t>
            </a:r>
            <a:r>
              <a:rPr lang="en-US" sz="1000" dirty="0" err="1"/>
              <a:t>théoriques</a:t>
            </a:r>
            <a:r>
              <a:rPr lang="en-US" sz="1000" dirty="0"/>
              <a:t> </a:t>
            </a:r>
            <a:r>
              <a:rPr lang="en-US" sz="1000" dirty="0" err="1"/>
              <a:t>mais</a:t>
            </a:r>
            <a:r>
              <a:rPr lang="en-US" sz="1000" dirty="0"/>
              <a:t> avec </a:t>
            </a:r>
            <a:r>
              <a:rPr lang="en-US" sz="1000" dirty="0" err="1"/>
              <a:t>création</a:t>
            </a:r>
            <a:r>
              <a:rPr lang="en-US" sz="1000" dirty="0"/>
              <a:t> d'un </a:t>
            </a:r>
            <a:r>
              <a:rPr lang="en-US" sz="1000" dirty="0" err="1"/>
              <a:t>baccalauréat</a:t>
            </a:r>
            <a:r>
              <a:rPr lang="en-US" sz="1000" dirty="0"/>
              <a:t> technique</a:t>
            </a:r>
            <a:r>
              <a:rPr lang="en-US" sz="1000" dirty="0" smtClean="0"/>
              <a:t>.</a:t>
            </a:r>
          </a:p>
          <a:p>
            <a:pPr algn="just">
              <a:lnSpc>
                <a:spcPct val="170000"/>
              </a:lnSpc>
            </a:pPr>
            <a:endParaRPr lang="pt-BR" sz="1000" dirty="0"/>
          </a:p>
          <a:p>
            <a:pPr marL="0" indent="0" algn="just">
              <a:lnSpc>
                <a:spcPct val="170000"/>
              </a:lnSpc>
              <a:buNone/>
            </a:pPr>
            <a:r>
              <a:rPr lang="en-US" sz="1000" dirty="0"/>
              <a:t>Il </a:t>
            </a:r>
            <a:r>
              <a:rPr lang="en-US" sz="1000" dirty="0" err="1"/>
              <a:t>définit</a:t>
            </a:r>
            <a:r>
              <a:rPr lang="en-US" sz="1000" dirty="0"/>
              <a:t> des conditions </a:t>
            </a:r>
            <a:r>
              <a:rPr lang="en-US" sz="1000" dirty="0" err="1"/>
              <a:t>idéales</a:t>
            </a:r>
            <a:r>
              <a:rPr lang="en-US" sz="1000" dirty="0"/>
              <a:t> pour </a:t>
            </a:r>
            <a:r>
              <a:rPr lang="en-US" sz="1000" dirty="0" err="1"/>
              <a:t>l'enseignement</a:t>
            </a:r>
            <a:r>
              <a:rPr lang="en-US" sz="1000" dirty="0"/>
              <a:t>. </a:t>
            </a:r>
            <a:r>
              <a:rPr lang="en-US" sz="1000" dirty="0" err="1"/>
              <a:t>Notamment</a:t>
            </a:r>
            <a:r>
              <a:rPr lang="en-US" sz="1000" dirty="0"/>
              <a:t> 25 </a:t>
            </a:r>
            <a:r>
              <a:rPr lang="en-US" sz="1000" dirty="0" err="1"/>
              <a:t>élèves</a:t>
            </a:r>
            <a:r>
              <a:rPr lang="en-US" sz="1000" dirty="0"/>
              <a:t> maximum par </a:t>
            </a:r>
            <a:r>
              <a:rPr lang="en-US" sz="1000" dirty="0" err="1"/>
              <a:t>classe</a:t>
            </a:r>
            <a:r>
              <a:rPr lang="en-US" sz="1000" dirty="0"/>
              <a:t> et le respect des </a:t>
            </a:r>
            <a:r>
              <a:rPr lang="en-US" sz="1000" dirty="0" err="1"/>
              <a:t>rythmes</a:t>
            </a:r>
            <a:r>
              <a:rPr lang="en-US" sz="1000" dirty="0"/>
              <a:t> </a:t>
            </a:r>
            <a:r>
              <a:rPr lang="en-US" sz="1000" dirty="0" err="1"/>
              <a:t>biologiques</a:t>
            </a:r>
            <a:r>
              <a:rPr lang="en-US" sz="1000" dirty="0"/>
              <a:t> des </a:t>
            </a:r>
            <a:r>
              <a:rPr lang="en-US" sz="1000" dirty="0" err="1"/>
              <a:t>enfants</a:t>
            </a:r>
            <a:r>
              <a:rPr lang="en-US" sz="1000" dirty="0"/>
              <a:t> avec des </a:t>
            </a:r>
            <a:r>
              <a:rPr lang="en-US" sz="1000" dirty="0" err="1"/>
              <a:t>horaires</a:t>
            </a:r>
            <a:r>
              <a:rPr lang="en-US" sz="1000" dirty="0"/>
              <a:t> </a:t>
            </a:r>
            <a:r>
              <a:rPr lang="en-US" sz="1000" dirty="0" err="1"/>
              <a:t>suggérés</a:t>
            </a:r>
            <a:r>
              <a:rPr lang="en-US" sz="1000" dirty="0"/>
              <a:t> (« </a:t>
            </a:r>
            <a:r>
              <a:rPr lang="en-US" sz="1000" dirty="0" err="1"/>
              <a:t>à</a:t>
            </a:r>
            <a:r>
              <a:rPr lang="en-US" sz="1000" dirty="0"/>
              <a:t> </a:t>
            </a:r>
            <a:r>
              <a:rPr lang="en-US" sz="1000" dirty="0" err="1"/>
              <a:t>titre</a:t>
            </a:r>
            <a:r>
              <a:rPr lang="en-US" sz="1000" dirty="0"/>
              <a:t> </a:t>
            </a:r>
            <a:r>
              <a:rPr lang="en-US" sz="1000" dirty="0" err="1"/>
              <a:t>indicatif</a:t>
            </a:r>
            <a:r>
              <a:rPr lang="en-US" sz="1000" dirty="0"/>
              <a:t> ») qui </a:t>
            </a:r>
            <a:r>
              <a:rPr lang="en-US" sz="1000" dirty="0" err="1"/>
              <a:t>interpellent</a:t>
            </a:r>
            <a:r>
              <a:rPr lang="en-US" sz="1000" dirty="0"/>
              <a:t> : 2 </a:t>
            </a:r>
            <a:r>
              <a:rPr lang="en-US" sz="1000" dirty="0" err="1"/>
              <a:t>heures</a:t>
            </a:r>
            <a:r>
              <a:rPr lang="en-US" sz="1000" dirty="0"/>
              <a:t> par jour </a:t>
            </a:r>
            <a:r>
              <a:rPr lang="en-US" sz="1000" dirty="0" err="1"/>
              <a:t>soit</a:t>
            </a:r>
            <a:r>
              <a:rPr lang="en-US" sz="1000" dirty="0"/>
              <a:t> 10 </a:t>
            </a:r>
            <a:r>
              <a:rPr lang="en-US" sz="1000" dirty="0" err="1"/>
              <a:t>heures</a:t>
            </a:r>
            <a:r>
              <a:rPr lang="en-US" sz="1000" dirty="0"/>
              <a:t> par </a:t>
            </a:r>
            <a:r>
              <a:rPr lang="en-US" sz="1000" dirty="0" err="1"/>
              <a:t>semaine</a:t>
            </a:r>
            <a:r>
              <a:rPr lang="en-US" sz="1000" dirty="0"/>
              <a:t> pour les </a:t>
            </a:r>
            <a:r>
              <a:rPr lang="en-US" sz="1000" dirty="0" err="1"/>
              <a:t>enfants</a:t>
            </a:r>
            <a:r>
              <a:rPr lang="en-US" sz="1000" dirty="0"/>
              <a:t> de 7 </a:t>
            </a:r>
            <a:r>
              <a:rPr lang="en-US" sz="1000" dirty="0" err="1"/>
              <a:t>à</a:t>
            </a:r>
            <a:r>
              <a:rPr lang="en-US" sz="1000" dirty="0"/>
              <a:t> 9 </a:t>
            </a:r>
            <a:r>
              <a:rPr lang="en-US" sz="1000" dirty="0" err="1"/>
              <a:t>ans</a:t>
            </a:r>
            <a:r>
              <a:rPr lang="en-US" sz="1000" dirty="0"/>
              <a:t>, 3 </a:t>
            </a:r>
            <a:r>
              <a:rPr lang="en-US" sz="1000" dirty="0" err="1"/>
              <a:t>heures</a:t>
            </a:r>
            <a:r>
              <a:rPr lang="en-US" sz="1000" dirty="0"/>
              <a:t> par jour </a:t>
            </a:r>
            <a:r>
              <a:rPr lang="en-US" sz="1000" dirty="0" err="1"/>
              <a:t>soit</a:t>
            </a:r>
            <a:r>
              <a:rPr lang="en-US" sz="1000" dirty="0"/>
              <a:t> 15 </a:t>
            </a:r>
            <a:r>
              <a:rPr lang="en-US" sz="1000" dirty="0" err="1"/>
              <a:t>heures</a:t>
            </a:r>
            <a:r>
              <a:rPr lang="en-US" sz="1000" dirty="0"/>
              <a:t> par </a:t>
            </a:r>
            <a:r>
              <a:rPr lang="en-US" sz="1000" dirty="0" err="1"/>
              <a:t>semaine</a:t>
            </a:r>
            <a:r>
              <a:rPr lang="en-US" sz="1000" dirty="0"/>
              <a:t> pour les </a:t>
            </a:r>
            <a:r>
              <a:rPr lang="en-US" sz="1000" dirty="0" err="1"/>
              <a:t>enfants</a:t>
            </a:r>
            <a:r>
              <a:rPr lang="en-US" sz="1000" dirty="0"/>
              <a:t> de 9 </a:t>
            </a:r>
            <a:r>
              <a:rPr lang="en-US" sz="1000" dirty="0" err="1"/>
              <a:t>à</a:t>
            </a:r>
            <a:r>
              <a:rPr lang="en-US" sz="1000" dirty="0"/>
              <a:t> 11 </a:t>
            </a:r>
            <a:r>
              <a:rPr lang="en-US" sz="1000" dirty="0" err="1"/>
              <a:t>ans</a:t>
            </a:r>
            <a:r>
              <a:rPr lang="en-US" sz="1000" dirty="0"/>
              <a:t>, 4 </a:t>
            </a:r>
            <a:r>
              <a:rPr lang="en-US" sz="1000" dirty="0" err="1"/>
              <a:t>heures</a:t>
            </a:r>
            <a:r>
              <a:rPr lang="en-US" sz="1000" dirty="0"/>
              <a:t> par jour </a:t>
            </a:r>
            <a:r>
              <a:rPr lang="en-US" sz="1000" dirty="0" err="1"/>
              <a:t>soit</a:t>
            </a:r>
            <a:r>
              <a:rPr lang="en-US" sz="1000" dirty="0"/>
              <a:t> 20 </a:t>
            </a:r>
            <a:r>
              <a:rPr lang="en-US" sz="1000" dirty="0" err="1"/>
              <a:t>heures</a:t>
            </a:r>
            <a:r>
              <a:rPr lang="en-US" sz="1000" dirty="0"/>
              <a:t> par </a:t>
            </a:r>
            <a:r>
              <a:rPr lang="en-US" sz="1000" dirty="0" err="1"/>
              <a:t>semaine</a:t>
            </a:r>
            <a:r>
              <a:rPr lang="en-US" sz="1000" dirty="0"/>
              <a:t> pour les </a:t>
            </a:r>
            <a:r>
              <a:rPr lang="en-US" sz="1000" dirty="0" err="1"/>
              <a:t>enfants</a:t>
            </a:r>
            <a:r>
              <a:rPr lang="en-US" sz="1000" dirty="0"/>
              <a:t> de 11 </a:t>
            </a:r>
            <a:r>
              <a:rPr lang="en-US" sz="1000" dirty="0" err="1"/>
              <a:t>à</a:t>
            </a:r>
            <a:r>
              <a:rPr lang="en-US" sz="1000" dirty="0"/>
              <a:t> 13 </a:t>
            </a:r>
            <a:r>
              <a:rPr lang="en-US" sz="1000" dirty="0" err="1"/>
              <a:t>ans</a:t>
            </a:r>
            <a:r>
              <a:rPr lang="en-US" sz="1000" dirty="0"/>
              <a:t> et 5 </a:t>
            </a:r>
            <a:r>
              <a:rPr lang="en-US" sz="1000" dirty="0" err="1"/>
              <a:t>heures</a:t>
            </a:r>
            <a:r>
              <a:rPr lang="en-US" sz="1000" dirty="0"/>
              <a:t> par jour </a:t>
            </a:r>
            <a:r>
              <a:rPr lang="en-US" sz="1000" dirty="0" err="1"/>
              <a:t>soit</a:t>
            </a:r>
            <a:r>
              <a:rPr lang="en-US" sz="1000" dirty="0"/>
              <a:t> 25 </a:t>
            </a:r>
            <a:r>
              <a:rPr lang="en-US" sz="1000" dirty="0" err="1"/>
              <a:t>heures</a:t>
            </a:r>
            <a:r>
              <a:rPr lang="en-US" sz="1000" dirty="0"/>
              <a:t> par </a:t>
            </a:r>
            <a:r>
              <a:rPr lang="en-US" sz="1000" dirty="0" err="1"/>
              <a:t>semaine</a:t>
            </a:r>
            <a:r>
              <a:rPr lang="en-US" sz="1000" dirty="0"/>
              <a:t> pour les </a:t>
            </a:r>
            <a:r>
              <a:rPr lang="en-US" sz="1000" dirty="0" err="1"/>
              <a:t>élèves</a:t>
            </a:r>
            <a:r>
              <a:rPr lang="en-US" sz="1000" dirty="0"/>
              <a:t> de 13 </a:t>
            </a:r>
            <a:r>
              <a:rPr lang="en-US" sz="1000" dirty="0" err="1"/>
              <a:t>à</a:t>
            </a:r>
            <a:r>
              <a:rPr lang="en-US" sz="1000" dirty="0"/>
              <a:t> 15 ans</a:t>
            </a:r>
            <a:r>
              <a:rPr lang="en-US" sz="1000" dirty="0" smtClean="0"/>
              <a:t>.</a:t>
            </a:r>
          </a:p>
          <a:p>
            <a:pPr algn="just">
              <a:lnSpc>
                <a:spcPct val="170000"/>
              </a:lnSpc>
            </a:pPr>
            <a:endParaRPr lang="pt-BR" sz="1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23</a:t>
            </a:fld>
            <a:endParaRPr lang="en-US"/>
          </a:p>
        </p:txBody>
      </p:sp>
    </p:spTree>
    <p:extLst>
      <p:ext uri="{BB962C8B-B14F-4D97-AF65-F5344CB8AC3E}">
        <p14:creationId xmlns:p14="http://schemas.microsoft.com/office/powerpoint/2010/main" val="1836989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2. </a:t>
            </a:r>
            <a:r>
              <a:rPr lang="en-US" sz="2400" b="1" dirty="0" err="1"/>
              <a:t>Biografia</a:t>
            </a:r>
            <a:r>
              <a:rPr lang="en-US" sz="2400" b="1" dirty="0"/>
              <a:t> </a:t>
            </a:r>
            <a:r>
              <a:rPr lang="en-US" sz="2400" b="1" dirty="0" err="1"/>
              <a:t>intelectual</a:t>
            </a:r>
            <a:r>
              <a:rPr lang="en-US" sz="2400" b="1" dirty="0"/>
              <a:t/>
            </a:r>
            <a:br>
              <a:rPr lang="en-US" sz="2400" b="1" dirty="0"/>
            </a:br>
            <a:r>
              <a:rPr lang="en-US" sz="2400" b="1" dirty="0">
                <a:solidFill>
                  <a:srgbClr val="FF0000"/>
                </a:solidFill>
              </a:rPr>
              <a:t>Plan </a:t>
            </a:r>
            <a:r>
              <a:rPr lang="en-US" sz="2400" b="1" dirty="0" err="1" smtClean="0">
                <a:solidFill>
                  <a:srgbClr val="FF0000"/>
                </a:solidFill>
              </a:rPr>
              <a:t>Langevin-Wallon</a:t>
            </a:r>
            <a:r>
              <a:rPr lang="en-US" sz="2400" b="1" dirty="0" smtClean="0">
                <a:solidFill>
                  <a:srgbClr val="FF0000"/>
                </a:solidFill>
              </a:rPr>
              <a:t>: A </a:t>
            </a:r>
            <a:r>
              <a:rPr lang="en-US" sz="2400" b="1" dirty="0" err="1" smtClean="0">
                <a:solidFill>
                  <a:srgbClr val="FF0000"/>
                </a:solidFill>
              </a:rPr>
              <a:t>proposta</a:t>
            </a:r>
            <a:r>
              <a:rPr lang="en-US" sz="2400" dirty="0" smtClean="0">
                <a:solidFill>
                  <a:srgbClr val="FF0000"/>
                </a:solidFill>
              </a:rPr>
              <a:t> (2)</a:t>
            </a:r>
            <a:endParaRPr lang="en-US" sz="2400" dirty="0">
              <a:solidFill>
                <a:srgbClr val="FF0000"/>
              </a:solidFill>
            </a:endParaRPr>
          </a:p>
        </p:txBody>
      </p:sp>
      <p:sp>
        <p:nvSpPr>
          <p:cNvPr id="3" name="Content Placeholder 2"/>
          <p:cNvSpPr>
            <a:spLocks noGrp="1"/>
          </p:cNvSpPr>
          <p:nvPr>
            <p:ph idx="1"/>
          </p:nvPr>
        </p:nvSpPr>
        <p:spPr>
          <a:xfrm>
            <a:off x="457200" y="1496380"/>
            <a:ext cx="8229600" cy="4629783"/>
          </a:xfrm>
        </p:spPr>
        <p:txBody>
          <a:bodyPr>
            <a:noAutofit/>
          </a:bodyPr>
          <a:lstStyle/>
          <a:p>
            <a:pPr marL="0" indent="0" algn="just">
              <a:lnSpc>
                <a:spcPct val="170000"/>
              </a:lnSpc>
              <a:buNone/>
            </a:pPr>
            <a:r>
              <a:rPr lang="en-US" sz="1100" dirty="0" smtClean="0"/>
              <a:t>Il </a:t>
            </a:r>
            <a:r>
              <a:rPr lang="en-US" sz="1100" dirty="0" err="1"/>
              <a:t>préconise</a:t>
            </a:r>
            <a:r>
              <a:rPr lang="en-US" sz="1100" dirty="0"/>
              <a:t> </a:t>
            </a:r>
            <a:r>
              <a:rPr lang="en-US" sz="1100" dirty="0" err="1"/>
              <a:t>une</a:t>
            </a:r>
            <a:r>
              <a:rPr lang="en-US" sz="1100" dirty="0"/>
              <a:t> </a:t>
            </a:r>
            <a:r>
              <a:rPr lang="en-US" sz="1100" dirty="0" err="1"/>
              <a:t>revalorisation</a:t>
            </a:r>
            <a:r>
              <a:rPr lang="en-US" sz="1100" dirty="0"/>
              <a:t> du travail </a:t>
            </a:r>
            <a:r>
              <a:rPr lang="en-US" sz="1100" dirty="0" err="1"/>
              <a:t>manuel</a:t>
            </a:r>
            <a:r>
              <a:rPr lang="en-US" sz="1100" dirty="0"/>
              <a:t>, </a:t>
            </a:r>
            <a:r>
              <a:rPr lang="en-US" sz="1100" dirty="0" err="1"/>
              <a:t>allant</a:t>
            </a:r>
            <a:r>
              <a:rPr lang="en-US" sz="1100" dirty="0"/>
              <a:t> de pair avec </a:t>
            </a:r>
            <a:r>
              <a:rPr lang="en-US" sz="1100" dirty="0" err="1"/>
              <a:t>l'accès</a:t>
            </a:r>
            <a:r>
              <a:rPr lang="en-US" sz="1100" dirty="0"/>
              <a:t> de </a:t>
            </a:r>
            <a:r>
              <a:rPr lang="en-US" sz="1100" dirty="0" err="1"/>
              <a:t>chacun</a:t>
            </a:r>
            <a:r>
              <a:rPr lang="en-US" sz="1100" dirty="0"/>
              <a:t> </a:t>
            </a:r>
            <a:r>
              <a:rPr lang="en-US" sz="1100" dirty="0" err="1"/>
              <a:t>à</a:t>
            </a:r>
            <a:r>
              <a:rPr lang="en-US" sz="1100" dirty="0"/>
              <a:t> </a:t>
            </a:r>
            <a:r>
              <a:rPr lang="en-US" sz="1100" dirty="0" err="1"/>
              <a:t>une</a:t>
            </a:r>
            <a:r>
              <a:rPr lang="en-US" sz="1100" dirty="0"/>
              <a:t> </a:t>
            </a:r>
            <a:r>
              <a:rPr lang="en-US" sz="1100" dirty="0" err="1"/>
              <a:t>solide</a:t>
            </a:r>
            <a:r>
              <a:rPr lang="en-US" sz="1100" dirty="0"/>
              <a:t> culture. Il pose le </a:t>
            </a:r>
            <a:r>
              <a:rPr lang="en-US" sz="1100" dirty="0" err="1"/>
              <a:t>principe</a:t>
            </a:r>
            <a:r>
              <a:rPr lang="en-US" sz="1100" dirty="0"/>
              <a:t> </a:t>
            </a:r>
            <a:r>
              <a:rPr lang="en-US" sz="1100" dirty="0" err="1"/>
              <a:t>d'une</a:t>
            </a:r>
            <a:r>
              <a:rPr lang="en-US" sz="1100" dirty="0"/>
              <a:t> education </a:t>
            </a:r>
            <a:r>
              <a:rPr lang="en-US" sz="1100" dirty="0" err="1"/>
              <a:t>populaire</a:t>
            </a:r>
            <a:r>
              <a:rPr lang="en-US" sz="1100" dirty="0"/>
              <a:t> accessible tout au long de la vie</a:t>
            </a:r>
            <a:r>
              <a:rPr lang="en-US" sz="1100" dirty="0" smtClean="0"/>
              <a:t>.</a:t>
            </a:r>
            <a:endParaRPr lang="pt-BR" sz="1100" dirty="0"/>
          </a:p>
          <a:p>
            <a:pPr marL="0" indent="0" algn="just">
              <a:lnSpc>
                <a:spcPct val="170000"/>
              </a:lnSpc>
              <a:buNone/>
            </a:pPr>
            <a:endParaRPr lang="en-US" sz="1100" dirty="0" smtClean="0"/>
          </a:p>
          <a:p>
            <a:pPr marL="0" indent="0" algn="just">
              <a:lnSpc>
                <a:spcPct val="170000"/>
              </a:lnSpc>
              <a:buNone/>
            </a:pPr>
            <a:r>
              <a:rPr lang="en-US" sz="1100" dirty="0" smtClean="0"/>
              <a:t>Il </a:t>
            </a:r>
            <a:r>
              <a:rPr lang="en-US" sz="1100" dirty="0" err="1"/>
              <a:t>veut</a:t>
            </a:r>
            <a:r>
              <a:rPr lang="en-US" sz="1100" dirty="0"/>
              <a:t> former </a:t>
            </a:r>
            <a:r>
              <a:rPr lang="en-US" sz="1100" dirty="0" err="1"/>
              <a:t>tous</a:t>
            </a:r>
            <a:r>
              <a:rPr lang="en-US" sz="1100" dirty="0"/>
              <a:t> les maîtres </a:t>
            </a:r>
            <a:r>
              <a:rPr lang="en-US" sz="1100" dirty="0" err="1"/>
              <a:t>à</a:t>
            </a:r>
            <a:r>
              <a:rPr lang="en-US" sz="1100" dirty="0"/>
              <a:t> la </a:t>
            </a:r>
            <a:r>
              <a:rPr lang="en-US" sz="1100" dirty="0" err="1"/>
              <a:t>pédagogie</a:t>
            </a:r>
            <a:r>
              <a:rPr lang="en-US" sz="1100" dirty="0"/>
              <a:t> active </a:t>
            </a:r>
            <a:r>
              <a:rPr lang="en-US" sz="1100" dirty="0" err="1"/>
              <a:t>influencé</a:t>
            </a:r>
            <a:r>
              <a:rPr lang="en-US" sz="1100" dirty="0"/>
              <a:t> en </a:t>
            </a:r>
            <a:r>
              <a:rPr lang="en-US" sz="1100" dirty="0" err="1"/>
              <a:t>cela</a:t>
            </a:r>
            <a:r>
              <a:rPr lang="en-US" sz="1100" dirty="0"/>
              <a:t> par </a:t>
            </a:r>
            <a:r>
              <a:rPr lang="en-US" sz="1100" dirty="0" err="1"/>
              <a:t>celle</a:t>
            </a:r>
            <a:r>
              <a:rPr lang="en-US" sz="1100" dirty="0"/>
              <a:t> de </a:t>
            </a:r>
            <a:r>
              <a:rPr lang="en-US" sz="1100" dirty="0" err="1"/>
              <a:t>l’éducation</a:t>
            </a:r>
            <a:r>
              <a:rPr lang="en-US" sz="1100" dirty="0"/>
              <a:t> nouvelle. Les </a:t>
            </a:r>
            <a:r>
              <a:rPr lang="en-US" sz="1100" dirty="0" err="1"/>
              <a:t>inspecteurs</a:t>
            </a:r>
            <a:r>
              <a:rPr lang="en-US" sz="1100" dirty="0"/>
              <a:t> </a:t>
            </a:r>
            <a:r>
              <a:rPr lang="en-US" sz="1100" dirty="0" err="1"/>
              <a:t>seraient</a:t>
            </a:r>
            <a:r>
              <a:rPr lang="en-US" sz="1100" dirty="0"/>
              <a:t> </a:t>
            </a:r>
            <a:r>
              <a:rPr lang="en-US" sz="1100" dirty="0" err="1"/>
              <a:t>alors</a:t>
            </a:r>
            <a:r>
              <a:rPr lang="en-US" sz="1100" dirty="0"/>
              <a:t> les </a:t>
            </a:r>
            <a:r>
              <a:rPr lang="en-US" sz="1100" dirty="0" err="1"/>
              <a:t>conseillers</a:t>
            </a:r>
            <a:r>
              <a:rPr lang="en-US" sz="1100" dirty="0"/>
              <a:t> </a:t>
            </a:r>
            <a:r>
              <a:rPr lang="en-US" sz="1100" dirty="0" err="1"/>
              <a:t>pédagogiques</a:t>
            </a:r>
            <a:r>
              <a:rPr lang="en-US" sz="1100" dirty="0"/>
              <a:t> des maîtres en collaboration avec les </a:t>
            </a:r>
            <a:r>
              <a:rPr lang="en-US" sz="1100" dirty="0" err="1"/>
              <a:t>centres</a:t>
            </a:r>
            <a:r>
              <a:rPr lang="en-US" sz="1100" dirty="0"/>
              <a:t> de </a:t>
            </a:r>
            <a:r>
              <a:rPr lang="en-US" sz="1100" dirty="0" err="1"/>
              <a:t>recherche</a:t>
            </a:r>
            <a:r>
              <a:rPr lang="en-US" sz="1100" dirty="0"/>
              <a:t> </a:t>
            </a:r>
            <a:r>
              <a:rPr lang="en-US" sz="1100" dirty="0" err="1"/>
              <a:t>pédagogique</a:t>
            </a:r>
            <a:r>
              <a:rPr lang="en-US" sz="1100" dirty="0" smtClean="0"/>
              <a:t>.</a:t>
            </a:r>
          </a:p>
          <a:p>
            <a:pPr algn="just">
              <a:lnSpc>
                <a:spcPct val="170000"/>
              </a:lnSpc>
            </a:pPr>
            <a:endParaRPr lang="pt-BR" sz="1100" dirty="0"/>
          </a:p>
          <a:p>
            <a:pPr marL="0" indent="0" algn="just">
              <a:lnSpc>
                <a:spcPct val="170000"/>
              </a:lnSpc>
              <a:buNone/>
            </a:pPr>
            <a:r>
              <a:rPr lang="en-US" sz="1100" dirty="0"/>
              <a:t>Il </a:t>
            </a:r>
            <a:r>
              <a:rPr lang="en-US" sz="1100" dirty="0" err="1"/>
              <a:t>prévoit</a:t>
            </a:r>
            <a:r>
              <a:rPr lang="en-US" sz="1100" dirty="0"/>
              <a:t> la </a:t>
            </a:r>
            <a:r>
              <a:rPr lang="en-US" sz="1100" dirty="0" err="1"/>
              <a:t>création</a:t>
            </a:r>
            <a:r>
              <a:rPr lang="en-US" sz="1100" dirty="0"/>
              <a:t> d'un corps de </a:t>
            </a:r>
            <a:r>
              <a:rPr lang="en-US" sz="1100" dirty="0" err="1"/>
              <a:t>psychologues</a:t>
            </a:r>
            <a:r>
              <a:rPr lang="en-US" sz="1100" dirty="0"/>
              <a:t> </a:t>
            </a:r>
            <a:r>
              <a:rPr lang="en-US" sz="1100" dirty="0" err="1"/>
              <a:t>scolaires</a:t>
            </a:r>
            <a:r>
              <a:rPr lang="en-US" sz="1100" dirty="0"/>
              <a:t> </a:t>
            </a:r>
            <a:r>
              <a:rPr lang="en-US" sz="1100" dirty="0" err="1"/>
              <a:t>assurant</a:t>
            </a:r>
            <a:r>
              <a:rPr lang="en-US" sz="1100" dirty="0"/>
              <a:t> le </a:t>
            </a:r>
            <a:r>
              <a:rPr lang="en-US" sz="1100" dirty="0" err="1"/>
              <a:t>suivi</a:t>
            </a:r>
            <a:r>
              <a:rPr lang="en-US" sz="1100" dirty="0"/>
              <a:t> </a:t>
            </a:r>
            <a:r>
              <a:rPr lang="en-US" sz="1100" dirty="0" err="1"/>
              <a:t>psychologique</a:t>
            </a:r>
            <a:r>
              <a:rPr lang="en-US" sz="1100" dirty="0"/>
              <a:t> de </a:t>
            </a:r>
            <a:r>
              <a:rPr lang="en-US" sz="1100" dirty="0" err="1"/>
              <a:t>chaque</a:t>
            </a:r>
            <a:r>
              <a:rPr lang="en-US" sz="1100" dirty="0"/>
              <a:t> </a:t>
            </a:r>
            <a:r>
              <a:rPr lang="en-US" sz="1100" dirty="0" err="1"/>
              <a:t>élève</a:t>
            </a:r>
            <a:r>
              <a:rPr lang="en-US" sz="1100" dirty="0"/>
              <a:t> pour </a:t>
            </a:r>
            <a:r>
              <a:rPr lang="en-US" sz="1100" dirty="0" err="1"/>
              <a:t>mieux</a:t>
            </a:r>
            <a:r>
              <a:rPr lang="en-US" sz="1100" dirty="0"/>
              <a:t> assurer son orientation.</a:t>
            </a:r>
            <a:endParaRPr lang="pt-BR" sz="1100" dirty="0"/>
          </a:p>
          <a:p>
            <a:pPr marL="0" indent="0" algn="just">
              <a:lnSpc>
                <a:spcPct val="170000"/>
              </a:lnSpc>
              <a:buNone/>
            </a:pPr>
            <a:endParaRPr lang="en-US" sz="1100" dirty="0" smtClean="0"/>
          </a:p>
          <a:p>
            <a:pPr marL="0" indent="0" algn="just">
              <a:lnSpc>
                <a:spcPct val="170000"/>
              </a:lnSpc>
              <a:buNone/>
            </a:pPr>
            <a:r>
              <a:rPr lang="en-US" sz="1100" dirty="0" smtClean="0"/>
              <a:t>Il </a:t>
            </a:r>
            <a:r>
              <a:rPr lang="en-US" sz="1100" dirty="0" err="1"/>
              <a:t>organise</a:t>
            </a:r>
            <a:r>
              <a:rPr lang="en-US" sz="1100" dirty="0"/>
              <a:t> </a:t>
            </a:r>
            <a:r>
              <a:rPr lang="en-US" sz="1100" dirty="0" err="1"/>
              <a:t>une</a:t>
            </a:r>
            <a:r>
              <a:rPr lang="en-US" sz="1100" dirty="0"/>
              <a:t> </a:t>
            </a:r>
            <a:r>
              <a:rPr lang="en-US" sz="1100" dirty="0" err="1"/>
              <a:t>éducation</a:t>
            </a:r>
            <a:r>
              <a:rPr lang="en-US" sz="1100" dirty="0"/>
              <a:t> morale et </a:t>
            </a:r>
            <a:r>
              <a:rPr lang="en-US" sz="1100" dirty="0" err="1"/>
              <a:t>civique</a:t>
            </a:r>
            <a:r>
              <a:rPr lang="en-US" sz="1100" dirty="0"/>
              <a:t> des </a:t>
            </a:r>
            <a:r>
              <a:rPr lang="en-US" sz="1100" dirty="0" err="1"/>
              <a:t>élèves</a:t>
            </a:r>
            <a:r>
              <a:rPr lang="en-US" sz="1100" dirty="0"/>
              <a:t> </a:t>
            </a:r>
            <a:r>
              <a:rPr lang="en-US" sz="1100" dirty="0" err="1"/>
              <a:t>visant</a:t>
            </a:r>
            <a:r>
              <a:rPr lang="en-US" sz="1100" dirty="0"/>
              <a:t> </a:t>
            </a:r>
            <a:r>
              <a:rPr lang="en-US" sz="1100" dirty="0" err="1"/>
              <a:t>à</a:t>
            </a:r>
            <a:r>
              <a:rPr lang="en-US" sz="1100" dirty="0"/>
              <a:t> la formation de </a:t>
            </a:r>
            <a:r>
              <a:rPr lang="en-US" sz="1100" dirty="0" err="1"/>
              <a:t>l'Homme</a:t>
            </a:r>
            <a:r>
              <a:rPr lang="en-US" sz="1100" dirty="0"/>
              <a:t> et du </a:t>
            </a:r>
            <a:r>
              <a:rPr lang="en-US" sz="1100" dirty="0" err="1"/>
              <a:t>citoyen</a:t>
            </a:r>
            <a:r>
              <a:rPr lang="en-US" sz="1100" dirty="0"/>
              <a:t>. Et, pour ne pas </a:t>
            </a:r>
            <a:r>
              <a:rPr lang="en-US" sz="1100" dirty="0" err="1"/>
              <a:t>désavantager</a:t>
            </a:r>
            <a:r>
              <a:rPr lang="en-US" sz="1100" dirty="0"/>
              <a:t> les </a:t>
            </a:r>
            <a:r>
              <a:rPr lang="en-US" sz="1100" dirty="0" err="1"/>
              <a:t>enfants</a:t>
            </a:r>
            <a:r>
              <a:rPr lang="en-US" sz="1100" dirty="0"/>
              <a:t> habitant </a:t>
            </a:r>
            <a:r>
              <a:rPr lang="en-US" sz="1100" dirty="0" err="1"/>
              <a:t>dans</a:t>
            </a:r>
            <a:r>
              <a:rPr lang="en-US" sz="1100" dirty="0"/>
              <a:t> les communes </a:t>
            </a:r>
            <a:r>
              <a:rPr lang="en-US" sz="1100" dirty="0" err="1"/>
              <a:t>rurales</a:t>
            </a:r>
            <a:r>
              <a:rPr lang="en-US" sz="1100" dirty="0"/>
              <a:t>, </a:t>
            </a:r>
            <a:r>
              <a:rPr lang="en-US" sz="1100" dirty="0" err="1"/>
              <a:t>il</a:t>
            </a:r>
            <a:r>
              <a:rPr lang="en-US" sz="1100" dirty="0"/>
              <a:t> propose </a:t>
            </a:r>
            <a:r>
              <a:rPr lang="en-US" sz="1100" dirty="0" err="1"/>
              <a:t>une</a:t>
            </a:r>
            <a:r>
              <a:rPr lang="en-US" sz="1100" dirty="0"/>
              <a:t> </a:t>
            </a:r>
            <a:r>
              <a:rPr lang="en-US" sz="1100" dirty="0" err="1"/>
              <a:t>organisation</a:t>
            </a:r>
            <a:r>
              <a:rPr lang="en-US" sz="1100" dirty="0"/>
              <a:t> </a:t>
            </a:r>
            <a:r>
              <a:rPr lang="en-US" sz="1100" dirty="0" err="1"/>
              <a:t>spécifique</a:t>
            </a:r>
            <a:r>
              <a:rPr lang="en-US" sz="1100" dirty="0"/>
              <a:t> de </a:t>
            </a:r>
            <a:r>
              <a:rPr lang="en-US" sz="1100" dirty="0" err="1"/>
              <a:t>l'enseignement</a:t>
            </a:r>
            <a:r>
              <a:rPr lang="en-US" sz="1100" dirty="0"/>
              <a:t> </a:t>
            </a:r>
            <a:r>
              <a:rPr lang="en-US" sz="1100" dirty="0" err="1"/>
              <a:t>dans</a:t>
            </a:r>
            <a:r>
              <a:rPr lang="en-US" sz="1100" dirty="0"/>
              <a:t> les </a:t>
            </a:r>
            <a:r>
              <a:rPr lang="en-US" sz="1100" dirty="0" err="1"/>
              <a:t>régions</a:t>
            </a:r>
            <a:r>
              <a:rPr lang="en-US" sz="1100" dirty="0"/>
              <a:t> </a:t>
            </a:r>
            <a:r>
              <a:rPr lang="en-US" sz="1100" dirty="0" err="1"/>
              <a:t>rurales</a:t>
            </a:r>
            <a:r>
              <a:rPr lang="en-US" sz="1100" dirty="0" smtClean="0"/>
              <a:t>.</a:t>
            </a:r>
          </a:p>
          <a:p>
            <a:pPr marL="0" indent="0" algn="just">
              <a:lnSpc>
                <a:spcPct val="170000"/>
              </a:lnSpc>
              <a:buNone/>
            </a:pPr>
            <a:endParaRPr lang="en-US" sz="1100" dirty="0" smtClean="0"/>
          </a:p>
          <a:p>
            <a:pPr marL="0" indent="0" algn="just">
              <a:lnSpc>
                <a:spcPct val="170000"/>
              </a:lnSpc>
              <a:buNone/>
            </a:pPr>
            <a:r>
              <a:rPr lang="en-US" sz="1100" dirty="0" smtClean="0"/>
              <a:t>En </a:t>
            </a:r>
            <a:r>
              <a:rPr lang="en-US" sz="1100" dirty="0" err="1"/>
              <a:t>revanche</a:t>
            </a:r>
            <a:r>
              <a:rPr lang="en-US" sz="1100" dirty="0"/>
              <a:t>, </a:t>
            </a:r>
            <a:r>
              <a:rPr lang="en-US" sz="1100" dirty="0" err="1"/>
              <a:t>il</a:t>
            </a:r>
            <a:r>
              <a:rPr lang="en-US" sz="1100" dirty="0"/>
              <a:t> </a:t>
            </a:r>
            <a:r>
              <a:rPr lang="en-US" sz="1100" dirty="0" err="1"/>
              <a:t>reste</a:t>
            </a:r>
            <a:r>
              <a:rPr lang="en-US" sz="1100" dirty="0"/>
              <a:t> </a:t>
            </a:r>
            <a:r>
              <a:rPr lang="en-US" sz="1100" dirty="0" err="1"/>
              <a:t>muet</a:t>
            </a:r>
            <a:r>
              <a:rPr lang="en-US" sz="1100" dirty="0"/>
              <a:t> en </a:t>
            </a:r>
            <a:r>
              <a:rPr lang="en-US" sz="1100" dirty="0" err="1"/>
              <a:t>ce</a:t>
            </a:r>
            <a:r>
              <a:rPr lang="en-US" sz="1100" dirty="0"/>
              <a:t> qui </a:t>
            </a:r>
            <a:r>
              <a:rPr lang="en-US" sz="1100" dirty="0" err="1"/>
              <a:t>concerne</a:t>
            </a:r>
            <a:r>
              <a:rPr lang="en-US" sz="1100" dirty="0"/>
              <a:t> le passage </a:t>
            </a:r>
            <a:r>
              <a:rPr lang="en-US" sz="1100" dirty="0" err="1"/>
              <a:t>éventuel</a:t>
            </a:r>
            <a:r>
              <a:rPr lang="en-US" sz="1100" dirty="0"/>
              <a:t> </a:t>
            </a:r>
            <a:r>
              <a:rPr lang="en-US" sz="1100" dirty="0" err="1"/>
              <a:t>à</a:t>
            </a:r>
            <a:r>
              <a:rPr lang="en-US" sz="1100" dirty="0"/>
              <a:t> la </a:t>
            </a:r>
            <a:r>
              <a:rPr lang="en-US" sz="1100" dirty="0" err="1"/>
              <a:t>mixité</a:t>
            </a:r>
            <a:r>
              <a:rPr lang="en-US" sz="1100" dirty="0"/>
              <a:t> des classes. Les </a:t>
            </a:r>
            <a:r>
              <a:rPr lang="en-US" sz="1100" dirty="0" err="1"/>
              <a:t>membres</a:t>
            </a:r>
            <a:r>
              <a:rPr lang="en-US" sz="1100" dirty="0"/>
              <a:t> de la commission ne </a:t>
            </a:r>
            <a:r>
              <a:rPr lang="en-US" sz="1100" dirty="0" err="1"/>
              <a:t>devaient</a:t>
            </a:r>
            <a:r>
              <a:rPr lang="en-US" sz="1100" dirty="0"/>
              <a:t> </a:t>
            </a:r>
            <a:r>
              <a:rPr lang="en-US" sz="1100" dirty="0" err="1"/>
              <a:t>donc</a:t>
            </a:r>
            <a:r>
              <a:rPr lang="en-US" sz="1100" dirty="0"/>
              <a:t> pas </a:t>
            </a:r>
            <a:r>
              <a:rPr lang="en-US" sz="1100" dirty="0" err="1"/>
              <a:t>tous</a:t>
            </a:r>
            <a:r>
              <a:rPr lang="en-US" sz="1100" dirty="0"/>
              <a:t> </a:t>
            </a:r>
            <a:r>
              <a:rPr lang="en-US" sz="1100" dirty="0" err="1"/>
              <a:t>approuver</a:t>
            </a:r>
            <a:r>
              <a:rPr lang="en-US" sz="1100" dirty="0"/>
              <a:t> </a:t>
            </a:r>
            <a:r>
              <a:rPr lang="en-US" sz="1100" dirty="0" err="1"/>
              <a:t>cette</a:t>
            </a:r>
            <a:r>
              <a:rPr lang="en-US" sz="1100" dirty="0"/>
              <a:t> condition </a:t>
            </a:r>
            <a:r>
              <a:rPr lang="en-US" sz="1100" dirty="0" err="1"/>
              <a:t>nécessaire</a:t>
            </a:r>
            <a:r>
              <a:rPr lang="en-US" sz="1100" dirty="0"/>
              <a:t> et </a:t>
            </a:r>
            <a:r>
              <a:rPr lang="en-US" sz="1100" dirty="0" err="1"/>
              <a:t>suffisante</a:t>
            </a:r>
            <a:r>
              <a:rPr lang="en-US" sz="1100" dirty="0"/>
              <a:t> </a:t>
            </a:r>
            <a:r>
              <a:rPr lang="en-US" sz="1100" dirty="0" err="1"/>
              <a:t>à</a:t>
            </a:r>
            <a:r>
              <a:rPr lang="en-US" sz="1100" dirty="0"/>
              <a:t> </a:t>
            </a:r>
            <a:r>
              <a:rPr lang="en-US" sz="1100" dirty="0" err="1"/>
              <a:t>l'instauration</a:t>
            </a:r>
            <a:r>
              <a:rPr lang="en-US" sz="1100" dirty="0"/>
              <a:t> </a:t>
            </a:r>
            <a:r>
              <a:rPr lang="en-US" sz="1100" dirty="0" err="1"/>
              <a:t>d'une</a:t>
            </a:r>
            <a:r>
              <a:rPr lang="en-US" sz="1100" dirty="0"/>
              <a:t> </a:t>
            </a:r>
            <a:r>
              <a:rPr lang="en-US" sz="1100" dirty="0" err="1"/>
              <a:t>véritable</a:t>
            </a:r>
            <a:r>
              <a:rPr lang="en-US" sz="1100" dirty="0"/>
              <a:t> </a:t>
            </a:r>
            <a:r>
              <a:rPr lang="en-US" sz="1100" dirty="0" err="1"/>
              <a:t>égalité</a:t>
            </a:r>
            <a:r>
              <a:rPr lang="en-US" sz="1100" dirty="0"/>
              <a:t> entre les </a:t>
            </a:r>
            <a:r>
              <a:rPr lang="en-US" sz="1100" dirty="0" err="1"/>
              <a:t>filles</a:t>
            </a:r>
            <a:r>
              <a:rPr lang="en-US" sz="1100" dirty="0"/>
              <a:t> et les </a:t>
            </a:r>
            <a:r>
              <a:rPr lang="en-US" sz="1100" dirty="0" err="1"/>
              <a:t>garçons</a:t>
            </a:r>
            <a:r>
              <a:rPr lang="en-US" sz="1100" dirty="0"/>
              <a:t> </a:t>
            </a:r>
            <a:r>
              <a:rPr lang="en-US" sz="1100" dirty="0" err="1"/>
              <a:t>à</a:t>
            </a:r>
            <a:r>
              <a:rPr lang="en-US" sz="1100" dirty="0"/>
              <a:t> </a:t>
            </a:r>
            <a:r>
              <a:rPr lang="en-US" sz="1100" dirty="0" err="1"/>
              <a:t>l'École</a:t>
            </a:r>
            <a:r>
              <a:rPr lang="en-US" sz="1100" dirty="0"/>
              <a:t>. </a:t>
            </a:r>
            <a:r>
              <a:rPr lang="en-US" sz="1100" dirty="0" err="1"/>
              <a:t>Cette</a:t>
            </a:r>
            <a:r>
              <a:rPr lang="en-US" sz="1100" dirty="0"/>
              <a:t> </a:t>
            </a:r>
            <a:r>
              <a:rPr lang="en-US" sz="1100" dirty="0" err="1"/>
              <a:t>mixité</a:t>
            </a:r>
            <a:r>
              <a:rPr lang="en-US" sz="1100" dirty="0"/>
              <a:t> ne </a:t>
            </a:r>
            <a:r>
              <a:rPr lang="en-US" sz="1100" dirty="0" err="1"/>
              <a:t>deviendra</a:t>
            </a:r>
            <a:r>
              <a:rPr lang="en-US" sz="1100" dirty="0"/>
              <a:t> effective </a:t>
            </a:r>
            <a:r>
              <a:rPr lang="en-US" sz="1100" dirty="0" err="1"/>
              <a:t>qu'à</a:t>
            </a:r>
            <a:r>
              <a:rPr lang="en-US" sz="1100" dirty="0"/>
              <a:t> </a:t>
            </a:r>
            <a:r>
              <a:rPr lang="en-US" sz="1100" dirty="0" err="1"/>
              <a:t>partir</a:t>
            </a:r>
            <a:r>
              <a:rPr lang="en-US" sz="1100" dirty="0"/>
              <a:t> des </a:t>
            </a:r>
            <a:r>
              <a:rPr lang="en-US" sz="1100" dirty="0" err="1"/>
              <a:t>années</a:t>
            </a:r>
            <a:r>
              <a:rPr lang="en-US" sz="1100" dirty="0"/>
              <a:t> 1960 sous la </a:t>
            </a:r>
            <a:r>
              <a:rPr lang="en-US" sz="1100" dirty="0" err="1"/>
              <a:t>Ve</a:t>
            </a:r>
            <a:r>
              <a:rPr lang="en-US" sz="1100" dirty="0"/>
              <a:t> </a:t>
            </a:r>
            <a:r>
              <a:rPr lang="en-US" sz="1100" dirty="0" err="1"/>
              <a:t>République</a:t>
            </a:r>
            <a:r>
              <a:rPr lang="en-US" sz="1100" dirty="0"/>
              <a:t>. </a:t>
            </a:r>
            <a:endParaRPr lang="pt-BR" sz="1100" dirty="0"/>
          </a:p>
          <a:p>
            <a:pPr>
              <a:lnSpc>
                <a:spcPct val="170000"/>
              </a:lnSpc>
            </a:pPr>
            <a:endParaRPr lang="en-US" sz="11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24</a:t>
            </a:fld>
            <a:endParaRPr lang="en-US"/>
          </a:p>
        </p:txBody>
      </p:sp>
    </p:spTree>
    <p:extLst>
      <p:ext uri="{BB962C8B-B14F-4D97-AF65-F5344CB8AC3E}">
        <p14:creationId xmlns:p14="http://schemas.microsoft.com/office/powerpoint/2010/main" val="37752751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err="1" smtClean="0">
                <a:solidFill>
                  <a:srgbClr val="FF0000"/>
                </a:solidFill>
              </a:rPr>
              <a:t>Unidade</a:t>
            </a:r>
            <a:r>
              <a:rPr lang="en-US" sz="2400" b="1" dirty="0" smtClean="0">
                <a:solidFill>
                  <a:srgbClr val="FF0000"/>
                </a:solidFill>
              </a:rPr>
              <a:t> </a:t>
            </a:r>
            <a:r>
              <a:rPr lang="en-US" sz="2400" b="1" dirty="0" err="1" smtClean="0">
                <a:solidFill>
                  <a:srgbClr val="FF0000"/>
                </a:solidFill>
              </a:rPr>
              <a:t>organismo-meio</a:t>
            </a:r>
            <a:endParaRPr lang="en-US" sz="2400" b="1"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marL="0" indent="0" algn="just">
              <a:lnSpc>
                <a:spcPct val="170000"/>
              </a:lnSpc>
              <a:buNone/>
            </a:pPr>
            <a:r>
              <a:rPr lang="en-US" dirty="0" smtClean="0"/>
              <a:t>A </a:t>
            </a:r>
            <a:r>
              <a:rPr lang="en-US" dirty="0" err="1" smtClean="0"/>
              <a:t>psicogenética</a:t>
            </a:r>
            <a:r>
              <a:rPr lang="en-US" dirty="0" smtClean="0"/>
              <a:t> </a:t>
            </a:r>
            <a:r>
              <a:rPr lang="en-US" dirty="0" err="1" smtClean="0"/>
              <a:t>waaloniana</a:t>
            </a:r>
            <a:r>
              <a:rPr lang="en-US" dirty="0" smtClean="0"/>
              <a:t> </a:t>
            </a:r>
            <a:r>
              <a:rPr lang="en-US" dirty="0" err="1" smtClean="0"/>
              <a:t>postula</a:t>
            </a:r>
            <a:r>
              <a:rPr lang="en-US" dirty="0" smtClean="0"/>
              <a:t> a </a:t>
            </a:r>
            <a:r>
              <a:rPr lang="en-US" dirty="0" err="1" smtClean="0"/>
              <a:t>unidade</a:t>
            </a:r>
            <a:r>
              <a:rPr lang="en-US" dirty="0" smtClean="0"/>
              <a:t> </a:t>
            </a:r>
            <a:r>
              <a:rPr lang="en-US" dirty="0" err="1" smtClean="0"/>
              <a:t>organismo-meio</a:t>
            </a:r>
            <a:r>
              <a:rPr lang="en-US" dirty="0" smtClean="0"/>
              <a:t> da </a:t>
            </a:r>
            <a:r>
              <a:rPr lang="en-US" dirty="0" err="1" smtClean="0"/>
              <a:t>qual</a:t>
            </a:r>
            <a:r>
              <a:rPr lang="en-US" dirty="0" smtClean="0"/>
              <a:t> </a:t>
            </a:r>
            <a:r>
              <a:rPr lang="en-US" dirty="0" err="1" smtClean="0"/>
              <a:t>resulta</a:t>
            </a:r>
            <a:r>
              <a:rPr lang="en-US" dirty="0" smtClean="0"/>
              <a:t> a </a:t>
            </a:r>
            <a:r>
              <a:rPr lang="en-US" dirty="0" err="1" smtClean="0"/>
              <a:t>integração</a:t>
            </a:r>
            <a:r>
              <a:rPr lang="en-US" dirty="0" smtClean="0"/>
              <a:t> dos </a:t>
            </a:r>
            <a:r>
              <a:rPr lang="en-US" dirty="0" err="1" smtClean="0"/>
              <a:t>conjuntos</a:t>
            </a:r>
            <a:r>
              <a:rPr lang="en-US" dirty="0" smtClean="0"/>
              <a:t> </a:t>
            </a:r>
            <a:r>
              <a:rPr lang="en-US" dirty="0" err="1" smtClean="0"/>
              <a:t>funcionais</a:t>
            </a:r>
            <a:r>
              <a:rPr lang="en-US" dirty="0" smtClean="0"/>
              <a:t>: motor, </a:t>
            </a:r>
            <a:r>
              <a:rPr lang="en-US" dirty="0" err="1" smtClean="0"/>
              <a:t>afetivo</a:t>
            </a:r>
            <a:r>
              <a:rPr lang="en-US" dirty="0" smtClean="0"/>
              <a:t>, </a:t>
            </a:r>
            <a:r>
              <a:rPr lang="en-US" dirty="0" err="1" smtClean="0"/>
              <a:t>cognitivo</a:t>
            </a:r>
            <a:r>
              <a:rPr lang="en-US" dirty="0" smtClean="0"/>
              <a:t>, </a:t>
            </a:r>
            <a:r>
              <a:rPr lang="en-US" dirty="0" err="1" smtClean="0"/>
              <a:t>pessoa</a:t>
            </a:r>
            <a:r>
              <a:rPr lang="en-US" dirty="0" smtClean="0"/>
              <a:t> </a:t>
            </a:r>
            <a:r>
              <a:rPr lang="en-US" dirty="0" err="1" smtClean="0"/>
              <a:t>os</a:t>
            </a:r>
            <a:r>
              <a:rPr lang="en-US" dirty="0" smtClean="0"/>
              <a:t> </a:t>
            </a:r>
            <a:r>
              <a:rPr lang="en-US" dirty="0" err="1" smtClean="0"/>
              <a:t>quais</a:t>
            </a:r>
            <a:r>
              <a:rPr lang="en-US" dirty="0" smtClean="0"/>
              <a:t> </a:t>
            </a:r>
            <a:r>
              <a:rPr lang="en-US" dirty="0" err="1" smtClean="0"/>
              <a:t>formam</a:t>
            </a:r>
            <a:r>
              <a:rPr lang="en-US" dirty="0" smtClean="0"/>
              <a:t> o </a:t>
            </a:r>
            <a:r>
              <a:rPr lang="en-US" dirty="0" err="1" smtClean="0"/>
              <a:t>psiquismo</a:t>
            </a:r>
            <a:r>
              <a:rPr lang="en-US" dirty="0" smtClean="0"/>
              <a:t> </a:t>
            </a:r>
            <a:r>
              <a:rPr lang="en-US" dirty="0" err="1" smtClean="0"/>
              <a:t>humano</a:t>
            </a:r>
            <a:r>
              <a:rPr lang="en-US" dirty="0" smtClean="0"/>
              <a:t>.</a:t>
            </a:r>
          </a:p>
          <a:p>
            <a:pPr marL="0" indent="0" algn="just">
              <a:lnSpc>
                <a:spcPct val="170000"/>
              </a:lnSpc>
              <a:buNone/>
            </a:pPr>
            <a:endParaRPr lang="en-US" dirty="0" smtClean="0"/>
          </a:p>
          <a:p>
            <a:pPr marL="0" indent="0" algn="just">
              <a:lnSpc>
                <a:spcPct val="170000"/>
              </a:lnSpc>
              <a:buNone/>
            </a:pPr>
            <a:r>
              <a:rPr lang="en-US" dirty="0" smtClean="0"/>
              <a:t>Assume </a:t>
            </a:r>
            <a:r>
              <a:rPr lang="en-US" dirty="0" err="1" smtClean="0"/>
              <a:t>que</a:t>
            </a:r>
            <a:r>
              <a:rPr lang="en-US" dirty="0" smtClean="0"/>
              <a:t> </a:t>
            </a:r>
            <a:r>
              <a:rPr lang="en-US" dirty="0" err="1" smtClean="0"/>
              <a:t>os</a:t>
            </a:r>
            <a:r>
              <a:rPr lang="en-US" dirty="0" smtClean="0"/>
              <a:t> </a:t>
            </a:r>
            <a:r>
              <a:rPr lang="en-US" dirty="0" err="1" smtClean="0"/>
              <a:t>seres</a:t>
            </a:r>
            <a:r>
              <a:rPr lang="en-US" dirty="0" smtClean="0"/>
              <a:t> </a:t>
            </a:r>
            <a:r>
              <a:rPr lang="en-US" dirty="0" err="1" smtClean="0"/>
              <a:t>humanos</a:t>
            </a:r>
            <a:r>
              <a:rPr lang="en-US" dirty="0" smtClean="0"/>
              <a:t> </a:t>
            </a:r>
            <a:r>
              <a:rPr lang="en-US" dirty="0" err="1" smtClean="0"/>
              <a:t>estão</a:t>
            </a:r>
            <a:r>
              <a:rPr lang="en-US" dirty="0" smtClean="0"/>
              <a:t> </a:t>
            </a:r>
            <a:r>
              <a:rPr lang="en-US" dirty="0" err="1" smtClean="0"/>
              <a:t>em</a:t>
            </a:r>
            <a:r>
              <a:rPr lang="en-US" dirty="0" smtClean="0"/>
              <a:t> </a:t>
            </a:r>
            <a:r>
              <a:rPr lang="en-US" dirty="0" err="1" smtClean="0"/>
              <a:t>constante</a:t>
            </a:r>
            <a:r>
              <a:rPr lang="en-US" dirty="0" smtClean="0"/>
              <a:t> </a:t>
            </a:r>
            <a:r>
              <a:rPr lang="en-US" dirty="0" err="1" smtClean="0"/>
              <a:t>transformação</a:t>
            </a:r>
            <a:r>
              <a:rPr lang="en-US" dirty="0" smtClean="0"/>
              <a:t>, </a:t>
            </a:r>
            <a:r>
              <a:rPr lang="en-US" dirty="0" err="1" smtClean="0"/>
              <a:t>transformação</a:t>
            </a:r>
            <a:r>
              <a:rPr lang="en-US" dirty="0" smtClean="0"/>
              <a:t> </a:t>
            </a:r>
            <a:r>
              <a:rPr lang="en-US" dirty="0" err="1" smtClean="0"/>
              <a:t>essa</a:t>
            </a:r>
            <a:r>
              <a:rPr lang="en-US" dirty="0" smtClean="0"/>
              <a:t> </a:t>
            </a:r>
            <a:r>
              <a:rPr lang="en-US" dirty="0" err="1" smtClean="0"/>
              <a:t>que</a:t>
            </a:r>
            <a:r>
              <a:rPr lang="en-US" dirty="0" smtClean="0"/>
              <a:t> </a:t>
            </a:r>
            <a:r>
              <a:rPr lang="en-US" dirty="0" err="1" smtClean="0"/>
              <a:t>é</a:t>
            </a:r>
            <a:r>
              <a:rPr lang="en-US" dirty="0" smtClean="0"/>
              <a:t> </a:t>
            </a:r>
            <a:r>
              <a:rPr lang="en-US" dirty="0" err="1" smtClean="0"/>
              <a:t>moldada</a:t>
            </a:r>
            <a:r>
              <a:rPr lang="en-US" dirty="0" smtClean="0"/>
              <a:t> </a:t>
            </a:r>
            <a:r>
              <a:rPr lang="en-US" dirty="0" err="1" smtClean="0"/>
              <a:t>pela</a:t>
            </a:r>
            <a:r>
              <a:rPr lang="en-US" dirty="0" smtClean="0"/>
              <a:t> </a:t>
            </a:r>
            <a:r>
              <a:rPr lang="en-US" dirty="0" err="1" smtClean="0"/>
              <a:t>troca</a:t>
            </a:r>
            <a:r>
              <a:rPr lang="en-US" dirty="0" smtClean="0"/>
              <a:t> </a:t>
            </a:r>
            <a:r>
              <a:rPr lang="en-US" dirty="0" err="1" smtClean="0"/>
              <a:t>constante</a:t>
            </a:r>
            <a:r>
              <a:rPr lang="en-US" dirty="0" smtClean="0"/>
              <a:t> entre </a:t>
            </a:r>
            <a:r>
              <a:rPr lang="en-US" dirty="0" err="1" smtClean="0"/>
              <a:t>os</a:t>
            </a:r>
            <a:r>
              <a:rPr lang="en-US" dirty="0" smtClean="0"/>
              <a:t> </a:t>
            </a:r>
            <a:r>
              <a:rPr lang="en-US" dirty="0" err="1" smtClean="0"/>
              <a:t>fatores</a:t>
            </a:r>
            <a:r>
              <a:rPr lang="en-US" dirty="0" smtClean="0"/>
              <a:t> </a:t>
            </a:r>
            <a:r>
              <a:rPr lang="en-US" dirty="0" err="1" smtClean="0"/>
              <a:t>genéticos</a:t>
            </a:r>
            <a:r>
              <a:rPr lang="en-US" dirty="0" smtClean="0"/>
              <a:t> e </a:t>
            </a:r>
            <a:r>
              <a:rPr lang="en-US" dirty="0" err="1" smtClean="0"/>
              <a:t>condições</a:t>
            </a:r>
            <a:r>
              <a:rPr lang="en-US" dirty="0" smtClean="0"/>
              <a:t> </a:t>
            </a:r>
            <a:r>
              <a:rPr lang="en-US" dirty="0" err="1" smtClean="0"/>
              <a:t>sociais</a:t>
            </a:r>
            <a:r>
              <a:rPr lang="en-US" dirty="0" smtClean="0"/>
              <a:t>, </a:t>
            </a:r>
            <a:r>
              <a:rPr lang="en-US" dirty="0" err="1" smtClean="0"/>
              <a:t>os</a:t>
            </a:r>
            <a:r>
              <a:rPr lang="en-US" dirty="0" smtClean="0"/>
              <a:t> </a:t>
            </a:r>
            <a:r>
              <a:rPr lang="en-US" dirty="0" err="1" smtClean="0"/>
              <a:t>quais</a:t>
            </a:r>
            <a:r>
              <a:rPr lang="en-US" dirty="0" smtClean="0"/>
              <a:t> </a:t>
            </a:r>
            <a:r>
              <a:rPr lang="en-US" dirty="0" err="1" smtClean="0"/>
              <a:t>determinam</a:t>
            </a:r>
            <a:r>
              <a:rPr lang="en-US" dirty="0" smtClean="0"/>
              <a:t> a </a:t>
            </a:r>
            <a:r>
              <a:rPr lang="en-US" dirty="0" err="1" smtClean="0"/>
              <a:t>direção</a:t>
            </a:r>
            <a:r>
              <a:rPr lang="en-US" dirty="0" smtClean="0"/>
              <a:t> do </a:t>
            </a:r>
            <a:r>
              <a:rPr lang="en-US" dirty="0" err="1" smtClean="0"/>
              <a:t>processo</a:t>
            </a:r>
            <a:r>
              <a:rPr lang="en-US" dirty="0" smtClean="0"/>
              <a:t> de </a:t>
            </a:r>
            <a:r>
              <a:rPr lang="en-US" dirty="0" err="1" smtClean="0"/>
              <a:t>desenvolvimento</a:t>
            </a:r>
            <a:r>
              <a:rPr lang="en-US" dirty="0" smtClean="0"/>
              <a:t>, </a:t>
            </a:r>
            <a:r>
              <a:rPr lang="en-US" dirty="0" err="1" smtClean="0"/>
              <a:t>transformando</a:t>
            </a:r>
            <a:r>
              <a:rPr lang="en-US" dirty="0" smtClean="0"/>
              <a:t> a </a:t>
            </a:r>
            <a:r>
              <a:rPr lang="en-US" dirty="0" err="1" smtClean="0"/>
              <a:t>criança</a:t>
            </a:r>
            <a:r>
              <a:rPr lang="en-US" dirty="0" smtClean="0"/>
              <a:t> no </a:t>
            </a:r>
            <a:r>
              <a:rPr lang="en-US" dirty="0" err="1" smtClean="0"/>
              <a:t>adulto</a:t>
            </a:r>
            <a:r>
              <a:rPr lang="en-US" dirty="0" smtClean="0"/>
              <a:t> de </a:t>
            </a:r>
            <a:r>
              <a:rPr lang="en-US" dirty="0" err="1" smtClean="0"/>
              <a:t>sua</a:t>
            </a:r>
            <a:r>
              <a:rPr lang="en-US" dirty="0" smtClean="0"/>
              <a:t> </a:t>
            </a:r>
            <a:r>
              <a:rPr lang="en-US" dirty="0" err="1" smtClean="0"/>
              <a:t>cultura</a:t>
            </a:r>
            <a:r>
              <a:rPr lang="en-US" dirty="0" smtClean="0"/>
              <a:t>.</a:t>
            </a:r>
          </a:p>
          <a:p>
            <a:pPr marL="0" indent="0" algn="just">
              <a:lnSpc>
                <a:spcPct val="170000"/>
              </a:lnSpc>
              <a:buNone/>
            </a:pPr>
            <a:endParaRPr lang="en-US" dirty="0" smtClean="0"/>
          </a:p>
          <a:p>
            <a:pPr marL="0" indent="0" algn="just">
              <a:lnSpc>
                <a:spcPct val="170000"/>
              </a:lnSpc>
              <a:buNone/>
            </a:pPr>
            <a:r>
              <a:rPr lang="en-US" dirty="0" err="1" smtClean="0"/>
              <a:t>Busca</a:t>
            </a:r>
            <a:r>
              <a:rPr lang="en-US" dirty="0" smtClean="0"/>
              <a:t>, </a:t>
            </a:r>
            <a:r>
              <a:rPr lang="en-US" dirty="0" err="1" smtClean="0"/>
              <a:t>então</a:t>
            </a:r>
            <a:r>
              <a:rPr lang="en-US" dirty="0" smtClean="0"/>
              <a:t>, a </a:t>
            </a:r>
            <a:r>
              <a:rPr lang="en-US" dirty="0" err="1" smtClean="0"/>
              <a:t>origem</a:t>
            </a:r>
            <a:r>
              <a:rPr lang="en-US" dirty="0" smtClean="0"/>
              <a:t> e </a:t>
            </a:r>
            <a:r>
              <a:rPr lang="en-US" dirty="0" err="1" smtClean="0"/>
              <a:t>transformações</a:t>
            </a:r>
            <a:r>
              <a:rPr lang="en-US" dirty="0" smtClean="0"/>
              <a:t> dos </a:t>
            </a:r>
            <a:r>
              <a:rPr lang="en-US" dirty="0" err="1" smtClean="0"/>
              <a:t>fenômenos</a:t>
            </a:r>
            <a:r>
              <a:rPr lang="en-US" dirty="0" smtClean="0"/>
              <a:t> </a:t>
            </a:r>
            <a:r>
              <a:rPr lang="en-US" dirty="0" err="1" smtClean="0"/>
              <a:t>integração</a:t>
            </a:r>
            <a:r>
              <a:rPr lang="en-US" dirty="0" smtClean="0"/>
              <a:t> do </a:t>
            </a:r>
            <a:r>
              <a:rPr lang="en-US" dirty="0" err="1" smtClean="0"/>
              <a:t>genético</a:t>
            </a:r>
            <a:r>
              <a:rPr lang="en-US" dirty="0" smtClean="0"/>
              <a:t> e do social.</a:t>
            </a:r>
          </a:p>
          <a:p>
            <a:pPr marL="0" indent="0" algn="just">
              <a:lnSpc>
                <a:spcPct val="170000"/>
              </a:lnSpc>
              <a:buNone/>
            </a:pPr>
            <a:endParaRPr lang="en-US" dirty="0" smtClean="0"/>
          </a:p>
          <a:p>
            <a:pPr marL="0" indent="0" algn="just">
              <a:lnSpc>
                <a:spcPct val="170000"/>
              </a:lnSpc>
              <a:buNone/>
            </a:pPr>
            <a:r>
              <a:rPr lang="en-US" dirty="0" err="1" smtClean="0"/>
              <a:t>Estas</a:t>
            </a:r>
            <a:r>
              <a:rPr lang="en-US" dirty="0" smtClean="0"/>
              <a:t> </a:t>
            </a:r>
            <a:r>
              <a:rPr lang="en-US" dirty="0" err="1" smtClean="0"/>
              <a:t>mudanças</a:t>
            </a:r>
            <a:r>
              <a:rPr lang="en-US" dirty="0" smtClean="0"/>
              <a:t> </a:t>
            </a:r>
            <a:r>
              <a:rPr lang="en-US" dirty="0" err="1" smtClean="0"/>
              <a:t>constantes</a:t>
            </a:r>
            <a:r>
              <a:rPr lang="en-US" dirty="0" smtClean="0"/>
              <a:t> </a:t>
            </a:r>
            <a:r>
              <a:rPr lang="en-US" dirty="0" err="1" smtClean="0"/>
              <a:t>são</a:t>
            </a:r>
            <a:r>
              <a:rPr lang="en-US" dirty="0" smtClean="0"/>
              <a:t> a </a:t>
            </a:r>
            <a:r>
              <a:rPr lang="en-US" dirty="0" err="1" smtClean="0"/>
              <a:t>condição</a:t>
            </a:r>
            <a:r>
              <a:rPr lang="en-US" dirty="0" smtClean="0"/>
              <a:t> do </a:t>
            </a:r>
            <a:r>
              <a:rPr lang="en-US" dirty="0" err="1" smtClean="0"/>
              <a:t>ser</a:t>
            </a:r>
            <a:r>
              <a:rPr lang="en-US" dirty="0" smtClean="0"/>
              <a:t>, a </a:t>
            </a:r>
            <a:r>
              <a:rPr lang="en-US" dirty="0" err="1" smtClean="0"/>
              <a:t>qual</a:t>
            </a:r>
            <a:r>
              <a:rPr lang="en-US" dirty="0" smtClean="0"/>
              <a:t> </a:t>
            </a:r>
            <a:r>
              <a:rPr lang="en-US" dirty="0" err="1" smtClean="0"/>
              <a:t>revela</a:t>
            </a:r>
            <a:r>
              <a:rPr lang="en-US" dirty="0" smtClean="0"/>
              <a:t> </a:t>
            </a:r>
            <a:r>
              <a:rPr lang="en-US" dirty="0" err="1" smtClean="0"/>
              <a:t>mudanças</a:t>
            </a:r>
            <a:r>
              <a:rPr lang="en-US" dirty="0" smtClean="0"/>
              <a:t> </a:t>
            </a:r>
            <a:r>
              <a:rPr lang="en-US" dirty="0" err="1" smtClean="0"/>
              <a:t>quantitivas</a:t>
            </a:r>
            <a:r>
              <a:rPr lang="en-US" dirty="0" smtClean="0"/>
              <a:t> e </a:t>
            </a:r>
            <a:r>
              <a:rPr lang="en-US" dirty="0" err="1" smtClean="0"/>
              <a:t>qualitativas</a:t>
            </a:r>
            <a:r>
              <a:rPr lang="en-US" dirty="0" smtClean="0"/>
              <a:t>, </a:t>
            </a:r>
            <a:r>
              <a:rPr lang="en-US" dirty="0" err="1" smtClean="0"/>
              <a:t>que</a:t>
            </a:r>
            <a:r>
              <a:rPr lang="en-US" dirty="0" smtClean="0"/>
              <a:t> </a:t>
            </a:r>
            <a:r>
              <a:rPr lang="en-US" dirty="0" err="1" smtClean="0"/>
              <a:t>definem</a:t>
            </a:r>
            <a:r>
              <a:rPr lang="en-US" dirty="0" smtClean="0"/>
              <a:t> </a:t>
            </a:r>
            <a:r>
              <a:rPr lang="en-US" dirty="0" err="1" smtClean="0"/>
              <a:t>cada</a:t>
            </a:r>
            <a:r>
              <a:rPr lang="en-US" dirty="0" smtClean="0"/>
              <a:t> </a:t>
            </a:r>
            <a:r>
              <a:rPr lang="en-US" dirty="0" err="1" smtClean="0"/>
              <a:t>estágio</a:t>
            </a:r>
            <a:r>
              <a:rPr lang="en-US" dirty="0" smtClean="0"/>
              <a:t> de </a:t>
            </a:r>
            <a:r>
              <a:rPr lang="en-US" dirty="0" err="1" smtClean="0"/>
              <a:t>sua</a:t>
            </a:r>
            <a:r>
              <a:rPr lang="en-US" dirty="0" smtClean="0"/>
              <a:t> </a:t>
            </a:r>
            <a:r>
              <a:rPr lang="en-US" dirty="0" err="1" smtClean="0"/>
              <a:t>teoria</a:t>
            </a:r>
            <a:r>
              <a:rPr lang="en-US" dirty="0" smtClean="0"/>
              <a:t> de </a:t>
            </a:r>
            <a:r>
              <a:rPr lang="en-US" dirty="0" err="1" smtClean="0"/>
              <a:t>desenvolvimento</a:t>
            </a:r>
            <a:r>
              <a:rPr lang="en-US" dirty="0" smtClean="0"/>
              <a:t>. </a:t>
            </a:r>
          </a:p>
          <a:p>
            <a:pPr marL="0" indent="0" algn="just">
              <a:lnSpc>
                <a:spcPct val="170000"/>
              </a:lnSpc>
              <a:buNone/>
            </a:pPr>
            <a:endParaRPr lang="en-US" dirty="0" smtClean="0"/>
          </a:p>
          <a:p>
            <a:pPr marL="0" indent="0" algn="just">
              <a:lnSpc>
                <a:spcPct val="170000"/>
              </a:lnSpc>
              <a:buNone/>
            </a:pPr>
            <a:r>
              <a:rPr lang="en-US" dirty="0" err="1" smtClean="0"/>
              <a:t>É</a:t>
            </a:r>
            <a:r>
              <a:rPr lang="en-US" dirty="0" smtClean="0"/>
              <a:t> </a:t>
            </a:r>
            <a:r>
              <a:rPr lang="en-US" dirty="0" err="1" smtClean="0"/>
              <a:t>preciso</a:t>
            </a:r>
            <a:r>
              <a:rPr lang="en-US" dirty="0" smtClean="0"/>
              <a:t> se </a:t>
            </a:r>
            <a:r>
              <a:rPr lang="en-US" dirty="0" err="1" smtClean="0"/>
              <a:t>modificar</a:t>
            </a:r>
            <a:r>
              <a:rPr lang="en-US" dirty="0" smtClean="0"/>
              <a:t> </a:t>
            </a:r>
            <a:r>
              <a:rPr lang="en-US" dirty="0" err="1" smtClean="0"/>
              <a:t>para</a:t>
            </a:r>
            <a:r>
              <a:rPr lang="en-US" dirty="0" smtClean="0"/>
              <a:t> </a:t>
            </a:r>
            <a:r>
              <a:rPr lang="en-US" dirty="0" err="1" smtClean="0"/>
              <a:t>continuar</a:t>
            </a:r>
            <a:r>
              <a:rPr lang="en-US" dirty="0" smtClean="0"/>
              <a:t> a </a:t>
            </a:r>
            <a:r>
              <a:rPr lang="en-US" dirty="0" err="1" smtClean="0"/>
              <a:t>existir</a:t>
            </a:r>
            <a:r>
              <a:rPr lang="en-US" dirty="0" smtClean="0"/>
              <a:t>, e </a:t>
            </a:r>
            <a:r>
              <a:rPr lang="en-US" dirty="0" err="1" smtClean="0"/>
              <a:t>isso</a:t>
            </a:r>
            <a:r>
              <a:rPr lang="en-US" dirty="0" smtClean="0"/>
              <a:t> </a:t>
            </a:r>
            <a:r>
              <a:rPr lang="en-US" dirty="0" err="1" smtClean="0"/>
              <a:t>só</a:t>
            </a:r>
            <a:r>
              <a:rPr lang="en-US" dirty="0" smtClean="0"/>
              <a:t> se </a:t>
            </a:r>
            <a:r>
              <a:rPr lang="en-US" dirty="0" err="1" smtClean="0"/>
              <a:t>faz</a:t>
            </a:r>
            <a:r>
              <a:rPr lang="en-US" dirty="0" smtClean="0"/>
              <a:t> </a:t>
            </a:r>
            <a:r>
              <a:rPr lang="en-US" dirty="0" err="1" smtClean="0"/>
              <a:t>pelo</a:t>
            </a:r>
            <a:r>
              <a:rPr lang="en-US" dirty="0" smtClean="0"/>
              <a:t> </a:t>
            </a:r>
            <a:r>
              <a:rPr lang="en-US" dirty="0" err="1" smtClean="0"/>
              <a:t>efeito</a:t>
            </a:r>
            <a:r>
              <a:rPr lang="en-US" dirty="0" smtClean="0"/>
              <a:t> </a:t>
            </a:r>
            <a:r>
              <a:rPr lang="en-US" dirty="0" err="1" smtClean="0"/>
              <a:t>integrado</a:t>
            </a:r>
            <a:r>
              <a:rPr lang="en-US" dirty="0" smtClean="0"/>
              <a:t> do </a:t>
            </a:r>
            <a:r>
              <a:rPr lang="en-US" dirty="0" err="1" smtClean="0"/>
              <a:t>genético</a:t>
            </a:r>
            <a:r>
              <a:rPr lang="en-US" dirty="0" smtClean="0"/>
              <a:t> e do social.</a:t>
            </a:r>
          </a:p>
          <a:p>
            <a:pPr marL="0" indent="0" algn="just">
              <a:lnSpc>
                <a:spcPct val="170000"/>
              </a:lnSpc>
              <a:buNone/>
            </a:pPr>
            <a:r>
              <a:rPr lang="en-US" sz="2100" dirty="0" smtClean="0"/>
              <a:t>(</a:t>
            </a:r>
            <a:r>
              <a:rPr lang="en-US" sz="2100" dirty="0"/>
              <a:t>Almeida, L. R. d., &amp; Mahoney, A. A. (2011). A </a:t>
            </a:r>
            <a:r>
              <a:rPr lang="en-US" sz="2100" dirty="0" err="1"/>
              <a:t>Psicogenética</a:t>
            </a:r>
            <a:r>
              <a:rPr lang="en-US" sz="2100" dirty="0"/>
              <a:t> </a:t>
            </a:r>
            <a:r>
              <a:rPr lang="en-US" sz="2100" dirty="0" err="1"/>
              <a:t>walloniana</a:t>
            </a:r>
            <a:r>
              <a:rPr lang="en-US" sz="2100" dirty="0"/>
              <a:t> e </a:t>
            </a:r>
            <a:r>
              <a:rPr lang="en-US" sz="2100" dirty="0" err="1"/>
              <a:t>sua</a:t>
            </a:r>
            <a:r>
              <a:rPr lang="en-US" sz="2100" dirty="0"/>
              <a:t> </a:t>
            </a:r>
            <a:r>
              <a:rPr lang="en-US" sz="2100" dirty="0" err="1"/>
              <a:t>contribuição</a:t>
            </a:r>
            <a:r>
              <a:rPr lang="en-US" sz="2100" dirty="0"/>
              <a:t> </a:t>
            </a:r>
            <a:r>
              <a:rPr lang="en-US" sz="2100" dirty="0" err="1"/>
              <a:t>para</a:t>
            </a:r>
            <a:r>
              <a:rPr lang="en-US" sz="2100" dirty="0"/>
              <a:t> a </a:t>
            </a:r>
            <a:r>
              <a:rPr lang="en-US" sz="2100" dirty="0" err="1"/>
              <a:t>educação</a:t>
            </a:r>
            <a:r>
              <a:rPr lang="en-US" sz="2100" dirty="0"/>
              <a:t> </a:t>
            </a:r>
            <a:r>
              <a:rPr lang="en-US" sz="2100" i="1" dirty="0" err="1"/>
              <a:t>Psicologia</a:t>
            </a:r>
            <a:r>
              <a:rPr lang="en-US" sz="2100" i="1" dirty="0"/>
              <a:t> e </a:t>
            </a:r>
            <a:r>
              <a:rPr lang="en-US" sz="2100" i="1" dirty="0" err="1"/>
              <a:t>Educação</a:t>
            </a:r>
            <a:r>
              <a:rPr lang="en-US" sz="2100" dirty="0"/>
              <a:t> (pp. 101-127). São Paulo: Casa do </a:t>
            </a:r>
            <a:r>
              <a:rPr lang="en-US" sz="2100" dirty="0" err="1" smtClean="0"/>
              <a:t>Psicólogo</a:t>
            </a:r>
            <a:r>
              <a:rPr lang="en-US" sz="2100" dirty="0" smtClean="0"/>
              <a:t>, p. 104)</a:t>
            </a:r>
            <a:endParaRPr lang="en-US" sz="21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25</a:t>
            </a:fld>
            <a:endParaRPr lang="en-US"/>
          </a:p>
        </p:txBody>
      </p:sp>
    </p:spTree>
    <p:extLst>
      <p:ext uri="{BB962C8B-B14F-4D97-AF65-F5344CB8AC3E}">
        <p14:creationId xmlns:p14="http://schemas.microsoft.com/office/powerpoint/2010/main" val="2217531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smtClean="0">
                <a:solidFill>
                  <a:srgbClr val="FF0000"/>
                </a:solidFill>
              </a:rPr>
              <a:t>O </a:t>
            </a:r>
            <a:r>
              <a:rPr lang="en-US" sz="2400" b="1" dirty="0" err="1" smtClean="0">
                <a:solidFill>
                  <a:srgbClr val="FF0000"/>
                </a:solidFill>
              </a:rPr>
              <a:t>materialismo</a:t>
            </a:r>
            <a:r>
              <a:rPr lang="en-US" sz="2400" b="1" dirty="0" smtClean="0">
                <a:solidFill>
                  <a:srgbClr val="FF0000"/>
                </a:solidFill>
              </a:rPr>
              <a:t> </a:t>
            </a:r>
            <a:r>
              <a:rPr lang="en-US" sz="2400" b="1" dirty="0" err="1" smtClean="0">
                <a:solidFill>
                  <a:srgbClr val="FF0000"/>
                </a:solidFill>
              </a:rPr>
              <a:t>dialético</a:t>
            </a:r>
            <a:r>
              <a:rPr lang="en-US" sz="2400" b="1" dirty="0" smtClean="0">
                <a:solidFill>
                  <a:srgbClr val="FF0000"/>
                </a:solidFill>
              </a:rPr>
              <a:t> </a:t>
            </a:r>
            <a:br>
              <a:rPr lang="en-US" sz="2400" b="1" dirty="0" smtClean="0">
                <a:solidFill>
                  <a:srgbClr val="FF0000"/>
                </a:solidFill>
              </a:rPr>
            </a:br>
            <a:r>
              <a:rPr lang="en-US" sz="2400" b="1" dirty="0" err="1" smtClean="0">
                <a:solidFill>
                  <a:srgbClr val="FF0000"/>
                </a:solidFill>
              </a:rPr>
              <a:t>como</a:t>
            </a:r>
            <a:r>
              <a:rPr lang="en-US" sz="2400" b="1" dirty="0" smtClean="0">
                <a:solidFill>
                  <a:srgbClr val="FF0000"/>
                </a:solidFill>
              </a:rPr>
              <a:t> </a:t>
            </a:r>
            <a:r>
              <a:rPr lang="en-US" sz="2400" b="1" dirty="0" err="1" smtClean="0">
                <a:solidFill>
                  <a:srgbClr val="FF0000"/>
                </a:solidFill>
              </a:rPr>
              <a:t>método</a:t>
            </a:r>
            <a:r>
              <a:rPr lang="en-US" sz="2400" b="1" dirty="0" smtClean="0">
                <a:solidFill>
                  <a:srgbClr val="FF0000"/>
                </a:solidFill>
              </a:rPr>
              <a:t> de </a:t>
            </a:r>
            <a:r>
              <a:rPr lang="en-US" sz="2400" b="1" dirty="0" err="1" smtClean="0">
                <a:solidFill>
                  <a:srgbClr val="FF0000"/>
                </a:solidFill>
              </a:rPr>
              <a:t>análise</a:t>
            </a:r>
            <a:r>
              <a:rPr lang="en-US" sz="2400" b="1" dirty="0" smtClean="0">
                <a:solidFill>
                  <a:srgbClr val="FF0000"/>
                </a:solidFill>
              </a:rPr>
              <a:t> e </a:t>
            </a:r>
            <a:r>
              <a:rPr lang="en-US" sz="2400" b="1" dirty="0" err="1" smtClean="0">
                <a:solidFill>
                  <a:srgbClr val="FF0000"/>
                </a:solidFill>
              </a:rPr>
              <a:t>fundamento</a:t>
            </a:r>
            <a:r>
              <a:rPr lang="en-US" sz="2400" b="1" dirty="0" smtClean="0">
                <a:solidFill>
                  <a:srgbClr val="FF0000"/>
                </a:solidFill>
              </a:rPr>
              <a:t> </a:t>
            </a:r>
            <a:r>
              <a:rPr lang="en-US" sz="2400" b="1" dirty="0" err="1" smtClean="0">
                <a:solidFill>
                  <a:srgbClr val="FF0000"/>
                </a:solidFill>
              </a:rPr>
              <a:t>epistemológico</a:t>
            </a:r>
            <a:endParaRPr lang="en-US" sz="2400"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lgn="just">
              <a:buNone/>
            </a:pPr>
            <a:endParaRPr lang="pt-BR" sz="2200" dirty="0" smtClean="0"/>
          </a:p>
          <a:p>
            <a:pPr marL="0" indent="0" algn="just">
              <a:lnSpc>
                <a:spcPct val="160000"/>
              </a:lnSpc>
              <a:buNone/>
            </a:pPr>
            <a:r>
              <a:rPr lang="pt-BR" sz="2200" dirty="0" smtClean="0"/>
              <a:t>Devido </a:t>
            </a:r>
            <a:r>
              <a:rPr lang="pt-BR" sz="2200" dirty="0"/>
              <a:t>à adequação às características do seu objeto, </a:t>
            </a:r>
            <a:r>
              <a:rPr lang="pt-BR" sz="2200" dirty="0" err="1"/>
              <a:t>Wallon</a:t>
            </a:r>
            <a:r>
              <a:rPr lang="pt-BR" sz="2200" dirty="0"/>
              <a:t> adota o materialismo dialético como método de análise e fundamento epistemológico de sua teoria psicológica, uma psicologia dialética</a:t>
            </a:r>
            <a:r>
              <a:rPr lang="pt-BR" sz="2200" dirty="0" smtClean="0"/>
              <a:t>.</a:t>
            </a:r>
          </a:p>
          <a:p>
            <a:pPr marL="0" indent="0" algn="just">
              <a:lnSpc>
                <a:spcPct val="160000"/>
              </a:lnSpc>
              <a:buNone/>
            </a:pPr>
            <a:endParaRPr lang="pt-BR" sz="2200" dirty="0"/>
          </a:p>
          <a:p>
            <a:pPr marL="0" indent="0" algn="just">
              <a:lnSpc>
                <a:spcPct val="160000"/>
              </a:lnSpc>
              <a:buNone/>
            </a:pPr>
            <a:r>
              <a:rPr lang="pt-BR" sz="2200" dirty="0"/>
              <a:t>A psicologia genética estuda as origens, isto é, a gênese dos processos psíquicos. Partindo do mais simples, do que vem antes na cronologia de transformações por que passa o sujeito, a análise genética é, para </a:t>
            </a:r>
            <a:r>
              <a:rPr lang="pt-BR" sz="2200" dirty="0" err="1"/>
              <a:t>Wallon</a:t>
            </a:r>
            <a:r>
              <a:rPr lang="pt-BR" sz="2200" dirty="0"/>
              <a:t>, o único procedimento que não dissolve em elementos estanques e abstratos a totalidade da vida psíquica. Constitui-se, assim, no método de uma psicologia geral, concebida como conhecimento do adulto através da criança. </a:t>
            </a:r>
            <a:endParaRPr lang="en-US" sz="2200" dirty="0"/>
          </a:p>
          <a:p>
            <a:pPr marL="0" indent="0" algn="just">
              <a:lnSpc>
                <a:spcPct val="160000"/>
              </a:lnSpc>
              <a:buNone/>
            </a:pPr>
            <a:r>
              <a:rPr lang="pt-BR" sz="1200" dirty="0" smtClean="0">
                <a:solidFill>
                  <a:srgbClr val="0000FF"/>
                </a:solidFill>
              </a:rPr>
              <a:t>(</a:t>
            </a:r>
            <a:r>
              <a:rPr lang="pt-BR" sz="1200" dirty="0">
                <a:solidFill>
                  <a:srgbClr val="0000FF"/>
                </a:solidFill>
              </a:rPr>
              <a:t>Galvão, 1996, p. </a:t>
            </a:r>
            <a:r>
              <a:rPr lang="pt-BR" sz="1200" dirty="0" smtClean="0">
                <a:solidFill>
                  <a:srgbClr val="0000FF"/>
                </a:solidFill>
              </a:rPr>
              <a:t>31)</a:t>
            </a:r>
            <a:endParaRPr lang="pt-BR" sz="1200" dirty="0">
              <a:solidFill>
                <a:srgbClr val="0000FF"/>
              </a:solidFill>
            </a:endParaRPr>
          </a:p>
          <a:p>
            <a:pPr marL="0" indent="0" algn="just">
              <a:buNone/>
            </a:pPr>
            <a:endParaRPr lang="pt-BR" sz="2200" dirty="0"/>
          </a:p>
          <a:p>
            <a:pPr marL="0" indent="0">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26</a:t>
            </a:fld>
            <a:endParaRPr lang="en-US"/>
          </a:p>
        </p:txBody>
      </p:sp>
    </p:spTree>
    <p:extLst>
      <p:ext uri="{BB962C8B-B14F-4D97-AF65-F5344CB8AC3E}">
        <p14:creationId xmlns:p14="http://schemas.microsoft.com/office/powerpoint/2010/main" val="372260257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err="1" smtClean="0">
                <a:solidFill>
                  <a:srgbClr val="FF0000"/>
                </a:solidFill>
              </a:rPr>
              <a:t>Materialismo</a:t>
            </a:r>
            <a:r>
              <a:rPr lang="en-US" sz="2400" b="1" dirty="0" smtClean="0">
                <a:solidFill>
                  <a:srgbClr val="FF0000"/>
                </a:solidFill>
              </a:rPr>
              <a:t> </a:t>
            </a:r>
            <a:r>
              <a:rPr lang="en-US" sz="2400" b="1" dirty="0" err="1" smtClean="0">
                <a:solidFill>
                  <a:srgbClr val="FF0000"/>
                </a:solidFill>
              </a:rPr>
              <a:t>histórico</a:t>
            </a:r>
            <a:endParaRPr lang="en-US" sz="2400" b="1" dirty="0">
              <a:solidFill>
                <a:srgbClr val="FF0000"/>
              </a:solidFill>
            </a:endParaRPr>
          </a:p>
        </p:txBody>
      </p:sp>
      <p:sp>
        <p:nvSpPr>
          <p:cNvPr id="3" name="Content Placeholder 2"/>
          <p:cNvSpPr>
            <a:spLocks noGrp="1"/>
          </p:cNvSpPr>
          <p:nvPr>
            <p:ph idx="1"/>
          </p:nvPr>
        </p:nvSpPr>
        <p:spPr/>
        <p:txBody>
          <a:bodyPr>
            <a:noAutofit/>
          </a:bodyPr>
          <a:lstStyle/>
          <a:p>
            <a:pPr marL="0" indent="0" algn="just">
              <a:lnSpc>
                <a:spcPct val="150000"/>
              </a:lnSpc>
              <a:buNone/>
            </a:pPr>
            <a:r>
              <a:rPr lang="pt-BR" sz="1200" b="1" dirty="0" smtClean="0"/>
              <a:t>Termo </a:t>
            </a:r>
            <a:r>
              <a:rPr lang="pt-BR" sz="1200" b="1" dirty="0"/>
              <a:t>criado por Engels para designar a doutrina de Karl Marx, na qual os fatos econômicos são a base e a causa determinante de todos os fenômenos históricos e sociais. </a:t>
            </a:r>
          </a:p>
          <a:p>
            <a:pPr marL="0" indent="0" algn="just">
              <a:lnSpc>
                <a:spcPct val="150000"/>
              </a:lnSpc>
              <a:buNone/>
            </a:pPr>
            <a:r>
              <a:rPr lang="pt-BR" sz="1200" dirty="0"/>
              <a:t>“A estrutura econômica da Sociedade é a base real sobre a qual se eleva a superestrutura jurídica e política, e à qual corresponde as formas determinadas de consciência social [...] O modo de produção da vida material condiciona o conjunto de todos os processos da vida social, política e espiritual” </a:t>
            </a:r>
            <a:endParaRPr lang="pt-BR" sz="1200" dirty="0" smtClean="0"/>
          </a:p>
          <a:p>
            <a:pPr marL="0" indent="0">
              <a:lnSpc>
                <a:spcPct val="150000"/>
              </a:lnSpc>
              <a:buNone/>
            </a:pPr>
            <a:r>
              <a:rPr lang="pt-BR" sz="1200" dirty="0" smtClean="0">
                <a:solidFill>
                  <a:srgbClr val="0000FF"/>
                </a:solidFill>
              </a:rPr>
              <a:t>(</a:t>
            </a:r>
            <a:r>
              <a:rPr lang="pt-BR" sz="1200" dirty="0">
                <a:solidFill>
                  <a:srgbClr val="0000FF"/>
                </a:solidFill>
              </a:rPr>
              <a:t>Karl Marx, </a:t>
            </a:r>
            <a:r>
              <a:rPr lang="pt-BR" sz="1200" i="1" dirty="0" err="1">
                <a:solidFill>
                  <a:srgbClr val="0000FF"/>
                </a:solidFill>
              </a:rPr>
              <a:t>Zur</a:t>
            </a:r>
            <a:r>
              <a:rPr lang="pt-BR" sz="1200" i="1" dirty="0">
                <a:solidFill>
                  <a:srgbClr val="0000FF"/>
                </a:solidFill>
              </a:rPr>
              <a:t> </a:t>
            </a:r>
            <a:r>
              <a:rPr lang="pt-BR" sz="1200" i="1" dirty="0" err="1">
                <a:solidFill>
                  <a:srgbClr val="0000FF"/>
                </a:solidFill>
              </a:rPr>
              <a:t>Kritik</a:t>
            </a:r>
            <a:r>
              <a:rPr lang="pt-BR" sz="1200" i="1" dirty="0">
                <a:solidFill>
                  <a:srgbClr val="0000FF"/>
                </a:solidFill>
              </a:rPr>
              <a:t> der </a:t>
            </a:r>
            <a:r>
              <a:rPr lang="pt-BR" sz="1200" i="1" dirty="0" err="1">
                <a:solidFill>
                  <a:srgbClr val="0000FF"/>
                </a:solidFill>
              </a:rPr>
              <a:t>politischen</a:t>
            </a:r>
            <a:r>
              <a:rPr lang="pt-BR" sz="1200" i="1" dirty="0">
                <a:solidFill>
                  <a:srgbClr val="0000FF"/>
                </a:solidFill>
              </a:rPr>
              <a:t> </a:t>
            </a:r>
            <a:r>
              <a:rPr lang="pt-BR" sz="1200" i="1" dirty="0" err="1">
                <a:solidFill>
                  <a:srgbClr val="0000FF"/>
                </a:solidFill>
              </a:rPr>
              <a:t>Oekonomie</a:t>
            </a:r>
            <a:r>
              <a:rPr lang="pt-BR" sz="1200" dirty="0">
                <a:solidFill>
                  <a:srgbClr val="0000FF"/>
                </a:solidFill>
              </a:rPr>
              <a:t>, </a:t>
            </a:r>
            <a:r>
              <a:rPr lang="pt-BR" sz="1200" dirty="0" err="1">
                <a:solidFill>
                  <a:srgbClr val="0000FF"/>
                </a:solidFill>
              </a:rPr>
              <a:t>Préface</a:t>
            </a:r>
            <a:r>
              <a:rPr lang="pt-BR" sz="1200" dirty="0">
                <a:solidFill>
                  <a:srgbClr val="0000FF"/>
                </a:solidFill>
              </a:rPr>
              <a:t>, 1859). </a:t>
            </a:r>
          </a:p>
          <a:p>
            <a:pPr marL="0" indent="0">
              <a:lnSpc>
                <a:spcPct val="150000"/>
              </a:lnSpc>
              <a:buNone/>
            </a:pPr>
            <a:r>
              <a:rPr lang="pt-BR" sz="1200" b="1" dirty="0">
                <a:solidFill>
                  <a:srgbClr val="0000FF"/>
                </a:solidFill>
              </a:rPr>
              <a:t> </a:t>
            </a:r>
            <a:endParaRPr lang="pt-BR" sz="1200" b="1" dirty="0" smtClean="0">
              <a:solidFill>
                <a:srgbClr val="0000FF"/>
              </a:solidFill>
            </a:endParaRPr>
          </a:p>
          <a:p>
            <a:pPr marL="0" indent="0">
              <a:lnSpc>
                <a:spcPct val="150000"/>
              </a:lnSpc>
              <a:buNone/>
            </a:pPr>
            <a:r>
              <a:rPr lang="pt-BR" sz="1200" b="1" dirty="0" smtClean="0"/>
              <a:t>Definição </a:t>
            </a:r>
            <a:r>
              <a:rPr lang="pt-BR" sz="1200" b="1" dirty="0"/>
              <a:t>de Engels: </a:t>
            </a:r>
            <a:r>
              <a:rPr lang="pt-BR" sz="1200" dirty="0"/>
              <a:t>Marx provou </a:t>
            </a:r>
            <a:r>
              <a:rPr lang="pt-BR" sz="1200" dirty="0" smtClean="0"/>
              <a:t>que</a:t>
            </a:r>
            <a:endParaRPr lang="pt-BR" sz="1200" dirty="0"/>
          </a:p>
          <a:p>
            <a:pPr marL="0" indent="0" algn="just">
              <a:lnSpc>
                <a:spcPct val="150000"/>
              </a:lnSpc>
              <a:buNone/>
            </a:pPr>
            <a:r>
              <a:rPr lang="pt-BR" sz="1200" dirty="0"/>
              <a:t>“Até o presente </a:t>
            </a:r>
            <a:r>
              <a:rPr lang="pt-BR" sz="1200" i="1" dirty="0"/>
              <a:t>toda</a:t>
            </a:r>
            <a:r>
              <a:rPr lang="pt-BR" sz="1200" dirty="0"/>
              <a:t> história foi a história da luta entre as classes, que as estas classes sociais em luta uma com as outras são sempre o produto de relações de produção e de troca, numa palavra de relações econômicas de sua época; e que assim, a cada momento, a estrutura econômica da sociedade constitui o fundamento real pelo qual devem se explicar, em última instância, a superestrutura das instituições jurídicas e políticas, como também as concepções religiosas, filosóficas e outras de todo período histórico. Nesta perspectiva o idealismo foi pego em seu último refúgio, a concepção de história, e uma concepção materialista de história foi fornecida”. </a:t>
            </a:r>
            <a:r>
              <a:rPr lang="pt-BR" sz="800" i="1" dirty="0">
                <a:solidFill>
                  <a:srgbClr val="0000FF"/>
                </a:solidFill>
              </a:rPr>
              <a:t>Le </a:t>
            </a:r>
            <a:r>
              <a:rPr lang="pt-BR" sz="800" i="1" dirty="0" err="1">
                <a:solidFill>
                  <a:srgbClr val="0000FF"/>
                </a:solidFill>
              </a:rPr>
              <a:t>retournement</a:t>
            </a:r>
            <a:r>
              <a:rPr lang="pt-BR" sz="800" i="1" dirty="0">
                <a:solidFill>
                  <a:srgbClr val="0000FF"/>
                </a:solidFill>
              </a:rPr>
              <a:t> de </a:t>
            </a:r>
            <a:r>
              <a:rPr lang="pt-BR" sz="800" i="1" dirty="0" err="1">
                <a:solidFill>
                  <a:srgbClr val="0000FF"/>
                </a:solidFill>
              </a:rPr>
              <a:t>la</a:t>
            </a:r>
            <a:r>
              <a:rPr lang="pt-BR" sz="800" i="1" dirty="0">
                <a:solidFill>
                  <a:srgbClr val="0000FF"/>
                </a:solidFill>
              </a:rPr>
              <a:t> Science </a:t>
            </a:r>
            <a:r>
              <a:rPr lang="pt-BR" sz="800" dirty="0">
                <a:solidFill>
                  <a:srgbClr val="0000FF"/>
                </a:solidFill>
              </a:rPr>
              <a:t>para M. </a:t>
            </a:r>
            <a:r>
              <a:rPr lang="pt-BR" sz="800" dirty="0" err="1">
                <a:solidFill>
                  <a:srgbClr val="0000FF"/>
                </a:solidFill>
              </a:rPr>
              <a:t>Eugène</a:t>
            </a:r>
            <a:r>
              <a:rPr lang="pt-BR" sz="800" dirty="0">
                <a:solidFill>
                  <a:srgbClr val="0000FF"/>
                </a:solidFill>
              </a:rPr>
              <a:t> </a:t>
            </a:r>
            <a:r>
              <a:rPr lang="pt-BR" sz="800" dirty="0" err="1">
                <a:solidFill>
                  <a:srgbClr val="0000FF"/>
                </a:solidFill>
              </a:rPr>
              <a:t>Düring</a:t>
            </a:r>
            <a:r>
              <a:rPr lang="pt-BR" sz="800" dirty="0" smtClean="0">
                <a:solidFill>
                  <a:srgbClr val="0000FF"/>
                </a:solidFill>
              </a:rPr>
              <a:t>. (</a:t>
            </a:r>
            <a:r>
              <a:rPr lang="pt-BR" sz="800" dirty="0">
                <a:solidFill>
                  <a:srgbClr val="0000FF"/>
                </a:solidFill>
              </a:rPr>
              <a:t>Fr. Engels, </a:t>
            </a:r>
            <a:r>
              <a:rPr lang="pt-BR" sz="800" i="1" dirty="0" err="1">
                <a:solidFill>
                  <a:srgbClr val="0000FF"/>
                </a:solidFill>
              </a:rPr>
              <a:t>Herrn</a:t>
            </a:r>
            <a:r>
              <a:rPr lang="pt-BR" sz="800" i="1" dirty="0">
                <a:solidFill>
                  <a:srgbClr val="0000FF"/>
                </a:solidFill>
              </a:rPr>
              <a:t> </a:t>
            </a:r>
            <a:r>
              <a:rPr lang="pt-BR" sz="800" i="1" dirty="0" err="1">
                <a:solidFill>
                  <a:srgbClr val="0000FF"/>
                </a:solidFill>
              </a:rPr>
              <a:t>Eugen</a:t>
            </a:r>
            <a:r>
              <a:rPr lang="pt-BR" sz="800" i="1" dirty="0">
                <a:solidFill>
                  <a:srgbClr val="0000FF"/>
                </a:solidFill>
              </a:rPr>
              <a:t> </a:t>
            </a:r>
            <a:r>
              <a:rPr lang="pt-BR" sz="800" i="1" dirty="0" err="1">
                <a:solidFill>
                  <a:srgbClr val="0000FF"/>
                </a:solidFill>
              </a:rPr>
              <a:t>Düring’s</a:t>
            </a:r>
            <a:r>
              <a:rPr lang="pt-BR" sz="800" i="1" dirty="0">
                <a:solidFill>
                  <a:srgbClr val="0000FF"/>
                </a:solidFill>
              </a:rPr>
              <a:t> </a:t>
            </a:r>
            <a:r>
              <a:rPr lang="pt-BR" sz="800" i="1" dirty="0" err="1">
                <a:solidFill>
                  <a:srgbClr val="0000FF"/>
                </a:solidFill>
              </a:rPr>
              <a:t>Umwälzung</a:t>
            </a:r>
            <a:r>
              <a:rPr lang="pt-BR" sz="800" i="1" dirty="0">
                <a:solidFill>
                  <a:srgbClr val="0000FF"/>
                </a:solidFill>
              </a:rPr>
              <a:t> der </a:t>
            </a:r>
            <a:r>
              <a:rPr lang="pt-BR" sz="800" i="1" dirty="0" err="1">
                <a:solidFill>
                  <a:srgbClr val="0000FF"/>
                </a:solidFill>
              </a:rPr>
              <a:t>Wissenschaft</a:t>
            </a:r>
            <a:r>
              <a:rPr lang="pt-BR" sz="800" i="1" dirty="0">
                <a:solidFill>
                  <a:srgbClr val="0000FF"/>
                </a:solidFill>
              </a:rPr>
              <a:t>, </a:t>
            </a:r>
            <a:r>
              <a:rPr lang="pt-BR" sz="800" i="1" dirty="0" err="1">
                <a:solidFill>
                  <a:srgbClr val="0000FF"/>
                </a:solidFill>
              </a:rPr>
              <a:t>Eileitung</a:t>
            </a:r>
            <a:r>
              <a:rPr lang="pt-BR" sz="800" dirty="0">
                <a:solidFill>
                  <a:srgbClr val="0000FF"/>
                </a:solidFill>
              </a:rPr>
              <a:t>, 3 </a:t>
            </a:r>
            <a:r>
              <a:rPr lang="pt-BR" sz="800" dirty="0" err="1">
                <a:solidFill>
                  <a:srgbClr val="0000FF"/>
                </a:solidFill>
              </a:rPr>
              <a:t>ed</a:t>
            </a:r>
            <a:r>
              <a:rPr lang="pt-BR" sz="800" dirty="0">
                <a:solidFill>
                  <a:srgbClr val="0000FF"/>
                </a:solidFill>
              </a:rPr>
              <a:t>, p. 12</a:t>
            </a:r>
            <a:r>
              <a:rPr lang="pt-BR" sz="800" dirty="0" smtClean="0">
                <a:solidFill>
                  <a:srgbClr val="0000FF"/>
                </a:solidFill>
              </a:rPr>
              <a:t>). </a:t>
            </a:r>
          </a:p>
          <a:p>
            <a:pPr marL="0" indent="0" algn="r">
              <a:lnSpc>
                <a:spcPct val="150000"/>
              </a:lnSpc>
              <a:buNone/>
            </a:pPr>
            <a:r>
              <a:rPr lang="pt-BR" sz="1200" b="1" dirty="0" err="1" smtClean="0"/>
              <a:t>Lalande</a:t>
            </a:r>
            <a:r>
              <a:rPr lang="pt-BR" sz="1200" b="1" dirty="0"/>
              <a:t>, André (1926). </a:t>
            </a:r>
            <a:r>
              <a:rPr lang="pt-BR" sz="1200" b="1" i="1" dirty="0" err="1"/>
              <a:t>Vocabulaire</a:t>
            </a:r>
            <a:r>
              <a:rPr lang="pt-BR" sz="1200" b="1" i="1" dirty="0"/>
              <a:t> de </a:t>
            </a:r>
            <a:r>
              <a:rPr lang="pt-BR" sz="1200" b="1" i="1" dirty="0" err="1"/>
              <a:t>la</a:t>
            </a:r>
            <a:r>
              <a:rPr lang="pt-BR" sz="1200" b="1" i="1" dirty="0"/>
              <a:t> </a:t>
            </a:r>
            <a:r>
              <a:rPr lang="pt-BR" sz="1200" b="1" i="1" dirty="0" err="1"/>
              <a:t>philosophie</a:t>
            </a:r>
            <a:r>
              <a:rPr lang="pt-BR" sz="1200" b="1" dirty="0"/>
              <a:t>. Paris: PUF, 1993.</a:t>
            </a:r>
          </a:p>
          <a:p>
            <a:pPr marL="0" indent="0">
              <a:buNone/>
            </a:pPr>
            <a:endParaRPr lang="pt-BR" sz="1200" dirty="0"/>
          </a:p>
          <a:p>
            <a:pPr marL="0" indent="0">
              <a:buNone/>
            </a:pPr>
            <a:endParaRPr lang="pt-BR" sz="1400" b="1" dirty="0" smtClean="0"/>
          </a:p>
          <a:p>
            <a:pPr marL="0" indent="0">
              <a:buNone/>
            </a:pPr>
            <a:endParaRPr lang="pt-BR" sz="1200" dirty="0"/>
          </a:p>
        </p:txBody>
      </p:sp>
      <p:sp>
        <p:nvSpPr>
          <p:cNvPr id="4" name="Slide Number Placeholder 3"/>
          <p:cNvSpPr>
            <a:spLocks noGrp="1"/>
          </p:cNvSpPr>
          <p:nvPr>
            <p:ph type="sldNum" sz="quarter" idx="12"/>
          </p:nvPr>
        </p:nvSpPr>
        <p:spPr/>
        <p:txBody>
          <a:bodyPr/>
          <a:lstStyle/>
          <a:p>
            <a:fld id="{93F312D4-C357-4B46-A035-92B4265CDA9F}" type="slidenum">
              <a:rPr lang="en-US" smtClean="0"/>
              <a:pPr/>
              <a:t>27</a:t>
            </a:fld>
            <a:endParaRPr lang="en-US"/>
          </a:p>
        </p:txBody>
      </p:sp>
    </p:spTree>
    <p:extLst>
      <p:ext uri="{BB962C8B-B14F-4D97-AF65-F5344CB8AC3E}">
        <p14:creationId xmlns:p14="http://schemas.microsoft.com/office/powerpoint/2010/main" val="248209362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err="1" smtClean="0">
                <a:solidFill>
                  <a:srgbClr val="FF0000"/>
                </a:solidFill>
              </a:rPr>
              <a:t>Materialismo</a:t>
            </a:r>
            <a:r>
              <a:rPr lang="en-US" sz="2400" b="1" dirty="0" smtClean="0">
                <a:solidFill>
                  <a:srgbClr val="FF0000"/>
                </a:solidFill>
              </a:rPr>
              <a:t> </a:t>
            </a:r>
            <a:r>
              <a:rPr lang="en-US" sz="2400" b="1" dirty="0" err="1" smtClean="0">
                <a:solidFill>
                  <a:srgbClr val="FF0000"/>
                </a:solidFill>
              </a:rPr>
              <a:t>dialético</a:t>
            </a:r>
            <a:endParaRPr lang="en-US" sz="2400" b="1" dirty="0">
              <a:solidFill>
                <a:srgbClr val="FF0000"/>
              </a:solidFill>
            </a:endParaRPr>
          </a:p>
        </p:txBody>
      </p:sp>
      <p:sp>
        <p:nvSpPr>
          <p:cNvPr id="3" name="Content Placeholder 2"/>
          <p:cNvSpPr>
            <a:spLocks noGrp="1"/>
          </p:cNvSpPr>
          <p:nvPr>
            <p:ph idx="1"/>
          </p:nvPr>
        </p:nvSpPr>
        <p:spPr/>
        <p:txBody>
          <a:bodyPr>
            <a:noAutofit/>
          </a:bodyPr>
          <a:lstStyle/>
          <a:p>
            <a:pPr marL="0" indent="0" algn="just">
              <a:lnSpc>
                <a:spcPct val="150000"/>
              </a:lnSpc>
              <a:buNone/>
            </a:pPr>
            <a:endParaRPr lang="pt-BR" sz="1400" dirty="0" smtClean="0"/>
          </a:p>
          <a:p>
            <a:pPr marL="0" indent="0" algn="just">
              <a:lnSpc>
                <a:spcPct val="150000"/>
              </a:lnSpc>
              <a:buNone/>
            </a:pPr>
            <a:r>
              <a:rPr lang="pt-BR" sz="1400" dirty="0" smtClean="0"/>
              <a:t>Compreensão </a:t>
            </a:r>
            <a:r>
              <a:rPr lang="pt-BR" sz="1400" dirty="0"/>
              <a:t>geral das coisas na qual o </a:t>
            </a:r>
            <a:r>
              <a:rPr lang="pt-BR" sz="1400" i="1" dirty="0"/>
              <a:t>materialismo histórico</a:t>
            </a:r>
            <a:r>
              <a:rPr lang="pt-BR" sz="1400" dirty="0"/>
              <a:t> é um caso particular. Ele consiste em considerar o universo como um todo, formado de matéria em movimento, engajada na evolução ascendente atingindo níveis sucessivos onde um maior grau de complicação quantitativa faz aparecer necessariamente, devido a uma transformação brusca, movimentos qualitativos totalmente novos.  </a:t>
            </a:r>
          </a:p>
          <a:p>
            <a:pPr marL="0" indent="0" algn="just">
              <a:lnSpc>
                <a:spcPct val="150000"/>
              </a:lnSpc>
              <a:buNone/>
            </a:pPr>
            <a:endParaRPr lang="pt-BR" sz="1400" dirty="0"/>
          </a:p>
          <a:p>
            <a:pPr marL="0" indent="0" algn="just">
              <a:lnSpc>
                <a:spcPct val="150000"/>
              </a:lnSpc>
              <a:buNone/>
            </a:pPr>
            <a:r>
              <a:rPr lang="pt-BR" sz="1400" dirty="0" smtClean="0"/>
              <a:t>Diz </a:t>
            </a:r>
            <a:r>
              <a:rPr lang="pt-BR" sz="1400" dirty="0"/>
              <a:t>M. René </a:t>
            </a:r>
            <a:r>
              <a:rPr lang="pt-BR" sz="1400" dirty="0" err="1"/>
              <a:t>Maublanc</a:t>
            </a:r>
            <a:r>
              <a:rPr lang="pt-BR" sz="1400" dirty="0"/>
              <a:t>: “Foi Engels que quis distinguir a teoria da evolução social,  que tem o nome de materialismo histórico, usual em Marx, e a teoria geral do mundo, à qual ele dá o nome de materialismo </a:t>
            </a:r>
            <a:r>
              <a:rPr lang="pt-BR" sz="1400" dirty="0" err="1"/>
              <a:t>diaético</a:t>
            </a:r>
            <a:r>
              <a:rPr lang="pt-BR" sz="1400" dirty="0"/>
              <a:t>”. Esta distinção esta claramente indicada na obra </a:t>
            </a:r>
            <a:r>
              <a:rPr lang="pt-BR" sz="1400" i="1" dirty="0"/>
              <a:t>Ludwig </a:t>
            </a:r>
            <a:r>
              <a:rPr lang="pt-BR" sz="1400" i="1" dirty="0" err="1"/>
              <a:t>Feuerbach</a:t>
            </a:r>
            <a:r>
              <a:rPr lang="pt-BR" sz="1400" i="1" dirty="0"/>
              <a:t> et </a:t>
            </a:r>
            <a:r>
              <a:rPr lang="pt-BR" sz="1400" i="1" dirty="0" err="1"/>
              <a:t>la</a:t>
            </a:r>
            <a:r>
              <a:rPr lang="pt-BR" sz="1400" i="1" dirty="0"/>
              <a:t> </a:t>
            </a:r>
            <a:r>
              <a:rPr lang="pt-BR" sz="1400" i="1" dirty="0" err="1"/>
              <a:t>fin</a:t>
            </a:r>
            <a:r>
              <a:rPr lang="pt-BR" sz="1400" i="1" dirty="0"/>
              <a:t> de </a:t>
            </a:r>
            <a:r>
              <a:rPr lang="pt-BR" sz="1400" i="1" dirty="0" err="1"/>
              <a:t>la</a:t>
            </a:r>
            <a:r>
              <a:rPr lang="pt-BR" sz="1400" i="1" dirty="0"/>
              <a:t> </a:t>
            </a:r>
            <a:r>
              <a:rPr lang="pt-BR" sz="1400" i="1" dirty="0" err="1"/>
              <a:t>philosophie</a:t>
            </a:r>
            <a:r>
              <a:rPr lang="pt-BR" sz="1400" i="1" dirty="0"/>
              <a:t> </a:t>
            </a:r>
            <a:r>
              <a:rPr lang="pt-BR" sz="1400" i="1" dirty="0" err="1"/>
              <a:t>classique</a:t>
            </a:r>
            <a:r>
              <a:rPr lang="pt-BR" sz="1400" i="1" dirty="0"/>
              <a:t> </a:t>
            </a:r>
            <a:r>
              <a:rPr lang="pt-BR" sz="1400" i="1" dirty="0" err="1"/>
              <a:t>allemande</a:t>
            </a:r>
            <a:r>
              <a:rPr lang="pt-BR" sz="1400" dirty="0"/>
              <a:t>. Ela foi adotada em seguida por </a:t>
            </a:r>
            <a:r>
              <a:rPr lang="pt-BR" sz="1400" dirty="0" err="1"/>
              <a:t>Lénin</a:t>
            </a:r>
            <a:r>
              <a:rPr lang="pt-BR" sz="1400" dirty="0"/>
              <a:t>, </a:t>
            </a:r>
            <a:r>
              <a:rPr lang="pt-BR" sz="1400" dirty="0" err="1"/>
              <a:t>Plékhanov</a:t>
            </a:r>
            <a:r>
              <a:rPr lang="pt-BR" sz="1400" dirty="0"/>
              <a:t>, </a:t>
            </a:r>
            <a:r>
              <a:rPr lang="pt-BR" sz="1400" dirty="0" err="1"/>
              <a:t>Boukharinem</a:t>
            </a:r>
            <a:r>
              <a:rPr lang="pt-BR" sz="1400" dirty="0"/>
              <a:t> e se encontra em muitas obras alemãs. </a:t>
            </a:r>
          </a:p>
          <a:p>
            <a:endParaRPr lang="pt-BR" sz="1200" dirty="0" smtClean="0"/>
          </a:p>
          <a:p>
            <a:pPr marL="0" indent="0" algn="r">
              <a:buNone/>
            </a:pPr>
            <a:r>
              <a:rPr lang="pt-BR" sz="1200" dirty="0" err="1" smtClean="0">
                <a:solidFill>
                  <a:srgbClr val="0000FF"/>
                </a:solidFill>
              </a:rPr>
              <a:t>Lalande</a:t>
            </a:r>
            <a:r>
              <a:rPr lang="pt-BR" sz="1200" dirty="0">
                <a:solidFill>
                  <a:srgbClr val="0000FF"/>
                </a:solidFill>
              </a:rPr>
              <a:t>, André (1926). </a:t>
            </a:r>
            <a:r>
              <a:rPr lang="pt-BR" sz="1200" i="1" dirty="0" err="1">
                <a:solidFill>
                  <a:srgbClr val="0000FF"/>
                </a:solidFill>
              </a:rPr>
              <a:t>Vocabulaire</a:t>
            </a:r>
            <a:r>
              <a:rPr lang="pt-BR" sz="1200" i="1" dirty="0">
                <a:solidFill>
                  <a:srgbClr val="0000FF"/>
                </a:solidFill>
              </a:rPr>
              <a:t> de </a:t>
            </a:r>
            <a:r>
              <a:rPr lang="pt-BR" sz="1200" i="1" dirty="0" err="1">
                <a:solidFill>
                  <a:srgbClr val="0000FF"/>
                </a:solidFill>
              </a:rPr>
              <a:t>la</a:t>
            </a:r>
            <a:r>
              <a:rPr lang="pt-BR" sz="1200" i="1" dirty="0">
                <a:solidFill>
                  <a:srgbClr val="0000FF"/>
                </a:solidFill>
              </a:rPr>
              <a:t> </a:t>
            </a:r>
            <a:r>
              <a:rPr lang="pt-BR" sz="1200" i="1" dirty="0" err="1">
                <a:solidFill>
                  <a:srgbClr val="0000FF"/>
                </a:solidFill>
              </a:rPr>
              <a:t>philosophie</a:t>
            </a:r>
            <a:r>
              <a:rPr lang="pt-BR" sz="1200" dirty="0">
                <a:solidFill>
                  <a:srgbClr val="0000FF"/>
                </a:solidFill>
              </a:rPr>
              <a:t>. Paris: PUF, 1993.</a:t>
            </a:r>
          </a:p>
          <a:p>
            <a:pPr marL="0" indent="0">
              <a:buNone/>
            </a:pPr>
            <a:r>
              <a:rPr lang="pt-BR" sz="1200" dirty="0"/>
              <a:t> </a:t>
            </a:r>
          </a:p>
          <a:p>
            <a:endParaRPr lang="en-US" sz="1200" dirty="0"/>
          </a:p>
        </p:txBody>
      </p:sp>
      <p:sp>
        <p:nvSpPr>
          <p:cNvPr id="4" name="Slide Number Placeholder 3"/>
          <p:cNvSpPr>
            <a:spLocks noGrp="1"/>
          </p:cNvSpPr>
          <p:nvPr>
            <p:ph type="sldNum" sz="quarter" idx="12"/>
          </p:nvPr>
        </p:nvSpPr>
        <p:spPr/>
        <p:txBody>
          <a:bodyPr/>
          <a:lstStyle/>
          <a:p>
            <a:fld id="{93F312D4-C357-4B46-A035-92B4265CDA9F}" type="slidenum">
              <a:rPr lang="en-US" smtClean="0"/>
              <a:pPr/>
              <a:t>28</a:t>
            </a:fld>
            <a:endParaRPr lang="en-US"/>
          </a:p>
        </p:txBody>
      </p:sp>
    </p:spTree>
    <p:extLst>
      <p:ext uri="{BB962C8B-B14F-4D97-AF65-F5344CB8AC3E}">
        <p14:creationId xmlns:p14="http://schemas.microsoft.com/office/powerpoint/2010/main" val="34684340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err="1" smtClean="0">
                <a:solidFill>
                  <a:srgbClr val="FF0000"/>
                </a:solidFill>
              </a:rPr>
              <a:t>Meio</a:t>
            </a:r>
            <a:r>
              <a:rPr lang="en-US" sz="2400" b="1" dirty="0" smtClean="0">
                <a:solidFill>
                  <a:srgbClr val="FF0000"/>
                </a:solidFill>
              </a:rPr>
              <a:t> social e </a:t>
            </a:r>
            <a:r>
              <a:rPr lang="en-US" sz="2400" b="1" dirty="0" err="1" smtClean="0">
                <a:solidFill>
                  <a:srgbClr val="FF0000"/>
                </a:solidFill>
              </a:rPr>
              <a:t>existência</a:t>
            </a:r>
            <a:r>
              <a:rPr lang="en-US" sz="2400" b="1" dirty="0" smtClean="0">
                <a:solidFill>
                  <a:srgbClr val="FF0000"/>
                </a:solidFill>
              </a:rPr>
              <a:t> individual</a:t>
            </a:r>
            <a:endParaRPr lang="en-US" sz="2400" b="1"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marL="0" indent="0" algn="just">
              <a:lnSpc>
                <a:spcPct val="170000"/>
              </a:lnSpc>
              <a:buNone/>
            </a:pPr>
            <a:r>
              <a:rPr lang="en-US" dirty="0" smtClean="0"/>
              <a:t>O </a:t>
            </a:r>
            <a:r>
              <a:rPr lang="en-US" dirty="0" err="1" smtClean="0"/>
              <a:t>meio</a:t>
            </a:r>
            <a:r>
              <a:rPr lang="en-US" dirty="0" smtClean="0"/>
              <a:t> social </a:t>
            </a:r>
            <a:r>
              <a:rPr lang="en-US" dirty="0" err="1" smtClean="0"/>
              <a:t>regula</a:t>
            </a:r>
            <a:r>
              <a:rPr lang="en-US" dirty="0" smtClean="0"/>
              <a:t> a </a:t>
            </a:r>
            <a:r>
              <a:rPr lang="en-US" dirty="0" err="1" smtClean="0"/>
              <a:t>existência</a:t>
            </a:r>
            <a:r>
              <a:rPr lang="en-US" dirty="0" smtClean="0"/>
              <a:t> individual, a </a:t>
            </a:r>
            <a:r>
              <a:rPr lang="en-US" dirty="0" err="1" smtClean="0"/>
              <a:t>estrutura</a:t>
            </a:r>
            <a:r>
              <a:rPr lang="en-US" dirty="0" smtClean="0"/>
              <a:t> familiar, as </a:t>
            </a:r>
            <a:r>
              <a:rPr lang="en-US" dirty="0" err="1" smtClean="0"/>
              <a:t>relações</a:t>
            </a:r>
            <a:r>
              <a:rPr lang="en-US" dirty="0" smtClean="0"/>
              <a:t> com outros </a:t>
            </a:r>
            <a:r>
              <a:rPr lang="en-US" dirty="0" err="1" smtClean="0"/>
              <a:t>indivíduos</a:t>
            </a:r>
            <a:r>
              <a:rPr lang="en-US" dirty="0" smtClean="0"/>
              <a:t> e </a:t>
            </a:r>
            <a:r>
              <a:rPr lang="en-US" dirty="0" err="1" smtClean="0"/>
              <a:t>grupos</a:t>
            </a:r>
            <a:r>
              <a:rPr lang="en-US" dirty="0" smtClean="0"/>
              <a:t>, </a:t>
            </a:r>
            <a:r>
              <a:rPr lang="en-US" dirty="0" err="1" smtClean="0"/>
              <a:t>conforme</a:t>
            </a:r>
            <a:r>
              <a:rPr lang="en-US" dirty="0" smtClean="0"/>
              <a:t> </a:t>
            </a:r>
            <a:r>
              <a:rPr lang="en-US" dirty="0" err="1" smtClean="0"/>
              <a:t>idade</a:t>
            </a:r>
            <a:r>
              <a:rPr lang="en-US" dirty="0" smtClean="0"/>
              <a:t>, </a:t>
            </a:r>
            <a:r>
              <a:rPr lang="en-US" dirty="0" err="1" smtClean="0"/>
              <a:t>sexo</a:t>
            </a:r>
            <a:r>
              <a:rPr lang="en-US" dirty="0" smtClean="0"/>
              <a:t>, etc.</a:t>
            </a:r>
          </a:p>
          <a:p>
            <a:pPr marL="0" indent="0" algn="just">
              <a:lnSpc>
                <a:spcPct val="170000"/>
              </a:lnSpc>
              <a:buNone/>
            </a:pPr>
            <a:r>
              <a:rPr lang="en-US" dirty="0" smtClean="0"/>
              <a:t> </a:t>
            </a:r>
          </a:p>
          <a:p>
            <a:pPr marL="0" indent="0" algn="just">
              <a:lnSpc>
                <a:spcPct val="170000"/>
              </a:lnSpc>
              <a:buNone/>
            </a:pPr>
            <a:r>
              <a:rPr lang="en-US" dirty="0" smtClean="0"/>
              <a:t>A </a:t>
            </a:r>
            <a:r>
              <a:rPr lang="en-US" dirty="0" err="1" smtClean="0"/>
              <a:t>linguagem</a:t>
            </a:r>
            <a:r>
              <a:rPr lang="en-US" dirty="0" smtClean="0"/>
              <a:t> do </a:t>
            </a:r>
            <a:r>
              <a:rPr lang="en-US" dirty="0" err="1" smtClean="0"/>
              <a:t>meio</a:t>
            </a:r>
            <a:r>
              <a:rPr lang="en-US" dirty="0" smtClean="0"/>
              <a:t> </a:t>
            </a:r>
            <a:r>
              <a:rPr lang="en-US" dirty="0" err="1" smtClean="0"/>
              <a:t>modula</a:t>
            </a:r>
            <a:r>
              <a:rPr lang="en-US" dirty="0" smtClean="0"/>
              <a:t> </a:t>
            </a:r>
            <a:r>
              <a:rPr lang="en-US" dirty="0" err="1" smtClean="0"/>
              <a:t>os</a:t>
            </a:r>
            <a:r>
              <a:rPr lang="en-US" dirty="0" smtClean="0"/>
              <a:t> </a:t>
            </a:r>
            <a:r>
              <a:rPr lang="en-US" dirty="0" err="1" smtClean="0"/>
              <a:t>pensamentos</a:t>
            </a:r>
            <a:r>
              <a:rPr lang="en-US" dirty="0" smtClean="0"/>
              <a:t>, e </a:t>
            </a:r>
            <a:r>
              <a:rPr lang="en-US" dirty="0" err="1" smtClean="0"/>
              <a:t>os</a:t>
            </a:r>
            <a:r>
              <a:rPr lang="en-US" dirty="0" smtClean="0"/>
              <a:t> </a:t>
            </a:r>
            <a:r>
              <a:rPr lang="en-US" dirty="0" err="1" smtClean="0"/>
              <a:t>instrumentos</a:t>
            </a:r>
            <a:r>
              <a:rPr lang="en-US" dirty="0" smtClean="0"/>
              <a:t> </a:t>
            </a:r>
            <a:r>
              <a:rPr lang="en-US" dirty="0" err="1" smtClean="0"/>
              <a:t>culturais</a:t>
            </a:r>
            <a:r>
              <a:rPr lang="en-US" dirty="0" smtClean="0"/>
              <a:t> </a:t>
            </a:r>
            <a:r>
              <a:rPr lang="en-US" dirty="0" err="1" smtClean="0"/>
              <a:t>dão</a:t>
            </a:r>
            <a:r>
              <a:rPr lang="en-US" dirty="0" smtClean="0"/>
              <a:t> forma </a:t>
            </a:r>
            <a:r>
              <a:rPr lang="en-US" dirty="0" err="1" smtClean="0"/>
              <a:t>aos</a:t>
            </a:r>
            <a:r>
              <a:rPr lang="en-US" dirty="0" smtClean="0"/>
              <a:t> </a:t>
            </a:r>
            <a:r>
              <a:rPr lang="en-US" dirty="0" err="1" smtClean="0"/>
              <a:t>movimentos</a:t>
            </a:r>
            <a:r>
              <a:rPr lang="en-US" dirty="0" smtClean="0"/>
              <a:t>.</a:t>
            </a:r>
          </a:p>
          <a:p>
            <a:pPr marL="0" indent="0" algn="just">
              <a:lnSpc>
                <a:spcPct val="170000"/>
              </a:lnSpc>
              <a:buNone/>
            </a:pPr>
            <a:endParaRPr lang="en-US" dirty="0" smtClean="0"/>
          </a:p>
          <a:p>
            <a:pPr marL="0" indent="0" algn="just">
              <a:lnSpc>
                <a:spcPct val="170000"/>
              </a:lnSpc>
              <a:buNone/>
            </a:pPr>
            <a:r>
              <a:rPr lang="en-US" dirty="0" err="1" smtClean="0"/>
              <a:t>Dessa</a:t>
            </a:r>
            <a:r>
              <a:rPr lang="en-US" dirty="0" smtClean="0"/>
              <a:t> </a:t>
            </a:r>
            <a:r>
              <a:rPr lang="en-US" dirty="0" err="1" smtClean="0"/>
              <a:t>maneira</a:t>
            </a:r>
            <a:r>
              <a:rPr lang="en-US" dirty="0" smtClean="0"/>
              <a:t>, a </a:t>
            </a:r>
            <a:r>
              <a:rPr lang="en-US" dirty="0" err="1" smtClean="0"/>
              <a:t>criança</a:t>
            </a:r>
            <a:r>
              <a:rPr lang="en-US" dirty="0" smtClean="0"/>
              <a:t> </a:t>
            </a:r>
            <a:r>
              <a:rPr lang="en-US" dirty="0" err="1" smtClean="0"/>
              <a:t>desenvolve</a:t>
            </a:r>
            <a:r>
              <a:rPr lang="en-US" dirty="0" smtClean="0"/>
              <a:t> </a:t>
            </a:r>
            <a:r>
              <a:rPr lang="en-US" dirty="0" err="1" smtClean="0"/>
              <a:t>sua</a:t>
            </a:r>
            <a:r>
              <a:rPr lang="en-US" dirty="0" smtClean="0"/>
              <a:t> </a:t>
            </a:r>
            <a:r>
              <a:rPr lang="en-US" dirty="0" err="1" smtClean="0"/>
              <a:t>consciência</a:t>
            </a:r>
            <a:r>
              <a:rPr lang="en-US" dirty="0" smtClean="0"/>
              <a:t>, </a:t>
            </a:r>
            <a:r>
              <a:rPr lang="en-US" dirty="0" err="1" smtClean="0"/>
              <a:t>sua</a:t>
            </a:r>
            <a:r>
              <a:rPr lang="en-US" dirty="0" smtClean="0"/>
              <a:t> </a:t>
            </a:r>
            <a:r>
              <a:rPr lang="en-US" dirty="0" err="1" smtClean="0"/>
              <a:t>vida</a:t>
            </a:r>
            <a:r>
              <a:rPr lang="en-US" dirty="0" smtClean="0"/>
              <a:t> </a:t>
            </a:r>
            <a:r>
              <a:rPr lang="en-US" dirty="0" err="1" smtClean="0"/>
              <a:t>psíquica</a:t>
            </a:r>
            <a:r>
              <a:rPr lang="en-US" dirty="0" smtClean="0"/>
              <a:t> se </a:t>
            </a:r>
            <a:r>
              <a:rPr lang="en-US" dirty="0" err="1" smtClean="0"/>
              <a:t>experessa</a:t>
            </a:r>
            <a:r>
              <a:rPr lang="en-US" dirty="0" smtClean="0"/>
              <a:t>, </a:t>
            </a:r>
            <a:r>
              <a:rPr lang="en-US" dirty="0" err="1" smtClean="0"/>
              <a:t>organiza</a:t>
            </a:r>
            <a:r>
              <a:rPr lang="en-US" dirty="0" smtClean="0"/>
              <a:t>-se </a:t>
            </a:r>
            <a:r>
              <a:rPr lang="en-US" dirty="0" err="1" smtClean="0"/>
              <a:t>em</a:t>
            </a:r>
            <a:r>
              <a:rPr lang="en-US" dirty="0" smtClean="0"/>
              <a:t> </a:t>
            </a:r>
            <a:r>
              <a:rPr lang="en-US" dirty="0" err="1" smtClean="0"/>
              <a:t>conjuntos</a:t>
            </a:r>
            <a:r>
              <a:rPr lang="en-US" dirty="0" smtClean="0"/>
              <a:t> </a:t>
            </a:r>
            <a:r>
              <a:rPr lang="en-US" dirty="0" err="1" smtClean="0"/>
              <a:t>funcionais</a:t>
            </a:r>
            <a:r>
              <a:rPr lang="en-US" dirty="0" smtClean="0"/>
              <a:t> </a:t>
            </a:r>
            <a:r>
              <a:rPr lang="en-US" dirty="0" err="1" smtClean="0"/>
              <a:t>que</a:t>
            </a:r>
            <a:r>
              <a:rPr lang="en-US" dirty="0" smtClean="0"/>
              <a:t> se </a:t>
            </a:r>
            <a:r>
              <a:rPr lang="en-US" dirty="0" err="1" smtClean="0"/>
              <a:t>integram</a:t>
            </a:r>
            <a:r>
              <a:rPr lang="en-US" dirty="0" smtClean="0"/>
              <a:t>, </a:t>
            </a:r>
            <a:r>
              <a:rPr lang="en-US" dirty="0" err="1" smtClean="0"/>
              <a:t>cada</a:t>
            </a:r>
            <a:r>
              <a:rPr lang="en-US" dirty="0" smtClean="0"/>
              <a:t> um com </a:t>
            </a:r>
            <a:r>
              <a:rPr lang="en-US" dirty="0" err="1" smtClean="0"/>
              <a:t>sua</a:t>
            </a:r>
            <a:r>
              <a:rPr lang="en-US" dirty="0" smtClean="0"/>
              <a:t> </a:t>
            </a:r>
            <a:r>
              <a:rPr lang="en-US" dirty="0" err="1" smtClean="0"/>
              <a:t>idade</a:t>
            </a:r>
            <a:r>
              <a:rPr lang="en-US" dirty="0" smtClean="0"/>
              <a:t> </a:t>
            </a:r>
            <a:r>
              <a:rPr lang="en-US" dirty="0" err="1" smtClean="0"/>
              <a:t>específica</a:t>
            </a:r>
            <a:r>
              <a:rPr lang="en-US" dirty="0" smtClean="0"/>
              <a:t>.</a:t>
            </a:r>
          </a:p>
          <a:p>
            <a:pPr marL="0" indent="0" algn="just">
              <a:lnSpc>
                <a:spcPct val="170000"/>
              </a:lnSpc>
              <a:buNone/>
            </a:pPr>
            <a:endParaRPr lang="en-US" dirty="0" smtClean="0"/>
          </a:p>
          <a:p>
            <a:pPr marL="0" indent="0" algn="just">
              <a:lnSpc>
                <a:spcPct val="170000"/>
              </a:lnSpc>
              <a:buNone/>
            </a:pPr>
            <a:r>
              <a:rPr lang="en-US" dirty="0" err="1" smtClean="0"/>
              <a:t>Qualquer</a:t>
            </a:r>
            <a:r>
              <a:rPr lang="en-US" dirty="0" smtClean="0"/>
              <a:t> </a:t>
            </a:r>
            <a:r>
              <a:rPr lang="en-US" dirty="0" err="1" smtClean="0"/>
              <a:t>estimulação</a:t>
            </a:r>
            <a:r>
              <a:rPr lang="en-US" dirty="0" smtClean="0"/>
              <a:t> </a:t>
            </a:r>
            <a:r>
              <a:rPr lang="en-US" dirty="0" err="1" smtClean="0"/>
              <a:t>em</a:t>
            </a:r>
            <a:r>
              <a:rPr lang="en-US" dirty="0" smtClean="0"/>
              <a:t> um deles se </a:t>
            </a:r>
            <a:r>
              <a:rPr lang="en-US" dirty="0" err="1" smtClean="0"/>
              <a:t>reflete</a:t>
            </a:r>
            <a:r>
              <a:rPr lang="en-US" dirty="0" smtClean="0"/>
              <a:t> </a:t>
            </a:r>
            <a:r>
              <a:rPr lang="en-US" dirty="0" err="1" smtClean="0"/>
              <a:t>sobre</a:t>
            </a:r>
            <a:r>
              <a:rPr lang="en-US" dirty="0" smtClean="0"/>
              <a:t> </a:t>
            </a:r>
            <a:r>
              <a:rPr lang="en-US" dirty="0" err="1" smtClean="0"/>
              <a:t>os</a:t>
            </a:r>
            <a:r>
              <a:rPr lang="en-US" dirty="0" smtClean="0"/>
              <a:t> outros: um </a:t>
            </a:r>
            <a:r>
              <a:rPr lang="en-US" dirty="0" err="1" smtClean="0"/>
              <a:t>estímulo</a:t>
            </a:r>
            <a:r>
              <a:rPr lang="en-US" dirty="0" smtClean="0"/>
              <a:t> </a:t>
            </a:r>
            <a:r>
              <a:rPr lang="en-US" dirty="0" err="1" smtClean="0"/>
              <a:t>congitivo</a:t>
            </a:r>
            <a:r>
              <a:rPr lang="en-US" dirty="0" smtClean="0"/>
              <a:t> se </a:t>
            </a:r>
            <a:r>
              <a:rPr lang="en-US" dirty="0" err="1" smtClean="0"/>
              <a:t>reflete</a:t>
            </a:r>
            <a:r>
              <a:rPr lang="en-US" dirty="0" smtClean="0"/>
              <a:t> </a:t>
            </a:r>
            <a:r>
              <a:rPr lang="en-US" dirty="0" err="1" smtClean="0"/>
              <a:t>sempre</a:t>
            </a:r>
            <a:r>
              <a:rPr lang="en-US" dirty="0" smtClean="0"/>
              <a:t> </a:t>
            </a:r>
            <a:r>
              <a:rPr lang="en-US" dirty="0" err="1" smtClean="0"/>
              <a:t>sobre</a:t>
            </a:r>
            <a:r>
              <a:rPr lang="en-US" dirty="0" smtClean="0"/>
              <a:t> o </a:t>
            </a:r>
            <a:r>
              <a:rPr lang="en-US" dirty="0" err="1" smtClean="0"/>
              <a:t>motos</a:t>
            </a:r>
            <a:r>
              <a:rPr lang="en-US" dirty="0" smtClean="0"/>
              <a:t> e </a:t>
            </a:r>
            <a:r>
              <a:rPr lang="en-US" dirty="0" err="1" smtClean="0"/>
              <a:t>ao</a:t>
            </a:r>
            <a:r>
              <a:rPr lang="en-US" dirty="0" smtClean="0"/>
              <a:t> </a:t>
            </a:r>
            <a:r>
              <a:rPr lang="en-US" dirty="0" err="1" smtClean="0"/>
              <a:t>afetivo</a:t>
            </a:r>
            <a:r>
              <a:rPr lang="en-US" dirty="0" smtClean="0"/>
              <a:t> e vice-versa. </a:t>
            </a:r>
          </a:p>
          <a:p>
            <a:pPr marL="0" indent="0" algn="just">
              <a:lnSpc>
                <a:spcPct val="170000"/>
              </a:lnSpc>
              <a:buNone/>
            </a:pPr>
            <a:endParaRPr lang="en-US" dirty="0" smtClean="0"/>
          </a:p>
          <a:p>
            <a:pPr marL="0" indent="0" algn="just">
              <a:lnSpc>
                <a:spcPct val="170000"/>
              </a:lnSpc>
              <a:buNone/>
            </a:pPr>
            <a:r>
              <a:rPr lang="en-US" dirty="0" err="1" smtClean="0"/>
              <a:t>Esses</a:t>
            </a:r>
            <a:r>
              <a:rPr lang="en-US" dirty="0" smtClean="0"/>
              <a:t> </a:t>
            </a:r>
            <a:r>
              <a:rPr lang="en-US" dirty="0" err="1" smtClean="0"/>
              <a:t>conjutnso</a:t>
            </a:r>
            <a:r>
              <a:rPr lang="en-US" dirty="0" smtClean="0"/>
              <a:t> </a:t>
            </a:r>
            <a:r>
              <a:rPr lang="en-US" dirty="0" err="1" smtClean="0"/>
              <a:t>funcionam</a:t>
            </a:r>
            <a:r>
              <a:rPr lang="en-US" dirty="0" smtClean="0"/>
              <a:t> de </a:t>
            </a:r>
            <a:r>
              <a:rPr lang="en-US" dirty="0" err="1" smtClean="0"/>
              <a:t>maneira</a:t>
            </a:r>
            <a:r>
              <a:rPr lang="en-US" dirty="0" smtClean="0"/>
              <a:t> </a:t>
            </a:r>
            <a:r>
              <a:rPr lang="en-US" dirty="0" err="1" smtClean="0"/>
              <a:t>integrada</a:t>
            </a:r>
            <a:r>
              <a:rPr lang="en-US" dirty="0" smtClean="0"/>
              <a:t>, </a:t>
            </a:r>
            <a:r>
              <a:rPr lang="en-US" dirty="0" err="1" smtClean="0"/>
              <a:t>porém</a:t>
            </a:r>
            <a:r>
              <a:rPr lang="en-US" dirty="0" smtClean="0"/>
              <a:t>, com </a:t>
            </a:r>
            <a:r>
              <a:rPr lang="en-US" dirty="0" err="1" smtClean="0"/>
              <a:t>predominânicas</a:t>
            </a:r>
            <a:r>
              <a:rPr lang="en-US" dirty="0" smtClean="0"/>
              <a:t> </a:t>
            </a:r>
            <a:r>
              <a:rPr lang="en-US" dirty="0" err="1" smtClean="0"/>
              <a:t>diferentes</a:t>
            </a:r>
            <a:r>
              <a:rPr lang="en-US" dirty="0" smtClean="0"/>
              <a:t> </a:t>
            </a:r>
            <a:r>
              <a:rPr lang="en-US" dirty="0" err="1" smtClean="0"/>
              <a:t>em</a:t>
            </a:r>
            <a:r>
              <a:rPr lang="en-US" dirty="0" smtClean="0"/>
              <a:t> </a:t>
            </a:r>
            <a:r>
              <a:rPr lang="en-US" dirty="0" err="1" smtClean="0"/>
              <a:t>função</a:t>
            </a:r>
            <a:r>
              <a:rPr lang="en-US" dirty="0" smtClean="0"/>
              <a:t> dos </a:t>
            </a:r>
            <a:r>
              <a:rPr lang="en-US" dirty="0" err="1" smtClean="0"/>
              <a:t>estágios</a:t>
            </a:r>
            <a:r>
              <a:rPr lang="en-US" dirty="0" smtClean="0"/>
              <a:t> e </a:t>
            </a:r>
            <a:r>
              <a:rPr lang="en-US" dirty="0" err="1" smtClean="0"/>
              <a:t>circunstâncias</a:t>
            </a:r>
            <a:r>
              <a:rPr lang="en-US" dirty="0" smtClean="0"/>
              <a:t> do </a:t>
            </a:r>
            <a:r>
              <a:rPr lang="en-US" dirty="0" err="1" smtClean="0"/>
              <a:t>meio</a:t>
            </a:r>
            <a:r>
              <a:rPr lang="en-US" dirty="0" smtClean="0"/>
              <a:t> e </a:t>
            </a:r>
            <a:r>
              <a:rPr lang="en-US" dirty="0" err="1" smtClean="0"/>
              <a:t>definem</a:t>
            </a:r>
            <a:r>
              <a:rPr lang="en-US" dirty="0" smtClean="0"/>
              <a:t> </a:t>
            </a:r>
            <a:r>
              <a:rPr lang="en-US" dirty="0" err="1" smtClean="0"/>
              <a:t>cada</a:t>
            </a:r>
            <a:r>
              <a:rPr lang="en-US" dirty="0" smtClean="0"/>
              <a:t> </a:t>
            </a:r>
            <a:r>
              <a:rPr lang="en-US" dirty="0" err="1" smtClean="0"/>
              <a:t>pessoa</a:t>
            </a:r>
            <a:r>
              <a:rPr lang="en-US" dirty="0" smtClean="0"/>
              <a:t> – individual e </a:t>
            </a:r>
            <a:r>
              <a:rPr lang="en-US" dirty="0" err="1" smtClean="0"/>
              <a:t>única</a:t>
            </a:r>
            <a:r>
              <a:rPr lang="en-US" dirty="0" smtClean="0"/>
              <a:t>.  (</a:t>
            </a:r>
            <a:r>
              <a:rPr lang="en-US" dirty="0"/>
              <a:t>A</a:t>
            </a:r>
            <a:r>
              <a:rPr lang="en-US" dirty="0" smtClean="0"/>
              <a:t>lmeida &amp; Mahoney, 2011, p. 102)</a:t>
            </a:r>
          </a:p>
          <a:p>
            <a:pPr marL="0" indent="0" algn="just">
              <a:lnSpc>
                <a:spcPct val="170000"/>
              </a:lnSpc>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29</a:t>
            </a:fld>
            <a:endParaRPr lang="en-US"/>
          </a:p>
        </p:txBody>
      </p:sp>
    </p:spTree>
    <p:extLst>
      <p:ext uri="{BB962C8B-B14F-4D97-AF65-F5344CB8AC3E}">
        <p14:creationId xmlns:p14="http://schemas.microsoft.com/office/powerpoint/2010/main" val="2852827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Esquema</a:t>
            </a:r>
            <a:r>
              <a:rPr lang="en-US" sz="2400" b="1" dirty="0" smtClean="0"/>
              <a:t> </a:t>
            </a:r>
            <a:r>
              <a:rPr lang="en-US" sz="2400" b="1" dirty="0" err="1" smtClean="0"/>
              <a:t>geral</a:t>
            </a:r>
            <a:r>
              <a:rPr lang="en-US" sz="2400" b="1" dirty="0" smtClean="0"/>
              <a:t> </a:t>
            </a:r>
            <a:r>
              <a:rPr lang="en-US" sz="2400" b="1" dirty="0" err="1" smtClean="0"/>
              <a:t>para</a:t>
            </a:r>
            <a:r>
              <a:rPr lang="en-US" sz="2400" b="1" dirty="0" smtClean="0"/>
              <a:t> </a:t>
            </a:r>
            <a:r>
              <a:rPr lang="en-US" sz="2400" b="1" dirty="0" err="1" smtClean="0"/>
              <a:t>apresentação</a:t>
            </a:r>
            <a:r>
              <a:rPr lang="en-US" sz="2400" b="1" dirty="0" smtClean="0"/>
              <a:t> </a:t>
            </a:r>
            <a:br>
              <a:rPr lang="en-US" sz="2400" b="1" dirty="0" smtClean="0"/>
            </a:br>
            <a:r>
              <a:rPr lang="en-US" sz="2400" b="1" dirty="0" smtClean="0"/>
              <a:t>do </a:t>
            </a:r>
            <a:r>
              <a:rPr lang="en-US" sz="2400" b="1" dirty="0" err="1" smtClean="0"/>
              <a:t>pensamento</a:t>
            </a:r>
            <a:r>
              <a:rPr lang="en-US" sz="2400" b="1" dirty="0" smtClean="0"/>
              <a:t> de Henri </a:t>
            </a:r>
            <a:r>
              <a:rPr lang="en-US" sz="2400" b="1" dirty="0" err="1" smtClean="0"/>
              <a:t>Wallon</a:t>
            </a:r>
            <a:endParaRPr lang="en-US" sz="2400" b="1" dirty="0"/>
          </a:p>
        </p:txBody>
      </p:sp>
      <p:sp>
        <p:nvSpPr>
          <p:cNvPr id="3" name="Content Placeholder 2"/>
          <p:cNvSpPr>
            <a:spLocks noGrp="1"/>
          </p:cNvSpPr>
          <p:nvPr>
            <p:ph idx="1"/>
          </p:nvPr>
        </p:nvSpPr>
        <p:spPr/>
        <p:txBody>
          <a:bodyPr>
            <a:normAutofit/>
          </a:bodyPr>
          <a:lstStyle/>
          <a:p>
            <a:pPr marL="457200" indent="-457200">
              <a:buNone/>
            </a:pPr>
            <a:r>
              <a:rPr lang="en-US" sz="2000" dirty="0" smtClean="0"/>
              <a:t>1. </a:t>
            </a:r>
            <a:r>
              <a:rPr lang="en-US" sz="2000" b="1" dirty="0" err="1" smtClean="0"/>
              <a:t>Proposta</a:t>
            </a:r>
            <a:r>
              <a:rPr lang="en-US" sz="2000" dirty="0" smtClean="0"/>
              <a:t>: </a:t>
            </a:r>
            <a:r>
              <a:rPr lang="en-US" sz="1800" dirty="0" err="1" smtClean="0">
                <a:solidFill>
                  <a:srgbClr val="FF0000"/>
                </a:solidFill>
              </a:rPr>
              <a:t>Psicogênese</a:t>
            </a:r>
            <a:r>
              <a:rPr lang="en-US" sz="1800" dirty="0" smtClean="0">
                <a:solidFill>
                  <a:srgbClr val="FF0000"/>
                </a:solidFill>
              </a:rPr>
              <a:t> da </a:t>
            </a:r>
            <a:r>
              <a:rPr lang="en-US" sz="1800" dirty="0" err="1" smtClean="0">
                <a:solidFill>
                  <a:srgbClr val="FF0000"/>
                </a:solidFill>
              </a:rPr>
              <a:t>pessoa</a:t>
            </a:r>
            <a:r>
              <a:rPr lang="en-US" sz="1800" dirty="0" smtClean="0">
                <a:solidFill>
                  <a:srgbClr val="FF0000"/>
                </a:solidFill>
              </a:rPr>
              <a:t> </a:t>
            </a:r>
            <a:r>
              <a:rPr lang="en-US" sz="1800" dirty="0" err="1" smtClean="0">
                <a:solidFill>
                  <a:srgbClr val="FF0000"/>
                </a:solidFill>
              </a:rPr>
              <a:t>como</a:t>
            </a:r>
            <a:r>
              <a:rPr lang="en-US" sz="1800" dirty="0" smtClean="0">
                <a:solidFill>
                  <a:srgbClr val="FF0000"/>
                </a:solidFill>
              </a:rPr>
              <a:t> um </a:t>
            </a:r>
            <a:r>
              <a:rPr lang="en-US" sz="1800" dirty="0" err="1" smtClean="0">
                <a:solidFill>
                  <a:srgbClr val="FF0000"/>
                </a:solidFill>
              </a:rPr>
              <a:t>todo</a:t>
            </a:r>
            <a:r>
              <a:rPr lang="en-US" sz="1800" dirty="0" smtClean="0">
                <a:solidFill>
                  <a:srgbClr val="FF0000"/>
                </a:solidFill>
              </a:rPr>
              <a:t>, </a:t>
            </a:r>
            <a:r>
              <a:rPr lang="en-US" sz="1800" dirty="0" err="1" smtClean="0">
                <a:solidFill>
                  <a:srgbClr val="FF0000"/>
                </a:solidFill>
              </a:rPr>
              <a:t>centrada</a:t>
            </a:r>
            <a:r>
              <a:rPr lang="en-US" sz="1800" dirty="0" smtClean="0">
                <a:solidFill>
                  <a:srgbClr val="FF0000"/>
                </a:solidFill>
              </a:rPr>
              <a:t> no </a:t>
            </a:r>
            <a:r>
              <a:rPr lang="en-US" sz="1800" dirty="0" err="1" smtClean="0">
                <a:solidFill>
                  <a:srgbClr val="FF0000"/>
                </a:solidFill>
              </a:rPr>
              <a:t>estudo</a:t>
            </a:r>
            <a:r>
              <a:rPr lang="en-US" sz="1800" dirty="0" smtClean="0">
                <a:solidFill>
                  <a:srgbClr val="FF0000"/>
                </a:solidFill>
              </a:rPr>
              <a:t> da </a:t>
            </a:r>
            <a:r>
              <a:rPr lang="en-US" sz="1800" dirty="0" err="1" smtClean="0">
                <a:solidFill>
                  <a:srgbClr val="FF0000"/>
                </a:solidFill>
              </a:rPr>
              <a:t>construção</a:t>
            </a:r>
            <a:r>
              <a:rPr lang="en-US" sz="1800" dirty="0" smtClean="0">
                <a:solidFill>
                  <a:srgbClr val="FF0000"/>
                </a:solidFill>
              </a:rPr>
              <a:t> da </a:t>
            </a:r>
            <a:r>
              <a:rPr lang="en-US" sz="1800" dirty="0" err="1" smtClean="0">
                <a:solidFill>
                  <a:srgbClr val="FF0000"/>
                </a:solidFill>
              </a:rPr>
              <a:t>consciência</a:t>
            </a:r>
            <a:endParaRPr lang="en-US" sz="1800" dirty="0" smtClean="0">
              <a:solidFill>
                <a:srgbClr val="FF0000"/>
              </a:solidFill>
            </a:endParaRPr>
          </a:p>
          <a:p>
            <a:pPr marL="0" indent="0">
              <a:buNone/>
            </a:pPr>
            <a:endParaRPr lang="en-US" sz="2000" dirty="0" smtClean="0"/>
          </a:p>
          <a:p>
            <a:pPr marL="0" indent="0">
              <a:buNone/>
            </a:pPr>
            <a:r>
              <a:rPr lang="en-US" sz="2000" dirty="0" smtClean="0"/>
              <a:t>2. </a:t>
            </a:r>
            <a:r>
              <a:rPr lang="en-US" sz="2000" b="1" dirty="0" err="1" smtClean="0"/>
              <a:t>Biografia</a:t>
            </a:r>
            <a:r>
              <a:rPr lang="en-US" sz="2000" b="1" dirty="0" smtClean="0"/>
              <a:t> </a:t>
            </a:r>
            <a:r>
              <a:rPr lang="en-US" sz="2000" b="1" dirty="0" err="1" smtClean="0"/>
              <a:t>intelectual</a:t>
            </a:r>
            <a:r>
              <a:rPr lang="en-US" sz="2000" b="1" dirty="0" smtClean="0"/>
              <a:t> </a:t>
            </a:r>
          </a:p>
          <a:p>
            <a:pPr marL="0" indent="0">
              <a:buNone/>
            </a:pPr>
            <a:endParaRPr lang="en-US" sz="2000" b="1" dirty="0" smtClean="0"/>
          </a:p>
          <a:p>
            <a:pPr marL="0" indent="0">
              <a:buNone/>
            </a:pPr>
            <a:r>
              <a:rPr lang="en-US" sz="2000" dirty="0" smtClean="0"/>
              <a:t>3. </a:t>
            </a:r>
            <a:r>
              <a:rPr lang="en-US" sz="2000" b="1" dirty="0" err="1" smtClean="0"/>
              <a:t>Fundamentos</a:t>
            </a:r>
            <a:endParaRPr lang="en-US" sz="2000" b="1" dirty="0" smtClean="0"/>
          </a:p>
          <a:p>
            <a:pPr marL="0" indent="0">
              <a:buNone/>
            </a:pPr>
            <a:r>
              <a:rPr lang="en-US" sz="2000" dirty="0" smtClean="0"/>
              <a:t>	</a:t>
            </a:r>
          </a:p>
          <a:p>
            <a:pPr marL="0" indent="0">
              <a:buNone/>
            </a:pPr>
            <a:r>
              <a:rPr lang="en-US" sz="2000" dirty="0" smtClean="0"/>
              <a:t>4. </a:t>
            </a:r>
            <a:r>
              <a:rPr lang="en-US" sz="2000" b="1" dirty="0" err="1" smtClean="0"/>
              <a:t>Aspectos</a:t>
            </a:r>
            <a:r>
              <a:rPr lang="en-US" sz="2000" b="1" dirty="0" smtClean="0"/>
              <a:t> </a:t>
            </a:r>
            <a:r>
              <a:rPr lang="en-US" sz="2000" b="1" dirty="0" err="1"/>
              <a:t>G</a:t>
            </a:r>
            <a:r>
              <a:rPr lang="en-US" sz="2000" b="1" dirty="0" err="1" smtClean="0"/>
              <a:t>erais</a:t>
            </a:r>
            <a:endParaRPr lang="en-US" sz="2000" b="1" dirty="0" smtClean="0"/>
          </a:p>
          <a:p>
            <a:pPr marL="0" indent="0">
              <a:buNone/>
            </a:pPr>
            <a:endParaRPr lang="en-US" sz="2000" dirty="0" smtClean="0"/>
          </a:p>
          <a:p>
            <a:pPr marL="0" indent="0">
              <a:buNone/>
            </a:pPr>
            <a:r>
              <a:rPr lang="en-US" sz="2000" dirty="0" smtClean="0"/>
              <a:t>5. </a:t>
            </a:r>
            <a:r>
              <a:rPr lang="en-US" sz="2000" b="1" dirty="0" err="1" smtClean="0"/>
              <a:t>Método</a:t>
            </a:r>
            <a:r>
              <a:rPr lang="en-US" sz="2000" b="1" dirty="0" smtClean="0"/>
              <a:t>:</a:t>
            </a:r>
            <a:endParaRPr lang="en-US" sz="20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3</a:t>
            </a:fld>
            <a:endParaRPr lang="en-US"/>
          </a:p>
        </p:txBody>
      </p:sp>
    </p:spTree>
    <p:extLst>
      <p:ext uri="{BB962C8B-B14F-4D97-AF65-F5344CB8AC3E}">
        <p14:creationId xmlns:p14="http://schemas.microsoft.com/office/powerpoint/2010/main" val="31038298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err="1" smtClean="0">
                <a:solidFill>
                  <a:srgbClr val="FF0000"/>
                </a:solidFill>
              </a:rPr>
              <a:t>Fatores</a:t>
            </a:r>
            <a:r>
              <a:rPr lang="en-US" sz="2400" b="1" dirty="0" smtClean="0">
                <a:solidFill>
                  <a:srgbClr val="FF0000"/>
                </a:solidFill>
              </a:rPr>
              <a:t> </a:t>
            </a:r>
            <a:r>
              <a:rPr lang="en-US" sz="2400" b="1" dirty="0" err="1" smtClean="0">
                <a:solidFill>
                  <a:srgbClr val="FF0000"/>
                </a:solidFill>
              </a:rPr>
              <a:t>básicos</a:t>
            </a:r>
            <a:r>
              <a:rPr lang="en-US" sz="2400" b="1" dirty="0" smtClean="0">
                <a:solidFill>
                  <a:srgbClr val="FF0000"/>
                </a:solidFill>
              </a:rPr>
              <a:t> do </a:t>
            </a:r>
            <a:r>
              <a:rPr lang="en-US" sz="2400" b="1" dirty="0" err="1" smtClean="0">
                <a:solidFill>
                  <a:srgbClr val="FF0000"/>
                </a:solidFill>
              </a:rPr>
              <a:t>desenvolvimento</a:t>
            </a:r>
            <a:endParaRPr lang="en-US" sz="2400" b="1"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marL="0" indent="0" algn="just">
              <a:lnSpc>
                <a:spcPct val="170000"/>
              </a:lnSpc>
              <a:buNone/>
            </a:pPr>
            <a:endParaRPr lang="en-US" dirty="0" smtClean="0"/>
          </a:p>
          <a:p>
            <a:pPr marL="0" indent="0" algn="just">
              <a:lnSpc>
                <a:spcPct val="170000"/>
              </a:lnSpc>
              <a:buNone/>
            </a:pPr>
            <a:r>
              <a:rPr lang="en-US" dirty="0" err="1" smtClean="0"/>
              <a:t>Relembrando</a:t>
            </a:r>
            <a:r>
              <a:rPr lang="en-US" dirty="0" smtClean="0"/>
              <a:t> </a:t>
            </a:r>
            <a:r>
              <a:rPr lang="en-US" dirty="0" err="1" smtClean="0"/>
              <a:t>que</a:t>
            </a:r>
            <a:r>
              <a:rPr lang="en-US" dirty="0" smtClean="0"/>
              <a:t> </a:t>
            </a:r>
            <a:r>
              <a:rPr lang="en-US" dirty="0" err="1" smtClean="0"/>
              <a:t>os</a:t>
            </a:r>
            <a:r>
              <a:rPr lang="en-US" dirty="0" smtClean="0"/>
              <a:t> </a:t>
            </a:r>
            <a:r>
              <a:rPr lang="en-US" dirty="0" err="1" smtClean="0"/>
              <a:t>fatores</a:t>
            </a:r>
            <a:r>
              <a:rPr lang="en-US" dirty="0" smtClean="0"/>
              <a:t> </a:t>
            </a:r>
            <a:r>
              <a:rPr lang="en-US" dirty="0" err="1" smtClean="0"/>
              <a:t>básicos</a:t>
            </a:r>
            <a:r>
              <a:rPr lang="en-US" dirty="0" smtClean="0"/>
              <a:t> de </a:t>
            </a:r>
            <a:r>
              <a:rPr lang="en-US" dirty="0" err="1" smtClean="0"/>
              <a:t>desenvolviemnto</a:t>
            </a:r>
            <a:r>
              <a:rPr lang="en-US" dirty="0" smtClean="0"/>
              <a:t> </a:t>
            </a:r>
            <a:r>
              <a:rPr lang="en-US" dirty="0" err="1" smtClean="0"/>
              <a:t>são</a:t>
            </a:r>
            <a:r>
              <a:rPr lang="en-US" dirty="0" smtClean="0"/>
              <a:t> o </a:t>
            </a:r>
            <a:r>
              <a:rPr lang="en-US" dirty="0" err="1" smtClean="0">
                <a:solidFill>
                  <a:srgbClr val="FF0000"/>
                </a:solidFill>
              </a:rPr>
              <a:t>orgânico</a:t>
            </a:r>
            <a:r>
              <a:rPr lang="en-US" dirty="0" smtClean="0">
                <a:solidFill>
                  <a:srgbClr val="FF0000"/>
                </a:solidFill>
              </a:rPr>
              <a:t> </a:t>
            </a:r>
            <a:r>
              <a:rPr lang="en-US" dirty="0" smtClean="0"/>
              <a:t>(campo de </a:t>
            </a:r>
            <a:r>
              <a:rPr lang="en-US" dirty="0" err="1" smtClean="0"/>
              <a:t>possibilidades</a:t>
            </a:r>
            <a:r>
              <a:rPr lang="en-US" dirty="0" smtClean="0"/>
              <a:t> </a:t>
            </a:r>
            <a:r>
              <a:rPr lang="en-US" dirty="0" err="1" smtClean="0"/>
              <a:t>dadas</a:t>
            </a:r>
            <a:r>
              <a:rPr lang="en-US" dirty="0" smtClean="0"/>
              <a:t> </a:t>
            </a:r>
            <a:r>
              <a:rPr lang="en-US" dirty="0" err="1" smtClean="0"/>
              <a:t>pelas</a:t>
            </a:r>
            <a:r>
              <a:rPr lang="en-US" dirty="0" smtClean="0"/>
              <a:t> </a:t>
            </a:r>
            <a:r>
              <a:rPr lang="en-US" dirty="0" err="1" smtClean="0"/>
              <a:t>condições</a:t>
            </a:r>
            <a:r>
              <a:rPr lang="en-US" dirty="0" smtClean="0"/>
              <a:t> </a:t>
            </a:r>
            <a:r>
              <a:rPr lang="en-US" dirty="0" err="1" smtClean="0"/>
              <a:t>neurológicas</a:t>
            </a:r>
            <a:r>
              <a:rPr lang="en-US" dirty="0" smtClean="0"/>
              <a:t>) e o </a:t>
            </a:r>
            <a:r>
              <a:rPr lang="en-US" dirty="0" smtClean="0">
                <a:solidFill>
                  <a:srgbClr val="FF0000"/>
                </a:solidFill>
              </a:rPr>
              <a:t>social</a:t>
            </a:r>
            <a:r>
              <a:rPr lang="en-US" dirty="0" smtClean="0"/>
              <a:t> (</a:t>
            </a:r>
            <a:r>
              <a:rPr lang="en-US" dirty="0" err="1" smtClean="0"/>
              <a:t>condiçõpes</a:t>
            </a:r>
            <a:r>
              <a:rPr lang="en-US" dirty="0" smtClean="0"/>
              <a:t> </a:t>
            </a:r>
            <a:r>
              <a:rPr lang="en-US" dirty="0" err="1" smtClean="0"/>
              <a:t>para</a:t>
            </a:r>
            <a:r>
              <a:rPr lang="en-US" dirty="0"/>
              <a:t> </a:t>
            </a:r>
            <a:r>
              <a:rPr lang="en-US" dirty="0" err="1" smtClean="0"/>
              <a:t>concretizar</a:t>
            </a:r>
            <a:r>
              <a:rPr lang="en-US" dirty="0" smtClean="0"/>
              <a:t> </a:t>
            </a:r>
            <a:r>
              <a:rPr lang="en-US" dirty="0" err="1" smtClean="0"/>
              <a:t>ou</a:t>
            </a:r>
            <a:r>
              <a:rPr lang="en-US" dirty="0" smtClean="0"/>
              <a:t> </a:t>
            </a:r>
            <a:r>
              <a:rPr lang="en-US" dirty="0" err="1" smtClean="0"/>
              <a:t>não</a:t>
            </a:r>
            <a:r>
              <a:rPr lang="en-US" dirty="0" smtClean="0"/>
              <a:t> as </a:t>
            </a:r>
            <a:r>
              <a:rPr lang="en-US" dirty="0" err="1" smtClean="0"/>
              <a:t>possibilidaes</a:t>
            </a:r>
            <a:r>
              <a:rPr lang="en-US" dirty="0" smtClean="0"/>
              <a:t>, </a:t>
            </a:r>
            <a:r>
              <a:rPr lang="en-US" dirty="0" err="1" smtClean="0"/>
              <a:t>conforme</a:t>
            </a:r>
            <a:r>
              <a:rPr lang="en-US" dirty="0" smtClean="0"/>
              <a:t> as </a:t>
            </a:r>
            <a:r>
              <a:rPr lang="en-US" dirty="0" err="1" smtClean="0"/>
              <a:t>solicitações</a:t>
            </a:r>
            <a:r>
              <a:rPr lang="en-US" dirty="0" smtClean="0"/>
              <a:t> e </a:t>
            </a:r>
            <a:r>
              <a:rPr lang="en-US" dirty="0" err="1" smtClean="0"/>
              <a:t>recursos</a:t>
            </a:r>
            <a:r>
              <a:rPr lang="en-US" dirty="0" smtClean="0"/>
              <a:t> do </a:t>
            </a:r>
            <a:r>
              <a:rPr lang="en-US" dirty="0" err="1" smtClean="0"/>
              <a:t>meio</a:t>
            </a:r>
            <a:r>
              <a:rPr lang="en-US" dirty="0" smtClean="0"/>
              <a:t>), </a:t>
            </a:r>
            <a:r>
              <a:rPr lang="en-US" dirty="0" err="1" smtClean="0"/>
              <a:t>os</a:t>
            </a:r>
            <a:r>
              <a:rPr lang="en-US" dirty="0" smtClean="0"/>
              <a:t> </a:t>
            </a:r>
            <a:r>
              <a:rPr lang="en-US" dirty="0" err="1" smtClean="0"/>
              <a:t>estágiso</a:t>
            </a:r>
            <a:r>
              <a:rPr lang="en-US" dirty="0" smtClean="0"/>
              <a:t> </a:t>
            </a:r>
            <a:r>
              <a:rPr lang="en-US" dirty="0" err="1" smtClean="0"/>
              <a:t>propostors</a:t>
            </a:r>
            <a:r>
              <a:rPr lang="en-US" dirty="0" smtClean="0"/>
              <a:t> </a:t>
            </a:r>
            <a:r>
              <a:rPr lang="en-US" dirty="0" err="1" smtClean="0"/>
              <a:t>pela</a:t>
            </a:r>
            <a:r>
              <a:rPr lang="en-US" dirty="0" smtClean="0"/>
              <a:t> </a:t>
            </a:r>
            <a:r>
              <a:rPr lang="en-US" dirty="0" err="1" smtClean="0"/>
              <a:t>psicogenética</a:t>
            </a:r>
            <a:r>
              <a:rPr lang="en-US" dirty="0" smtClean="0"/>
              <a:t> </a:t>
            </a:r>
            <a:r>
              <a:rPr lang="en-US" dirty="0" err="1" smtClean="0"/>
              <a:t>walloniana</a:t>
            </a:r>
            <a:r>
              <a:rPr lang="en-US" dirty="0" smtClean="0"/>
              <a:t> </a:t>
            </a:r>
            <a:r>
              <a:rPr lang="en-US" dirty="0" err="1" smtClean="0"/>
              <a:t>são</a:t>
            </a:r>
            <a:r>
              <a:rPr lang="en-US" dirty="0" smtClean="0"/>
              <a:t> </a:t>
            </a:r>
            <a:r>
              <a:rPr lang="en-US" dirty="0" err="1" smtClean="0"/>
              <a:t>os</a:t>
            </a:r>
            <a:r>
              <a:rPr lang="en-US" dirty="0" smtClean="0"/>
              <a:t> </a:t>
            </a:r>
            <a:r>
              <a:rPr lang="en-US" dirty="0" err="1" smtClean="0"/>
              <a:t>seguintes</a:t>
            </a:r>
            <a:r>
              <a:rPr lang="en-US" dirty="0" smtClean="0"/>
              <a:t>: </a:t>
            </a:r>
          </a:p>
          <a:p>
            <a:pPr marL="0" indent="0" algn="just">
              <a:lnSpc>
                <a:spcPct val="170000"/>
              </a:lnSpc>
              <a:buNone/>
            </a:pPr>
            <a:r>
              <a:rPr lang="en-US" dirty="0"/>
              <a:t>	</a:t>
            </a:r>
            <a:r>
              <a:rPr lang="en-US" dirty="0" smtClean="0"/>
              <a:t>	</a:t>
            </a:r>
            <a:r>
              <a:rPr lang="en-US" dirty="0" err="1" smtClean="0"/>
              <a:t>Impulsivo-emocional</a:t>
            </a:r>
            <a:r>
              <a:rPr lang="en-US" dirty="0" smtClean="0"/>
              <a:t> (de zero a um </a:t>
            </a:r>
            <a:r>
              <a:rPr lang="en-US" dirty="0" err="1" smtClean="0"/>
              <a:t>ano</a:t>
            </a:r>
            <a:r>
              <a:rPr lang="en-US" dirty="0" smtClean="0"/>
              <a:t>)</a:t>
            </a:r>
          </a:p>
          <a:p>
            <a:pPr marL="0" indent="0" algn="just">
              <a:lnSpc>
                <a:spcPct val="170000"/>
              </a:lnSpc>
              <a:buNone/>
            </a:pPr>
            <a:r>
              <a:rPr lang="en-US" dirty="0"/>
              <a:t>	</a:t>
            </a:r>
            <a:r>
              <a:rPr lang="en-US" dirty="0" smtClean="0"/>
              <a:t>	</a:t>
            </a:r>
            <a:r>
              <a:rPr lang="en-US" dirty="0" err="1" smtClean="0"/>
              <a:t>Sensório</a:t>
            </a:r>
            <a:r>
              <a:rPr lang="en-US" dirty="0" smtClean="0"/>
              <a:t>-motor e </a:t>
            </a:r>
            <a:r>
              <a:rPr lang="en-US" dirty="0" err="1" smtClean="0"/>
              <a:t>projetivo</a:t>
            </a:r>
            <a:r>
              <a:rPr lang="en-US" dirty="0" smtClean="0"/>
              <a:t> (de um a tr6es </a:t>
            </a:r>
            <a:r>
              <a:rPr lang="en-US" dirty="0" err="1" smtClean="0"/>
              <a:t>anos</a:t>
            </a:r>
            <a:r>
              <a:rPr lang="en-US" dirty="0" smtClean="0"/>
              <a:t>)</a:t>
            </a:r>
          </a:p>
          <a:p>
            <a:pPr marL="0" indent="0" algn="just">
              <a:lnSpc>
                <a:spcPct val="170000"/>
              </a:lnSpc>
              <a:buNone/>
            </a:pPr>
            <a:r>
              <a:rPr lang="en-US" dirty="0"/>
              <a:t>	</a:t>
            </a:r>
            <a:r>
              <a:rPr lang="en-US" dirty="0" smtClean="0"/>
              <a:t>	</a:t>
            </a:r>
            <a:r>
              <a:rPr lang="en-US" dirty="0" err="1" smtClean="0"/>
              <a:t>Personalismo</a:t>
            </a:r>
            <a:r>
              <a:rPr lang="en-US" dirty="0" smtClean="0"/>
              <a:t> (de </a:t>
            </a:r>
            <a:r>
              <a:rPr lang="en-US" dirty="0" err="1" smtClean="0"/>
              <a:t>três</a:t>
            </a:r>
            <a:r>
              <a:rPr lang="en-US" dirty="0" smtClean="0"/>
              <a:t> a </a:t>
            </a:r>
            <a:r>
              <a:rPr lang="en-US" dirty="0" err="1" smtClean="0"/>
              <a:t>seis</a:t>
            </a:r>
            <a:r>
              <a:rPr lang="en-US" dirty="0" smtClean="0"/>
              <a:t> </a:t>
            </a:r>
            <a:r>
              <a:rPr lang="en-US" dirty="0" err="1" smtClean="0"/>
              <a:t>anos</a:t>
            </a:r>
            <a:r>
              <a:rPr lang="en-US" dirty="0" smtClean="0"/>
              <a:t>)</a:t>
            </a:r>
          </a:p>
          <a:p>
            <a:pPr marL="0" indent="0" algn="just">
              <a:lnSpc>
                <a:spcPct val="170000"/>
              </a:lnSpc>
              <a:buNone/>
            </a:pPr>
            <a:r>
              <a:rPr lang="en-US" dirty="0"/>
              <a:t>	</a:t>
            </a:r>
            <a:r>
              <a:rPr lang="en-US" dirty="0" smtClean="0"/>
              <a:t>	</a:t>
            </a:r>
            <a:r>
              <a:rPr lang="en-US" dirty="0" err="1" smtClean="0"/>
              <a:t>Categoraial</a:t>
            </a:r>
            <a:r>
              <a:rPr lang="en-US" dirty="0" smtClean="0"/>
              <a:t> (de </a:t>
            </a:r>
            <a:r>
              <a:rPr lang="en-US" dirty="0" err="1" smtClean="0"/>
              <a:t>seis</a:t>
            </a:r>
            <a:r>
              <a:rPr lang="en-US" dirty="0" smtClean="0"/>
              <a:t> a </a:t>
            </a:r>
            <a:r>
              <a:rPr lang="en-US" dirty="0" err="1" smtClean="0"/>
              <a:t>onze</a:t>
            </a:r>
            <a:r>
              <a:rPr lang="en-US" dirty="0" smtClean="0"/>
              <a:t> </a:t>
            </a:r>
            <a:r>
              <a:rPr lang="en-US" dirty="0" err="1" smtClean="0"/>
              <a:t>anos</a:t>
            </a:r>
            <a:r>
              <a:rPr lang="en-US" dirty="0" smtClean="0"/>
              <a:t>)</a:t>
            </a:r>
          </a:p>
          <a:p>
            <a:pPr marL="0" indent="0" algn="just">
              <a:lnSpc>
                <a:spcPct val="170000"/>
              </a:lnSpc>
              <a:buNone/>
            </a:pPr>
            <a:r>
              <a:rPr lang="en-US" dirty="0"/>
              <a:t>	</a:t>
            </a:r>
            <a:r>
              <a:rPr lang="en-US" dirty="0" smtClean="0"/>
              <a:t>	</a:t>
            </a:r>
            <a:r>
              <a:rPr lang="en-US" dirty="0" err="1" smtClean="0"/>
              <a:t>Puberdade</a:t>
            </a:r>
            <a:r>
              <a:rPr lang="en-US" dirty="0" smtClean="0"/>
              <a:t> e </a:t>
            </a:r>
            <a:r>
              <a:rPr lang="en-US" dirty="0" err="1" smtClean="0"/>
              <a:t>adolescência</a:t>
            </a:r>
            <a:r>
              <a:rPr lang="en-US" dirty="0" smtClean="0"/>
              <a:t> (de </a:t>
            </a:r>
            <a:r>
              <a:rPr lang="en-US" dirty="0" err="1" smtClean="0"/>
              <a:t>onze</a:t>
            </a:r>
            <a:r>
              <a:rPr lang="en-US" dirty="0" smtClean="0"/>
              <a:t> </a:t>
            </a:r>
            <a:r>
              <a:rPr lang="en-US" dirty="0" err="1" smtClean="0"/>
              <a:t>em</a:t>
            </a:r>
            <a:r>
              <a:rPr lang="en-US" dirty="0" smtClean="0"/>
              <a:t> </a:t>
            </a:r>
            <a:r>
              <a:rPr lang="en-US" dirty="0" err="1" smtClean="0"/>
              <a:t>diante</a:t>
            </a:r>
            <a:r>
              <a:rPr lang="en-US" dirty="0" smtClean="0"/>
              <a:t>)</a:t>
            </a:r>
          </a:p>
          <a:p>
            <a:pPr marL="0" indent="0" algn="just">
              <a:lnSpc>
                <a:spcPct val="170000"/>
              </a:lnSpc>
              <a:buNone/>
            </a:pPr>
            <a:r>
              <a:rPr lang="en-US" dirty="0" smtClean="0"/>
              <a:t>											(</a:t>
            </a:r>
            <a:r>
              <a:rPr lang="en-US" dirty="0"/>
              <a:t>A</a:t>
            </a:r>
            <a:r>
              <a:rPr lang="en-US" dirty="0" smtClean="0"/>
              <a:t>lmeida &amp; </a:t>
            </a:r>
            <a:r>
              <a:rPr lang="en-US" dirty="0" err="1" smtClean="0"/>
              <a:t>Mohoney</a:t>
            </a:r>
            <a:r>
              <a:rPr lang="en-US" dirty="0" smtClean="0"/>
              <a:t>, 2011, p. 102)</a:t>
            </a:r>
          </a:p>
        </p:txBody>
      </p:sp>
      <p:sp>
        <p:nvSpPr>
          <p:cNvPr id="4" name="Slide Number Placeholder 3"/>
          <p:cNvSpPr>
            <a:spLocks noGrp="1"/>
          </p:cNvSpPr>
          <p:nvPr>
            <p:ph type="sldNum" sz="quarter" idx="12"/>
          </p:nvPr>
        </p:nvSpPr>
        <p:spPr/>
        <p:txBody>
          <a:bodyPr/>
          <a:lstStyle/>
          <a:p>
            <a:fld id="{55C99EAA-D3A5-EC42-B47C-72599F453DF1}" type="slidenum">
              <a:rPr lang="en-US" smtClean="0"/>
              <a:pPr/>
              <a:t>30</a:t>
            </a:fld>
            <a:endParaRPr lang="en-US"/>
          </a:p>
        </p:txBody>
      </p:sp>
    </p:spTree>
    <p:extLst>
      <p:ext uri="{BB962C8B-B14F-4D97-AF65-F5344CB8AC3E}">
        <p14:creationId xmlns:p14="http://schemas.microsoft.com/office/powerpoint/2010/main" val="2498587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smtClean="0">
                <a:solidFill>
                  <a:srgbClr val="FF0000"/>
                </a:solidFill>
              </a:rPr>
              <a:t>O </a:t>
            </a:r>
            <a:r>
              <a:rPr lang="en-US" sz="2400" b="1" dirty="0" err="1" smtClean="0">
                <a:solidFill>
                  <a:srgbClr val="FF0000"/>
                </a:solidFill>
              </a:rPr>
              <a:t>ser</a:t>
            </a:r>
            <a:r>
              <a:rPr lang="en-US" sz="2400" b="1" dirty="0" smtClean="0">
                <a:solidFill>
                  <a:srgbClr val="FF0000"/>
                </a:solidFill>
              </a:rPr>
              <a:t> </a:t>
            </a:r>
            <a:r>
              <a:rPr lang="en-US" sz="2400" b="1" dirty="0" err="1" smtClean="0">
                <a:solidFill>
                  <a:srgbClr val="FF0000"/>
                </a:solidFill>
              </a:rPr>
              <a:t>humano</a:t>
            </a:r>
            <a:r>
              <a:rPr lang="en-US" sz="2400" b="1" dirty="0" smtClean="0">
                <a:solidFill>
                  <a:srgbClr val="FF0000"/>
                </a:solidFill>
              </a:rPr>
              <a:t>, </a:t>
            </a:r>
            <a:r>
              <a:rPr lang="en-US" sz="2400" b="1" dirty="0" err="1" smtClean="0">
                <a:solidFill>
                  <a:srgbClr val="FF0000"/>
                </a:solidFill>
              </a:rPr>
              <a:t>indissociavelmente</a:t>
            </a:r>
            <a:r>
              <a:rPr lang="en-US" sz="2400" b="1" dirty="0" smtClean="0">
                <a:solidFill>
                  <a:srgbClr val="FF0000"/>
                </a:solidFill>
              </a:rPr>
              <a:t> </a:t>
            </a:r>
            <a:r>
              <a:rPr lang="en-US" sz="2400" b="1" dirty="0" err="1" smtClean="0">
                <a:solidFill>
                  <a:srgbClr val="FF0000"/>
                </a:solidFill>
              </a:rPr>
              <a:t>biológico</a:t>
            </a:r>
            <a:r>
              <a:rPr lang="en-US" sz="2400" b="1" dirty="0" smtClean="0">
                <a:solidFill>
                  <a:srgbClr val="FF0000"/>
                </a:solidFill>
              </a:rPr>
              <a:t> e social</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endParaRPr lang="pt-BR" sz="1800" dirty="0" smtClean="0"/>
          </a:p>
          <a:p>
            <a:pPr marL="0" indent="0" algn="just">
              <a:lnSpc>
                <a:spcPct val="150000"/>
              </a:lnSpc>
              <a:buNone/>
            </a:pPr>
            <a:r>
              <a:rPr lang="pt-BR" sz="1800" dirty="0" smtClean="0"/>
              <a:t>A </a:t>
            </a:r>
            <a:r>
              <a:rPr lang="pt-BR" sz="1800" dirty="0"/>
              <a:t>existência do homem, ser indissociavelmente biológico e social, se dá entre as exigências do organismo e as da sociedade, entre os mundos contraditórios da matéria viva e da consciência. O estudo do psiquismo não deve, portanto, desconsiderar nenhum desses fatores, nem tampouco trata-los como termos independentes; deve ser situado entre o campo das ciências naturais e sociais. Para constituir-se como ciência, a psicologia precisa dar um passo decisivo no sentido de unir o espírito e a matéria, o orgânico e o psíquico</a:t>
            </a:r>
            <a:r>
              <a:rPr lang="pt-BR" sz="1800" dirty="0" smtClean="0"/>
              <a:t>. </a:t>
            </a:r>
            <a:r>
              <a:rPr lang="pt-BR" sz="1800" dirty="0" smtClean="0">
                <a:solidFill>
                  <a:srgbClr val="0000FF"/>
                </a:solidFill>
              </a:rPr>
              <a:t>(</a:t>
            </a:r>
            <a:r>
              <a:rPr lang="pt-BR" sz="1800" dirty="0">
                <a:solidFill>
                  <a:srgbClr val="0000FF"/>
                </a:solidFill>
              </a:rPr>
              <a:t>Galvão, 1996, p. </a:t>
            </a:r>
            <a:r>
              <a:rPr lang="pt-BR" sz="1800" dirty="0" smtClean="0">
                <a:solidFill>
                  <a:srgbClr val="0000FF"/>
                </a:solidFill>
              </a:rPr>
              <a:t>30)</a:t>
            </a:r>
            <a:endParaRPr lang="pt-BR" sz="1800" dirty="0">
              <a:solidFill>
                <a:srgbClr val="0000FF"/>
              </a:solidFill>
            </a:endParaRPr>
          </a:p>
          <a:p>
            <a:pPr marL="0" indent="0">
              <a:lnSpc>
                <a:spcPct val="150000"/>
              </a:lnSpc>
              <a:buNone/>
            </a:pPr>
            <a:endParaRPr lang="pt-BR" sz="2000" dirty="0"/>
          </a:p>
          <a:p>
            <a:pPr marL="0" indent="0">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31</a:t>
            </a:fld>
            <a:endParaRPr lang="en-US"/>
          </a:p>
        </p:txBody>
      </p:sp>
    </p:spTree>
    <p:extLst>
      <p:ext uri="{BB962C8B-B14F-4D97-AF65-F5344CB8AC3E}">
        <p14:creationId xmlns:p14="http://schemas.microsoft.com/office/powerpoint/2010/main" val="37873383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3. </a:t>
            </a:r>
            <a:r>
              <a:rPr lang="en-US" sz="2400" b="1" dirty="0" err="1" smtClean="0"/>
              <a:t>Fundamentos</a:t>
            </a:r>
            <a:r>
              <a:rPr lang="en-US" sz="2400" b="1" dirty="0" smtClean="0"/>
              <a:t/>
            </a:r>
            <a:br>
              <a:rPr lang="en-US" sz="2400" b="1" dirty="0" smtClean="0"/>
            </a:br>
            <a:r>
              <a:rPr lang="en-US" sz="2400" b="1" dirty="0" smtClean="0">
                <a:solidFill>
                  <a:srgbClr val="FF0000"/>
                </a:solidFill>
              </a:rPr>
              <a:t>A </a:t>
            </a:r>
            <a:r>
              <a:rPr lang="en-US" sz="2400" b="1" dirty="0" err="1" smtClean="0">
                <a:solidFill>
                  <a:srgbClr val="FF0000"/>
                </a:solidFill>
              </a:rPr>
              <a:t>preocupação</a:t>
            </a:r>
            <a:r>
              <a:rPr lang="en-US" sz="2400" b="1" dirty="0" smtClean="0">
                <a:solidFill>
                  <a:srgbClr val="FF0000"/>
                </a:solidFill>
              </a:rPr>
              <a:t> com a </a:t>
            </a:r>
            <a:r>
              <a:rPr lang="en-US" sz="2400" b="1" dirty="0" err="1" smtClean="0">
                <a:solidFill>
                  <a:srgbClr val="FF0000"/>
                </a:solidFill>
              </a:rPr>
              <a:t>psicogênese</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pt-BR" sz="2200" dirty="0" smtClean="0"/>
          </a:p>
          <a:p>
            <a:pPr marL="0" indent="0" algn="just">
              <a:lnSpc>
                <a:spcPct val="160000"/>
              </a:lnSpc>
              <a:buNone/>
            </a:pPr>
            <a:r>
              <a:rPr lang="pt-BR" sz="1800" dirty="0" smtClean="0"/>
              <a:t>A </a:t>
            </a:r>
            <a:r>
              <a:rPr lang="pt-BR" sz="1800" dirty="0"/>
              <a:t>psicologia genética estuda as origens, isto é, a gênese dos processos psíquicos. Partindo do mais simples, do que vem antes na cronologia de transformações por que passa o sujeito, a análise genética é, para </a:t>
            </a:r>
            <a:r>
              <a:rPr lang="pt-BR" sz="1800" dirty="0" err="1"/>
              <a:t>Wallon</a:t>
            </a:r>
            <a:r>
              <a:rPr lang="pt-BR" sz="1800" dirty="0"/>
              <a:t>, o único procedimento que não dissolve em elementos estanques e abstratos a totalidade da vida psíquica. Constitui-se, assim, no método de uma psicologia geral, concebida como conhecimento do adulto através da criança. </a:t>
            </a:r>
            <a:endParaRPr lang="en-US" sz="1800" dirty="0"/>
          </a:p>
          <a:p>
            <a:pPr marL="0" indent="0" algn="just">
              <a:lnSpc>
                <a:spcPct val="160000"/>
              </a:lnSpc>
              <a:buNone/>
            </a:pPr>
            <a:r>
              <a:rPr lang="pt-BR" sz="1800" dirty="0" smtClean="0">
                <a:solidFill>
                  <a:srgbClr val="0000FF"/>
                </a:solidFill>
              </a:rPr>
              <a:t>(</a:t>
            </a:r>
            <a:r>
              <a:rPr lang="pt-BR" sz="1800" dirty="0">
                <a:solidFill>
                  <a:srgbClr val="0000FF"/>
                </a:solidFill>
              </a:rPr>
              <a:t>Galvão, 1996, p. </a:t>
            </a:r>
            <a:r>
              <a:rPr lang="pt-BR" sz="1800" dirty="0" smtClean="0">
                <a:solidFill>
                  <a:srgbClr val="0000FF"/>
                </a:solidFill>
              </a:rPr>
              <a:t>31)</a:t>
            </a:r>
            <a:endParaRPr lang="pt-BR" sz="1800" dirty="0">
              <a:solidFill>
                <a:srgbClr val="0000FF"/>
              </a:solidFill>
            </a:endParaRPr>
          </a:p>
          <a:p>
            <a:pPr marL="0" indent="0" algn="just">
              <a:buNone/>
            </a:pPr>
            <a:endParaRPr lang="pt-BR" sz="2200" dirty="0"/>
          </a:p>
          <a:p>
            <a:pPr marL="0" indent="0">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32</a:t>
            </a:fld>
            <a:endParaRPr lang="en-US"/>
          </a:p>
        </p:txBody>
      </p:sp>
    </p:spTree>
    <p:extLst>
      <p:ext uri="{BB962C8B-B14F-4D97-AF65-F5344CB8AC3E}">
        <p14:creationId xmlns:p14="http://schemas.microsoft.com/office/powerpoint/2010/main" val="34366219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smtClean="0">
                <a:solidFill>
                  <a:srgbClr val="FF0000"/>
                </a:solidFill>
              </a:rPr>
              <a:t>A </a:t>
            </a:r>
            <a:r>
              <a:rPr lang="en-US" sz="2400" b="1" dirty="0" err="1" smtClean="0">
                <a:solidFill>
                  <a:srgbClr val="FF0000"/>
                </a:solidFill>
              </a:rPr>
              <a:t>Psicogênese</a:t>
            </a:r>
            <a:r>
              <a:rPr lang="en-US" sz="2400" b="1" dirty="0" smtClean="0">
                <a:solidFill>
                  <a:srgbClr val="FF0000"/>
                </a:solidFill>
              </a:rPr>
              <a:t> da </a:t>
            </a:r>
            <a:r>
              <a:rPr lang="en-US" sz="2400" b="1" dirty="0" err="1" smtClean="0">
                <a:solidFill>
                  <a:srgbClr val="FF0000"/>
                </a:solidFill>
              </a:rPr>
              <a:t>pessoa</a:t>
            </a:r>
            <a:r>
              <a:rPr lang="en-US" sz="2400" b="1" dirty="0" smtClean="0">
                <a:solidFill>
                  <a:srgbClr val="FF0000"/>
                </a:solidFill>
              </a:rPr>
              <a:t> </a:t>
            </a:r>
            <a:r>
              <a:rPr lang="en-US" sz="2400" b="1" dirty="0" err="1" smtClean="0">
                <a:solidFill>
                  <a:srgbClr val="FF0000"/>
                </a:solidFill>
              </a:rPr>
              <a:t>completa</a:t>
            </a:r>
            <a:endParaRPr lang="en-US" sz="2400" b="1"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endParaRPr lang="pt-BR" sz="6400" dirty="0" smtClean="0"/>
          </a:p>
          <a:p>
            <a:pPr marL="0" indent="0" algn="just">
              <a:lnSpc>
                <a:spcPct val="170000"/>
              </a:lnSpc>
              <a:buNone/>
            </a:pPr>
            <a:r>
              <a:rPr lang="pt-BR" sz="6400" dirty="0" smtClean="0"/>
              <a:t>Recusando</a:t>
            </a:r>
            <a:r>
              <a:rPr lang="pt-BR" sz="6400" dirty="0"/>
              <a:t>-se a selecionar um único aspecto do ser humano e isolá-lo do conjunto, </a:t>
            </a:r>
            <a:r>
              <a:rPr lang="pt-BR" sz="6400" dirty="0" err="1"/>
              <a:t>Wallon</a:t>
            </a:r>
            <a:r>
              <a:rPr lang="pt-BR" sz="6400" dirty="0"/>
              <a:t> propõe o estudo integrado do desenvolvimento, ou seja, que este abarque os vários </a:t>
            </a:r>
            <a:r>
              <a:rPr lang="pt-BR" sz="6400" i="1" dirty="0"/>
              <a:t>campos funcionais </a:t>
            </a:r>
            <a:r>
              <a:rPr lang="pt-BR" sz="6400" dirty="0"/>
              <a:t>nos quais se distribui a atividade infantil (afetividade, motricidade, inteligência)</a:t>
            </a:r>
            <a:r>
              <a:rPr lang="pt-BR" sz="6400" dirty="0" smtClean="0"/>
              <a:t>.</a:t>
            </a:r>
          </a:p>
          <a:p>
            <a:pPr marL="0" indent="0" algn="just">
              <a:lnSpc>
                <a:spcPct val="170000"/>
              </a:lnSpc>
              <a:buNone/>
            </a:pPr>
            <a:endParaRPr lang="pt-BR" sz="6400" dirty="0" smtClean="0"/>
          </a:p>
          <a:p>
            <a:pPr marL="0" indent="0" algn="just">
              <a:lnSpc>
                <a:spcPct val="170000"/>
              </a:lnSpc>
              <a:buNone/>
            </a:pPr>
            <a:r>
              <a:rPr lang="pt-BR" sz="6400" dirty="0" smtClean="0"/>
              <a:t>Vendo </a:t>
            </a:r>
            <a:r>
              <a:rPr lang="pt-BR" sz="6400" dirty="0"/>
              <a:t>o desenvolvimento do homem, ser “geneticamente social”, como processo em estreita dependência das condições concretas em que ocorre, propõe o estudo da criança contextualizada, isto é, nas suas relações com o meio. </a:t>
            </a:r>
          </a:p>
          <a:p>
            <a:pPr marL="0" indent="0" algn="just">
              <a:lnSpc>
                <a:spcPct val="170000"/>
              </a:lnSpc>
              <a:buNone/>
            </a:pPr>
            <a:r>
              <a:rPr lang="pt-BR" sz="6400" dirty="0" smtClean="0"/>
              <a:t>Podemos </a:t>
            </a:r>
            <a:r>
              <a:rPr lang="pt-BR" sz="6400" dirty="0"/>
              <a:t>definir o projeto teórico de </a:t>
            </a:r>
            <a:r>
              <a:rPr lang="pt-BR" sz="6400" dirty="0" err="1"/>
              <a:t>Wallon</a:t>
            </a:r>
            <a:r>
              <a:rPr lang="pt-BR" sz="6400" dirty="0"/>
              <a:t> como a elaboração de uma psicogênese da pessoa completa</a:t>
            </a:r>
            <a:r>
              <a:rPr lang="pt-BR" sz="6400" dirty="0" smtClean="0"/>
              <a:t>.</a:t>
            </a:r>
          </a:p>
          <a:p>
            <a:pPr marL="0" indent="0" algn="r">
              <a:lnSpc>
                <a:spcPct val="170000"/>
              </a:lnSpc>
              <a:buNone/>
            </a:pPr>
            <a:r>
              <a:rPr lang="pt-BR" sz="4800" dirty="0" smtClean="0"/>
              <a:t> </a:t>
            </a:r>
            <a:r>
              <a:rPr lang="pt-BR" sz="4800" dirty="0" smtClean="0">
                <a:solidFill>
                  <a:srgbClr val="0000FF"/>
                </a:solidFill>
              </a:rPr>
              <a:t>(</a:t>
            </a:r>
            <a:r>
              <a:rPr lang="pt-BR" sz="4800" dirty="0">
                <a:solidFill>
                  <a:srgbClr val="0000FF"/>
                </a:solidFill>
              </a:rPr>
              <a:t>Galvão, 1996, p. </a:t>
            </a:r>
            <a:r>
              <a:rPr lang="pt-BR" sz="4800" dirty="0" smtClean="0">
                <a:solidFill>
                  <a:srgbClr val="0000FF"/>
                </a:solidFill>
              </a:rPr>
              <a:t>32)</a:t>
            </a:r>
            <a:endParaRPr lang="pt-BR" sz="4800" dirty="0">
              <a:solidFill>
                <a:srgbClr val="0000FF"/>
              </a:solidFill>
            </a:endParaRPr>
          </a:p>
          <a:p>
            <a:pPr marL="0" indent="0" algn="just">
              <a:buNone/>
            </a:pPr>
            <a:endParaRPr lang="pt-BR" dirty="0"/>
          </a:p>
          <a:p>
            <a:pPr algn="just"/>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33</a:t>
            </a:fld>
            <a:endParaRPr lang="en-US"/>
          </a:p>
        </p:txBody>
      </p:sp>
    </p:spTree>
    <p:extLst>
      <p:ext uri="{BB962C8B-B14F-4D97-AF65-F5344CB8AC3E}">
        <p14:creationId xmlns:p14="http://schemas.microsoft.com/office/powerpoint/2010/main" val="208273374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a:r>
            <a:br>
              <a:rPr lang="en-US" sz="3200" b="1" dirty="0" smtClean="0"/>
            </a:br>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smtClean="0">
                <a:solidFill>
                  <a:srgbClr val="FF0000"/>
                </a:solidFill>
              </a:rPr>
              <a:t>A </a:t>
            </a:r>
            <a:r>
              <a:rPr lang="en-US" sz="2400" b="1" dirty="0" err="1" smtClean="0">
                <a:solidFill>
                  <a:srgbClr val="FF0000"/>
                </a:solidFill>
              </a:rPr>
              <a:t>dinâmica</a:t>
            </a:r>
            <a:r>
              <a:rPr lang="en-US" sz="2400" b="1" dirty="0" smtClean="0">
                <a:solidFill>
                  <a:srgbClr val="FF0000"/>
                </a:solidFill>
              </a:rPr>
              <a:t> do </a:t>
            </a:r>
            <a:r>
              <a:rPr lang="en-US" sz="2400" b="1" dirty="0" err="1" smtClean="0">
                <a:solidFill>
                  <a:srgbClr val="FF0000"/>
                </a:solidFill>
              </a:rPr>
              <a:t>desenvolvimento</a:t>
            </a:r>
            <a:r>
              <a:rPr lang="en-US" sz="2400" b="1" dirty="0" smtClean="0">
                <a:solidFill>
                  <a:srgbClr val="FF0000"/>
                </a:solidFill>
              </a:rPr>
              <a:t> </a:t>
            </a:r>
            <a:r>
              <a:rPr lang="en-US" sz="2400" b="1" dirty="0" err="1" smtClean="0">
                <a:solidFill>
                  <a:srgbClr val="FF0000"/>
                </a:solidFill>
              </a:rPr>
              <a:t>infantil</a:t>
            </a:r>
            <a:r>
              <a:rPr lang="en-US" sz="2800" b="1" dirty="0" smtClean="0">
                <a:solidFill>
                  <a:srgbClr val="FF0000"/>
                </a:solidFill>
              </a:rPr>
              <a:t/>
            </a:r>
            <a:br>
              <a:rPr lang="en-US" sz="2800" b="1" dirty="0" smtClean="0">
                <a:solidFill>
                  <a:srgbClr val="FF0000"/>
                </a:solidFill>
              </a:rPr>
            </a:br>
            <a:endParaRPr lang="en-US" sz="28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70000"/>
              </a:lnSpc>
              <a:buNone/>
            </a:pPr>
            <a:endParaRPr lang="en-US" sz="1500" dirty="0" smtClean="0"/>
          </a:p>
          <a:p>
            <a:pPr marL="0" indent="0" algn="just">
              <a:lnSpc>
                <a:spcPct val="170000"/>
              </a:lnSpc>
              <a:buNone/>
            </a:pPr>
            <a:r>
              <a:rPr lang="en-US" sz="1500" dirty="0" smtClean="0"/>
              <a:t>No </a:t>
            </a:r>
            <a:r>
              <a:rPr lang="en-US" sz="1500" dirty="0" err="1" smtClean="0"/>
              <a:t>desenvolvimento</a:t>
            </a:r>
            <a:r>
              <a:rPr lang="en-US" sz="1500" dirty="0" smtClean="0"/>
              <a:t> </a:t>
            </a:r>
            <a:r>
              <a:rPr lang="en-US" sz="1500" dirty="0" err="1" smtClean="0"/>
              <a:t>humano</a:t>
            </a:r>
            <a:r>
              <a:rPr lang="en-US" sz="1500" dirty="0" smtClean="0"/>
              <a:t> </a:t>
            </a:r>
            <a:r>
              <a:rPr lang="en-US" sz="1500" dirty="0" err="1" smtClean="0"/>
              <a:t>podemos</a:t>
            </a:r>
            <a:r>
              <a:rPr lang="en-US" sz="1500" dirty="0" smtClean="0"/>
              <a:t> </a:t>
            </a:r>
            <a:r>
              <a:rPr lang="en-US" sz="1500" dirty="0" err="1" smtClean="0"/>
              <a:t>identificar</a:t>
            </a:r>
            <a:r>
              <a:rPr lang="en-US" sz="1500" dirty="0" smtClean="0"/>
              <a:t> a </a:t>
            </a:r>
            <a:r>
              <a:rPr lang="en-US" sz="1500" dirty="0" err="1" smtClean="0"/>
              <a:t>existência</a:t>
            </a:r>
            <a:r>
              <a:rPr lang="en-US" sz="1500" dirty="0" smtClean="0"/>
              <a:t> de </a:t>
            </a:r>
            <a:r>
              <a:rPr lang="en-US" sz="1500" dirty="0" err="1" smtClean="0"/>
              <a:t>estapas</a:t>
            </a:r>
            <a:r>
              <a:rPr lang="en-US" sz="1500" dirty="0" smtClean="0"/>
              <a:t> </a:t>
            </a:r>
            <a:r>
              <a:rPr lang="en-US" sz="1500" dirty="0" err="1" smtClean="0"/>
              <a:t>claramente</a:t>
            </a:r>
            <a:r>
              <a:rPr lang="en-US" sz="1500" dirty="0" smtClean="0"/>
              <a:t> </a:t>
            </a:r>
            <a:r>
              <a:rPr lang="en-US" sz="1500" dirty="0" err="1" smtClean="0"/>
              <a:t>diferenciadas</a:t>
            </a:r>
            <a:r>
              <a:rPr lang="en-US" sz="1500" dirty="0" smtClean="0"/>
              <a:t>, </a:t>
            </a:r>
            <a:r>
              <a:rPr lang="en-US" sz="1500" dirty="0" err="1" smtClean="0"/>
              <a:t>caracterizadas</a:t>
            </a:r>
            <a:r>
              <a:rPr lang="en-US" sz="1500" dirty="0" smtClean="0"/>
              <a:t> </a:t>
            </a:r>
            <a:r>
              <a:rPr lang="en-US" sz="1500" dirty="0" err="1" smtClean="0"/>
              <a:t>por</a:t>
            </a:r>
            <a:r>
              <a:rPr lang="en-US" sz="1500" dirty="0" smtClean="0"/>
              <a:t> um </a:t>
            </a:r>
            <a:r>
              <a:rPr lang="en-US" sz="1500" dirty="0" err="1" smtClean="0"/>
              <a:t>conjunto</a:t>
            </a:r>
            <a:r>
              <a:rPr lang="en-US" sz="1500" dirty="0" smtClean="0"/>
              <a:t> de </a:t>
            </a:r>
            <a:r>
              <a:rPr lang="en-US" sz="1500" dirty="0" err="1" smtClean="0">
                <a:solidFill>
                  <a:srgbClr val="0000FF"/>
                </a:solidFill>
              </a:rPr>
              <a:t>necessidades</a:t>
            </a:r>
            <a:r>
              <a:rPr lang="en-US" sz="1500" dirty="0" smtClean="0">
                <a:solidFill>
                  <a:srgbClr val="0000FF"/>
                </a:solidFill>
              </a:rPr>
              <a:t> </a:t>
            </a:r>
            <a:r>
              <a:rPr lang="en-US" sz="1500" dirty="0" smtClean="0"/>
              <a:t>e de </a:t>
            </a:r>
            <a:r>
              <a:rPr lang="en-US" sz="1500" dirty="0" err="1" smtClean="0">
                <a:solidFill>
                  <a:srgbClr val="0000FF"/>
                </a:solidFill>
              </a:rPr>
              <a:t>interesses</a:t>
            </a:r>
            <a:r>
              <a:rPr lang="en-US" sz="1500" dirty="0" smtClean="0">
                <a:solidFill>
                  <a:srgbClr val="0000FF"/>
                </a:solidFill>
              </a:rPr>
              <a:t> </a:t>
            </a:r>
            <a:r>
              <a:rPr lang="en-US" sz="1500" dirty="0" err="1" smtClean="0"/>
              <a:t>que</a:t>
            </a:r>
            <a:r>
              <a:rPr lang="en-US" sz="1500" dirty="0" smtClean="0"/>
              <a:t> </a:t>
            </a:r>
            <a:r>
              <a:rPr lang="en-US" sz="1500" dirty="0" err="1" smtClean="0"/>
              <a:t>lhe</a:t>
            </a:r>
            <a:r>
              <a:rPr lang="en-US" sz="1500" dirty="0" smtClean="0"/>
              <a:t> </a:t>
            </a:r>
            <a:r>
              <a:rPr lang="en-US" sz="1500" dirty="0" err="1" smtClean="0"/>
              <a:t>garantem</a:t>
            </a:r>
            <a:r>
              <a:rPr lang="en-US" sz="1500" dirty="0" smtClean="0"/>
              <a:t> </a:t>
            </a:r>
            <a:r>
              <a:rPr lang="en-US" sz="1500" dirty="0" err="1" smtClean="0"/>
              <a:t>coerência</a:t>
            </a:r>
            <a:r>
              <a:rPr lang="en-US" sz="1500" dirty="0" smtClean="0"/>
              <a:t> e </a:t>
            </a:r>
            <a:r>
              <a:rPr lang="en-US" sz="1500" dirty="0" err="1" smtClean="0"/>
              <a:t>unidade</a:t>
            </a:r>
            <a:r>
              <a:rPr lang="en-US" sz="1500" dirty="0" smtClean="0"/>
              <a:t>. </a:t>
            </a:r>
            <a:r>
              <a:rPr lang="en-US" sz="1500" dirty="0" err="1" smtClean="0"/>
              <a:t>Sucedem</a:t>
            </a:r>
            <a:r>
              <a:rPr lang="en-US" sz="1500" dirty="0" smtClean="0"/>
              <a:t>-se </a:t>
            </a:r>
            <a:r>
              <a:rPr lang="en-US" sz="1500" dirty="0" err="1" smtClean="0"/>
              <a:t>uma</a:t>
            </a:r>
            <a:r>
              <a:rPr lang="en-US" sz="1500" dirty="0" smtClean="0"/>
              <a:t> </a:t>
            </a:r>
            <a:r>
              <a:rPr lang="en-US" sz="1500" dirty="0" err="1" smtClean="0"/>
              <a:t>ordem</a:t>
            </a:r>
            <a:r>
              <a:rPr lang="en-US" sz="1500" dirty="0" smtClean="0"/>
              <a:t> </a:t>
            </a:r>
            <a:r>
              <a:rPr lang="en-US" sz="1500" dirty="0" err="1" smtClean="0"/>
              <a:t>necessária</a:t>
            </a:r>
            <a:r>
              <a:rPr lang="en-US" sz="1500" dirty="0" smtClean="0"/>
              <a:t>, </a:t>
            </a:r>
            <a:r>
              <a:rPr lang="en-US" sz="1500" dirty="0" err="1" smtClean="0"/>
              <a:t>cada</a:t>
            </a:r>
            <a:r>
              <a:rPr lang="en-US" sz="1500" dirty="0" smtClean="0"/>
              <a:t> </a:t>
            </a:r>
            <a:r>
              <a:rPr lang="en-US" sz="1500" dirty="0" err="1" smtClean="0"/>
              <a:t>uma</a:t>
            </a:r>
            <a:r>
              <a:rPr lang="en-US" sz="1500" dirty="0" smtClean="0"/>
              <a:t> </a:t>
            </a:r>
            <a:r>
              <a:rPr lang="en-US" sz="1500" dirty="0" err="1" smtClean="0"/>
              <a:t>sendo</a:t>
            </a:r>
            <a:r>
              <a:rPr lang="en-US" sz="1500" dirty="0" smtClean="0"/>
              <a:t> a </a:t>
            </a:r>
            <a:r>
              <a:rPr lang="en-US" sz="1500" dirty="0" err="1" smtClean="0"/>
              <a:t>preparação</a:t>
            </a:r>
            <a:r>
              <a:rPr lang="en-US" sz="1500" dirty="0" smtClean="0"/>
              <a:t> </a:t>
            </a:r>
            <a:r>
              <a:rPr lang="en-US" sz="1500" dirty="0" err="1" smtClean="0"/>
              <a:t>indispensável</a:t>
            </a:r>
            <a:r>
              <a:rPr lang="en-US" sz="1500" dirty="0" smtClean="0"/>
              <a:t> </a:t>
            </a:r>
            <a:r>
              <a:rPr lang="en-US" sz="1500" dirty="0" err="1" smtClean="0"/>
              <a:t>para</a:t>
            </a:r>
            <a:r>
              <a:rPr lang="en-US" sz="1500" dirty="0" smtClean="0"/>
              <a:t> o </a:t>
            </a:r>
            <a:r>
              <a:rPr lang="en-US" sz="1500" dirty="0" err="1" smtClean="0"/>
              <a:t>aparecimento</a:t>
            </a:r>
            <a:r>
              <a:rPr lang="en-US" sz="1500" dirty="0" smtClean="0"/>
              <a:t> das </a:t>
            </a:r>
            <a:r>
              <a:rPr lang="en-US" sz="1500" dirty="0" err="1" smtClean="0"/>
              <a:t>seguintes</a:t>
            </a:r>
            <a:r>
              <a:rPr lang="en-US" sz="1500" dirty="0" smtClean="0">
                <a:solidFill>
                  <a:srgbClr val="0000FF"/>
                </a:solidFill>
              </a:rPr>
              <a:t>. (</a:t>
            </a:r>
            <a:r>
              <a:rPr lang="en-US" sz="1500" dirty="0" err="1" smtClean="0">
                <a:solidFill>
                  <a:srgbClr val="0000FF"/>
                </a:solidFill>
              </a:rPr>
              <a:t>Galvão</a:t>
            </a:r>
            <a:r>
              <a:rPr lang="en-US" sz="1500" dirty="0" smtClean="0">
                <a:solidFill>
                  <a:srgbClr val="0000FF"/>
                </a:solidFill>
              </a:rPr>
              <a:t>, 1996, p. 39)</a:t>
            </a:r>
          </a:p>
          <a:p>
            <a:pPr marL="0" indent="0" algn="just">
              <a:lnSpc>
                <a:spcPct val="170000"/>
              </a:lnSpc>
              <a:buNone/>
            </a:pPr>
            <a:endParaRPr lang="en-US" sz="1500" dirty="0" smtClean="0"/>
          </a:p>
          <a:p>
            <a:pPr marL="0" indent="0" algn="just">
              <a:lnSpc>
                <a:spcPct val="170000"/>
              </a:lnSpc>
              <a:buNone/>
            </a:pPr>
            <a:r>
              <a:rPr lang="en-US" sz="1500" dirty="0" smtClean="0"/>
              <a:t>O </a:t>
            </a:r>
            <a:r>
              <a:rPr lang="en-US" sz="1500" dirty="0" err="1" smtClean="0"/>
              <a:t>meio</a:t>
            </a:r>
            <a:r>
              <a:rPr lang="en-US" sz="1500" dirty="0" smtClean="0"/>
              <a:t> </a:t>
            </a:r>
            <a:r>
              <a:rPr lang="en-US" sz="1500" dirty="0" err="1" smtClean="0"/>
              <a:t>não</a:t>
            </a:r>
            <a:r>
              <a:rPr lang="en-US" sz="1500" dirty="0" smtClean="0"/>
              <a:t> </a:t>
            </a:r>
            <a:r>
              <a:rPr lang="en-US" sz="1500" dirty="0" err="1" smtClean="0"/>
              <a:t>é</a:t>
            </a:r>
            <a:r>
              <a:rPr lang="en-US" sz="1500" dirty="0" smtClean="0"/>
              <a:t>, </a:t>
            </a:r>
            <a:r>
              <a:rPr lang="en-US" sz="1500" dirty="0" err="1" smtClean="0"/>
              <a:t>portanto</a:t>
            </a:r>
            <a:r>
              <a:rPr lang="en-US" sz="1500" dirty="0" smtClean="0"/>
              <a:t>, </a:t>
            </a:r>
            <a:r>
              <a:rPr lang="en-US" sz="1500" dirty="0" err="1" smtClean="0"/>
              <a:t>uma</a:t>
            </a:r>
            <a:r>
              <a:rPr lang="en-US" sz="1500" dirty="0" smtClean="0"/>
              <a:t> </a:t>
            </a:r>
            <a:r>
              <a:rPr lang="en-US" sz="1500" dirty="0" err="1" smtClean="0"/>
              <a:t>entidade</a:t>
            </a:r>
            <a:r>
              <a:rPr lang="en-US" sz="1500" dirty="0" smtClean="0"/>
              <a:t> </a:t>
            </a:r>
            <a:r>
              <a:rPr lang="en-US" sz="1500" dirty="0" err="1" smtClean="0"/>
              <a:t>estática</a:t>
            </a:r>
            <a:r>
              <a:rPr lang="en-US" sz="1500" dirty="0" smtClean="0"/>
              <a:t> e </a:t>
            </a:r>
            <a:r>
              <a:rPr lang="en-US" sz="1500" dirty="0" err="1" smtClean="0"/>
              <a:t>homogênea</a:t>
            </a:r>
            <a:r>
              <a:rPr lang="en-US" sz="1500" dirty="0" smtClean="0"/>
              <a:t>, mas </a:t>
            </a:r>
            <a:r>
              <a:rPr lang="en-US" sz="1500" dirty="0" err="1" smtClean="0"/>
              <a:t>trasnforma</a:t>
            </a:r>
            <a:r>
              <a:rPr lang="en-US" sz="1500" dirty="0" smtClean="0"/>
              <a:t>-se </a:t>
            </a:r>
            <a:r>
              <a:rPr lang="en-US" sz="1500" dirty="0" err="1" smtClean="0"/>
              <a:t>juntamente</a:t>
            </a:r>
            <a:r>
              <a:rPr lang="en-US" sz="1500" dirty="0" smtClean="0"/>
              <a:t> com a </a:t>
            </a:r>
            <a:r>
              <a:rPr lang="en-US" sz="1500" dirty="0" err="1" smtClean="0"/>
              <a:t>criança</a:t>
            </a:r>
            <a:r>
              <a:rPr lang="en-US" sz="1500" dirty="0" smtClean="0"/>
              <a:t>. </a:t>
            </a:r>
            <a:r>
              <a:rPr lang="en-US" sz="1500" dirty="0" smtClean="0">
                <a:solidFill>
                  <a:srgbClr val="0000FF"/>
                </a:solidFill>
              </a:rPr>
              <a:t>(</a:t>
            </a:r>
            <a:r>
              <a:rPr lang="en-US" sz="1500" dirty="0" err="1" smtClean="0">
                <a:solidFill>
                  <a:srgbClr val="0000FF"/>
                </a:solidFill>
              </a:rPr>
              <a:t>Galvão</a:t>
            </a:r>
            <a:r>
              <a:rPr lang="en-US" sz="1500" dirty="0" smtClean="0">
                <a:solidFill>
                  <a:srgbClr val="0000FF"/>
                </a:solidFill>
              </a:rPr>
              <a:t>, 1996, p. 40)</a:t>
            </a:r>
          </a:p>
          <a:p>
            <a:pPr marL="0" indent="0" algn="just">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34</a:t>
            </a:fld>
            <a:endParaRPr lang="en-US"/>
          </a:p>
        </p:txBody>
      </p:sp>
    </p:spTree>
    <p:extLst>
      <p:ext uri="{BB962C8B-B14F-4D97-AF65-F5344CB8AC3E}">
        <p14:creationId xmlns:p14="http://schemas.microsoft.com/office/powerpoint/2010/main" val="22150364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700" b="1" dirty="0" smtClean="0"/>
              <a:t>4. </a:t>
            </a:r>
            <a:r>
              <a:rPr lang="en-US" sz="2700" b="1" dirty="0" err="1" smtClean="0"/>
              <a:t>Aspetos</a:t>
            </a:r>
            <a:r>
              <a:rPr lang="en-US" sz="2700" b="1" dirty="0" smtClean="0"/>
              <a:t> </a:t>
            </a:r>
            <a:r>
              <a:rPr lang="en-US" sz="2700" b="1" dirty="0" err="1" smtClean="0"/>
              <a:t>Gerais</a:t>
            </a:r>
            <a:r>
              <a:rPr lang="en-US" sz="2700" b="1" dirty="0" smtClean="0"/>
              <a:t/>
            </a:r>
            <a:br>
              <a:rPr lang="en-US" sz="2700" b="1" dirty="0" smtClean="0"/>
            </a:br>
            <a:r>
              <a:rPr lang="en-US" sz="2700" b="1" dirty="0" err="1" smtClean="0">
                <a:solidFill>
                  <a:srgbClr val="FF0000"/>
                </a:solidFill>
              </a:rPr>
              <a:t>Princípios</a:t>
            </a:r>
            <a:r>
              <a:rPr lang="en-US" sz="2700" b="1" dirty="0">
                <a:solidFill>
                  <a:srgbClr val="FF0000"/>
                </a:solidFill>
              </a:rPr>
              <a:t> </a:t>
            </a:r>
            <a:r>
              <a:rPr lang="en-US" sz="2700" b="1" dirty="0" err="1" smtClean="0">
                <a:solidFill>
                  <a:srgbClr val="FF0000"/>
                </a:solidFill>
              </a:rPr>
              <a:t>funcionais</a:t>
            </a:r>
            <a:r>
              <a:rPr lang="en-US" sz="2700" b="1" dirty="0" smtClean="0">
                <a:solidFill>
                  <a:srgbClr val="FF0000"/>
                </a:solidFill>
              </a:rPr>
              <a:t> do </a:t>
            </a:r>
            <a:r>
              <a:rPr lang="en-US" sz="2700" b="1" dirty="0" err="1" smtClean="0">
                <a:solidFill>
                  <a:srgbClr val="FF0000"/>
                </a:solidFill>
              </a:rPr>
              <a:t>desenvolvimento</a:t>
            </a:r>
            <a:r>
              <a:rPr lang="en-US" sz="2700" b="1" dirty="0" smtClean="0">
                <a:solidFill>
                  <a:srgbClr val="FF0000"/>
                </a:solidFill>
              </a:rPr>
              <a:t/>
            </a:r>
            <a:br>
              <a:rPr lang="en-US" sz="2700" b="1" dirty="0" smtClean="0">
                <a:solidFill>
                  <a:srgbClr val="FF0000"/>
                </a:solidFill>
              </a:rPr>
            </a:br>
            <a:endParaRPr lang="en-US" sz="27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endParaRPr lang="en-US" sz="2000" dirty="0" smtClean="0"/>
          </a:p>
          <a:p>
            <a:pPr marL="0" indent="0" algn="just">
              <a:lnSpc>
                <a:spcPct val="150000"/>
              </a:lnSpc>
              <a:buNone/>
            </a:pPr>
            <a:r>
              <a:rPr lang="en-US" sz="1600" dirty="0" smtClean="0"/>
              <a:t>A </a:t>
            </a:r>
            <a:r>
              <a:rPr lang="en-US" sz="1600" dirty="0" err="1"/>
              <a:t>determinação</a:t>
            </a:r>
            <a:r>
              <a:rPr lang="en-US" sz="1600" dirty="0"/>
              <a:t> </a:t>
            </a:r>
            <a:r>
              <a:rPr lang="en-US" sz="1600" dirty="0" err="1"/>
              <a:t>recíproca</a:t>
            </a:r>
            <a:r>
              <a:rPr lang="en-US" sz="1600" dirty="0"/>
              <a:t> </a:t>
            </a:r>
            <a:r>
              <a:rPr lang="en-US" sz="1600" dirty="0" err="1"/>
              <a:t>que</a:t>
            </a:r>
            <a:r>
              <a:rPr lang="en-US" sz="1600" dirty="0"/>
              <a:t> se </a:t>
            </a:r>
            <a:r>
              <a:rPr lang="en-US" sz="1600" dirty="0" err="1"/>
              <a:t>estabelece</a:t>
            </a:r>
            <a:r>
              <a:rPr lang="en-US" sz="1600" dirty="0"/>
              <a:t> </a:t>
            </a:r>
            <a:r>
              <a:rPr lang="en-US" sz="1600" dirty="0" smtClean="0"/>
              <a:t>entre as </a:t>
            </a:r>
            <a:r>
              <a:rPr lang="en-US" sz="1600" dirty="0" err="1" smtClean="0"/>
              <a:t>condutas</a:t>
            </a:r>
            <a:r>
              <a:rPr lang="en-US" sz="1600" dirty="0" smtClean="0"/>
              <a:t> da </a:t>
            </a:r>
            <a:r>
              <a:rPr lang="en-US" sz="1600" dirty="0" err="1" smtClean="0"/>
              <a:t>criança</a:t>
            </a:r>
            <a:r>
              <a:rPr lang="en-US" sz="1600" dirty="0" smtClean="0"/>
              <a:t> e </a:t>
            </a:r>
            <a:r>
              <a:rPr lang="en-US" sz="1600" dirty="0" err="1" smtClean="0"/>
              <a:t>os</a:t>
            </a:r>
            <a:r>
              <a:rPr lang="en-US" sz="1600" dirty="0" smtClean="0"/>
              <a:t> </a:t>
            </a:r>
            <a:r>
              <a:rPr lang="en-US" sz="1600" dirty="0" err="1" smtClean="0"/>
              <a:t>recursos</a:t>
            </a:r>
            <a:r>
              <a:rPr lang="en-US" sz="1600" dirty="0" smtClean="0"/>
              <a:t> de </a:t>
            </a:r>
            <a:r>
              <a:rPr lang="en-US" sz="1600" dirty="0" err="1" smtClean="0"/>
              <a:t>seu</a:t>
            </a:r>
            <a:r>
              <a:rPr lang="en-US" sz="1600" dirty="0" smtClean="0"/>
              <a:t> </a:t>
            </a:r>
            <a:r>
              <a:rPr lang="en-US" sz="1600" dirty="0" err="1" smtClean="0"/>
              <a:t>meio</a:t>
            </a:r>
            <a:r>
              <a:rPr lang="en-US" sz="1600" dirty="0" smtClean="0"/>
              <a:t> </a:t>
            </a:r>
            <a:r>
              <a:rPr lang="en-US" sz="1600" dirty="0" err="1" smtClean="0"/>
              <a:t>imprime</a:t>
            </a:r>
            <a:r>
              <a:rPr lang="en-US" sz="1600" dirty="0" smtClean="0"/>
              <a:t> um </a:t>
            </a:r>
            <a:r>
              <a:rPr lang="en-US" sz="1600" dirty="0" err="1" smtClean="0"/>
              <a:t>caráter</a:t>
            </a:r>
            <a:r>
              <a:rPr lang="en-US" sz="1600" dirty="0" smtClean="0"/>
              <a:t> de </a:t>
            </a:r>
            <a:r>
              <a:rPr lang="en-US" sz="1600" dirty="0" err="1" smtClean="0"/>
              <a:t>extrema</a:t>
            </a:r>
            <a:r>
              <a:rPr lang="en-US" sz="1600" dirty="0" smtClean="0"/>
              <a:t> </a:t>
            </a:r>
            <a:r>
              <a:rPr lang="en-US" sz="1600" dirty="0" err="1" smtClean="0"/>
              <a:t>relatividade</a:t>
            </a:r>
            <a:r>
              <a:rPr lang="en-US" sz="1600" dirty="0" smtClean="0"/>
              <a:t> </a:t>
            </a:r>
            <a:r>
              <a:rPr lang="en-US" sz="1600" dirty="0" err="1" smtClean="0"/>
              <a:t>ao</a:t>
            </a:r>
            <a:r>
              <a:rPr lang="en-US" sz="1600" dirty="0" smtClean="0"/>
              <a:t> </a:t>
            </a:r>
            <a:r>
              <a:rPr lang="en-US" sz="1600" dirty="0" err="1" smtClean="0"/>
              <a:t>processo</a:t>
            </a:r>
            <a:r>
              <a:rPr lang="en-US" sz="1600" dirty="0" smtClean="0"/>
              <a:t> de </a:t>
            </a:r>
            <a:r>
              <a:rPr lang="en-US" sz="1600" dirty="0" err="1" smtClean="0"/>
              <a:t>desenvolvimento</a:t>
            </a:r>
            <a:r>
              <a:rPr lang="en-US" sz="1600" dirty="0" smtClean="0"/>
              <a:t>. </a:t>
            </a:r>
            <a:r>
              <a:rPr lang="en-US" sz="1600" dirty="0" err="1" smtClean="0"/>
              <a:t>Não</a:t>
            </a:r>
            <a:r>
              <a:rPr lang="en-US" sz="1600" dirty="0" smtClean="0"/>
              <a:t> obstante </a:t>
            </a:r>
            <a:r>
              <a:rPr lang="en-US" sz="1600" dirty="0" err="1" smtClean="0"/>
              <a:t>esta</a:t>
            </a:r>
            <a:r>
              <a:rPr lang="en-US" sz="1600" dirty="0" smtClean="0"/>
              <a:t> </a:t>
            </a:r>
            <a:r>
              <a:rPr lang="en-US" sz="1600" dirty="0" err="1" smtClean="0"/>
              <a:t>permeabilidade</a:t>
            </a:r>
            <a:r>
              <a:rPr lang="en-US" sz="1600" dirty="0" smtClean="0"/>
              <a:t> </a:t>
            </a:r>
            <a:r>
              <a:rPr lang="en-US" sz="1600" dirty="0" err="1" smtClean="0"/>
              <a:t>às</a:t>
            </a:r>
            <a:r>
              <a:rPr lang="en-US" sz="1600" dirty="0" smtClean="0"/>
              <a:t> </a:t>
            </a:r>
            <a:r>
              <a:rPr lang="en-US" sz="1600" dirty="0" err="1" smtClean="0"/>
              <a:t>influências</a:t>
            </a:r>
            <a:r>
              <a:rPr lang="en-US" sz="1600" dirty="0" smtClean="0"/>
              <a:t> do </a:t>
            </a:r>
            <a:r>
              <a:rPr lang="en-US" sz="1600" dirty="0" err="1" smtClean="0"/>
              <a:t>ammbiente</a:t>
            </a:r>
            <a:r>
              <a:rPr lang="en-US" sz="1600" dirty="0" smtClean="0"/>
              <a:t> e da </a:t>
            </a:r>
            <a:r>
              <a:rPr lang="en-US" sz="1600" dirty="0" err="1" smtClean="0"/>
              <a:t>cuyltura</a:t>
            </a:r>
            <a:r>
              <a:rPr lang="en-US" sz="1600" dirty="0" smtClean="0"/>
              <a:t>, o </a:t>
            </a:r>
            <a:r>
              <a:rPr lang="en-US" sz="1600" dirty="0" err="1" smtClean="0"/>
              <a:t>desenvolvimento</a:t>
            </a:r>
            <a:r>
              <a:rPr lang="en-US" sz="1600" dirty="0" smtClean="0"/>
              <a:t> tem </a:t>
            </a:r>
            <a:r>
              <a:rPr lang="en-US" sz="1600" dirty="0" err="1" smtClean="0"/>
              <a:t>uma</a:t>
            </a:r>
            <a:r>
              <a:rPr lang="en-US" sz="1600" dirty="0" smtClean="0"/>
              <a:t> </a:t>
            </a:r>
            <a:r>
              <a:rPr lang="en-US" sz="1600" dirty="0" err="1" smtClean="0"/>
              <a:t>dinâmica</a:t>
            </a:r>
            <a:r>
              <a:rPr lang="en-US" sz="1600" dirty="0" smtClean="0"/>
              <a:t> e um </a:t>
            </a:r>
            <a:r>
              <a:rPr lang="en-US" sz="1600" dirty="0" err="1" smtClean="0"/>
              <a:t>ritmo</a:t>
            </a:r>
            <a:r>
              <a:rPr lang="en-US" sz="1600" dirty="0" smtClean="0"/>
              <a:t> </a:t>
            </a:r>
            <a:r>
              <a:rPr lang="en-US" sz="1600" dirty="0" err="1" smtClean="0"/>
              <a:t>próprios</a:t>
            </a:r>
            <a:r>
              <a:rPr lang="en-US" sz="1600" dirty="0" smtClean="0"/>
              <a:t>, </a:t>
            </a:r>
            <a:r>
              <a:rPr lang="en-US" sz="1600" dirty="0" err="1" smtClean="0"/>
              <a:t>resultantes</a:t>
            </a:r>
            <a:r>
              <a:rPr lang="en-US" sz="1600" dirty="0" smtClean="0"/>
              <a:t> da </a:t>
            </a:r>
            <a:r>
              <a:rPr lang="en-US" sz="1600" dirty="0" err="1" smtClean="0"/>
              <a:t>atuação</a:t>
            </a:r>
            <a:r>
              <a:rPr lang="en-US" sz="1600" dirty="0" smtClean="0"/>
              <a:t> de </a:t>
            </a:r>
            <a:r>
              <a:rPr lang="en-US" sz="1600" dirty="0" err="1" smtClean="0"/>
              <a:t>princípios</a:t>
            </a:r>
            <a:r>
              <a:rPr lang="en-US" sz="1600" dirty="0" smtClean="0"/>
              <a:t> </a:t>
            </a:r>
            <a:r>
              <a:rPr lang="en-US" sz="1600" dirty="0" err="1" smtClean="0"/>
              <a:t>funcionais</a:t>
            </a:r>
            <a:r>
              <a:rPr lang="en-US" sz="1600" dirty="0" smtClean="0"/>
              <a:t> </a:t>
            </a:r>
            <a:r>
              <a:rPr lang="en-US" sz="1600" dirty="0" err="1" smtClean="0"/>
              <a:t>que</a:t>
            </a:r>
            <a:r>
              <a:rPr lang="en-US" sz="1600" dirty="0" smtClean="0"/>
              <a:t> </a:t>
            </a:r>
            <a:r>
              <a:rPr lang="en-US" sz="1600" dirty="0" err="1" smtClean="0"/>
              <a:t>agem</a:t>
            </a:r>
            <a:r>
              <a:rPr lang="en-US" sz="1600" dirty="0" smtClean="0"/>
              <a:t> </a:t>
            </a:r>
            <a:r>
              <a:rPr lang="en-US" sz="1600" dirty="0" err="1" smtClean="0"/>
              <a:t>como</a:t>
            </a:r>
            <a:r>
              <a:rPr lang="en-US" sz="1600" dirty="0" smtClean="0"/>
              <a:t> </a:t>
            </a:r>
            <a:r>
              <a:rPr lang="en-US" sz="1600" dirty="0" err="1" smtClean="0"/>
              <a:t>uma</a:t>
            </a:r>
            <a:r>
              <a:rPr lang="en-US" sz="1600" dirty="0" smtClean="0"/>
              <a:t> </a:t>
            </a:r>
            <a:r>
              <a:rPr lang="en-US" sz="1600" dirty="0" err="1" smtClean="0"/>
              <a:t>espécie</a:t>
            </a:r>
            <a:r>
              <a:rPr lang="en-US" sz="1600" dirty="0" smtClean="0"/>
              <a:t> de leis </a:t>
            </a:r>
            <a:r>
              <a:rPr lang="en-US" sz="1600" dirty="0" err="1" smtClean="0"/>
              <a:t>constantes</a:t>
            </a:r>
            <a:r>
              <a:rPr lang="en-US" sz="1600" dirty="0" smtClean="0"/>
              <a:t>.</a:t>
            </a:r>
          </a:p>
          <a:p>
            <a:pPr marL="0" indent="0" algn="just">
              <a:lnSpc>
                <a:spcPct val="150000"/>
              </a:lnSpc>
              <a:buNone/>
            </a:pPr>
            <a:endParaRPr lang="en-US" sz="1600" dirty="0" smtClean="0"/>
          </a:p>
          <a:p>
            <a:pPr marL="0" indent="0" algn="just">
              <a:lnSpc>
                <a:spcPct val="150000"/>
              </a:lnSpc>
              <a:buNone/>
            </a:pPr>
            <a:r>
              <a:rPr lang="en-US" sz="1600" dirty="0" smtClean="0"/>
              <a:t>	</a:t>
            </a:r>
            <a:r>
              <a:rPr lang="en-US" sz="1600" dirty="0" err="1" smtClean="0"/>
              <a:t>Fatores</a:t>
            </a:r>
            <a:r>
              <a:rPr lang="en-US" sz="1600" dirty="0" smtClean="0"/>
              <a:t> </a:t>
            </a:r>
            <a:r>
              <a:rPr lang="en-US" sz="1600" dirty="0" err="1" smtClean="0"/>
              <a:t>orgânicos</a:t>
            </a:r>
            <a:r>
              <a:rPr lang="en-US" sz="1600" dirty="0" smtClean="0"/>
              <a:t> e </a:t>
            </a:r>
            <a:r>
              <a:rPr lang="en-US" sz="1600" dirty="0" err="1" smtClean="0"/>
              <a:t>fatores</a:t>
            </a:r>
            <a:r>
              <a:rPr lang="en-US" sz="1600" dirty="0" smtClean="0"/>
              <a:t> </a:t>
            </a:r>
            <a:r>
              <a:rPr lang="en-US" sz="1600" dirty="0" err="1" smtClean="0"/>
              <a:t>sociais</a:t>
            </a:r>
            <a:endParaRPr lang="en-US" sz="1600" dirty="0" smtClean="0"/>
          </a:p>
          <a:p>
            <a:pPr marL="0" indent="0" algn="just">
              <a:lnSpc>
                <a:spcPct val="150000"/>
              </a:lnSpc>
              <a:buNone/>
            </a:pPr>
            <a:endParaRPr lang="en-US" sz="1600" dirty="0" smtClean="0"/>
          </a:p>
          <a:p>
            <a:pPr marL="0" indent="0" algn="just">
              <a:lnSpc>
                <a:spcPct val="150000"/>
              </a:lnSpc>
              <a:buNone/>
            </a:pPr>
            <a:r>
              <a:rPr lang="en-US" sz="1600" dirty="0" smtClean="0"/>
              <a:t>	</a:t>
            </a:r>
            <a:r>
              <a:rPr lang="en-US" sz="1600" dirty="0" err="1" smtClean="0"/>
              <a:t>Ritmo</a:t>
            </a:r>
            <a:r>
              <a:rPr lang="en-US" sz="1600" dirty="0" smtClean="0"/>
              <a:t> do </a:t>
            </a:r>
            <a:r>
              <a:rPr lang="en-US" sz="1600" dirty="0" err="1" smtClean="0"/>
              <a:t>desenvolvimento</a:t>
            </a:r>
            <a:r>
              <a:rPr lang="en-US" sz="1600" dirty="0" smtClean="0"/>
              <a:t>  </a:t>
            </a:r>
            <a:endParaRPr lang="en-US" sz="1600" dirty="0"/>
          </a:p>
          <a:p>
            <a:pPr marL="0" indent="0" algn="r">
              <a:lnSpc>
                <a:spcPct val="150000"/>
              </a:lnSpc>
              <a:buNone/>
            </a:pPr>
            <a:r>
              <a:rPr lang="en-US" sz="1200" dirty="0" smtClean="0">
                <a:solidFill>
                  <a:srgbClr val="0000FF"/>
                </a:solidFill>
              </a:rPr>
              <a:t>(</a:t>
            </a:r>
            <a:r>
              <a:rPr lang="en-US" sz="1200" dirty="0" err="1" smtClean="0">
                <a:solidFill>
                  <a:srgbClr val="0000FF"/>
                </a:solidFill>
              </a:rPr>
              <a:t>Galvão</a:t>
            </a:r>
            <a:r>
              <a:rPr lang="en-US" sz="1200" dirty="0" smtClean="0">
                <a:solidFill>
                  <a:srgbClr val="0000FF"/>
                </a:solidFill>
              </a:rPr>
              <a:t>, 1996, p. 40)</a:t>
            </a:r>
            <a:endParaRPr lang="en-US" sz="1200" dirty="0">
              <a:solidFill>
                <a:srgbClr val="0000FF"/>
              </a:solidFill>
            </a:endParaRPr>
          </a:p>
        </p:txBody>
      </p:sp>
      <p:sp>
        <p:nvSpPr>
          <p:cNvPr id="4" name="Slide Number Placeholder 3"/>
          <p:cNvSpPr>
            <a:spLocks noGrp="1"/>
          </p:cNvSpPr>
          <p:nvPr>
            <p:ph type="sldNum" sz="quarter" idx="12"/>
          </p:nvPr>
        </p:nvSpPr>
        <p:spPr/>
        <p:txBody>
          <a:bodyPr/>
          <a:lstStyle/>
          <a:p>
            <a:fld id="{55C99EAA-D3A5-EC42-B47C-72599F453DF1}" type="slidenum">
              <a:rPr lang="en-US" smtClean="0"/>
              <a:pPr/>
              <a:t>35</a:t>
            </a:fld>
            <a:endParaRPr lang="en-US"/>
          </a:p>
        </p:txBody>
      </p:sp>
    </p:spTree>
    <p:extLst>
      <p:ext uri="{BB962C8B-B14F-4D97-AF65-F5344CB8AC3E}">
        <p14:creationId xmlns:p14="http://schemas.microsoft.com/office/powerpoint/2010/main" val="289027187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err="1" smtClean="0">
                <a:solidFill>
                  <a:srgbClr val="FF0000"/>
                </a:solidFill>
              </a:rPr>
              <a:t>Os</a:t>
            </a:r>
            <a:r>
              <a:rPr lang="en-US" sz="2400" b="1" dirty="0" smtClean="0">
                <a:solidFill>
                  <a:srgbClr val="FF0000"/>
                </a:solidFill>
              </a:rPr>
              <a:t> </a:t>
            </a:r>
            <a:r>
              <a:rPr lang="en-US" sz="2400" b="1" dirty="0" err="1" smtClean="0">
                <a:solidFill>
                  <a:srgbClr val="FF0000"/>
                </a:solidFill>
              </a:rPr>
              <a:t>fatores</a:t>
            </a:r>
            <a:r>
              <a:rPr lang="en-US" sz="2400" b="1" dirty="0" smtClean="0">
                <a:solidFill>
                  <a:srgbClr val="FF0000"/>
                </a:solidFill>
              </a:rPr>
              <a:t> </a:t>
            </a:r>
            <a:r>
              <a:rPr lang="en-US" sz="2400" b="1" dirty="0" err="1" smtClean="0">
                <a:solidFill>
                  <a:srgbClr val="FF0000"/>
                </a:solidFill>
              </a:rPr>
              <a:t>orgânicos</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endParaRPr lang="pt-BR" sz="1800" dirty="0" smtClean="0"/>
          </a:p>
          <a:p>
            <a:pPr marL="0" indent="0" algn="just">
              <a:lnSpc>
                <a:spcPct val="150000"/>
              </a:lnSpc>
              <a:buNone/>
            </a:pPr>
            <a:r>
              <a:rPr lang="pt-BR" sz="1800" dirty="0" smtClean="0"/>
              <a:t>Os </a:t>
            </a:r>
            <a:r>
              <a:rPr lang="pt-BR" sz="1800" dirty="0"/>
              <a:t>fatores orgânicos são os responsáveis pela sequência fixa que se verifica entre os estágios do desenvolvimento, todavia, não garantem uma homogeneidade no seu tempo de duração. Podem ter seus efeitos amplamente transformados pelas circunstâncias sociais nas quais se insere cada existência individual, e mesmo por deliberações voluntárias do sujeito. Por isso a duração de cada estágio e as idades a que correspondem são referências relativas e variáveis, em dependência de características individuais e das condições de </a:t>
            </a:r>
            <a:r>
              <a:rPr lang="pt-BR" sz="1800" dirty="0" smtClean="0"/>
              <a:t>existência.</a:t>
            </a:r>
          </a:p>
          <a:p>
            <a:pPr marL="0" indent="0" algn="r">
              <a:buNone/>
            </a:pPr>
            <a:r>
              <a:rPr lang="pt-BR" sz="1300" dirty="0" smtClean="0">
                <a:solidFill>
                  <a:srgbClr val="0000FF"/>
                </a:solidFill>
              </a:rPr>
              <a:t>(Galvão, 1996, p. 40)</a:t>
            </a:r>
            <a:endParaRPr lang="pt-BR" sz="1300" dirty="0">
              <a:solidFill>
                <a:srgbClr val="0000FF"/>
              </a:solidFill>
            </a:endParaRPr>
          </a:p>
          <a:p>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36</a:t>
            </a:fld>
            <a:endParaRPr lang="en-US"/>
          </a:p>
        </p:txBody>
      </p:sp>
    </p:spTree>
    <p:extLst>
      <p:ext uri="{BB962C8B-B14F-4D97-AF65-F5344CB8AC3E}">
        <p14:creationId xmlns:p14="http://schemas.microsoft.com/office/powerpoint/2010/main" val="171579366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err="1" smtClean="0">
                <a:solidFill>
                  <a:srgbClr val="FF0000"/>
                </a:solidFill>
              </a:rPr>
              <a:t>Integração</a:t>
            </a:r>
            <a:r>
              <a:rPr lang="en-US" sz="2400" b="1" dirty="0" smtClean="0">
                <a:solidFill>
                  <a:srgbClr val="FF0000"/>
                </a:solidFill>
              </a:rPr>
              <a:t> entre a </a:t>
            </a:r>
            <a:r>
              <a:rPr lang="en-US" sz="2400" b="1" dirty="0" err="1" smtClean="0">
                <a:solidFill>
                  <a:srgbClr val="FF0000"/>
                </a:solidFill>
              </a:rPr>
              <a:t>biologia</a:t>
            </a:r>
            <a:r>
              <a:rPr lang="en-US" sz="2400" b="1" dirty="0" smtClean="0">
                <a:solidFill>
                  <a:srgbClr val="FF0000"/>
                </a:solidFill>
              </a:rPr>
              <a:t> e a </a:t>
            </a:r>
            <a:r>
              <a:rPr lang="en-US" sz="2400" b="1" dirty="0" err="1" smtClean="0">
                <a:solidFill>
                  <a:srgbClr val="FF0000"/>
                </a:solidFill>
              </a:rPr>
              <a:t>cultura</a:t>
            </a:r>
            <a:endParaRPr lang="en-US" sz="2400"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endParaRPr lang="pt-BR" sz="2400" dirty="0" smtClean="0"/>
          </a:p>
          <a:p>
            <a:pPr marL="0" indent="0" algn="just">
              <a:lnSpc>
                <a:spcPct val="170000"/>
              </a:lnSpc>
              <a:buNone/>
            </a:pPr>
            <a:r>
              <a:rPr lang="pt-BR" sz="2500" dirty="0" smtClean="0"/>
              <a:t>Mais </a:t>
            </a:r>
            <a:r>
              <a:rPr lang="pt-BR" sz="2500" dirty="0"/>
              <a:t>determinante no início, o biológico vai, progressivamente, cedendo espaço de determinação social.  </a:t>
            </a:r>
            <a:endParaRPr lang="pt-BR" sz="2500" dirty="0" smtClean="0"/>
          </a:p>
          <a:p>
            <a:pPr marL="0" indent="0" algn="just">
              <a:lnSpc>
                <a:spcPct val="170000"/>
              </a:lnSpc>
              <a:buNone/>
            </a:pPr>
            <a:endParaRPr lang="pt-BR" sz="2500" dirty="0"/>
          </a:p>
          <a:p>
            <a:pPr marL="0" indent="0" algn="just">
              <a:lnSpc>
                <a:spcPct val="170000"/>
              </a:lnSpc>
              <a:buNone/>
            </a:pPr>
            <a:r>
              <a:rPr lang="pt-BR" sz="2500" dirty="0" smtClean="0"/>
              <a:t>Presente </a:t>
            </a:r>
            <a:r>
              <a:rPr lang="pt-BR" sz="2500" dirty="0"/>
              <a:t>desde a aquisição de habilidades motoras básicas, como a preensão e a marcha, a influência do meio social torna-se muito mais decisiva na aquisição de condutas psicológicas superiores, como a inteligência simbólica. </a:t>
            </a:r>
            <a:endParaRPr lang="pt-BR" sz="2500" dirty="0" smtClean="0"/>
          </a:p>
          <a:p>
            <a:pPr marL="0" indent="0" algn="just">
              <a:lnSpc>
                <a:spcPct val="170000"/>
              </a:lnSpc>
              <a:buNone/>
            </a:pPr>
            <a:endParaRPr lang="pt-BR" sz="2500" dirty="0"/>
          </a:p>
          <a:p>
            <a:pPr marL="0" indent="0" algn="just">
              <a:lnSpc>
                <a:spcPct val="170000"/>
              </a:lnSpc>
              <a:buNone/>
            </a:pPr>
            <a:r>
              <a:rPr lang="pt-BR" sz="2500" dirty="0" smtClean="0"/>
              <a:t>É </a:t>
            </a:r>
            <a:r>
              <a:rPr lang="pt-BR" sz="2500" dirty="0"/>
              <a:t>a cultura e a linguagem que fornecem ao pensamento os instrumentos para a sua evolução. </a:t>
            </a:r>
            <a:endParaRPr lang="pt-BR" sz="2500" dirty="0" smtClean="0"/>
          </a:p>
          <a:p>
            <a:pPr marL="0" indent="0" algn="just">
              <a:lnSpc>
                <a:spcPct val="170000"/>
              </a:lnSpc>
              <a:buNone/>
            </a:pPr>
            <a:endParaRPr lang="pt-BR" sz="2500" dirty="0"/>
          </a:p>
          <a:p>
            <a:pPr marL="0" indent="0" algn="just">
              <a:lnSpc>
                <a:spcPct val="170000"/>
              </a:lnSpc>
              <a:buNone/>
            </a:pPr>
            <a:r>
              <a:rPr lang="pt-BR" sz="2500" dirty="0" smtClean="0"/>
              <a:t>O </a:t>
            </a:r>
            <a:r>
              <a:rPr lang="pt-BR" sz="2500" dirty="0"/>
              <a:t>simples amadurecimento do sistema nervoso não garante o desenvolvimento de habilidades intelectuais mais complexas. Para que se desenvolvam, precisam interagir com “alimento cultural”, isto é, linguagem e conhecimento</a:t>
            </a:r>
            <a:r>
              <a:rPr lang="pt-BR" sz="2500" dirty="0" smtClean="0"/>
              <a:t>. </a:t>
            </a:r>
            <a:r>
              <a:rPr lang="pt-BR" sz="2500" dirty="0" smtClean="0">
                <a:solidFill>
                  <a:srgbClr val="0000FF"/>
                </a:solidFill>
              </a:rPr>
              <a:t>(Galvão, 1996, p. 40-41)</a:t>
            </a:r>
            <a:endParaRPr lang="pt-BR" sz="2500" dirty="0">
              <a:solidFill>
                <a:srgbClr val="0000FF"/>
              </a:solidFill>
            </a:endParaRPr>
          </a:p>
          <a:p>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37</a:t>
            </a:fld>
            <a:endParaRPr lang="en-US"/>
          </a:p>
        </p:txBody>
      </p:sp>
    </p:spTree>
    <p:extLst>
      <p:ext uri="{BB962C8B-B14F-4D97-AF65-F5344CB8AC3E}">
        <p14:creationId xmlns:p14="http://schemas.microsoft.com/office/powerpoint/2010/main" val="333914093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smtClean="0">
                <a:solidFill>
                  <a:srgbClr val="FF0000"/>
                </a:solidFill>
              </a:rPr>
              <a:t>O </a:t>
            </a:r>
            <a:r>
              <a:rPr lang="en-US" sz="2400" b="1" dirty="0" err="1" smtClean="0">
                <a:solidFill>
                  <a:srgbClr val="FF0000"/>
                </a:solidFill>
              </a:rPr>
              <a:t>desenvolvimento</a:t>
            </a:r>
            <a:r>
              <a:rPr lang="en-US" sz="2400" b="1" dirty="0" smtClean="0">
                <a:solidFill>
                  <a:srgbClr val="FF0000"/>
                </a:solidFill>
              </a:rPr>
              <a:t> </a:t>
            </a:r>
            <a:r>
              <a:rPr lang="en-US" sz="2400" b="1" dirty="0" err="1" smtClean="0">
                <a:solidFill>
                  <a:srgbClr val="FF0000"/>
                </a:solidFill>
              </a:rPr>
              <a:t>depende</a:t>
            </a:r>
            <a:r>
              <a:rPr lang="en-US" sz="2400" b="1" dirty="0" smtClean="0">
                <a:solidFill>
                  <a:srgbClr val="FF0000"/>
                </a:solidFill>
              </a:rPr>
              <a:t> das </a:t>
            </a:r>
            <a:r>
              <a:rPr lang="en-US" sz="2400" b="1" dirty="0" err="1" smtClean="0">
                <a:solidFill>
                  <a:srgbClr val="FF0000"/>
                </a:solidFill>
              </a:rPr>
              <a:t>condições</a:t>
            </a:r>
            <a:r>
              <a:rPr lang="en-US" sz="2400" b="1" dirty="0" smtClean="0">
                <a:solidFill>
                  <a:srgbClr val="FF0000"/>
                </a:solidFill>
              </a:rPr>
              <a:t> </a:t>
            </a:r>
            <a:r>
              <a:rPr lang="en-US" sz="2400" b="1" dirty="0" err="1" smtClean="0">
                <a:solidFill>
                  <a:srgbClr val="FF0000"/>
                </a:solidFill>
              </a:rPr>
              <a:t>ambientais</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endParaRPr lang="en-US" sz="1800" dirty="0" smtClean="0"/>
          </a:p>
          <a:p>
            <a:pPr marL="0" indent="0" algn="just">
              <a:lnSpc>
                <a:spcPct val="150000"/>
              </a:lnSpc>
              <a:buNone/>
            </a:pPr>
            <a:r>
              <a:rPr lang="en-US" sz="1600" dirty="0" err="1" smtClean="0"/>
              <a:t>Assim</a:t>
            </a:r>
            <a:r>
              <a:rPr lang="en-US" sz="1600" dirty="0" smtClean="0"/>
              <a:t>, </a:t>
            </a:r>
            <a:r>
              <a:rPr lang="en-US" sz="1600" dirty="0" err="1" smtClean="0"/>
              <a:t>não</a:t>
            </a:r>
            <a:r>
              <a:rPr lang="en-US" sz="1600" dirty="0" smtClean="0"/>
              <a:t> </a:t>
            </a:r>
            <a:r>
              <a:rPr lang="en-US" sz="1600" dirty="0" err="1" smtClean="0"/>
              <a:t>é</a:t>
            </a:r>
            <a:r>
              <a:rPr lang="en-US" sz="1600" dirty="0" smtClean="0"/>
              <a:t> </a:t>
            </a:r>
            <a:r>
              <a:rPr lang="en-US" sz="1600" dirty="0" err="1" smtClean="0"/>
              <a:t>possível</a:t>
            </a:r>
            <a:r>
              <a:rPr lang="en-US" sz="1600" dirty="0" smtClean="0"/>
              <a:t> </a:t>
            </a:r>
            <a:r>
              <a:rPr lang="en-US" sz="1600" dirty="0" err="1" smtClean="0"/>
              <a:t>definir</a:t>
            </a:r>
            <a:r>
              <a:rPr lang="en-US" sz="1600" dirty="0" smtClean="0"/>
              <a:t> um </a:t>
            </a:r>
            <a:r>
              <a:rPr lang="en-US" sz="1600" dirty="0" err="1" smtClean="0"/>
              <a:t>limite</a:t>
            </a:r>
            <a:r>
              <a:rPr lang="en-US" sz="1600" dirty="0" smtClean="0"/>
              <a:t> terminal </a:t>
            </a:r>
            <a:r>
              <a:rPr lang="en-US" sz="1600" dirty="0" err="1" smtClean="0"/>
              <a:t>para</a:t>
            </a:r>
            <a:r>
              <a:rPr lang="en-US" sz="1600" dirty="0" smtClean="0"/>
              <a:t> o </a:t>
            </a:r>
            <a:r>
              <a:rPr lang="en-US" sz="1600" dirty="0" err="1" smtClean="0"/>
              <a:t>desenvolvimento</a:t>
            </a:r>
            <a:r>
              <a:rPr lang="en-US" sz="1600" dirty="0" smtClean="0"/>
              <a:t> da </a:t>
            </a:r>
            <a:r>
              <a:rPr lang="en-US" sz="1600" dirty="0" err="1" smtClean="0"/>
              <a:t>inteligência</a:t>
            </a:r>
            <a:r>
              <a:rPr lang="en-US" sz="1600" dirty="0" smtClean="0"/>
              <a:t>, </a:t>
            </a:r>
            <a:r>
              <a:rPr lang="en-US" sz="1600" dirty="0" err="1" smtClean="0"/>
              <a:t>nem</a:t>
            </a:r>
            <a:r>
              <a:rPr lang="en-US" sz="1600" dirty="0" smtClean="0"/>
              <a:t> </a:t>
            </a:r>
            <a:r>
              <a:rPr lang="en-US" sz="1600" dirty="0" err="1" smtClean="0"/>
              <a:t>tampouco</a:t>
            </a:r>
            <a:r>
              <a:rPr lang="en-US" sz="1600" dirty="0" smtClean="0"/>
              <a:t> da </a:t>
            </a:r>
            <a:r>
              <a:rPr lang="en-US" sz="1600" dirty="0" err="1" smtClean="0"/>
              <a:t>pessoa</a:t>
            </a:r>
            <a:r>
              <a:rPr lang="en-US" sz="1600" dirty="0" smtClean="0"/>
              <a:t>, </a:t>
            </a:r>
            <a:r>
              <a:rPr lang="en-US" sz="1600" dirty="0" err="1" smtClean="0"/>
              <a:t>pois</a:t>
            </a:r>
            <a:r>
              <a:rPr lang="en-US" sz="1600" dirty="0" smtClean="0"/>
              <a:t> </a:t>
            </a:r>
            <a:r>
              <a:rPr lang="en-US" sz="1600" dirty="0" err="1" smtClean="0"/>
              <a:t>dependem</a:t>
            </a:r>
            <a:r>
              <a:rPr lang="en-US" sz="1600" dirty="0" smtClean="0"/>
              <a:t> das </a:t>
            </a:r>
            <a:r>
              <a:rPr lang="en-US" sz="1600" dirty="0" err="1" smtClean="0"/>
              <a:t>condições</a:t>
            </a:r>
            <a:r>
              <a:rPr lang="en-US" sz="1600" dirty="0" smtClean="0"/>
              <a:t> </a:t>
            </a:r>
            <a:r>
              <a:rPr lang="en-US" sz="1600" dirty="0" err="1" smtClean="0"/>
              <a:t>oferecidas</a:t>
            </a:r>
            <a:r>
              <a:rPr lang="en-US" sz="1600" dirty="0" smtClean="0"/>
              <a:t> </a:t>
            </a:r>
            <a:r>
              <a:rPr lang="en-US" sz="1600" dirty="0" err="1" smtClean="0"/>
              <a:t>pelo</a:t>
            </a:r>
            <a:r>
              <a:rPr lang="en-US" sz="1600" dirty="0" smtClean="0"/>
              <a:t> </a:t>
            </a:r>
            <a:r>
              <a:rPr lang="en-US" sz="1600" dirty="0" err="1" smtClean="0"/>
              <a:t>meio</a:t>
            </a:r>
            <a:r>
              <a:rPr lang="en-US" sz="1600" dirty="0" smtClean="0"/>
              <a:t> e do </a:t>
            </a:r>
            <a:r>
              <a:rPr lang="en-US" sz="1600" dirty="0" err="1" smtClean="0"/>
              <a:t>grau</a:t>
            </a:r>
            <a:r>
              <a:rPr lang="en-US" sz="1600" dirty="0" smtClean="0"/>
              <a:t> de </a:t>
            </a:r>
            <a:r>
              <a:rPr lang="en-US" sz="1600" dirty="0" err="1" smtClean="0"/>
              <a:t>apropriação</a:t>
            </a:r>
            <a:r>
              <a:rPr lang="en-US" sz="1600" dirty="0" smtClean="0"/>
              <a:t> </a:t>
            </a:r>
            <a:r>
              <a:rPr lang="en-US" sz="1600" dirty="0" err="1" smtClean="0"/>
              <a:t>que</a:t>
            </a:r>
            <a:r>
              <a:rPr lang="en-US" sz="1600" dirty="0" smtClean="0"/>
              <a:t> o </a:t>
            </a:r>
            <a:r>
              <a:rPr lang="en-US" sz="1600" dirty="0" err="1" smtClean="0"/>
              <a:t>sujeito</a:t>
            </a:r>
            <a:r>
              <a:rPr lang="en-US" sz="1600" dirty="0" smtClean="0"/>
              <a:t> </a:t>
            </a:r>
            <a:r>
              <a:rPr lang="en-US" sz="1600" dirty="0" err="1" smtClean="0"/>
              <a:t>fizer</a:t>
            </a:r>
            <a:r>
              <a:rPr lang="en-US" sz="1600" dirty="0" smtClean="0"/>
              <a:t> </a:t>
            </a:r>
            <a:r>
              <a:rPr lang="en-US" sz="1600" dirty="0" err="1" smtClean="0"/>
              <a:t>delas</a:t>
            </a:r>
            <a:r>
              <a:rPr lang="en-US" sz="1600" dirty="0" smtClean="0"/>
              <a:t>.</a:t>
            </a:r>
          </a:p>
          <a:p>
            <a:pPr marL="0" indent="0" algn="just">
              <a:lnSpc>
                <a:spcPct val="150000"/>
              </a:lnSpc>
              <a:buNone/>
            </a:pPr>
            <a:endParaRPr lang="en-US" sz="1600" dirty="0"/>
          </a:p>
          <a:p>
            <a:pPr marL="0" indent="0" algn="just">
              <a:lnSpc>
                <a:spcPct val="150000"/>
              </a:lnSpc>
              <a:buNone/>
            </a:pPr>
            <a:r>
              <a:rPr lang="en-US" sz="1600" dirty="0" smtClean="0"/>
              <a:t>As </a:t>
            </a:r>
            <a:r>
              <a:rPr lang="en-US" sz="1600" dirty="0" err="1" smtClean="0"/>
              <a:t>funções</a:t>
            </a:r>
            <a:r>
              <a:rPr lang="en-US" sz="1600" dirty="0" smtClean="0"/>
              <a:t> </a:t>
            </a:r>
            <a:r>
              <a:rPr lang="en-US" sz="1600" dirty="0" err="1" smtClean="0"/>
              <a:t>psíquicas</a:t>
            </a:r>
            <a:r>
              <a:rPr lang="en-US" sz="1600" dirty="0" smtClean="0"/>
              <a:t> </a:t>
            </a:r>
            <a:r>
              <a:rPr lang="en-US" sz="1600" dirty="0" err="1" smtClean="0"/>
              <a:t>podem</a:t>
            </a:r>
            <a:r>
              <a:rPr lang="en-US" sz="1600" dirty="0" smtClean="0"/>
              <a:t> </a:t>
            </a:r>
            <a:r>
              <a:rPr lang="en-US" sz="1600" dirty="0" err="1" smtClean="0"/>
              <a:t>prosseguir</a:t>
            </a:r>
            <a:r>
              <a:rPr lang="en-US" sz="1600" dirty="0" smtClean="0"/>
              <a:t> </a:t>
            </a:r>
            <a:r>
              <a:rPr lang="en-US" sz="1600" dirty="0" err="1" smtClean="0"/>
              <a:t>num</a:t>
            </a:r>
            <a:r>
              <a:rPr lang="en-US" sz="1600" dirty="0" smtClean="0"/>
              <a:t> </a:t>
            </a:r>
            <a:r>
              <a:rPr lang="en-US" sz="1600" dirty="0" err="1" smtClean="0"/>
              <a:t>permanente</a:t>
            </a:r>
            <a:r>
              <a:rPr lang="en-US" sz="1600" dirty="0" smtClean="0"/>
              <a:t> </a:t>
            </a:r>
            <a:r>
              <a:rPr lang="en-US" sz="1600" dirty="0" err="1" smtClean="0"/>
              <a:t>processo</a:t>
            </a:r>
            <a:r>
              <a:rPr lang="en-US" sz="1600" dirty="0" smtClean="0"/>
              <a:t> de </a:t>
            </a:r>
            <a:r>
              <a:rPr lang="en-US" sz="1600" dirty="0" err="1" smtClean="0"/>
              <a:t>especialização</a:t>
            </a:r>
            <a:r>
              <a:rPr lang="en-US" sz="1600" dirty="0" smtClean="0"/>
              <a:t> e </a:t>
            </a:r>
            <a:r>
              <a:rPr lang="en-US" sz="1600" dirty="0" err="1" smtClean="0"/>
              <a:t>sofistificação</a:t>
            </a:r>
            <a:r>
              <a:rPr lang="en-US" sz="1600" dirty="0" smtClean="0"/>
              <a:t>, </a:t>
            </a:r>
            <a:r>
              <a:rPr lang="en-US" sz="1600" dirty="0" err="1" smtClean="0"/>
              <a:t>memso</a:t>
            </a:r>
            <a:r>
              <a:rPr lang="en-US" sz="1600" dirty="0" smtClean="0"/>
              <a:t> </a:t>
            </a:r>
            <a:r>
              <a:rPr lang="en-US" sz="1600" dirty="0" err="1" smtClean="0"/>
              <a:t>que</a:t>
            </a:r>
            <a:r>
              <a:rPr lang="en-US" sz="1600" dirty="0" smtClean="0"/>
              <a:t> do </a:t>
            </a:r>
            <a:r>
              <a:rPr lang="en-US" sz="1600" dirty="0" err="1" smtClean="0"/>
              <a:t>ponto</a:t>
            </a:r>
            <a:r>
              <a:rPr lang="en-US" sz="1600" dirty="0" smtClean="0"/>
              <a:t> de vista </a:t>
            </a:r>
            <a:r>
              <a:rPr lang="en-US" sz="1600" dirty="0" err="1" smtClean="0"/>
              <a:t>estritamente</a:t>
            </a:r>
            <a:r>
              <a:rPr lang="en-US" sz="1600" dirty="0" smtClean="0"/>
              <a:t> </a:t>
            </a:r>
            <a:r>
              <a:rPr lang="en-US" sz="1600" dirty="0" err="1" smtClean="0"/>
              <a:t>orgânico</a:t>
            </a:r>
            <a:r>
              <a:rPr lang="en-US" sz="1600" dirty="0" smtClean="0"/>
              <a:t> </a:t>
            </a:r>
            <a:r>
              <a:rPr lang="en-US" sz="1600" dirty="0" err="1" smtClean="0"/>
              <a:t>já</a:t>
            </a:r>
            <a:r>
              <a:rPr lang="en-US" sz="1600" dirty="0" smtClean="0"/>
              <a:t> </a:t>
            </a:r>
            <a:r>
              <a:rPr lang="en-US" sz="1600" dirty="0" err="1" smtClean="0"/>
              <a:t>tenha</a:t>
            </a:r>
            <a:r>
              <a:rPr lang="en-US" sz="1600" dirty="0" smtClean="0"/>
              <a:t> </a:t>
            </a:r>
            <a:r>
              <a:rPr lang="en-US" sz="1600" dirty="0" err="1" smtClean="0"/>
              <a:t>atingido</a:t>
            </a:r>
            <a:r>
              <a:rPr lang="en-US" sz="1600" dirty="0" smtClean="0"/>
              <a:t> a </a:t>
            </a:r>
            <a:r>
              <a:rPr lang="en-US" sz="1600" dirty="0" err="1" smtClean="0"/>
              <a:t>maturação</a:t>
            </a:r>
            <a:r>
              <a:rPr lang="en-US" sz="1600" dirty="0" smtClean="0"/>
              <a:t>.</a:t>
            </a:r>
          </a:p>
          <a:p>
            <a:pPr marL="0" indent="0" algn="r">
              <a:buNone/>
            </a:pPr>
            <a:r>
              <a:rPr lang="en-US" sz="1400" dirty="0" smtClean="0">
                <a:solidFill>
                  <a:srgbClr val="0000FF"/>
                </a:solidFill>
              </a:rPr>
              <a:t>(</a:t>
            </a:r>
            <a:r>
              <a:rPr lang="en-US" sz="1400" dirty="0" err="1" smtClean="0">
                <a:solidFill>
                  <a:srgbClr val="0000FF"/>
                </a:solidFill>
              </a:rPr>
              <a:t>Galvão</a:t>
            </a:r>
            <a:r>
              <a:rPr lang="en-US" sz="1400" dirty="0" smtClean="0">
                <a:solidFill>
                  <a:srgbClr val="0000FF"/>
                </a:solidFill>
              </a:rPr>
              <a:t>, 1996, p. 41)</a:t>
            </a:r>
            <a:endParaRPr lang="en-US" sz="1400" dirty="0">
              <a:solidFill>
                <a:srgbClr val="0000FF"/>
              </a:solidFill>
            </a:endParaRPr>
          </a:p>
        </p:txBody>
      </p:sp>
      <p:sp>
        <p:nvSpPr>
          <p:cNvPr id="4" name="Slide Number Placeholder 3"/>
          <p:cNvSpPr>
            <a:spLocks noGrp="1"/>
          </p:cNvSpPr>
          <p:nvPr>
            <p:ph type="sldNum" sz="quarter" idx="12"/>
          </p:nvPr>
        </p:nvSpPr>
        <p:spPr/>
        <p:txBody>
          <a:bodyPr/>
          <a:lstStyle/>
          <a:p>
            <a:fld id="{55C99EAA-D3A5-EC42-B47C-72599F453DF1}" type="slidenum">
              <a:rPr lang="en-US" smtClean="0"/>
              <a:pPr/>
              <a:t>38</a:t>
            </a:fld>
            <a:endParaRPr lang="en-US"/>
          </a:p>
        </p:txBody>
      </p:sp>
    </p:spTree>
    <p:extLst>
      <p:ext uri="{BB962C8B-B14F-4D97-AF65-F5344CB8AC3E}">
        <p14:creationId xmlns:p14="http://schemas.microsoft.com/office/powerpoint/2010/main" val="124532663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4</a:t>
            </a:r>
            <a:r>
              <a:rPr lang="en-US" sz="2400" b="1" dirty="0" smtClean="0"/>
              <a:t>.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smtClean="0">
                <a:solidFill>
                  <a:srgbClr val="FF0000"/>
                </a:solidFill>
              </a:rPr>
              <a:t>A </a:t>
            </a:r>
            <a:r>
              <a:rPr lang="en-US" sz="2400" b="1" dirty="0" err="1" smtClean="0">
                <a:solidFill>
                  <a:srgbClr val="FF0000"/>
                </a:solidFill>
              </a:rPr>
              <a:t>mediação</a:t>
            </a:r>
            <a:r>
              <a:rPr lang="en-US" sz="2400" b="1" dirty="0" smtClean="0">
                <a:solidFill>
                  <a:srgbClr val="FF0000"/>
                </a:solidFill>
              </a:rPr>
              <a:t> da </a:t>
            </a:r>
            <a:r>
              <a:rPr lang="en-US" sz="2400" b="1" dirty="0" err="1" smtClean="0">
                <a:solidFill>
                  <a:srgbClr val="FF0000"/>
                </a:solidFill>
              </a:rPr>
              <a:t>linguagem</a:t>
            </a:r>
            <a:r>
              <a:rPr lang="en-US" sz="2400" b="1" dirty="0" smtClean="0">
                <a:solidFill>
                  <a:srgbClr val="FF0000"/>
                </a:solidFill>
              </a:rPr>
              <a:t/>
            </a:r>
            <a:br>
              <a:rPr lang="en-US" sz="2400" b="1" dirty="0" smtClean="0">
                <a:solidFill>
                  <a:srgbClr val="FF0000"/>
                </a:solidFill>
              </a:rPr>
            </a:br>
            <a:endParaRPr lang="en-US" sz="24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endParaRPr lang="pt-BR" sz="1400" dirty="0" smtClean="0"/>
          </a:p>
          <a:p>
            <a:pPr marL="0" indent="0" algn="just">
              <a:lnSpc>
                <a:spcPct val="150000"/>
              </a:lnSpc>
              <a:buNone/>
            </a:pPr>
            <a:r>
              <a:rPr lang="pt-BR" sz="1400" dirty="0" smtClean="0"/>
              <a:t>Segundo </a:t>
            </a:r>
            <a:r>
              <a:rPr lang="pt-BR" sz="1400" dirty="0" err="1"/>
              <a:t>Wallon</a:t>
            </a:r>
            <a:r>
              <a:rPr lang="pt-BR" sz="1400" dirty="0"/>
              <a:t>, a linguagem é um instrumento e o suporte aos progressos do pensamento. Entre pensamento e linguagem existe uma relação de reciprocidade: a linguagem exprime o pensamento, ao mesmo tempo que age como estruturadora do mesmo. Conferindo grande importância ao binômio pensamento-linguagem, </a:t>
            </a:r>
            <a:r>
              <a:rPr lang="pt-BR" sz="1400" dirty="0" err="1"/>
              <a:t>Wallon</a:t>
            </a:r>
            <a:r>
              <a:rPr lang="pt-BR" sz="1400" dirty="0"/>
              <a:t> elegeu, como objeto privilegiado de seu estudo sobre a inteligência, o pensamento discursivo (verbal)</a:t>
            </a:r>
            <a:r>
              <a:rPr lang="pt-BR" sz="1400" dirty="0" smtClean="0"/>
              <a:t>.</a:t>
            </a:r>
          </a:p>
          <a:p>
            <a:pPr marL="0" indent="0" algn="just">
              <a:lnSpc>
                <a:spcPct val="150000"/>
              </a:lnSpc>
              <a:buNone/>
            </a:pPr>
            <a:endParaRPr lang="pt-BR" sz="1400" dirty="0" smtClean="0"/>
          </a:p>
          <a:p>
            <a:pPr marL="0" indent="0" algn="just">
              <a:lnSpc>
                <a:spcPct val="150000"/>
              </a:lnSpc>
              <a:buNone/>
            </a:pPr>
            <a:r>
              <a:rPr lang="pt-BR" sz="1400" dirty="0"/>
              <a:t>É muito grande o impacto da linguagem sobre o desenvolvimento e da atividade global da criança. Com a posse desse instrumento, a criança deixa de reagir somente àquilo que se impõe concretamente a sua percepção; descolando-se das ocupações ou solicitações do instante presente, sua atividade passa a comportar adiamentos, reservas para o futuro, projetos. A aquisição da linguagem representa, assim, uma mudança radical na forma de a criança se relacionar com o mundo</a:t>
            </a:r>
            <a:r>
              <a:rPr lang="pt-BR" sz="1400" dirty="0" smtClean="0"/>
              <a:t>.</a:t>
            </a:r>
            <a:endParaRPr lang="pt-BR" sz="1400" dirty="0"/>
          </a:p>
          <a:p>
            <a:pPr marL="0" indent="0" algn="r">
              <a:lnSpc>
                <a:spcPct val="150000"/>
              </a:lnSpc>
              <a:buNone/>
            </a:pPr>
            <a:r>
              <a:rPr lang="pt-BR" sz="1400" dirty="0" smtClean="0">
                <a:solidFill>
                  <a:srgbClr val="0000FF"/>
                </a:solidFill>
              </a:rPr>
              <a:t>(</a:t>
            </a:r>
            <a:r>
              <a:rPr lang="pt-BR" sz="1400" dirty="0">
                <a:solidFill>
                  <a:srgbClr val="0000FF"/>
                </a:solidFill>
              </a:rPr>
              <a:t>Galvão, 1996, p. </a:t>
            </a:r>
            <a:r>
              <a:rPr lang="pt-BR" sz="1400" dirty="0" smtClean="0">
                <a:solidFill>
                  <a:srgbClr val="0000FF"/>
                </a:solidFill>
              </a:rPr>
              <a:t>77)</a:t>
            </a:r>
            <a:endParaRPr lang="pt-BR" sz="1400" dirty="0">
              <a:solidFill>
                <a:srgbClr val="0000FF"/>
              </a:solidFill>
            </a:endParaRPr>
          </a:p>
          <a:p>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39</a:t>
            </a:fld>
            <a:endParaRPr lang="en-US"/>
          </a:p>
        </p:txBody>
      </p:sp>
    </p:spTree>
    <p:extLst>
      <p:ext uri="{BB962C8B-B14F-4D97-AF65-F5344CB8AC3E}">
        <p14:creationId xmlns:p14="http://schemas.microsoft.com/office/powerpoint/2010/main" val="40017989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Esquema</a:t>
            </a:r>
            <a:r>
              <a:rPr lang="en-US" sz="2400" b="1" dirty="0" smtClean="0"/>
              <a:t> </a:t>
            </a:r>
            <a:r>
              <a:rPr lang="en-US" sz="2400" b="1" dirty="0" err="1" smtClean="0"/>
              <a:t>geral</a:t>
            </a:r>
            <a:r>
              <a:rPr lang="en-US" sz="2400" b="1" dirty="0" smtClean="0"/>
              <a:t> </a:t>
            </a:r>
            <a:r>
              <a:rPr lang="en-US" sz="2400" b="1" dirty="0" err="1" smtClean="0"/>
              <a:t>para</a:t>
            </a:r>
            <a:r>
              <a:rPr lang="en-US" sz="2400" b="1" dirty="0" smtClean="0"/>
              <a:t> </a:t>
            </a:r>
            <a:r>
              <a:rPr lang="en-US" sz="2400" b="1" dirty="0" err="1" smtClean="0"/>
              <a:t>apresentação</a:t>
            </a:r>
            <a:r>
              <a:rPr lang="en-US" sz="2400" b="1" dirty="0" smtClean="0"/>
              <a:t> </a:t>
            </a:r>
            <a:br>
              <a:rPr lang="en-US" sz="2400" b="1" dirty="0" smtClean="0"/>
            </a:br>
            <a:r>
              <a:rPr lang="en-US" sz="2400" b="1" dirty="0" smtClean="0"/>
              <a:t>do </a:t>
            </a:r>
            <a:r>
              <a:rPr lang="en-US" sz="2400" b="1" dirty="0" err="1" smtClean="0"/>
              <a:t>pensamento</a:t>
            </a:r>
            <a:r>
              <a:rPr lang="en-US" sz="2400" b="1" dirty="0" smtClean="0"/>
              <a:t> de Henri </a:t>
            </a:r>
            <a:r>
              <a:rPr lang="en-US" sz="2400" b="1" dirty="0" err="1" smtClean="0"/>
              <a:t>Wallon</a:t>
            </a:r>
            <a:endParaRPr lang="en-US" sz="2400" b="1" dirty="0"/>
          </a:p>
        </p:txBody>
      </p:sp>
      <p:sp>
        <p:nvSpPr>
          <p:cNvPr id="3" name="Content Placeholder 2"/>
          <p:cNvSpPr>
            <a:spLocks noGrp="1"/>
          </p:cNvSpPr>
          <p:nvPr>
            <p:ph idx="1"/>
          </p:nvPr>
        </p:nvSpPr>
        <p:spPr/>
        <p:txBody>
          <a:bodyPr>
            <a:normAutofit/>
          </a:bodyPr>
          <a:lstStyle/>
          <a:p>
            <a:pPr marL="0" indent="0">
              <a:buNone/>
            </a:pPr>
            <a:r>
              <a:rPr lang="en-US" sz="2000" dirty="0" smtClean="0"/>
              <a:t>1. </a:t>
            </a:r>
            <a:r>
              <a:rPr lang="en-US" sz="2000" b="1" dirty="0" err="1" smtClean="0"/>
              <a:t>Proposta</a:t>
            </a:r>
            <a:r>
              <a:rPr lang="en-US" sz="2000" dirty="0" smtClean="0"/>
              <a:t>: </a:t>
            </a:r>
            <a:r>
              <a:rPr lang="en-US" sz="1800" dirty="0" err="1" smtClean="0">
                <a:solidFill>
                  <a:srgbClr val="FF0000"/>
                </a:solidFill>
              </a:rPr>
              <a:t>Psicogênese</a:t>
            </a:r>
            <a:r>
              <a:rPr lang="en-US" sz="1800" dirty="0" smtClean="0">
                <a:solidFill>
                  <a:srgbClr val="FF0000"/>
                </a:solidFill>
              </a:rPr>
              <a:t> </a:t>
            </a:r>
            <a:r>
              <a:rPr lang="en-US" sz="1800" dirty="0">
                <a:solidFill>
                  <a:srgbClr val="FF0000"/>
                </a:solidFill>
              </a:rPr>
              <a:t>da </a:t>
            </a:r>
            <a:r>
              <a:rPr lang="en-US" sz="1800" dirty="0" err="1">
                <a:solidFill>
                  <a:srgbClr val="FF0000"/>
                </a:solidFill>
              </a:rPr>
              <a:t>pessoa</a:t>
            </a:r>
            <a:r>
              <a:rPr lang="en-US" sz="1800" dirty="0">
                <a:solidFill>
                  <a:srgbClr val="FF0000"/>
                </a:solidFill>
              </a:rPr>
              <a:t> </a:t>
            </a:r>
            <a:r>
              <a:rPr lang="en-US" sz="1800" dirty="0" err="1">
                <a:solidFill>
                  <a:srgbClr val="FF0000"/>
                </a:solidFill>
              </a:rPr>
              <a:t>como</a:t>
            </a:r>
            <a:r>
              <a:rPr lang="en-US" sz="1800" dirty="0">
                <a:solidFill>
                  <a:srgbClr val="FF0000"/>
                </a:solidFill>
              </a:rPr>
              <a:t> um </a:t>
            </a:r>
            <a:r>
              <a:rPr lang="en-US" sz="1800" dirty="0" err="1">
                <a:solidFill>
                  <a:srgbClr val="FF0000"/>
                </a:solidFill>
              </a:rPr>
              <a:t>todo</a:t>
            </a:r>
            <a:r>
              <a:rPr lang="en-US" sz="1800" dirty="0">
                <a:solidFill>
                  <a:srgbClr val="FF0000"/>
                </a:solidFill>
              </a:rPr>
              <a:t>, </a:t>
            </a:r>
            <a:r>
              <a:rPr lang="en-US" sz="1800" dirty="0" err="1">
                <a:solidFill>
                  <a:srgbClr val="FF0000"/>
                </a:solidFill>
              </a:rPr>
              <a:t>centrada</a:t>
            </a:r>
            <a:r>
              <a:rPr lang="en-US" sz="1800" dirty="0">
                <a:solidFill>
                  <a:srgbClr val="FF0000"/>
                </a:solidFill>
              </a:rPr>
              <a:t> no </a:t>
            </a:r>
            <a:r>
              <a:rPr lang="en-US" sz="1800" dirty="0" err="1">
                <a:solidFill>
                  <a:srgbClr val="FF0000"/>
                </a:solidFill>
              </a:rPr>
              <a:t>estudo</a:t>
            </a:r>
            <a:r>
              <a:rPr lang="en-US" sz="1800" dirty="0">
                <a:solidFill>
                  <a:srgbClr val="FF0000"/>
                </a:solidFill>
              </a:rPr>
              <a:t> da </a:t>
            </a:r>
            <a:r>
              <a:rPr lang="en-US" sz="1800" dirty="0" err="1">
                <a:solidFill>
                  <a:srgbClr val="FF0000"/>
                </a:solidFill>
              </a:rPr>
              <a:t>construção</a:t>
            </a:r>
            <a:r>
              <a:rPr lang="en-US" sz="1800" dirty="0">
                <a:solidFill>
                  <a:srgbClr val="FF0000"/>
                </a:solidFill>
              </a:rPr>
              <a:t> da </a:t>
            </a:r>
            <a:r>
              <a:rPr lang="en-US" sz="1800" dirty="0" err="1" smtClean="0">
                <a:solidFill>
                  <a:srgbClr val="FF0000"/>
                </a:solidFill>
              </a:rPr>
              <a:t>consciência</a:t>
            </a:r>
            <a:endParaRPr lang="en-US" sz="1800" dirty="0" smtClean="0">
              <a:solidFill>
                <a:srgbClr val="FF0000"/>
              </a:solidFill>
            </a:endParaRPr>
          </a:p>
          <a:p>
            <a:pPr marL="0" indent="0">
              <a:buNone/>
            </a:pPr>
            <a:endParaRPr lang="en-US" sz="2000" dirty="0" smtClean="0"/>
          </a:p>
          <a:p>
            <a:pPr marL="0" indent="0">
              <a:buNone/>
            </a:pPr>
            <a:r>
              <a:rPr lang="en-US" sz="2000" dirty="0" smtClean="0"/>
              <a:t>2. </a:t>
            </a:r>
            <a:r>
              <a:rPr lang="en-US" sz="2000" b="1" dirty="0" err="1" smtClean="0"/>
              <a:t>Biografia</a:t>
            </a:r>
            <a:r>
              <a:rPr lang="en-US" sz="2000" b="1" dirty="0" smtClean="0"/>
              <a:t> </a:t>
            </a:r>
            <a:r>
              <a:rPr lang="en-US" sz="2000" b="1" dirty="0" err="1" smtClean="0"/>
              <a:t>intelectual</a:t>
            </a:r>
            <a:r>
              <a:rPr lang="en-US" sz="2000" b="1" dirty="0" smtClean="0"/>
              <a:t>: </a:t>
            </a:r>
            <a:r>
              <a:rPr lang="en-US" sz="1800" dirty="0" err="1">
                <a:solidFill>
                  <a:srgbClr val="008000"/>
                </a:solidFill>
              </a:rPr>
              <a:t>estudo</a:t>
            </a:r>
            <a:r>
              <a:rPr lang="en-US" sz="1800" dirty="0">
                <a:solidFill>
                  <a:srgbClr val="008000"/>
                </a:solidFill>
              </a:rPr>
              <a:t> </a:t>
            </a:r>
            <a:r>
              <a:rPr lang="en-US" sz="1800" dirty="0"/>
              <a:t>(</a:t>
            </a:r>
            <a:r>
              <a:rPr lang="en-US" sz="1800" dirty="0">
                <a:solidFill>
                  <a:srgbClr val="FF0000"/>
                </a:solidFill>
              </a:rPr>
              <a:t>ENS, </a:t>
            </a:r>
            <a:r>
              <a:rPr lang="en-US" sz="1800" dirty="0" err="1">
                <a:solidFill>
                  <a:srgbClr val="FF0000"/>
                </a:solidFill>
              </a:rPr>
              <a:t>medicina</a:t>
            </a:r>
            <a:r>
              <a:rPr lang="en-US" sz="1800" dirty="0">
                <a:solidFill>
                  <a:srgbClr val="FF0000"/>
                </a:solidFill>
              </a:rPr>
              <a:t> e </a:t>
            </a:r>
            <a:r>
              <a:rPr lang="en-US" sz="1800" dirty="0" err="1">
                <a:solidFill>
                  <a:srgbClr val="FF0000"/>
                </a:solidFill>
              </a:rPr>
              <a:t>filosofia</a:t>
            </a:r>
            <a:r>
              <a:rPr lang="en-US" sz="1800" dirty="0">
                <a:solidFill>
                  <a:srgbClr val="FF0000"/>
                </a:solidFill>
              </a:rPr>
              <a:t>, </a:t>
            </a:r>
            <a:r>
              <a:rPr lang="en-US" sz="1800" dirty="0" err="1">
                <a:solidFill>
                  <a:srgbClr val="FF0000"/>
                </a:solidFill>
              </a:rPr>
              <a:t>influência</a:t>
            </a:r>
            <a:r>
              <a:rPr lang="en-US" sz="1800" dirty="0">
                <a:solidFill>
                  <a:srgbClr val="FF0000"/>
                </a:solidFill>
              </a:rPr>
              <a:t> de Levy-</a:t>
            </a:r>
            <a:r>
              <a:rPr lang="en-US" sz="1800" dirty="0" err="1">
                <a:solidFill>
                  <a:srgbClr val="FF0000"/>
                </a:solidFill>
              </a:rPr>
              <a:t>Bruhl</a:t>
            </a:r>
            <a:r>
              <a:rPr lang="en-US" sz="1800" dirty="0">
                <a:solidFill>
                  <a:srgbClr val="FF0000"/>
                </a:solidFill>
              </a:rPr>
              <a:t>)</a:t>
            </a:r>
          </a:p>
          <a:p>
            <a:pPr marL="0" indent="0">
              <a:buNone/>
            </a:pPr>
            <a:r>
              <a:rPr lang="en-US" sz="1800" dirty="0">
                <a:solidFill>
                  <a:srgbClr val="FF0000"/>
                </a:solidFill>
              </a:rPr>
              <a:t>	</a:t>
            </a:r>
            <a:r>
              <a:rPr lang="en-US" sz="1800" dirty="0" err="1">
                <a:solidFill>
                  <a:srgbClr val="008000"/>
                </a:solidFill>
              </a:rPr>
              <a:t>trabalho</a:t>
            </a:r>
            <a:r>
              <a:rPr lang="en-US" sz="1800" dirty="0">
                <a:solidFill>
                  <a:srgbClr val="008000"/>
                </a:solidFill>
              </a:rPr>
              <a:t> </a:t>
            </a:r>
            <a:r>
              <a:rPr lang="en-US" sz="1800" dirty="0"/>
              <a:t>(</a:t>
            </a:r>
            <a:r>
              <a:rPr lang="en-US" sz="1800" dirty="0">
                <a:solidFill>
                  <a:srgbClr val="FF0000"/>
                </a:solidFill>
              </a:rPr>
              <a:t>com </a:t>
            </a:r>
            <a:r>
              <a:rPr lang="en-US" sz="1800" dirty="0" err="1">
                <a:solidFill>
                  <a:srgbClr val="FF0000"/>
                </a:solidFill>
              </a:rPr>
              <a:t>crianças-deficiências</a:t>
            </a:r>
            <a:r>
              <a:rPr lang="en-US" sz="1800" dirty="0">
                <a:solidFill>
                  <a:srgbClr val="FF0000"/>
                </a:solidFill>
              </a:rPr>
              <a:t>, </a:t>
            </a:r>
            <a:r>
              <a:rPr lang="en-US" sz="1800" dirty="0" err="1">
                <a:solidFill>
                  <a:srgbClr val="FF0000"/>
                </a:solidFill>
              </a:rPr>
              <a:t>lesões-adultos</a:t>
            </a:r>
            <a:r>
              <a:rPr lang="en-US" sz="1800" dirty="0">
                <a:solidFill>
                  <a:srgbClr val="FF0000"/>
                </a:solidFill>
              </a:rPr>
              <a:t>, </a:t>
            </a:r>
            <a:r>
              <a:rPr lang="en-US" sz="1800" dirty="0" err="1" smtClean="0">
                <a:solidFill>
                  <a:srgbClr val="FF0000"/>
                </a:solidFill>
              </a:rPr>
              <a:t>pesquisador</a:t>
            </a:r>
            <a:r>
              <a:rPr lang="en-US" sz="1800" dirty="0" smtClean="0">
                <a:solidFill>
                  <a:srgbClr val="FF0000"/>
                </a:solidFill>
              </a:rPr>
              <a:t> </a:t>
            </a:r>
            <a:r>
              <a:rPr lang="en-US" sz="1800" dirty="0">
                <a:solidFill>
                  <a:srgbClr val="FF0000"/>
                </a:solidFill>
              </a:rPr>
              <a:t>da </a:t>
            </a:r>
            <a:r>
              <a:rPr lang="en-US" sz="1800" dirty="0" err="1" smtClean="0">
                <a:solidFill>
                  <a:srgbClr val="FF0000"/>
                </a:solidFill>
              </a:rPr>
              <a:t>Psic</a:t>
            </a:r>
            <a:r>
              <a:rPr lang="en-US" sz="1800" dirty="0" smtClean="0">
                <a:solidFill>
                  <a:srgbClr val="FF0000"/>
                </a:solidFill>
              </a:rPr>
              <a:t>/ </a:t>
            </a:r>
            <a:r>
              <a:rPr lang="en-US" sz="1800" dirty="0" err="1" smtClean="0">
                <a:solidFill>
                  <a:srgbClr val="FF0000"/>
                </a:solidFill>
              </a:rPr>
              <a:t>Criança</a:t>
            </a:r>
            <a:r>
              <a:rPr lang="en-US" sz="1800" dirty="0" smtClean="0">
                <a:solidFill>
                  <a:srgbClr val="FF0000"/>
                </a:solidFill>
              </a:rPr>
              <a:t>)</a:t>
            </a:r>
          </a:p>
          <a:p>
            <a:pPr marL="0" indent="0">
              <a:buNone/>
            </a:pPr>
            <a:r>
              <a:rPr lang="en-US" sz="2000" dirty="0" smtClean="0">
                <a:solidFill>
                  <a:srgbClr val="FF0000"/>
                </a:solidFill>
              </a:rPr>
              <a:t>       </a:t>
            </a:r>
            <a:r>
              <a:rPr lang="en-US" sz="2000" dirty="0" smtClean="0">
                <a:solidFill>
                  <a:srgbClr val="008000"/>
                </a:solidFill>
              </a:rPr>
              <a:t> </a:t>
            </a:r>
            <a:r>
              <a:rPr lang="en-US" sz="2000" dirty="0" err="1" smtClean="0">
                <a:solidFill>
                  <a:srgbClr val="008000"/>
                </a:solidFill>
              </a:rPr>
              <a:t>atuação</a:t>
            </a:r>
            <a:r>
              <a:rPr lang="en-US" sz="2000" dirty="0" smtClean="0">
                <a:solidFill>
                  <a:srgbClr val="008000"/>
                </a:solidFill>
              </a:rPr>
              <a:t> </a:t>
            </a:r>
            <a:r>
              <a:rPr lang="en-US" sz="2000" dirty="0" err="1" smtClean="0">
                <a:solidFill>
                  <a:srgbClr val="008000"/>
                </a:solidFill>
              </a:rPr>
              <a:t>política</a:t>
            </a:r>
            <a:r>
              <a:rPr lang="en-US" sz="2000" dirty="0" smtClean="0">
                <a:solidFill>
                  <a:srgbClr val="008000"/>
                </a:solidFill>
              </a:rPr>
              <a:t> </a:t>
            </a:r>
            <a:r>
              <a:rPr lang="en-US" sz="2000" dirty="0" smtClean="0">
                <a:solidFill>
                  <a:srgbClr val="FF0000"/>
                </a:solidFill>
              </a:rPr>
              <a:t>(</a:t>
            </a:r>
            <a:r>
              <a:rPr lang="en-US" sz="2000" dirty="0" err="1" smtClean="0">
                <a:solidFill>
                  <a:srgbClr val="FF0000"/>
                </a:solidFill>
              </a:rPr>
              <a:t>resistência</a:t>
            </a:r>
            <a:r>
              <a:rPr lang="en-US" sz="2000" dirty="0" smtClean="0">
                <a:solidFill>
                  <a:srgbClr val="FF0000"/>
                </a:solidFill>
              </a:rPr>
              <a:t> </a:t>
            </a:r>
            <a:r>
              <a:rPr lang="en-US" sz="2000" dirty="0" err="1" smtClean="0">
                <a:solidFill>
                  <a:srgbClr val="FF0000"/>
                </a:solidFill>
              </a:rPr>
              <a:t>francesa</a:t>
            </a:r>
            <a:r>
              <a:rPr lang="en-US" sz="2000" dirty="0" smtClean="0">
                <a:solidFill>
                  <a:srgbClr val="FF0000"/>
                </a:solidFill>
              </a:rPr>
              <a:t>, </a:t>
            </a:r>
            <a:r>
              <a:rPr lang="en-US" sz="2000" dirty="0" err="1" smtClean="0">
                <a:solidFill>
                  <a:srgbClr val="FF0000"/>
                </a:solidFill>
              </a:rPr>
              <a:t>plano</a:t>
            </a:r>
            <a:r>
              <a:rPr lang="en-US" sz="2000" dirty="0" smtClean="0">
                <a:solidFill>
                  <a:srgbClr val="FF0000"/>
                </a:solidFill>
              </a:rPr>
              <a:t> </a:t>
            </a:r>
            <a:r>
              <a:rPr lang="en-US" sz="2000" dirty="0" err="1" smtClean="0">
                <a:solidFill>
                  <a:srgbClr val="FF0000"/>
                </a:solidFill>
              </a:rPr>
              <a:t>Langevin-Wallon</a:t>
            </a:r>
            <a:r>
              <a:rPr lang="en-US" sz="2000" dirty="0" smtClean="0">
                <a:solidFill>
                  <a:srgbClr val="FF0000"/>
                </a:solidFill>
              </a:rPr>
              <a:t>)</a:t>
            </a:r>
          </a:p>
          <a:p>
            <a:pPr marL="0" indent="0">
              <a:buNone/>
            </a:pPr>
            <a:endParaRPr lang="en-US" sz="2000" dirty="0">
              <a:solidFill>
                <a:srgbClr val="FF0000"/>
              </a:solidFill>
            </a:endParaRPr>
          </a:p>
          <a:p>
            <a:pPr marL="0" indent="0">
              <a:buNone/>
            </a:pPr>
            <a:r>
              <a:rPr lang="en-US" sz="2000" dirty="0" smtClean="0"/>
              <a:t>3. </a:t>
            </a:r>
            <a:r>
              <a:rPr lang="en-US" sz="2000" b="1" dirty="0" err="1" smtClean="0"/>
              <a:t>Fundamentos</a:t>
            </a:r>
            <a:endParaRPr lang="en-US" sz="2000" b="1" dirty="0" smtClean="0"/>
          </a:p>
          <a:p>
            <a:pPr marL="0" indent="0">
              <a:buNone/>
            </a:pPr>
            <a:r>
              <a:rPr lang="en-US" sz="2000" dirty="0" smtClean="0"/>
              <a:t>	</a:t>
            </a:r>
          </a:p>
          <a:p>
            <a:pPr marL="0" indent="0">
              <a:buNone/>
            </a:pPr>
            <a:r>
              <a:rPr lang="en-US" sz="2000" dirty="0" smtClean="0"/>
              <a:t>4. </a:t>
            </a:r>
            <a:r>
              <a:rPr lang="en-US" sz="2000" b="1" dirty="0" err="1" smtClean="0"/>
              <a:t>Aspectos</a:t>
            </a:r>
            <a:r>
              <a:rPr lang="en-US" sz="2000" b="1" dirty="0" smtClean="0"/>
              <a:t> </a:t>
            </a:r>
            <a:r>
              <a:rPr lang="en-US" sz="2000" b="1" dirty="0" err="1"/>
              <a:t>G</a:t>
            </a:r>
            <a:r>
              <a:rPr lang="en-US" sz="2000" b="1" dirty="0" err="1" smtClean="0"/>
              <a:t>erais</a:t>
            </a:r>
            <a:endParaRPr lang="en-US" sz="2000" b="1" dirty="0" smtClean="0"/>
          </a:p>
          <a:p>
            <a:pPr marL="0" indent="0">
              <a:buNone/>
            </a:pPr>
            <a:endParaRPr lang="en-US" sz="2000" dirty="0" smtClean="0"/>
          </a:p>
          <a:p>
            <a:pPr marL="0" indent="0">
              <a:buNone/>
            </a:pPr>
            <a:r>
              <a:rPr lang="en-US" sz="2000" dirty="0" smtClean="0"/>
              <a:t>5. </a:t>
            </a:r>
            <a:r>
              <a:rPr lang="en-US" sz="2000" b="1" dirty="0" err="1" smtClean="0"/>
              <a:t>Método</a:t>
            </a:r>
            <a:endParaRPr lang="en-US" sz="20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4</a:t>
            </a:fld>
            <a:endParaRPr lang="en-US"/>
          </a:p>
        </p:txBody>
      </p:sp>
    </p:spTree>
    <p:extLst>
      <p:ext uri="{BB962C8B-B14F-4D97-AF65-F5344CB8AC3E}">
        <p14:creationId xmlns:p14="http://schemas.microsoft.com/office/powerpoint/2010/main" val="356465631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err="1" smtClean="0">
                <a:solidFill>
                  <a:srgbClr val="FF0000"/>
                </a:solidFill>
              </a:rPr>
              <a:t>Ritmo</a:t>
            </a:r>
            <a:r>
              <a:rPr lang="en-US" sz="2400" b="1" dirty="0" smtClean="0">
                <a:solidFill>
                  <a:srgbClr val="FF0000"/>
                </a:solidFill>
              </a:rPr>
              <a:t> do </a:t>
            </a:r>
            <a:r>
              <a:rPr lang="en-US" sz="2400" b="1" dirty="0" err="1" smtClean="0">
                <a:solidFill>
                  <a:srgbClr val="FF0000"/>
                </a:solidFill>
              </a:rPr>
              <a:t>desenvolvimento</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pt-BR" sz="2000" dirty="0" smtClean="0"/>
          </a:p>
          <a:p>
            <a:pPr marL="0" indent="0" algn="just">
              <a:buNone/>
            </a:pPr>
            <a:endParaRPr lang="pt-BR" sz="2000" dirty="0"/>
          </a:p>
          <a:p>
            <a:pPr marL="0" indent="0" algn="just">
              <a:lnSpc>
                <a:spcPct val="150000"/>
              </a:lnSpc>
              <a:buNone/>
            </a:pPr>
            <a:r>
              <a:rPr lang="pt-BR" sz="2000" dirty="0" smtClean="0"/>
              <a:t>O ritmo pelo qual se sucedem as </a:t>
            </a:r>
            <a:r>
              <a:rPr lang="pt-BR" sz="2000" dirty="0"/>
              <a:t>e</a:t>
            </a:r>
            <a:r>
              <a:rPr lang="pt-BR" sz="2000" dirty="0" smtClean="0"/>
              <a:t>tapas é descontínuo, marcado por rupturas, retrocessos e reviravoltas. Cada etapa traz uma profunda mudança nas formas de atividade do estágio anterior. Ao mesmo tempo, condutas típicas de etapas anteriores podem sobreviver nas seguintes, configurando </a:t>
            </a:r>
            <a:r>
              <a:rPr lang="pt-BR" sz="2000" dirty="0" err="1" smtClean="0"/>
              <a:t>encavalamentos</a:t>
            </a:r>
            <a:r>
              <a:rPr lang="pt-BR" sz="2000" dirty="0" smtClean="0"/>
              <a:t> e sobreposições. </a:t>
            </a:r>
          </a:p>
          <a:p>
            <a:pPr marL="0" indent="0" algn="r">
              <a:buNone/>
            </a:pPr>
            <a:r>
              <a:rPr lang="pt-BR" sz="2000" dirty="0" smtClean="0">
                <a:solidFill>
                  <a:srgbClr val="0000FF"/>
                </a:solidFill>
              </a:rPr>
              <a:t>(Galvão, 1996, p. 41)</a:t>
            </a:r>
          </a:p>
        </p:txBody>
      </p:sp>
      <p:sp>
        <p:nvSpPr>
          <p:cNvPr id="4" name="Slide Number Placeholder 3"/>
          <p:cNvSpPr>
            <a:spLocks noGrp="1"/>
          </p:cNvSpPr>
          <p:nvPr>
            <p:ph type="sldNum" sz="quarter" idx="12"/>
          </p:nvPr>
        </p:nvSpPr>
        <p:spPr/>
        <p:txBody>
          <a:bodyPr/>
          <a:lstStyle/>
          <a:p>
            <a:fld id="{55C99EAA-D3A5-EC42-B47C-72599F453DF1}" type="slidenum">
              <a:rPr lang="en-US" smtClean="0"/>
              <a:pPr/>
              <a:t>40</a:t>
            </a:fld>
            <a:endParaRPr lang="en-US"/>
          </a:p>
        </p:txBody>
      </p:sp>
    </p:spTree>
    <p:extLst>
      <p:ext uri="{BB962C8B-B14F-4D97-AF65-F5344CB8AC3E}">
        <p14:creationId xmlns:p14="http://schemas.microsoft.com/office/powerpoint/2010/main" val="126169829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b="1" dirty="0" smtClean="0"/>
              <a:t>4. </a:t>
            </a:r>
            <a:r>
              <a:rPr lang="en-US" sz="2200" b="1" dirty="0" err="1" smtClean="0"/>
              <a:t>Aspectos</a:t>
            </a:r>
            <a:r>
              <a:rPr lang="en-US" sz="2200" b="1" dirty="0" smtClean="0"/>
              <a:t> </a:t>
            </a:r>
            <a:r>
              <a:rPr lang="en-US" sz="2200" b="1" dirty="0" err="1" smtClean="0"/>
              <a:t>gerais</a:t>
            </a:r>
            <a:r>
              <a:rPr lang="en-US" sz="2200" b="1" dirty="0" smtClean="0"/>
              <a:t/>
            </a:r>
            <a:br>
              <a:rPr lang="en-US" sz="2200" b="1" dirty="0" smtClean="0"/>
            </a:br>
            <a:r>
              <a:rPr lang="en-US" sz="2200" b="1" dirty="0" err="1" smtClean="0">
                <a:solidFill>
                  <a:srgbClr val="FF0000"/>
                </a:solidFill>
              </a:rPr>
              <a:t>Não-linearidade</a:t>
            </a:r>
            <a:r>
              <a:rPr lang="en-US" sz="2200" b="1" dirty="0" smtClean="0">
                <a:solidFill>
                  <a:srgbClr val="FF0000"/>
                </a:solidFill>
              </a:rPr>
              <a:t>,  </a:t>
            </a:r>
            <a:r>
              <a:rPr lang="en-US" sz="2200" b="1" dirty="0" err="1" smtClean="0">
                <a:solidFill>
                  <a:srgbClr val="FF0000"/>
                </a:solidFill>
              </a:rPr>
              <a:t>os</a:t>
            </a:r>
            <a:r>
              <a:rPr lang="en-US" sz="2200" b="1" dirty="0" smtClean="0">
                <a:solidFill>
                  <a:srgbClr val="FF0000"/>
                </a:solidFill>
              </a:rPr>
              <a:t> </a:t>
            </a:r>
            <a:r>
              <a:rPr lang="en-US" sz="2200" b="1" dirty="0" err="1" smtClean="0">
                <a:solidFill>
                  <a:srgbClr val="FF0000"/>
                </a:solidFill>
              </a:rPr>
              <a:t>conflitos</a:t>
            </a:r>
            <a:r>
              <a:rPr lang="en-US" sz="2200" b="1" dirty="0" smtClean="0">
                <a:solidFill>
                  <a:srgbClr val="FF0000"/>
                </a:solidFill>
              </a:rPr>
              <a:t> no </a:t>
            </a:r>
            <a:r>
              <a:rPr lang="en-US" sz="2200" b="1" dirty="0" err="1" smtClean="0">
                <a:solidFill>
                  <a:srgbClr val="FF0000"/>
                </a:solidFill>
              </a:rPr>
              <a:t>processo</a:t>
            </a:r>
            <a:r>
              <a:rPr lang="en-US" sz="2200" b="1" dirty="0" smtClean="0">
                <a:solidFill>
                  <a:srgbClr val="FF0000"/>
                </a:solidFill>
              </a:rPr>
              <a:t> de </a:t>
            </a:r>
            <a:r>
              <a:rPr lang="en-US" sz="2200" b="1" dirty="0" err="1" smtClean="0">
                <a:solidFill>
                  <a:srgbClr val="FF0000"/>
                </a:solidFill>
              </a:rPr>
              <a:t>desenvolvimento</a:t>
            </a:r>
            <a:r>
              <a:rPr lang="en-US" sz="2200" b="1" dirty="0" smtClean="0">
                <a:solidFill>
                  <a:srgbClr val="FF0000"/>
                </a:solidFill>
              </a:rPr>
              <a:t> </a:t>
            </a:r>
            <a:endParaRPr lang="en-US" sz="22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endParaRPr lang="pt-BR" sz="1600" dirty="0" smtClean="0"/>
          </a:p>
          <a:p>
            <a:pPr marL="0" indent="0" algn="just">
              <a:lnSpc>
                <a:spcPct val="150000"/>
              </a:lnSpc>
              <a:buNone/>
            </a:pPr>
            <a:r>
              <a:rPr lang="pt-BR" sz="1600" dirty="0" smtClean="0"/>
              <a:t>A </a:t>
            </a:r>
            <a:r>
              <a:rPr lang="pt-BR" sz="1600" dirty="0"/>
              <a:t>psicogenética </a:t>
            </a:r>
            <a:r>
              <a:rPr lang="pt-BR" sz="1600" dirty="0" err="1"/>
              <a:t>walloniana</a:t>
            </a:r>
            <a:r>
              <a:rPr lang="pt-BR" sz="1600" dirty="0"/>
              <a:t> contrapõe-se às concepções que veem no desenvolvimento uma linearidade, e o encaram como simples adição de sistemas progressivamente mais complexos que resultariam da reorganização de elementos presentes desde o início. Para </a:t>
            </a:r>
            <a:r>
              <a:rPr lang="pt-BR" sz="1600" dirty="0" err="1"/>
              <a:t>Wallon</a:t>
            </a:r>
            <a:r>
              <a:rPr lang="pt-BR" sz="1600" dirty="0"/>
              <a:t>, a passagem de um a outro estágio não é uma simples ampliação, mas uma reformulação. </a:t>
            </a:r>
            <a:r>
              <a:rPr lang="pt-BR" sz="1600" dirty="0" smtClean="0"/>
              <a:t>Com </a:t>
            </a:r>
            <a:r>
              <a:rPr lang="pt-BR" sz="1600" dirty="0"/>
              <a:t>frequência, instala-se nos momentos de passagem, uma </a:t>
            </a:r>
            <a:r>
              <a:rPr lang="pt-BR" sz="1600" dirty="0">
                <a:solidFill>
                  <a:srgbClr val="000000"/>
                </a:solidFill>
              </a:rPr>
              <a:t>crise </a:t>
            </a:r>
            <a:r>
              <a:rPr lang="pt-BR" sz="1600" dirty="0"/>
              <a:t>que pode afetar visivelmente a conduta da criança</a:t>
            </a:r>
            <a:r>
              <a:rPr lang="pt-BR" sz="1600" dirty="0" smtClean="0"/>
              <a:t>.</a:t>
            </a:r>
          </a:p>
          <a:p>
            <a:pPr marL="0" indent="0" algn="just">
              <a:lnSpc>
                <a:spcPct val="150000"/>
              </a:lnSpc>
              <a:buNone/>
            </a:pPr>
            <a:endParaRPr lang="pt-BR" sz="1600" dirty="0"/>
          </a:p>
          <a:p>
            <a:pPr marL="0" indent="0" algn="just">
              <a:lnSpc>
                <a:spcPct val="150000"/>
              </a:lnSpc>
              <a:buNone/>
            </a:pPr>
            <a:r>
              <a:rPr lang="en-US" sz="1600" dirty="0" smtClean="0"/>
              <a:t>Segundo a </a:t>
            </a:r>
            <a:r>
              <a:rPr lang="en-US" sz="1600" dirty="0" err="1" smtClean="0"/>
              <a:t>perspectiva</a:t>
            </a:r>
            <a:r>
              <a:rPr lang="en-US" sz="1600" dirty="0" smtClean="0"/>
              <a:t> </a:t>
            </a:r>
            <a:r>
              <a:rPr lang="en-US" sz="1600" dirty="0" err="1" smtClean="0"/>
              <a:t>walloniana</a:t>
            </a:r>
            <a:r>
              <a:rPr lang="en-US" sz="1600" dirty="0" smtClean="0"/>
              <a:t> o </a:t>
            </a:r>
            <a:r>
              <a:rPr lang="en-US" sz="1600" dirty="0" err="1" smtClean="0"/>
              <a:t>desenvolvimento</a:t>
            </a:r>
            <a:r>
              <a:rPr lang="en-US" sz="1600" dirty="0" smtClean="0"/>
              <a:t> </a:t>
            </a:r>
            <a:r>
              <a:rPr lang="en-US" sz="1600" dirty="0" err="1" smtClean="0"/>
              <a:t>infantil</a:t>
            </a:r>
            <a:r>
              <a:rPr lang="en-US" sz="1600" dirty="0" smtClean="0"/>
              <a:t> </a:t>
            </a:r>
            <a:r>
              <a:rPr lang="en-US" sz="1600" dirty="0" err="1" smtClean="0"/>
              <a:t>é</a:t>
            </a:r>
            <a:r>
              <a:rPr lang="en-US" sz="1600" dirty="0" smtClean="0"/>
              <a:t> um </a:t>
            </a:r>
            <a:r>
              <a:rPr lang="en-US" sz="1600" dirty="0" err="1" smtClean="0"/>
              <a:t>processo</a:t>
            </a:r>
            <a:r>
              <a:rPr lang="en-US" sz="1600" dirty="0" smtClean="0"/>
              <a:t> </a:t>
            </a:r>
            <a:r>
              <a:rPr lang="en-US" sz="1600" dirty="0" err="1" smtClean="0"/>
              <a:t>pontuado</a:t>
            </a:r>
            <a:r>
              <a:rPr lang="en-US" sz="1600" dirty="0" smtClean="0"/>
              <a:t> </a:t>
            </a:r>
            <a:r>
              <a:rPr lang="en-US" sz="1600" dirty="0" err="1" smtClean="0"/>
              <a:t>por</a:t>
            </a:r>
            <a:r>
              <a:rPr lang="en-US" sz="1600" dirty="0" smtClean="0"/>
              <a:t> </a:t>
            </a:r>
            <a:r>
              <a:rPr lang="en-US" sz="1600" dirty="0" err="1" smtClean="0"/>
              <a:t>conflitos</a:t>
            </a:r>
            <a:r>
              <a:rPr lang="en-US" sz="1600" dirty="0" smtClean="0"/>
              <a:t>. </a:t>
            </a:r>
            <a:r>
              <a:rPr lang="en-US" sz="1600" dirty="0" err="1" smtClean="0"/>
              <a:t>Conflitos</a:t>
            </a:r>
            <a:r>
              <a:rPr lang="en-US" sz="1600" dirty="0" smtClean="0"/>
              <a:t> de </a:t>
            </a:r>
            <a:r>
              <a:rPr lang="en-US" sz="1600" dirty="0" err="1" smtClean="0"/>
              <a:t>origem</a:t>
            </a:r>
            <a:r>
              <a:rPr lang="en-US" sz="1600" dirty="0" smtClean="0"/>
              <a:t> </a:t>
            </a:r>
            <a:r>
              <a:rPr lang="en-US" sz="1600" dirty="0" err="1" smtClean="0"/>
              <a:t>exógena</a:t>
            </a:r>
            <a:r>
              <a:rPr lang="en-US" sz="1600" dirty="0" smtClean="0"/>
              <a:t>, </a:t>
            </a:r>
            <a:r>
              <a:rPr lang="en-US" sz="1600" dirty="0" err="1" smtClean="0"/>
              <a:t>quando</a:t>
            </a:r>
            <a:r>
              <a:rPr lang="en-US" sz="1600" dirty="0" smtClean="0"/>
              <a:t> </a:t>
            </a:r>
            <a:r>
              <a:rPr lang="en-US" sz="1600" dirty="0" err="1" smtClean="0"/>
              <a:t>resultantes</a:t>
            </a:r>
            <a:r>
              <a:rPr lang="en-US" sz="1600" dirty="0" smtClean="0"/>
              <a:t> dos </a:t>
            </a:r>
            <a:r>
              <a:rPr lang="en-US" sz="1600" dirty="0" err="1" smtClean="0"/>
              <a:t>desencontros</a:t>
            </a:r>
            <a:r>
              <a:rPr lang="en-US" sz="1600" dirty="0" smtClean="0"/>
              <a:t> entre as </a:t>
            </a:r>
            <a:r>
              <a:rPr lang="en-US" sz="1600" dirty="0" err="1" smtClean="0"/>
              <a:t>ações</a:t>
            </a:r>
            <a:r>
              <a:rPr lang="en-US" sz="1600" dirty="0" smtClean="0"/>
              <a:t> da </a:t>
            </a:r>
            <a:r>
              <a:rPr lang="en-US" sz="1600" dirty="0" err="1" smtClean="0"/>
              <a:t>criança</a:t>
            </a:r>
            <a:r>
              <a:rPr lang="en-US" sz="1600" dirty="0" smtClean="0"/>
              <a:t> e o </a:t>
            </a:r>
            <a:r>
              <a:rPr lang="en-US" sz="1600" dirty="0" err="1" smtClean="0"/>
              <a:t>ambiente</a:t>
            </a:r>
            <a:r>
              <a:rPr lang="en-US" sz="1600" dirty="0" smtClean="0"/>
              <a:t> exterior, </a:t>
            </a:r>
            <a:r>
              <a:rPr lang="en-US" sz="1600" dirty="0" err="1" smtClean="0"/>
              <a:t>estruturado</a:t>
            </a:r>
            <a:r>
              <a:rPr lang="en-US" sz="1600" dirty="0" smtClean="0"/>
              <a:t> </a:t>
            </a:r>
            <a:r>
              <a:rPr lang="en-US" sz="1600" dirty="0" err="1" smtClean="0"/>
              <a:t>pelos</a:t>
            </a:r>
            <a:r>
              <a:rPr lang="en-US" sz="1600" dirty="0" smtClean="0"/>
              <a:t> ads e </a:t>
            </a:r>
            <a:r>
              <a:rPr lang="en-US" sz="1600" dirty="0" err="1" smtClean="0"/>
              <a:t>pela</a:t>
            </a:r>
            <a:r>
              <a:rPr lang="en-US" sz="1600" dirty="0" smtClean="0"/>
              <a:t> </a:t>
            </a:r>
            <a:r>
              <a:rPr lang="en-US" sz="1600" dirty="0" err="1" smtClean="0"/>
              <a:t>cultura</a:t>
            </a:r>
            <a:r>
              <a:rPr lang="en-US" sz="1600" dirty="0" smtClean="0"/>
              <a:t>. De </a:t>
            </a:r>
            <a:r>
              <a:rPr lang="en-US" sz="1600" dirty="0" err="1" smtClean="0"/>
              <a:t>natureza</a:t>
            </a:r>
            <a:r>
              <a:rPr lang="en-US" sz="1600" dirty="0" smtClean="0"/>
              <a:t> </a:t>
            </a:r>
            <a:r>
              <a:rPr lang="en-US" sz="1600" dirty="0" err="1" smtClean="0"/>
              <a:t>endógena</a:t>
            </a:r>
            <a:r>
              <a:rPr lang="en-US" sz="1600" dirty="0" smtClean="0"/>
              <a:t>, </a:t>
            </a:r>
            <a:r>
              <a:rPr lang="en-US" sz="1600" dirty="0" err="1" smtClean="0"/>
              <a:t>quando</a:t>
            </a:r>
            <a:r>
              <a:rPr lang="en-US" sz="1600" dirty="0" smtClean="0"/>
              <a:t> </a:t>
            </a:r>
            <a:r>
              <a:rPr lang="en-US" sz="1600" dirty="0" err="1" smtClean="0"/>
              <a:t>gerados</a:t>
            </a:r>
            <a:r>
              <a:rPr lang="en-US" sz="1600" dirty="0" smtClean="0"/>
              <a:t> </a:t>
            </a:r>
            <a:r>
              <a:rPr lang="en-US" sz="1600" dirty="0" err="1" smtClean="0"/>
              <a:t>pelos</a:t>
            </a:r>
            <a:r>
              <a:rPr lang="en-US" sz="1600" dirty="0" smtClean="0"/>
              <a:t> </a:t>
            </a:r>
            <a:r>
              <a:rPr lang="en-US" sz="1600" dirty="0" err="1" smtClean="0"/>
              <a:t>efeitos</a:t>
            </a:r>
            <a:r>
              <a:rPr lang="en-US" sz="1600" dirty="0" smtClean="0"/>
              <a:t> da </a:t>
            </a:r>
            <a:r>
              <a:rPr lang="en-US" sz="1600" dirty="0" err="1" smtClean="0"/>
              <a:t>maturação</a:t>
            </a:r>
            <a:r>
              <a:rPr lang="en-US" sz="1600" dirty="0" smtClean="0"/>
              <a:t> nervosa.</a:t>
            </a:r>
          </a:p>
          <a:p>
            <a:pPr marL="0" indent="0" algn="just">
              <a:lnSpc>
                <a:spcPct val="150000"/>
              </a:lnSpc>
              <a:buNone/>
            </a:pPr>
            <a:r>
              <a:rPr lang="en-US" sz="1300" dirty="0" smtClean="0">
                <a:solidFill>
                  <a:srgbClr val="0000FF"/>
                </a:solidFill>
              </a:rPr>
              <a:t>  </a:t>
            </a:r>
            <a:endParaRPr lang="en-US" sz="1300" dirty="0">
              <a:solidFill>
                <a:srgbClr val="0000FF"/>
              </a:solidFill>
            </a:endParaRPr>
          </a:p>
          <a:p>
            <a:pPr marL="0" indent="0" algn="r">
              <a:buNone/>
            </a:pPr>
            <a:r>
              <a:rPr lang="en-US" sz="1500" dirty="0">
                <a:solidFill>
                  <a:srgbClr val="0000FF"/>
                </a:solidFill>
              </a:rPr>
              <a:t>(</a:t>
            </a:r>
            <a:r>
              <a:rPr lang="en-US" sz="1500" dirty="0" err="1">
                <a:solidFill>
                  <a:srgbClr val="0000FF"/>
                </a:solidFill>
              </a:rPr>
              <a:t>Galvão</a:t>
            </a:r>
            <a:r>
              <a:rPr lang="en-US" sz="1500" dirty="0">
                <a:solidFill>
                  <a:srgbClr val="0000FF"/>
                </a:solidFill>
              </a:rPr>
              <a:t>, 1996, p. 41)</a:t>
            </a:r>
          </a:p>
          <a:p>
            <a:pPr marL="0" indent="0" algn="r">
              <a:buNone/>
            </a:pPr>
            <a:endParaRPr lang="en-US" sz="1500" dirty="0" smtClean="0">
              <a:solidFill>
                <a:srgbClr val="0000FF"/>
              </a:solidFill>
            </a:endParaRPr>
          </a:p>
        </p:txBody>
      </p:sp>
      <p:sp>
        <p:nvSpPr>
          <p:cNvPr id="4" name="Slide Number Placeholder 3"/>
          <p:cNvSpPr>
            <a:spLocks noGrp="1"/>
          </p:cNvSpPr>
          <p:nvPr>
            <p:ph type="sldNum" sz="quarter" idx="12"/>
          </p:nvPr>
        </p:nvSpPr>
        <p:spPr/>
        <p:txBody>
          <a:bodyPr/>
          <a:lstStyle/>
          <a:p>
            <a:fld id="{55C99EAA-D3A5-EC42-B47C-72599F453DF1}" type="slidenum">
              <a:rPr lang="en-US" smtClean="0"/>
              <a:pPr/>
              <a:t>41</a:t>
            </a:fld>
            <a:endParaRPr lang="en-US"/>
          </a:p>
        </p:txBody>
      </p:sp>
    </p:spTree>
    <p:extLst>
      <p:ext uri="{BB962C8B-B14F-4D97-AF65-F5344CB8AC3E}">
        <p14:creationId xmlns:p14="http://schemas.microsoft.com/office/powerpoint/2010/main" val="214189235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4</a:t>
            </a:r>
            <a:r>
              <a:rPr lang="en-US" sz="2400" b="1" dirty="0" smtClean="0"/>
              <a:t>.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smtClean="0">
                <a:solidFill>
                  <a:srgbClr val="FF0000"/>
                </a:solidFill>
              </a:rPr>
              <a:t>A </a:t>
            </a:r>
            <a:r>
              <a:rPr lang="en-US" sz="2400" b="1" dirty="0" err="1" smtClean="0">
                <a:solidFill>
                  <a:srgbClr val="FF0000"/>
                </a:solidFill>
              </a:rPr>
              <a:t>crise</a:t>
            </a:r>
            <a:r>
              <a:rPr lang="en-US" sz="2400" b="1" dirty="0" smtClean="0">
                <a:solidFill>
                  <a:srgbClr val="FF0000"/>
                </a:solidFill>
              </a:rPr>
              <a:t> </a:t>
            </a:r>
            <a:r>
              <a:rPr lang="en-US" sz="2400" b="1" dirty="0" err="1" smtClean="0">
                <a:solidFill>
                  <a:srgbClr val="FF0000"/>
                </a:solidFill>
              </a:rPr>
              <a:t>como</a:t>
            </a:r>
            <a:r>
              <a:rPr lang="en-US" sz="2400" b="1" dirty="0" smtClean="0">
                <a:solidFill>
                  <a:srgbClr val="FF0000"/>
                </a:solidFill>
              </a:rPr>
              <a:t> </a:t>
            </a:r>
            <a:r>
              <a:rPr lang="en-US" sz="2400" b="1" dirty="0" err="1" smtClean="0">
                <a:solidFill>
                  <a:srgbClr val="FF0000"/>
                </a:solidFill>
              </a:rPr>
              <a:t>elemento</a:t>
            </a:r>
            <a:r>
              <a:rPr lang="en-US" sz="2400" b="1" dirty="0" smtClean="0">
                <a:solidFill>
                  <a:srgbClr val="FF0000"/>
                </a:solidFill>
              </a:rPr>
              <a:t> </a:t>
            </a:r>
            <a:r>
              <a:rPr lang="en-US" sz="2400" b="1" dirty="0" err="1" smtClean="0">
                <a:solidFill>
                  <a:srgbClr val="FF0000"/>
                </a:solidFill>
              </a:rPr>
              <a:t>propulsor</a:t>
            </a:r>
            <a:r>
              <a:rPr lang="en-US" sz="2400" b="1" dirty="0" smtClean="0">
                <a:solidFill>
                  <a:srgbClr val="FF0000"/>
                </a:solidFill>
              </a:rPr>
              <a:t> do </a:t>
            </a:r>
            <a:r>
              <a:rPr lang="en-US" sz="2400" b="1" dirty="0" err="1" smtClean="0">
                <a:solidFill>
                  <a:srgbClr val="FF0000"/>
                </a:solidFill>
              </a:rPr>
              <a:t>desenvolvimento</a:t>
            </a:r>
            <a:endParaRPr lang="en-US" sz="2400" b="1" dirty="0">
              <a:solidFill>
                <a:srgbClr val="FF0000"/>
              </a:solidFill>
            </a:endParaRPr>
          </a:p>
        </p:txBody>
      </p:sp>
      <p:sp>
        <p:nvSpPr>
          <p:cNvPr id="3" name="Content Placeholder 2"/>
          <p:cNvSpPr>
            <a:spLocks noGrp="1"/>
          </p:cNvSpPr>
          <p:nvPr>
            <p:ph idx="1"/>
          </p:nvPr>
        </p:nvSpPr>
        <p:spPr/>
        <p:txBody>
          <a:bodyPr/>
          <a:lstStyle/>
          <a:p>
            <a:pPr marL="0" indent="0" algn="just">
              <a:buNone/>
            </a:pPr>
            <a:endParaRPr lang="pt-BR" sz="2000" dirty="0" smtClean="0"/>
          </a:p>
          <a:p>
            <a:pPr marL="0" indent="0" algn="just">
              <a:lnSpc>
                <a:spcPct val="150000"/>
              </a:lnSpc>
              <a:buNone/>
            </a:pPr>
            <a:r>
              <a:rPr lang="pt-BR" sz="2000" dirty="0" smtClean="0"/>
              <a:t>Coerente </a:t>
            </a:r>
            <a:r>
              <a:rPr lang="pt-BR" sz="2000" dirty="0"/>
              <a:t>com seu referencial epistemológico, para o qual a contradição é constitutiva do sujeito e do objeto, </a:t>
            </a:r>
            <a:r>
              <a:rPr lang="pt-BR" sz="2000" dirty="0" err="1"/>
              <a:t>Wallon</a:t>
            </a:r>
            <a:r>
              <a:rPr lang="pt-BR" sz="2000" dirty="0"/>
              <a:t> vê os conflitos como propulsores do desenvolvimento, isto é, como fatores </a:t>
            </a:r>
            <a:r>
              <a:rPr lang="pt-BR" sz="2000" i="1" dirty="0" err="1"/>
              <a:t>diamogênicos</a:t>
            </a:r>
            <a:r>
              <a:rPr lang="pt-BR" sz="2000" dirty="0"/>
              <a:t>. Esta concepção quanto ao significado dos conflitos repercute na atitude de </a:t>
            </a:r>
            <a:r>
              <a:rPr lang="pt-BR" sz="2000" dirty="0" err="1"/>
              <a:t>Wallon</a:t>
            </a:r>
            <a:r>
              <a:rPr lang="pt-BR" sz="2000" dirty="0"/>
              <a:t> diante do estudo do desenvolvimento infantil, fazendo-o dirigir aos momentos de crise maior atenção.</a:t>
            </a:r>
          </a:p>
          <a:p>
            <a:pPr marL="0" indent="0" algn="ctr">
              <a:lnSpc>
                <a:spcPct val="150000"/>
              </a:lnSpc>
              <a:buNone/>
            </a:pPr>
            <a:endParaRPr lang="en-US" dirty="0"/>
          </a:p>
          <a:p>
            <a:pPr>
              <a:lnSpc>
                <a:spcPct val="150000"/>
              </a:lnSpc>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42</a:t>
            </a:fld>
            <a:endParaRPr lang="en-US"/>
          </a:p>
        </p:txBody>
      </p:sp>
    </p:spTree>
    <p:extLst>
      <p:ext uri="{BB962C8B-B14F-4D97-AF65-F5344CB8AC3E}">
        <p14:creationId xmlns:p14="http://schemas.microsoft.com/office/powerpoint/2010/main" val="6320827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err="1" smtClean="0">
                <a:solidFill>
                  <a:srgbClr val="FF0000"/>
                </a:solidFill>
              </a:rPr>
              <a:t>Os</a:t>
            </a:r>
            <a:r>
              <a:rPr lang="en-US" sz="2400" b="1" dirty="0" smtClean="0">
                <a:solidFill>
                  <a:srgbClr val="FF0000"/>
                </a:solidFill>
              </a:rPr>
              <a:t> </a:t>
            </a:r>
            <a:r>
              <a:rPr lang="en-US" sz="2400" b="1" dirty="0" err="1" smtClean="0">
                <a:solidFill>
                  <a:srgbClr val="FF0000"/>
                </a:solidFill>
              </a:rPr>
              <a:t>estágios</a:t>
            </a:r>
            <a:r>
              <a:rPr lang="en-US" sz="2400" b="1" dirty="0" smtClean="0">
                <a:solidFill>
                  <a:srgbClr val="FF0000"/>
                </a:solidFill>
              </a:rPr>
              <a:t> do </a:t>
            </a:r>
            <a:r>
              <a:rPr lang="en-US" sz="2400" b="1" dirty="0" err="1" smtClean="0">
                <a:solidFill>
                  <a:srgbClr val="FF0000"/>
                </a:solidFill>
              </a:rPr>
              <a:t>desenvolvimento</a:t>
            </a:r>
            <a:endParaRPr lang="en-US" sz="2400" b="1" dirty="0">
              <a:solidFill>
                <a:srgbClr val="FF0000"/>
              </a:solidFill>
            </a:endParaRPr>
          </a:p>
        </p:txBody>
      </p:sp>
      <p:sp>
        <p:nvSpPr>
          <p:cNvPr id="3" name="Content Placeholder 2"/>
          <p:cNvSpPr>
            <a:spLocks noGrp="1"/>
          </p:cNvSpPr>
          <p:nvPr>
            <p:ph idx="1"/>
          </p:nvPr>
        </p:nvSpPr>
        <p:spPr/>
        <p:txBody>
          <a:bodyPr>
            <a:noAutofit/>
          </a:bodyPr>
          <a:lstStyle/>
          <a:p>
            <a:pPr marL="0" indent="0" algn="just">
              <a:lnSpc>
                <a:spcPct val="150000"/>
              </a:lnSpc>
              <a:buNone/>
            </a:pPr>
            <a:endParaRPr lang="en-US" sz="1200" dirty="0" smtClean="0">
              <a:solidFill>
                <a:srgbClr val="0000FF"/>
              </a:solidFill>
            </a:endParaRPr>
          </a:p>
          <a:p>
            <a:pPr marL="0" indent="0" algn="just">
              <a:lnSpc>
                <a:spcPct val="150000"/>
              </a:lnSpc>
              <a:buNone/>
            </a:pPr>
            <a:r>
              <a:rPr lang="pt-BR" sz="1800" dirty="0"/>
              <a:t>A exemplo das características que identifica no desenvolvimento, a descrição que </a:t>
            </a:r>
            <a:r>
              <a:rPr lang="pt-BR" sz="1800" dirty="0" err="1"/>
              <a:t>Wallon</a:t>
            </a:r>
            <a:r>
              <a:rPr lang="pt-BR" sz="1800" dirty="0"/>
              <a:t> faz dos estágios é descontínua e assistemática. Na maior parte de seus escritos, elege um tipo de atividade como foco principal e procede mostrando suas características em diferentes idades e delineando suas relações com outros tipos de atividades. Podemos conhecer melhor os focos escolhidos percorrendo os títulos de algumas de suas obras mais importantes. Em </a:t>
            </a:r>
            <a:r>
              <a:rPr lang="pt-BR" sz="1800" i="1" dirty="0"/>
              <a:t>Origens do caráter na criança</a:t>
            </a:r>
            <a:r>
              <a:rPr lang="pt-BR" sz="1800" dirty="0"/>
              <a:t>, </a:t>
            </a:r>
            <a:r>
              <a:rPr lang="pt-BR" sz="1800" dirty="0" err="1"/>
              <a:t>Wallon</a:t>
            </a:r>
            <a:r>
              <a:rPr lang="pt-BR" sz="1800" dirty="0"/>
              <a:t> privilegia a análise do comportamento emocional, em </a:t>
            </a:r>
            <a:r>
              <a:rPr lang="pt-BR" sz="1800" i="1" dirty="0"/>
              <a:t>Origens do pensamento na criança </a:t>
            </a:r>
            <a:r>
              <a:rPr lang="pt-BR" sz="1800" dirty="0"/>
              <a:t>enfoca o desenvolvimento da inteligência discursiva e em </a:t>
            </a:r>
            <a:r>
              <a:rPr lang="pt-BR" sz="1800" i="1" dirty="0"/>
              <a:t>Do ato ao pensamento</a:t>
            </a:r>
            <a:r>
              <a:rPr lang="pt-BR" sz="1800" dirty="0"/>
              <a:t> centra-se na passagem da motricidade para a representação</a:t>
            </a:r>
            <a:r>
              <a:rPr lang="pt-BR" sz="1800" dirty="0" smtClean="0"/>
              <a:t>. </a:t>
            </a:r>
          </a:p>
          <a:p>
            <a:pPr marL="0" indent="0" algn="just">
              <a:lnSpc>
                <a:spcPct val="150000"/>
              </a:lnSpc>
              <a:buNone/>
            </a:pPr>
            <a:r>
              <a:rPr lang="pt-BR" sz="1400" dirty="0" smtClean="0">
                <a:solidFill>
                  <a:srgbClr val="0000FF"/>
                </a:solidFill>
              </a:rPr>
              <a:t>(Galvão, 1996, p. 43)</a:t>
            </a:r>
            <a:endParaRPr lang="pt-BR" sz="1400" dirty="0">
              <a:solidFill>
                <a:srgbClr val="0000FF"/>
              </a:solidFill>
            </a:endParaRPr>
          </a:p>
          <a:p>
            <a:pPr marL="0" indent="0" algn="just">
              <a:lnSpc>
                <a:spcPct val="150000"/>
              </a:lnSpc>
              <a:buNone/>
            </a:pPr>
            <a:endParaRPr lang="en-US" sz="14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43</a:t>
            </a:fld>
            <a:endParaRPr lang="en-US"/>
          </a:p>
        </p:txBody>
      </p:sp>
    </p:spTree>
    <p:extLst>
      <p:ext uri="{BB962C8B-B14F-4D97-AF65-F5344CB8AC3E}">
        <p14:creationId xmlns:p14="http://schemas.microsoft.com/office/powerpoint/2010/main" val="407694032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200" b="1" dirty="0" err="1" smtClean="0">
                <a:solidFill>
                  <a:srgbClr val="FF0000"/>
                </a:solidFill>
              </a:rPr>
              <a:t>Os</a:t>
            </a:r>
            <a:r>
              <a:rPr lang="en-US" sz="2200" b="1" dirty="0" smtClean="0">
                <a:solidFill>
                  <a:srgbClr val="FF0000"/>
                </a:solidFill>
              </a:rPr>
              <a:t> </a:t>
            </a:r>
            <a:r>
              <a:rPr lang="en-US" sz="2200" b="1" dirty="0" err="1" smtClean="0">
                <a:solidFill>
                  <a:srgbClr val="FF0000"/>
                </a:solidFill>
              </a:rPr>
              <a:t>estágios</a:t>
            </a:r>
            <a:r>
              <a:rPr lang="en-US" sz="2200" b="1" dirty="0" smtClean="0">
                <a:solidFill>
                  <a:srgbClr val="FF0000"/>
                </a:solidFill>
              </a:rPr>
              <a:t> do </a:t>
            </a:r>
            <a:r>
              <a:rPr lang="en-US" sz="2200" b="1" dirty="0" err="1" smtClean="0">
                <a:solidFill>
                  <a:srgbClr val="FF0000"/>
                </a:solidFill>
              </a:rPr>
              <a:t>desenvolvimento</a:t>
            </a:r>
            <a:r>
              <a:rPr lang="en-US" sz="2200" b="1" dirty="0" smtClean="0">
                <a:solidFill>
                  <a:srgbClr val="FF0000"/>
                </a:solidFill>
              </a:rPr>
              <a:t> </a:t>
            </a:r>
            <a:br>
              <a:rPr lang="en-US" sz="2200" b="1" dirty="0" smtClean="0">
                <a:solidFill>
                  <a:srgbClr val="FF0000"/>
                </a:solidFill>
              </a:rPr>
            </a:br>
            <a:r>
              <a:rPr lang="en-US" sz="2200" b="1" dirty="0" smtClean="0">
                <a:solidFill>
                  <a:srgbClr val="FF0000"/>
                </a:solidFill>
              </a:rPr>
              <a:t>com </a:t>
            </a:r>
            <a:r>
              <a:rPr lang="en-US" sz="2200" b="1" dirty="0" err="1" smtClean="0">
                <a:solidFill>
                  <a:srgbClr val="FF0000"/>
                </a:solidFill>
              </a:rPr>
              <a:t>predomínio</a:t>
            </a:r>
            <a:r>
              <a:rPr lang="en-US" sz="2200" b="1" dirty="0" smtClean="0">
                <a:solidFill>
                  <a:srgbClr val="FF0000"/>
                </a:solidFill>
              </a:rPr>
              <a:t> de um </a:t>
            </a:r>
            <a:r>
              <a:rPr lang="en-US" sz="2200" b="1" dirty="0" err="1" smtClean="0">
                <a:solidFill>
                  <a:srgbClr val="FF0000"/>
                </a:solidFill>
              </a:rPr>
              <a:t>tipo</a:t>
            </a:r>
            <a:r>
              <a:rPr lang="en-US" sz="2200" b="1" dirty="0" smtClean="0">
                <a:solidFill>
                  <a:srgbClr val="FF0000"/>
                </a:solidFill>
              </a:rPr>
              <a:t> de </a:t>
            </a:r>
            <a:r>
              <a:rPr lang="en-US" sz="2200" b="1" dirty="0" err="1" smtClean="0">
                <a:solidFill>
                  <a:srgbClr val="FF0000"/>
                </a:solidFill>
              </a:rPr>
              <a:t>atividade</a:t>
            </a:r>
            <a:endParaRPr lang="en-US" sz="2200" b="1"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marL="0" indent="0" algn="just">
              <a:lnSpc>
                <a:spcPct val="150000"/>
              </a:lnSpc>
              <a:buNone/>
            </a:pPr>
            <a:r>
              <a:rPr lang="en-US" sz="4800" dirty="0"/>
              <a:t>São </a:t>
            </a:r>
            <a:r>
              <a:rPr lang="en-US" sz="4800" dirty="0" err="1"/>
              <a:t>em</a:t>
            </a:r>
            <a:r>
              <a:rPr lang="en-US" sz="4800" dirty="0"/>
              <a:t> </a:t>
            </a:r>
            <a:r>
              <a:rPr lang="en-US" sz="4800" dirty="0" err="1"/>
              <a:t>menos</a:t>
            </a:r>
            <a:r>
              <a:rPr lang="en-US" sz="4800" dirty="0"/>
              <a:t> </a:t>
            </a:r>
            <a:r>
              <a:rPr lang="en-US" sz="4800" dirty="0" err="1"/>
              <a:t>número</a:t>
            </a:r>
            <a:r>
              <a:rPr lang="en-US" sz="4800" dirty="0"/>
              <a:t> </a:t>
            </a:r>
            <a:r>
              <a:rPr lang="en-US" sz="4800" dirty="0" err="1"/>
              <a:t>os</a:t>
            </a:r>
            <a:r>
              <a:rPr lang="en-US" sz="4800" dirty="0"/>
              <a:t> </a:t>
            </a:r>
            <a:r>
              <a:rPr lang="en-US" sz="4800" dirty="0" err="1"/>
              <a:t>trabalhos</a:t>
            </a:r>
            <a:r>
              <a:rPr lang="en-US" sz="4800" dirty="0"/>
              <a:t> </a:t>
            </a:r>
            <a:r>
              <a:rPr lang="en-US" sz="4800" dirty="0" err="1"/>
              <a:t>nos</a:t>
            </a:r>
            <a:r>
              <a:rPr lang="en-US" sz="4800" dirty="0"/>
              <a:t> </a:t>
            </a:r>
            <a:r>
              <a:rPr lang="en-US" sz="4800" dirty="0" err="1"/>
              <a:t>quais</a:t>
            </a:r>
            <a:r>
              <a:rPr lang="en-US" sz="4800" dirty="0"/>
              <a:t> se </a:t>
            </a:r>
            <a:r>
              <a:rPr lang="en-US" sz="4800" dirty="0" err="1"/>
              <a:t>encontra</a:t>
            </a:r>
            <a:r>
              <a:rPr lang="en-US" sz="4800" dirty="0"/>
              <a:t> </a:t>
            </a:r>
            <a:r>
              <a:rPr lang="en-US" sz="4800" dirty="0" err="1"/>
              <a:t>uma</a:t>
            </a:r>
            <a:r>
              <a:rPr lang="en-US" sz="4800" dirty="0"/>
              <a:t> </a:t>
            </a:r>
            <a:r>
              <a:rPr lang="en-US" sz="4800" dirty="0" err="1"/>
              <a:t>visão</a:t>
            </a:r>
            <a:r>
              <a:rPr lang="en-US" sz="4800" dirty="0"/>
              <a:t> de </a:t>
            </a:r>
            <a:r>
              <a:rPr lang="en-US" sz="4800" dirty="0" err="1"/>
              <a:t>conjunto</a:t>
            </a:r>
            <a:r>
              <a:rPr lang="en-US" sz="4800" dirty="0"/>
              <a:t> da </a:t>
            </a:r>
            <a:r>
              <a:rPr lang="en-US" sz="4800" dirty="0" err="1"/>
              <a:t>psicogênese</a:t>
            </a:r>
            <a:r>
              <a:rPr lang="en-US" sz="4800" dirty="0"/>
              <a:t> da </a:t>
            </a:r>
            <a:r>
              <a:rPr lang="en-US" sz="4800" dirty="0" err="1"/>
              <a:t>pessoa</a:t>
            </a:r>
            <a:r>
              <a:rPr lang="en-US" sz="4800" dirty="0"/>
              <a:t>. </a:t>
            </a:r>
            <a:r>
              <a:rPr lang="en-US" sz="4800" dirty="0" err="1"/>
              <a:t>É</a:t>
            </a:r>
            <a:r>
              <a:rPr lang="en-US" sz="4800" dirty="0"/>
              <a:t> o </a:t>
            </a:r>
            <a:r>
              <a:rPr lang="en-US" sz="4800" dirty="0" err="1"/>
              <a:t>caso</a:t>
            </a:r>
            <a:r>
              <a:rPr lang="en-US" sz="4800" dirty="0"/>
              <a:t> de </a:t>
            </a:r>
            <a:r>
              <a:rPr lang="en-US" sz="4800" dirty="0" err="1"/>
              <a:t>alguns</a:t>
            </a:r>
            <a:r>
              <a:rPr lang="en-US" sz="4800" dirty="0"/>
              <a:t> </a:t>
            </a:r>
            <a:r>
              <a:rPr lang="en-US" sz="4800" dirty="0" err="1"/>
              <a:t>artigos</a:t>
            </a:r>
            <a:r>
              <a:rPr lang="en-US" sz="4800" dirty="0"/>
              <a:t> e do </a:t>
            </a:r>
            <a:r>
              <a:rPr lang="en-US" sz="4800" dirty="0" err="1"/>
              <a:t>livro</a:t>
            </a:r>
            <a:r>
              <a:rPr lang="en-US" sz="4800" dirty="0"/>
              <a:t> </a:t>
            </a:r>
            <a:r>
              <a:rPr lang="en-US" sz="4800" i="1" dirty="0"/>
              <a:t>A </a:t>
            </a:r>
            <a:r>
              <a:rPr lang="en-US" sz="4800" i="1" dirty="0" err="1"/>
              <a:t>evolução</a:t>
            </a:r>
            <a:r>
              <a:rPr lang="en-US" sz="4800" i="1" dirty="0"/>
              <a:t> </a:t>
            </a:r>
            <a:r>
              <a:rPr lang="en-US" sz="4800" i="1" dirty="0" err="1"/>
              <a:t>psicológica</a:t>
            </a:r>
            <a:r>
              <a:rPr lang="en-US" sz="4800" i="1" dirty="0"/>
              <a:t> </a:t>
            </a:r>
            <a:r>
              <a:rPr lang="en-US" sz="4800" dirty="0"/>
              <a:t>da </a:t>
            </a:r>
            <a:r>
              <a:rPr lang="en-US" sz="4800" dirty="0" err="1"/>
              <a:t>criança</a:t>
            </a:r>
            <a:r>
              <a:rPr lang="en-US" sz="4800" dirty="0"/>
              <a:t>, </a:t>
            </a:r>
            <a:r>
              <a:rPr lang="en-US" sz="4800" dirty="0" err="1"/>
              <a:t>obra</a:t>
            </a:r>
            <a:r>
              <a:rPr lang="en-US" sz="4800" dirty="0"/>
              <a:t> de </a:t>
            </a:r>
            <a:r>
              <a:rPr lang="en-US" sz="4800" dirty="0" err="1"/>
              <a:t>síntese</a:t>
            </a:r>
            <a:r>
              <a:rPr lang="en-US" sz="4800" dirty="0"/>
              <a:t> </a:t>
            </a:r>
            <a:r>
              <a:rPr lang="en-US" sz="4800" dirty="0" err="1"/>
              <a:t>que</a:t>
            </a:r>
            <a:r>
              <a:rPr lang="en-US" sz="4800" dirty="0"/>
              <a:t> </a:t>
            </a:r>
            <a:r>
              <a:rPr lang="en-US" sz="4800" dirty="0" err="1"/>
              <a:t>oferece</a:t>
            </a:r>
            <a:r>
              <a:rPr lang="en-US" sz="4800" dirty="0"/>
              <a:t> </a:t>
            </a:r>
            <a:r>
              <a:rPr lang="en-US" sz="4800" dirty="0" err="1"/>
              <a:t>uma</a:t>
            </a:r>
            <a:r>
              <a:rPr lang="en-US" sz="4800" dirty="0"/>
              <a:t> </a:t>
            </a:r>
            <a:r>
              <a:rPr lang="en-US" sz="4800" dirty="0" err="1"/>
              <a:t>abordagem</a:t>
            </a:r>
            <a:r>
              <a:rPr lang="en-US" sz="4800" dirty="0"/>
              <a:t> </a:t>
            </a:r>
            <a:r>
              <a:rPr lang="en-US" sz="4800" dirty="0" err="1"/>
              <a:t>mais</a:t>
            </a:r>
            <a:r>
              <a:rPr lang="en-US" sz="4800" dirty="0"/>
              <a:t> </a:t>
            </a:r>
            <a:r>
              <a:rPr lang="en-US" sz="4800" dirty="0" err="1"/>
              <a:t>sistemática</a:t>
            </a:r>
            <a:r>
              <a:rPr lang="en-US" sz="4800" dirty="0"/>
              <a:t> do </a:t>
            </a:r>
            <a:r>
              <a:rPr lang="en-US" sz="4800" dirty="0" err="1"/>
              <a:t>desenvolvimento</a:t>
            </a:r>
            <a:r>
              <a:rPr lang="en-US" sz="4800" dirty="0"/>
              <a:t> </a:t>
            </a:r>
            <a:r>
              <a:rPr lang="en-US" sz="4800" dirty="0" err="1"/>
              <a:t>nos</a:t>
            </a:r>
            <a:r>
              <a:rPr lang="en-US" sz="4800" dirty="0"/>
              <a:t> </a:t>
            </a:r>
            <a:r>
              <a:rPr lang="en-US" sz="4800" dirty="0" err="1"/>
              <a:t>vários</a:t>
            </a:r>
            <a:r>
              <a:rPr lang="en-US" sz="4800" dirty="0"/>
              <a:t> </a:t>
            </a:r>
            <a:r>
              <a:rPr lang="en-US" sz="4800" dirty="0" err="1"/>
              <a:t>campos</a:t>
            </a:r>
            <a:r>
              <a:rPr lang="en-US" sz="4800" dirty="0"/>
              <a:t> </a:t>
            </a:r>
            <a:r>
              <a:rPr lang="en-US" sz="4800" dirty="0" err="1"/>
              <a:t>funcionais</a:t>
            </a:r>
            <a:r>
              <a:rPr lang="en-US" sz="4800" dirty="0"/>
              <a:t>, do </a:t>
            </a:r>
            <a:r>
              <a:rPr lang="en-US" sz="4800" dirty="0" err="1"/>
              <a:t>nascimento</a:t>
            </a:r>
            <a:r>
              <a:rPr lang="en-US" sz="4800" dirty="0"/>
              <a:t> </a:t>
            </a:r>
            <a:r>
              <a:rPr lang="en-US" sz="4800" dirty="0" err="1"/>
              <a:t>até</a:t>
            </a:r>
            <a:r>
              <a:rPr lang="en-US" sz="4800" dirty="0"/>
              <a:t> </a:t>
            </a:r>
            <a:r>
              <a:rPr lang="en-US" sz="4800" dirty="0" err="1"/>
              <a:t>aproximadamente</a:t>
            </a:r>
            <a:r>
              <a:rPr lang="en-US" sz="4800" dirty="0"/>
              <a:t> </a:t>
            </a:r>
            <a:r>
              <a:rPr lang="en-US" sz="4800" dirty="0" err="1"/>
              <a:t>os</a:t>
            </a:r>
            <a:r>
              <a:rPr lang="en-US" sz="4800" dirty="0"/>
              <a:t> </a:t>
            </a:r>
            <a:r>
              <a:rPr lang="en-US" sz="4800" dirty="0" err="1"/>
              <a:t>sete</a:t>
            </a:r>
            <a:r>
              <a:rPr lang="en-US" sz="4800" dirty="0"/>
              <a:t> </a:t>
            </a:r>
            <a:r>
              <a:rPr lang="en-US" sz="4800" dirty="0" err="1"/>
              <a:t>anos</a:t>
            </a:r>
            <a:r>
              <a:rPr lang="en-US" sz="4800" dirty="0"/>
              <a:t>.</a:t>
            </a:r>
            <a:r>
              <a:rPr lang="en-US" sz="4800" dirty="0">
                <a:solidFill>
                  <a:srgbClr val="0000FF"/>
                </a:solidFill>
              </a:rPr>
              <a:t> </a:t>
            </a:r>
            <a:endParaRPr lang="pt-BR" sz="4800" dirty="0" smtClean="0"/>
          </a:p>
          <a:p>
            <a:pPr marL="0" indent="0" algn="just">
              <a:lnSpc>
                <a:spcPct val="150000"/>
              </a:lnSpc>
              <a:buNone/>
            </a:pPr>
            <a:endParaRPr lang="pt-BR" sz="4800" dirty="0"/>
          </a:p>
          <a:p>
            <a:pPr marL="0" indent="0" algn="just">
              <a:lnSpc>
                <a:spcPct val="150000"/>
              </a:lnSpc>
              <a:buNone/>
            </a:pPr>
            <a:r>
              <a:rPr lang="pt-BR" sz="4800" dirty="0" err="1" smtClean="0"/>
              <a:t>Wallon</a:t>
            </a:r>
            <a:r>
              <a:rPr lang="pt-BR" sz="4800" dirty="0" smtClean="0"/>
              <a:t> </a:t>
            </a:r>
            <a:r>
              <a:rPr lang="pt-BR" sz="4800" dirty="0"/>
              <a:t>vê o desenvolvimento da pessoa como uma construção progressiva em que se sucedem fases com predominância alternadamente afetiva e cognitiva. Cada fase tem um colorido próprio, uma unidade solitária, que é dada pelo predomínio de um tipo de atividade. As atividades predominantes correspondem aos recursos que a criança dispõe, no momento, para interagir com o ambiente. Para uma compreensão mais concreta desta ideia, passemos a uma descrição das características centrais de cada um dos cinco estágios propostos pela psicogenética </a:t>
            </a:r>
            <a:r>
              <a:rPr lang="pt-BR" sz="4800" dirty="0" err="1"/>
              <a:t>walloniana</a:t>
            </a:r>
            <a:r>
              <a:rPr lang="pt-BR" sz="4800" dirty="0"/>
              <a:t>.</a:t>
            </a:r>
          </a:p>
          <a:p>
            <a:pPr marL="0" indent="0" algn="just">
              <a:lnSpc>
                <a:spcPct val="150000"/>
              </a:lnSpc>
              <a:buNone/>
            </a:pPr>
            <a:endParaRPr lang="en-US" sz="4800" b="1" dirty="0" smtClean="0"/>
          </a:p>
          <a:p>
            <a:pPr marL="0" indent="0" algn="just">
              <a:lnSpc>
                <a:spcPct val="150000"/>
              </a:lnSpc>
              <a:buNone/>
            </a:pPr>
            <a:r>
              <a:rPr lang="en-US" sz="4800" b="1" dirty="0" err="1" smtClean="0"/>
              <a:t>Estágios</a:t>
            </a:r>
            <a:endParaRPr lang="en-US" sz="4800" b="1" dirty="0"/>
          </a:p>
          <a:p>
            <a:pPr marL="0" indent="0" algn="just">
              <a:lnSpc>
                <a:spcPct val="150000"/>
              </a:lnSpc>
              <a:buNone/>
            </a:pPr>
            <a:r>
              <a:rPr lang="en-US" sz="4800" dirty="0"/>
              <a:t>	</a:t>
            </a:r>
            <a:r>
              <a:rPr lang="en-US" sz="4800" dirty="0" err="1">
                <a:solidFill>
                  <a:srgbClr val="FF0000"/>
                </a:solidFill>
              </a:rPr>
              <a:t>Impulsivo-emocional</a:t>
            </a:r>
            <a:r>
              <a:rPr lang="en-US" sz="4800" dirty="0">
                <a:solidFill>
                  <a:srgbClr val="FF0000"/>
                </a:solidFill>
              </a:rPr>
              <a:t> </a:t>
            </a:r>
            <a:r>
              <a:rPr lang="en-US" sz="4800" dirty="0"/>
              <a:t>(</a:t>
            </a:r>
            <a:r>
              <a:rPr lang="en-US" sz="4800" dirty="0" err="1"/>
              <a:t>primeiro</a:t>
            </a:r>
            <a:r>
              <a:rPr lang="en-US" sz="4800" dirty="0"/>
              <a:t> </a:t>
            </a:r>
            <a:r>
              <a:rPr lang="en-US" sz="4800" dirty="0" err="1"/>
              <a:t>ano</a:t>
            </a:r>
            <a:r>
              <a:rPr lang="en-US" sz="4800" dirty="0"/>
              <a:t> de </a:t>
            </a:r>
            <a:r>
              <a:rPr lang="en-US" sz="4800" dirty="0" err="1"/>
              <a:t>vida</a:t>
            </a:r>
            <a:r>
              <a:rPr lang="en-US" sz="4800" dirty="0"/>
              <a:t>, </a:t>
            </a:r>
            <a:r>
              <a:rPr lang="en-US" sz="4800" dirty="0" err="1"/>
              <a:t>colorido</a:t>
            </a:r>
            <a:r>
              <a:rPr lang="en-US" sz="4800" dirty="0"/>
              <a:t> dado </a:t>
            </a:r>
            <a:r>
              <a:rPr lang="en-US" sz="4800" dirty="0" err="1"/>
              <a:t>pela</a:t>
            </a:r>
            <a:r>
              <a:rPr lang="en-US" sz="4800" dirty="0"/>
              <a:t> </a:t>
            </a:r>
            <a:r>
              <a:rPr lang="en-US" sz="4800" dirty="0" err="1"/>
              <a:t>emoção</a:t>
            </a:r>
            <a:r>
              <a:rPr lang="en-US" sz="4800" dirty="0"/>
              <a:t>)</a:t>
            </a:r>
          </a:p>
          <a:p>
            <a:pPr marL="0" indent="0" algn="just">
              <a:lnSpc>
                <a:spcPct val="150000"/>
              </a:lnSpc>
              <a:buNone/>
            </a:pPr>
            <a:r>
              <a:rPr lang="en-US" sz="4800" dirty="0"/>
              <a:t>	</a:t>
            </a:r>
            <a:r>
              <a:rPr lang="en-US" sz="4800" dirty="0" err="1">
                <a:solidFill>
                  <a:srgbClr val="FF0000"/>
                </a:solidFill>
              </a:rPr>
              <a:t>Sensório</a:t>
            </a:r>
            <a:r>
              <a:rPr lang="en-US" sz="4800" dirty="0">
                <a:solidFill>
                  <a:srgbClr val="FF0000"/>
                </a:solidFill>
              </a:rPr>
              <a:t>-motor e </a:t>
            </a:r>
            <a:r>
              <a:rPr lang="en-US" sz="4800" dirty="0" err="1">
                <a:solidFill>
                  <a:srgbClr val="FF0000"/>
                </a:solidFill>
              </a:rPr>
              <a:t>projetivo</a:t>
            </a:r>
            <a:r>
              <a:rPr lang="en-US" sz="4800" dirty="0">
                <a:solidFill>
                  <a:srgbClr val="FF0000"/>
                </a:solidFill>
              </a:rPr>
              <a:t> </a:t>
            </a:r>
            <a:r>
              <a:rPr lang="en-US" sz="4800" dirty="0"/>
              <a:t>(</a:t>
            </a:r>
            <a:r>
              <a:rPr lang="en-US" sz="4800" dirty="0" err="1"/>
              <a:t>até</a:t>
            </a:r>
            <a:r>
              <a:rPr lang="en-US" sz="4800" dirty="0"/>
              <a:t> o </a:t>
            </a:r>
            <a:r>
              <a:rPr lang="en-US" sz="4800" dirty="0" err="1"/>
              <a:t>terceiro</a:t>
            </a:r>
            <a:r>
              <a:rPr lang="en-US" sz="4800" dirty="0"/>
              <a:t> </a:t>
            </a:r>
            <a:r>
              <a:rPr lang="en-US" sz="4800" dirty="0" err="1"/>
              <a:t>ano</a:t>
            </a:r>
            <a:r>
              <a:rPr lang="en-US" sz="4800" dirty="0"/>
              <a:t>, </a:t>
            </a:r>
            <a:r>
              <a:rPr lang="en-US" sz="4800" dirty="0" err="1"/>
              <a:t>exploração</a:t>
            </a:r>
            <a:r>
              <a:rPr lang="en-US" sz="4800" dirty="0"/>
              <a:t> </a:t>
            </a:r>
            <a:r>
              <a:rPr lang="en-US" sz="4800" dirty="0" err="1"/>
              <a:t>sensorio-motora</a:t>
            </a:r>
            <a:r>
              <a:rPr lang="en-US" sz="4800" dirty="0"/>
              <a:t> do </a:t>
            </a:r>
            <a:r>
              <a:rPr lang="en-US" sz="4800" dirty="0" err="1"/>
              <a:t>mundo</a:t>
            </a:r>
            <a:r>
              <a:rPr lang="en-US" sz="4800" dirty="0"/>
              <a:t> </a:t>
            </a:r>
            <a:r>
              <a:rPr lang="en-US" sz="4800" dirty="0" err="1"/>
              <a:t>físico</a:t>
            </a:r>
            <a:r>
              <a:rPr lang="en-US" sz="4800" dirty="0"/>
              <a:t>)</a:t>
            </a:r>
          </a:p>
          <a:p>
            <a:pPr marL="0" indent="0" algn="just">
              <a:lnSpc>
                <a:spcPct val="150000"/>
              </a:lnSpc>
              <a:buNone/>
            </a:pPr>
            <a:r>
              <a:rPr lang="en-US" sz="4800" dirty="0"/>
              <a:t>	</a:t>
            </a:r>
            <a:r>
              <a:rPr lang="en-US" sz="4800" dirty="0" err="1">
                <a:solidFill>
                  <a:srgbClr val="FF0000"/>
                </a:solidFill>
              </a:rPr>
              <a:t>Personalismo</a:t>
            </a:r>
            <a:r>
              <a:rPr lang="en-US" sz="4800" dirty="0">
                <a:solidFill>
                  <a:srgbClr val="FF0000"/>
                </a:solidFill>
              </a:rPr>
              <a:t> </a:t>
            </a:r>
            <a:r>
              <a:rPr lang="en-US" sz="4800" dirty="0"/>
              <a:t>(3 </a:t>
            </a:r>
            <a:r>
              <a:rPr lang="en-US" sz="4800" dirty="0" err="1"/>
              <a:t>aos</a:t>
            </a:r>
            <a:r>
              <a:rPr lang="en-US" sz="4800" dirty="0"/>
              <a:t> 6 </a:t>
            </a:r>
            <a:r>
              <a:rPr lang="en-US" sz="4800" dirty="0" err="1"/>
              <a:t>anos</a:t>
            </a:r>
            <a:r>
              <a:rPr lang="en-US" sz="4800" dirty="0"/>
              <a:t>, </a:t>
            </a:r>
            <a:r>
              <a:rPr lang="en-US" sz="4800" dirty="0" err="1"/>
              <a:t>formação</a:t>
            </a:r>
            <a:r>
              <a:rPr lang="en-US" sz="4800" dirty="0"/>
              <a:t> da </a:t>
            </a:r>
            <a:r>
              <a:rPr lang="en-US" sz="4800" dirty="0" err="1"/>
              <a:t>personalidade</a:t>
            </a:r>
            <a:r>
              <a:rPr lang="en-US" sz="4800" dirty="0"/>
              <a:t>) </a:t>
            </a:r>
          </a:p>
          <a:p>
            <a:pPr marL="0" indent="0" algn="just">
              <a:lnSpc>
                <a:spcPct val="150000"/>
              </a:lnSpc>
              <a:buNone/>
            </a:pPr>
            <a:r>
              <a:rPr lang="en-US" sz="4800" dirty="0"/>
              <a:t>	</a:t>
            </a:r>
            <a:r>
              <a:rPr lang="en-US" sz="4800" dirty="0" err="1">
                <a:solidFill>
                  <a:srgbClr val="FF0000"/>
                </a:solidFill>
              </a:rPr>
              <a:t>Categorial</a:t>
            </a:r>
            <a:r>
              <a:rPr lang="en-US" sz="4800" dirty="0">
                <a:solidFill>
                  <a:srgbClr val="FF0000"/>
                </a:solidFill>
              </a:rPr>
              <a:t> </a:t>
            </a:r>
            <a:r>
              <a:rPr lang="en-US" sz="4800" dirty="0"/>
              <a:t>(</a:t>
            </a:r>
            <a:r>
              <a:rPr lang="en-US" sz="4800" dirty="0" err="1"/>
              <a:t>graças</a:t>
            </a:r>
            <a:r>
              <a:rPr lang="en-US" sz="4800" dirty="0"/>
              <a:t> </a:t>
            </a:r>
            <a:r>
              <a:rPr lang="en-US" sz="4800" dirty="0" err="1"/>
              <a:t>à</a:t>
            </a:r>
            <a:r>
              <a:rPr lang="en-US" sz="4800" dirty="0"/>
              <a:t> </a:t>
            </a:r>
            <a:r>
              <a:rPr lang="en-US" sz="4800" dirty="0" err="1"/>
              <a:t>consolidação</a:t>
            </a:r>
            <a:r>
              <a:rPr lang="en-US" sz="4800" dirty="0"/>
              <a:t> da </a:t>
            </a:r>
            <a:r>
              <a:rPr lang="en-US" sz="4800" dirty="0" err="1"/>
              <a:t>função</a:t>
            </a:r>
            <a:r>
              <a:rPr lang="en-US" sz="4800" dirty="0"/>
              <a:t> </a:t>
            </a:r>
            <a:r>
              <a:rPr lang="en-US" sz="4800" dirty="0" err="1"/>
              <a:t>simbolica</a:t>
            </a:r>
            <a:r>
              <a:rPr lang="en-US" sz="4800" dirty="0"/>
              <a:t>, </a:t>
            </a:r>
            <a:r>
              <a:rPr lang="en-US" sz="4800" dirty="0" err="1"/>
              <a:t>desenvolvimento</a:t>
            </a:r>
            <a:r>
              <a:rPr lang="en-US" sz="4800" dirty="0"/>
              <a:t> da </a:t>
            </a:r>
            <a:r>
              <a:rPr lang="en-US" sz="4800" dirty="0" err="1"/>
              <a:t>inteligência</a:t>
            </a:r>
            <a:r>
              <a:rPr lang="en-US" sz="4800" dirty="0"/>
              <a:t>)</a:t>
            </a:r>
          </a:p>
          <a:p>
            <a:pPr marL="0" indent="0" algn="just">
              <a:lnSpc>
                <a:spcPct val="150000"/>
              </a:lnSpc>
              <a:buNone/>
            </a:pPr>
            <a:r>
              <a:rPr lang="en-US" sz="4800" dirty="0"/>
              <a:t>	</a:t>
            </a:r>
            <a:r>
              <a:rPr lang="en-US" sz="4800" dirty="0" err="1">
                <a:solidFill>
                  <a:srgbClr val="FF0000"/>
                </a:solidFill>
              </a:rPr>
              <a:t>Adolescência</a:t>
            </a:r>
            <a:r>
              <a:rPr lang="en-US" sz="4800" dirty="0">
                <a:solidFill>
                  <a:srgbClr val="FF0000"/>
                </a:solidFill>
              </a:rPr>
              <a:t> </a:t>
            </a:r>
            <a:r>
              <a:rPr lang="en-US" sz="4800" dirty="0"/>
              <a:t>(</a:t>
            </a:r>
            <a:r>
              <a:rPr lang="en-US" sz="4800" dirty="0" err="1"/>
              <a:t>crise</a:t>
            </a:r>
            <a:r>
              <a:rPr lang="en-US" sz="4800" dirty="0"/>
              <a:t> </a:t>
            </a:r>
            <a:r>
              <a:rPr lang="en-US" sz="4800" dirty="0" err="1"/>
              <a:t>pubertária</a:t>
            </a:r>
            <a:r>
              <a:rPr lang="en-US" sz="4800" dirty="0"/>
              <a:t>, </a:t>
            </a:r>
            <a:r>
              <a:rPr lang="en-US" sz="4800" dirty="0" err="1"/>
              <a:t>reorganização</a:t>
            </a:r>
            <a:r>
              <a:rPr lang="en-US" sz="4800" dirty="0"/>
              <a:t> da </a:t>
            </a:r>
            <a:r>
              <a:rPr lang="en-US" sz="4800" dirty="0" err="1"/>
              <a:t>personalidade</a:t>
            </a:r>
            <a:r>
              <a:rPr lang="en-US" sz="4800" dirty="0"/>
              <a:t>)</a:t>
            </a:r>
          </a:p>
          <a:p>
            <a:pPr marL="0" indent="0">
              <a:buNone/>
            </a:pPr>
            <a:endParaRPr lang="en-US" sz="4800" dirty="0" smtClean="0"/>
          </a:p>
          <a:p>
            <a:pPr marL="0" indent="0" algn="r">
              <a:buNone/>
            </a:pPr>
            <a:r>
              <a:rPr lang="en-US" dirty="0">
                <a:solidFill>
                  <a:srgbClr val="0000FF"/>
                </a:solidFill>
              </a:rPr>
              <a:t>(</a:t>
            </a:r>
            <a:r>
              <a:rPr lang="en-US" dirty="0" err="1">
                <a:solidFill>
                  <a:srgbClr val="0000FF"/>
                </a:solidFill>
              </a:rPr>
              <a:t>Galvão</a:t>
            </a:r>
            <a:r>
              <a:rPr lang="en-US" dirty="0">
                <a:solidFill>
                  <a:srgbClr val="0000FF"/>
                </a:solidFill>
              </a:rPr>
              <a:t>, 1996, p. 43)</a:t>
            </a:r>
          </a:p>
          <a:p>
            <a:pPr marL="0" indent="0">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44</a:t>
            </a:fld>
            <a:endParaRPr lang="en-US"/>
          </a:p>
        </p:txBody>
      </p:sp>
    </p:spTree>
    <p:extLst>
      <p:ext uri="{BB962C8B-B14F-4D97-AF65-F5344CB8AC3E}">
        <p14:creationId xmlns:p14="http://schemas.microsoft.com/office/powerpoint/2010/main" val="16472612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Aspectos</a:t>
            </a:r>
            <a:r>
              <a:rPr lang="en-US" sz="2400" b="1" dirty="0" smtClean="0"/>
              <a:t> </a:t>
            </a:r>
            <a:r>
              <a:rPr lang="en-US" sz="2400" b="1" dirty="0" err="1" smtClean="0"/>
              <a:t>Gerais</a:t>
            </a:r>
            <a:r>
              <a:rPr lang="en-US" sz="2400" b="1" dirty="0" smtClean="0"/>
              <a:t/>
            </a:r>
            <a:br>
              <a:rPr lang="en-US" sz="2400" b="1" dirty="0" smtClean="0"/>
            </a:br>
            <a:r>
              <a:rPr lang="en-US" sz="2400" b="1" dirty="0" smtClean="0">
                <a:solidFill>
                  <a:srgbClr val="FF0000"/>
                </a:solidFill>
              </a:rPr>
              <a:t>Campos de </a:t>
            </a:r>
            <a:r>
              <a:rPr lang="en-US" sz="2400" b="1" dirty="0" err="1" smtClean="0">
                <a:solidFill>
                  <a:srgbClr val="FF0000"/>
                </a:solidFill>
              </a:rPr>
              <a:t>Estudo</a:t>
            </a:r>
            <a:r>
              <a:rPr lang="en-US" sz="2400" b="1" dirty="0" smtClean="0">
                <a:solidFill>
                  <a:srgbClr val="FF0000"/>
                </a:solidFill>
              </a:rPr>
              <a:t> da </a:t>
            </a:r>
            <a:r>
              <a:rPr lang="en-US" sz="2400" b="1" dirty="0" err="1" smtClean="0">
                <a:solidFill>
                  <a:srgbClr val="FF0000"/>
                </a:solidFill>
              </a:rPr>
              <a:t>Psicogênese</a:t>
            </a:r>
            <a:r>
              <a:rPr lang="en-US" sz="2400" b="1" dirty="0" smtClean="0">
                <a:solidFill>
                  <a:srgbClr val="FF0000"/>
                </a:solidFill>
              </a:rPr>
              <a:t> da Pessoa</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endParaRPr lang="en-US" sz="2000" dirty="0" smtClean="0"/>
          </a:p>
          <a:p>
            <a:endParaRPr lang="en-US" sz="2000" dirty="0" smtClean="0"/>
          </a:p>
          <a:p>
            <a:r>
              <a:rPr lang="en-US" sz="2000" dirty="0" smtClean="0"/>
              <a:t>O </a:t>
            </a:r>
            <a:r>
              <a:rPr lang="en-US" sz="2000" dirty="0" err="1" smtClean="0"/>
              <a:t>Movimento</a:t>
            </a:r>
            <a:r>
              <a:rPr lang="en-US" sz="2000" dirty="0" smtClean="0"/>
              <a:t> (</a:t>
            </a:r>
            <a:r>
              <a:rPr lang="en-US" sz="2000" dirty="0" err="1" smtClean="0"/>
              <a:t>permeia</a:t>
            </a:r>
            <a:r>
              <a:rPr lang="en-US" sz="2000" dirty="0" smtClean="0"/>
              <a:t> </a:t>
            </a:r>
            <a:r>
              <a:rPr lang="en-US" sz="2000" dirty="0" err="1" smtClean="0"/>
              <a:t>todas</a:t>
            </a:r>
            <a:r>
              <a:rPr lang="en-US" sz="2000" dirty="0" smtClean="0"/>
              <a:t> as </a:t>
            </a:r>
            <a:r>
              <a:rPr lang="en-US" sz="2000" dirty="0" err="1" smtClean="0"/>
              <a:t>idades</a:t>
            </a:r>
            <a:r>
              <a:rPr lang="en-US" sz="2000" dirty="0" smtClean="0"/>
              <a:t> e </a:t>
            </a:r>
            <a:r>
              <a:rPr lang="en-US" sz="2000" dirty="0" err="1" smtClean="0"/>
              <a:t>campos</a:t>
            </a:r>
            <a:r>
              <a:rPr lang="en-US" sz="2000" dirty="0" smtClean="0"/>
              <a:t> do </a:t>
            </a:r>
            <a:r>
              <a:rPr lang="en-US" sz="2000" dirty="0" err="1" smtClean="0"/>
              <a:t>desenvolvimento</a:t>
            </a:r>
            <a:r>
              <a:rPr lang="en-US" sz="2000" dirty="0" smtClean="0"/>
              <a:t>)</a:t>
            </a:r>
          </a:p>
          <a:p>
            <a:pPr marL="0" indent="0">
              <a:buNone/>
            </a:pPr>
            <a:endParaRPr lang="en-US" sz="2000" dirty="0" smtClean="0"/>
          </a:p>
          <a:p>
            <a:r>
              <a:rPr lang="en-US" sz="2000" dirty="0" smtClean="0"/>
              <a:t>A </a:t>
            </a:r>
            <a:r>
              <a:rPr lang="en-US" sz="2000" dirty="0" err="1" smtClean="0"/>
              <a:t>emoção</a:t>
            </a:r>
            <a:r>
              <a:rPr lang="en-US" sz="2000" dirty="0" smtClean="0"/>
              <a:t> e a </a:t>
            </a:r>
            <a:r>
              <a:rPr lang="en-US" sz="2000" dirty="0" err="1" smtClean="0"/>
              <a:t>inteligência</a:t>
            </a:r>
            <a:endParaRPr lang="en-US" sz="2000" dirty="0" smtClean="0"/>
          </a:p>
          <a:p>
            <a:endParaRPr lang="en-US" sz="2000" dirty="0" smtClean="0"/>
          </a:p>
          <a:p>
            <a:r>
              <a:rPr lang="en-US" sz="2000" dirty="0" smtClean="0"/>
              <a:t>O </a:t>
            </a:r>
            <a:r>
              <a:rPr lang="en-US" sz="2000" dirty="0" err="1" smtClean="0"/>
              <a:t>indivíduo</a:t>
            </a:r>
            <a:endParaRPr lang="en-US" sz="2000" dirty="0" smtClean="0"/>
          </a:p>
          <a:p>
            <a:endParaRPr lang="en-US" sz="2000" dirty="0" smtClean="0"/>
          </a:p>
          <a:p>
            <a:r>
              <a:rPr lang="en-US" sz="2000" dirty="0" smtClean="0"/>
              <a:t>A </a:t>
            </a:r>
            <a:r>
              <a:rPr lang="en-US" sz="2000" dirty="0" err="1" smtClean="0"/>
              <a:t>relação</a:t>
            </a:r>
            <a:r>
              <a:rPr lang="en-US" sz="2000" dirty="0" smtClean="0"/>
              <a:t> com o outro</a:t>
            </a:r>
          </a:p>
          <a:p>
            <a:pPr marL="0" indent="0">
              <a:buNone/>
            </a:pP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45</a:t>
            </a:fld>
            <a:endParaRPr lang="en-US"/>
          </a:p>
        </p:txBody>
      </p:sp>
    </p:spTree>
    <p:extLst>
      <p:ext uri="{BB962C8B-B14F-4D97-AF65-F5344CB8AC3E}">
        <p14:creationId xmlns:p14="http://schemas.microsoft.com/office/powerpoint/2010/main" val="23611568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4. </a:t>
            </a:r>
            <a:r>
              <a:rPr lang="en-US" sz="2400" b="1" dirty="0" err="1"/>
              <a:t>Aspectos</a:t>
            </a:r>
            <a:r>
              <a:rPr lang="en-US" sz="2400" b="1" dirty="0"/>
              <a:t> </a:t>
            </a:r>
            <a:r>
              <a:rPr lang="en-US" sz="2400" b="1" dirty="0" err="1"/>
              <a:t>Gerais</a:t>
            </a:r>
            <a:r>
              <a:rPr lang="en-US" sz="2400" b="1" dirty="0"/>
              <a:t/>
            </a:r>
            <a:br>
              <a:rPr lang="en-US" sz="2400" b="1" dirty="0"/>
            </a:br>
            <a:r>
              <a:rPr lang="en-US" sz="2400" b="1" dirty="0"/>
              <a:t>Campos de </a:t>
            </a:r>
            <a:r>
              <a:rPr lang="en-US" sz="2400" b="1" dirty="0" err="1"/>
              <a:t>Estudo</a:t>
            </a:r>
            <a:r>
              <a:rPr lang="en-US" sz="2400" b="1" dirty="0"/>
              <a:t> da </a:t>
            </a:r>
            <a:r>
              <a:rPr lang="en-US" sz="2400" b="1" dirty="0" err="1"/>
              <a:t>Psicogênese</a:t>
            </a:r>
            <a:r>
              <a:rPr lang="en-US" sz="2400" b="1" dirty="0"/>
              <a:t> da </a:t>
            </a:r>
            <a:r>
              <a:rPr lang="en-US" sz="2400" b="1" dirty="0" smtClean="0"/>
              <a:t>Pessoa</a:t>
            </a:r>
            <a:br>
              <a:rPr lang="en-US" sz="2400" b="1" dirty="0" smtClean="0"/>
            </a:br>
            <a:r>
              <a:rPr lang="en-US" sz="2400" b="1" dirty="0" smtClean="0">
                <a:solidFill>
                  <a:srgbClr val="FF0000"/>
                </a:solidFill>
              </a:rPr>
              <a:t>O </a:t>
            </a:r>
            <a:r>
              <a:rPr lang="en-US" sz="2400" b="1" dirty="0" err="1" smtClean="0">
                <a:solidFill>
                  <a:srgbClr val="FF0000"/>
                </a:solidFill>
              </a:rPr>
              <a:t>Movimento</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endParaRPr lang="en-US" sz="2000" dirty="0" smtClean="0"/>
          </a:p>
          <a:p>
            <a:pPr marL="0" indent="0">
              <a:buNone/>
            </a:pPr>
            <a:endParaRPr lang="en-US" sz="2000" dirty="0" smtClean="0">
              <a:sym typeface="Wingdings"/>
            </a:endParaRPr>
          </a:p>
          <a:p>
            <a:pPr marL="0" indent="0">
              <a:buNone/>
            </a:pPr>
            <a:r>
              <a:rPr lang="en-US" sz="2000" dirty="0">
                <a:sym typeface="Wingdings"/>
              </a:rPr>
              <a:t>	</a:t>
            </a:r>
            <a:r>
              <a:rPr lang="en-US" sz="2000" dirty="0" smtClean="0">
                <a:sym typeface="Wingdings"/>
              </a:rPr>
              <a:t> </a:t>
            </a:r>
            <a:r>
              <a:rPr lang="en-US" sz="2000" dirty="0" err="1" smtClean="0">
                <a:sym typeface="Wingdings"/>
              </a:rPr>
              <a:t>função</a:t>
            </a:r>
            <a:r>
              <a:rPr lang="en-US" sz="2000" dirty="0" smtClean="0">
                <a:sym typeface="Wingdings"/>
              </a:rPr>
              <a:t> </a:t>
            </a:r>
            <a:r>
              <a:rPr lang="en-US" sz="2000" dirty="0" err="1" smtClean="0">
                <a:sym typeface="Wingdings"/>
              </a:rPr>
              <a:t>expressiva</a:t>
            </a:r>
            <a:r>
              <a:rPr lang="en-US" sz="2000" dirty="0" smtClean="0">
                <a:sym typeface="Wingdings"/>
              </a:rPr>
              <a:t> (</a:t>
            </a:r>
            <a:r>
              <a:rPr lang="en-US" sz="2000" dirty="0" err="1" smtClean="0">
                <a:sym typeface="Wingdings"/>
              </a:rPr>
              <a:t>que</a:t>
            </a:r>
            <a:r>
              <a:rPr lang="en-US" sz="2000" dirty="0" smtClean="0">
                <a:sym typeface="Wingdings"/>
              </a:rPr>
              <a:t> </a:t>
            </a:r>
            <a:r>
              <a:rPr lang="en-US" sz="2000" dirty="0" err="1" smtClean="0">
                <a:sym typeface="Wingdings"/>
              </a:rPr>
              <a:t>está</a:t>
            </a:r>
            <a:r>
              <a:rPr lang="en-US" sz="2000" dirty="0" smtClean="0">
                <a:sym typeface="Wingdings"/>
              </a:rPr>
              <a:t> </a:t>
            </a:r>
            <a:r>
              <a:rPr lang="en-US" sz="2000" dirty="0" err="1" smtClean="0">
                <a:sym typeface="Wingdings"/>
              </a:rPr>
              <a:t>na</a:t>
            </a:r>
            <a:r>
              <a:rPr lang="en-US" sz="2000" dirty="0" smtClean="0">
                <a:sym typeface="Wingdings"/>
              </a:rPr>
              <a:t> base das </a:t>
            </a:r>
            <a:r>
              <a:rPr lang="en-US" sz="2000" dirty="0" err="1" smtClean="0">
                <a:sym typeface="Wingdings"/>
              </a:rPr>
              <a:t>emoções</a:t>
            </a:r>
            <a:r>
              <a:rPr lang="en-US" sz="2000" dirty="0" smtClean="0">
                <a:sym typeface="Wingdings"/>
              </a:rPr>
              <a:t>)</a:t>
            </a:r>
          </a:p>
          <a:p>
            <a:pPr marL="0" indent="0">
              <a:buNone/>
            </a:pPr>
            <a:endParaRPr lang="en-US" sz="2000" dirty="0" smtClean="0">
              <a:sym typeface="Wingdings"/>
            </a:endParaRPr>
          </a:p>
          <a:p>
            <a:pPr marL="0" indent="0">
              <a:buNone/>
            </a:pPr>
            <a:r>
              <a:rPr lang="en-US" sz="2000" dirty="0">
                <a:sym typeface="Wingdings"/>
              </a:rPr>
              <a:t>	</a:t>
            </a:r>
            <a:r>
              <a:rPr lang="en-US" sz="2000" dirty="0" smtClean="0">
                <a:sym typeface="Wingdings"/>
              </a:rPr>
              <a:t> </a:t>
            </a:r>
            <a:r>
              <a:rPr lang="en-US" sz="2000" dirty="0" err="1" smtClean="0">
                <a:sym typeface="Wingdings"/>
              </a:rPr>
              <a:t>função</a:t>
            </a:r>
            <a:r>
              <a:rPr lang="en-US" sz="2000" dirty="0" smtClean="0">
                <a:sym typeface="Wingdings"/>
              </a:rPr>
              <a:t> instrumental (</a:t>
            </a:r>
            <a:r>
              <a:rPr lang="en-US" sz="2000" dirty="0" err="1" smtClean="0">
                <a:sym typeface="Wingdings"/>
              </a:rPr>
              <a:t>ação</a:t>
            </a:r>
            <a:r>
              <a:rPr lang="en-US" sz="2000" dirty="0" smtClean="0">
                <a:sym typeface="Wingdings"/>
              </a:rPr>
              <a:t> </a:t>
            </a:r>
            <a:r>
              <a:rPr lang="en-US" sz="2000" dirty="0" err="1" smtClean="0">
                <a:sym typeface="Wingdings"/>
              </a:rPr>
              <a:t>direta</a:t>
            </a:r>
            <a:r>
              <a:rPr lang="en-US" sz="2000" dirty="0" smtClean="0">
                <a:sym typeface="Wingdings"/>
              </a:rPr>
              <a:t> </a:t>
            </a:r>
            <a:r>
              <a:rPr lang="en-US" sz="2000" dirty="0" err="1" smtClean="0">
                <a:sym typeface="Wingdings"/>
              </a:rPr>
              <a:t>sobre</a:t>
            </a:r>
            <a:r>
              <a:rPr lang="en-US" sz="2000" dirty="0" smtClean="0">
                <a:sym typeface="Wingdings"/>
              </a:rPr>
              <a:t> o </a:t>
            </a:r>
            <a:r>
              <a:rPr lang="en-US" sz="2000" dirty="0" err="1" smtClean="0">
                <a:sym typeface="Wingdings"/>
              </a:rPr>
              <a:t>meio</a:t>
            </a:r>
            <a:r>
              <a:rPr lang="en-US" sz="2000" dirty="0" smtClean="0">
                <a:sym typeface="Wingdings"/>
              </a:rPr>
              <a:t> </a:t>
            </a:r>
            <a:r>
              <a:rPr lang="en-US" sz="2000" dirty="0" err="1" smtClean="0">
                <a:sym typeface="Wingdings"/>
              </a:rPr>
              <a:t>físico</a:t>
            </a:r>
            <a:r>
              <a:rPr lang="en-US" sz="2000" dirty="0" smtClean="0">
                <a:sym typeface="Wingdings"/>
              </a:rPr>
              <a:t>)</a:t>
            </a:r>
          </a:p>
          <a:p>
            <a:pPr marL="0" indent="0">
              <a:buNone/>
            </a:pPr>
            <a:endParaRPr lang="en-US" sz="2000" dirty="0" smtClean="0">
              <a:sym typeface="Wingdings"/>
            </a:endParaRPr>
          </a:p>
          <a:p>
            <a:pPr marL="0" indent="0">
              <a:buNone/>
            </a:pPr>
            <a:r>
              <a:rPr lang="en-US" sz="2000" dirty="0" smtClean="0">
                <a:sym typeface="Wingdings"/>
              </a:rPr>
              <a:t>	 </a:t>
            </a:r>
            <a:r>
              <a:rPr lang="en-US" sz="2000" dirty="0" err="1" smtClean="0">
                <a:sym typeface="Wingdings"/>
              </a:rPr>
              <a:t>contenção</a:t>
            </a:r>
            <a:r>
              <a:rPr lang="en-US" sz="2000" dirty="0" smtClean="0">
                <a:sym typeface="Wingdings"/>
              </a:rPr>
              <a:t> </a:t>
            </a:r>
            <a:r>
              <a:rPr lang="en-US" sz="2000" dirty="0" err="1" smtClean="0">
                <a:sym typeface="Wingdings"/>
              </a:rPr>
              <a:t>motora</a:t>
            </a:r>
            <a:r>
              <a:rPr lang="en-US" sz="2000" dirty="0" smtClean="0">
                <a:sym typeface="Wingdings"/>
              </a:rPr>
              <a:t> e </a:t>
            </a:r>
            <a:r>
              <a:rPr lang="en-US" sz="2000" dirty="0" err="1" smtClean="0">
                <a:sym typeface="Wingdings"/>
              </a:rPr>
              <a:t>fiscalização</a:t>
            </a:r>
            <a:r>
              <a:rPr lang="en-US" sz="2000" dirty="0" smtClean="0">
                <a:sym typeface="Wingdings"/>
              </a:rPr>
              <a:t> das </a:t>
            </a:r>
            <a:r>
              <a:rPr lang="en-US" sz="2000" dirty="0" err="1" smtClean="0">
                <a:sym typeface="Wingdings"/>
              </a:rPr>
              <a:t>atenção</a:t>
            </a: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46</a:t>
            </a:fld>
            <a:endParaRPr lang="en-US"/>
          </a:p>
        </p:txBody>
      </p:sp>
    </p:spTree>
    <p:extLst>
      <p:ext uri="{BB962C8B-B14F-4D97-AF65-F5344CB8AC3E}">
        <p14:creationId xmlns:p14="http://schemas.microsoft.com/office/powerpoint/2010/main" val="1806986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4. </a:t>
            </a:r>
            <a:r>
              <a:rPr lang="en-US" sz="2400" b="1" dirty="0" err="1"/>
              <a:t>Aspectos</a:t>
            </a:r>
            <a:r>
              <a:rPr lang="en-US" sz="2400" b="1" dirty="0"/>
              <a:t> </a:t>
            </a:r>
            <a:r>
              <a:rPr lang="en-US" sz="2400" b="1" dirty="0" err="1"/>
              <a:t>Gerais</a:t>
            </a:r>
            <a:r>
              <a:rPr lang="en-US" sz="2400" b="1" dirty="0"/>
              <a:t/>
            </a:r>
            <a:br>
              <a:rPr lang="en-US" sz="2400" b="1" dirty="0"/>
            </a:br>
            <a:r>
              <a:rPr lang="en-US" sz="2400" b="1" dirty="0"/>
              <a:t>Campos de </a:t>
            </a:r>
            <a:r>
              <a:rPr lang="en-US" sz="2400" b="1" dirty="0" err="1"/>
              <a:t>Estudo</a:t>
            </a:r>
            <a:r>
              <a:rPr lang="en-US" sz="2400" b="1" dirty="0"/>
              <a:t> da </a:t>
            </a:r>
            <a:r>
              <a:rPr lang="en-US" sz="2400" b="1" dirty="0" err="1"/>
              <a:t>Psicogênese</a:t>
            </a:r>
            <a:r>
              <a:rPr lang="en-US" sz="2400" b="1" dirty="0"/>
              <a:t> da Pessoa</a:t>
            </a:r>
            <a:br>
              <a:rPr lang="en-US" sz="2400" b="1" dirty="0"/>
            </a:br>
            <a:r>
              <a:rPr lang="en-US" sz="2400" b="1" dirty="0" err="1" smtClean="0">
                <a:solidFill>
                  <a:srgbClr val="FF0000"/>
                </a:solidFill>
              </a:rPr>
              <a:t>Emoção</a:t>
            </a:r>
            <a:r>
              <a:rPr lang="en-US" sz="2400" b="1" dirty="0" smtClean="0">
                <a:solidFill>
                  <a:srgbClr val="FF0000"/>
                </a:solidFill>
              </a:rPr>
              <a:t> e </a:t>
            </a:r>
            <a:r>
              <a:rPr lang="en-US" sz="2400" b="1" dirty="0" err="1" smtClean="0">
                <a:solidFill>
                  <a:srgbClr val="FF0000"/>
                </a:solidFill>
              </a:rPr>
              <a:t>inteligência</a:t>
            </a:r>
            <a:endParaRPr lang="en-US" sz="2400" b="1" dirty="0">
              <a:solidFill>
                <a:srgbClr val="FF0000"/>
              </a:solidFill>
            </a:endParaRPr>
          </a:p>
        </p:txBody>
      </p:sp>
      <p:sp>
        <p:nvSpPr>
          <p:cNvPr id="3" name="Content Placeholder 2"/>
          <p:cNvSpPr>
            <a:spLocks noGrp="1"/>
          </p:cNvSpPr>
          <p:nvPr>
            <p:ph idx="1"/>
          </p:nvPr>
        </p:nvSpPr>
        <p:spPr/>
        <p:txBody>
          <a:bodyPr>
            <a:noAutofit/>
          </a:bodyPr>
          <a:lstStyle/>
          <a:p>
            <a:pPr marL="0" indent="0" algn="just">
              <a:buNone/>
            </a:pPr>
            <a:r>
              <a:rPr lang="en-US" sz="2000" dirty="0" smtClean="0"/>
              <a:t>A </a:t>
            </a:r>
            <a:r>
              <a:rPr lang="en-US" sz="2000" dirty="0" err="1" smtClean="0"/>
              <a:t>inteligência</a:t>
            </a:r>
            <a:r>
              <a:rPr lang="en-US" sz="2000" dirty="0" smtClean="0"/>
              <a:t> </a:t>
            </a:r>
            <a:r>
              <a:rPr lang="en-US" sz="2000" dirty="0" err="1" smtClean="0"/>
              <a:t>nasce</a:t>
            </a:r>
            <a:r>
              <a:rPr lang="en-US" sz="2000" dirty="0" smtClean="0"/>
              <a:t> das </a:t>
            </a:r>
            <a:r>
              <a:rPr lang="en-US" sz="2000" dirty="0" err="1" smtClean="0"/>
              <a:t>emoções</a:t>
            </a:r>
            <a:endParaRPr lang="en-US" sz="2000" dirty="0" smtClean="0"/>
          </a:p>
          <a:p>
            <a:pPr marL="0" indent="0" algn="just">
              <a:buNone/>
            </a:pPr>
            <a:endParaRPr lang="en-US" sz="2000" dirty="0" smtClean="0"/>
          </a:p>
          <a:p>
            <a:pPr marL="0" indent="0" algn="just">
              <a:buNone/>
            </a:pPr>
            <a:r>
              <a:rPr lang="en-US" sz="2000" dirty="0" smtClean="0"/>
              <a:t>No </a:t>
            </a:r>
            <a:r>
              <a:rPr lang="en-US" sz="2000" dirty="0" err="1" smtClean="0"/>
              <a:t>início</a:t>
            </a:r>
            <a:r>
              <a:rPr lang="en-US" sz="2000" dirty="0" smtClean="0"/>
              <a:t> </a:t>
            </a:r>
            <a:r>
              <a:rPr lang="en-US" sz="2000" dirty="0" err="1" smtClean="0"/>
              <a:t>há</a:t>
            </a:r>
            <a:r>
              <a:rPr lang="en-US" sz="2000" dirty="0" smtClean="0"/>
              <a:t> </a:t>
            </a:r>
            <a:r>
              <a:rPr lang="en-US" sz="2000" dirty="0" err="1" smtClean="0"/>
              <a:t>uma</a:t>
            </a:r>
            <a:r>
              <a:rPr lang="en-US" sz="2000" dirty="0" smtClean="0"/>
              <a:t> </a:t>
            </a:r>
            <a:r>
              <a:rPr lang="en-US" sz="2000" dirty="0" err="1" smtClean="0"/>
              <a:t>tonalidade</a:t>
            </a:r>
            <a:r>
              <a:rPr lang="en-US" sz="2000" dirty="0" smtClean="0"/>
              <a:t> </a:t>
            </a:r>
            <a:r>
              <a:rPr lang="en-US" sz="2000" dirty="0" err="1" smtClean="0"/>
              <a:t>afetiva</a:t>
            </a:r>
            <a:r>
              <a:rPr lang="en-US" sz="2000" dirty="0" smtClean="0"/>
              <a:t> da </a:t>
            </a:r>
            <a:r>
              <a:rPr lang="en-US" sz="2000" dirty="0" err="1" smtClean="0"/>
              <a:t>linguagem</a:t>
            </a:r>
            <a:r>
              <a:rPr lang="en-US" sz="2000" dirty="0" smtClean="0"/>
              <a:t>, </a:t>
            </a:r>
            <a:r>
              <a:rPr lang="en-US" sz="2000" dirty="0" err="1" smtClean="0"/>
              <a:t>por</a:t>
            </a:r>
            <a:r>
              <a:rPr lang="en-US" sz="2000" dirty="0" smtClean="0"/>
              <a:t> </a:t>
            </a:r>
            <a:r>
              <a:rPr lang="en-US" sz="2000" dirty="0" err="1" smtClean="0"/>
              <a:t>meio</a:t>
            </a:r>
            <a:r>
              <a:rPr lang="en-US" sz="2000" dirty="0" smtClean="0"/>
              <a:t> da </a:t>
            </a:r>
            <a:r>
              <a:rPr lang="en-US" sz="2000" dirty="0" err="1" smtClean="0"/>
              <a:t>qual</a:t>
            </a:r>
            <a:r>
              <a:rPr lang="en-US" sz="2000" dirty="0" smtClean="0"/>
              <a:t> a </a:t>
            </a:r>
            <a:r>
              <a:rPr lang="en-US" sz="2000" dirty="0" err="1" smtClean="0"/>
              <a:t>criança</a:t>
            </a:r>
            <a:r>
              <a:rPr lang="en-US" sz="2000" dirty="0" smtClean="0"/>
              <a:t> </a:t>
            </a:r>
            <a:r>
              <a:rPr lang="en-US" sz="2000" dirty="0" err="1" smtClean="0"/>
              <a:t>vai</a:t>
            </a:r>
            <a:r>
              <a:rPr lang="en-US" sz="2000" dirty="0" smtClean="0"/>
              <a:t> se </a:t>
            </a:r>
            <a:r>
              <a:rPr lang="en-US" sz="2000" dirty="0" err="1" smtClean="0"/>
              <a:t>apropriando</a:t>
            </a:r>
            <a:r>
              <a:rPr lang="en-US" sz="2000" dirty="0" smtClean="0"/>
              <a:t> do </a:t>
            </a:r>
            <a:r>
              <a:rPr lang="en-US" sz="2000" dirty="0" err="1" smtClean="0"/>
              <a:t>sentido</a:t>
            </a:r>
            <a:r>
              <a:rPr lang="en-US" sz="2000" dirty="0" smtClean="0"/>
              <a:t> cultural, </a:t>
            </a:r>
            <a:r>
              <a:rPr lang="en-US" sz="2000" dirty="0" err="1" smtClean="0"/>
              <a:t>simbólico</a:t>
            </a:r>
            <a:r>
              <a:rPr lang="en-US" sz="2000" dirty="0" smtClean="0"/>
              <a:t> da </a:t>
            </a:r>
            <a:r>
              <a:rPr lang="en-US" sz="2000" dirty="0" err="1" smtClean="0"/>
              <a:t>linguagem</a:t>
            </a:r>
            <a:endParaRPr lang="en-US" sz="2000" dirty="0" smtClean="0"/>
          </a:p>
          <a:p>
            <a:pPr marL="0" indent="0" algn="just">
              <a:buNone/>
            </a:pPr>
            <a:endParaRPr lang="en-US" sz="2000" dirty="0" smtClean="0"/>
          </a:p>
          <a:p>
            <a:pPr marL="0" indent="0" algn="just">
              <a:buNone/>
            </a:pPr>
            <a:r>
              <a:rPr lang="en-US" sz="2000" dirty="0" err="1" smtClean="0"/>
              <a:t>É</a:t>
            </a:r>
            <a:r>
              <a:rPr lang="en-US" sz="2000" dirty="0" smtClean="0"/>
              <a:t> </a:t>
            </a:r>
            <a:r>
              <a:rPr lang="en-US" sz="2000" dirty="0" err="1" smtClean="0"/>
              <a:t>desta</a:t>
            </a:r>
            <a:r>
              <a:rPr lang="en-US" sz="2000" dirty="0" smtClean="0"/>
              <a:t> </a:t>
            </a:r>
            <a:r>
              <a:rPr lang="en-US" sz="2000" dirty="0" err="1" smtClean="0"/>
              <a:t>apropriação</a:t>
            </a:r>
            <a:r>
              <a:rPr lang="en-US" sz="2000" dirty="0" smtClean="0"/>
              <a:t> </a:t>
            </a:r>
            <a:r>
              <a:rPr lang="en-US" sz="2000" dirty="0" err="1" smtClean="0"/>
              <a:t>que</a:t>
            </a:r>
            <a:r>
              <a:rPr lang="en-US" sz="2000" dirty="0" smtClean="0"/>
              <a:t> surge a </a:t>
            </a:r>
            <a:r>
              <a:rPr lang="en-US" sz="2000" dirty="0" err="1" smtClean="0"/>
              <a:t>inteligência</a:t>
            </a:r>
            <a:r>
              <a:rPr lang="en-US" sz="2000" dirty="0" smtClean="0"/>
              <a:t>, com base </a:t>
            </a:r>
            <a:r>
              <a:rPr lang="en-US" sz="2000" dirty="0" err="1" smtClean="0"/>
              <a:t>na</a:t>
            </a:r>
            <a:r>
              <a:rPr lang="en-US" sz="2000" dirty="0" smtClean="0"/>
              <a:t> </a:t>
            </a:r>
            <a:r>
              <a:rPr lang="en-US" sz="2000" dirty="0" err="1" smtClean="0"/>
              <a:t>linguagem</a:t>
            </a:r>
            <a:r>
              <a:rPr lang="en-US" sz="2000" dirty="0" smtClean="0"/>
              <a:t> (</a:t>
            </a:r>
            <a:r>
              <a:rPr lang="en-US" sz="2000" dirty="0" err="1" smtClean="0"/>
              <a:t>inteligência</a:t>
            </a:r>
            <a:r>
              <a:rPr lang="en-US" sz="2000" dirty="0" smtClean="0"/>
              <a:t> </a:t>
            </a:r>
            <a:r>
              <a:rPr lang="en-US" sz="2000" dirty="0" err="1" smtClean="0"/>
              <a:t>discursiva</a:t>
            </a:r>
            <a:r>
              <a:rPr lang="en-US" sz="2000" dirty="0" smtClean="0"/>
              <a:t>), </a:t>
            </a:r>
            <a:r>
              <a:rPr lang="en-US" sz="2000" dirty="0" err="1" smtClean="0"/>
              <a:t>conquista</a:t>
            </a:r>
            <a:r>
              <a:rPr lang="en-US" sz="2000" dirty="0" smtClean="0"/>
              <a:t> da </a:t>
            </a:r>
            <a:r>
              <a:rPr lang="en-US" sz="2000" dirty="0" err="1" smtClean="0"/>
              <a:t>representação</a:t>
            </a:r>
            <a:r>
              <a:rPr lang="en-US" sz="2000" dirty="0" smtClean="0"/>
              <a:t> </a:t>
            </a:r>
            <a:r>
              <a:rPr lang="en-US" sz="2000" dirty="0" err="1" smtClean="0"/>
              <a:t>simbólica</a:t>
            </a:r>
            <a:endParaRPr lang="en-US" sz="2000" dirty="0" smtClean="0"/>
          </a:p>
          <a:p>
            <a:pPr marL="0" indent="0" algn="just">
              <a:buNone/>
            </a:pPr>
            <a:endParaRPr lang="en-US" sz="2000" dirty="0" smtClean="0"/>
          </a:p>
          <a:p>
            <a:pPr marL="0" indent="0" algn="just">
              <a:buNone/>
            </a:pPr>
            <a:r>
              <a:rPr lang="en-US" sz="2000" dirty="0" smtClean="0"/>
              <a:t>Com o </a:t>
            </a:r>
            <a:r>
              <a:rPr lang="en-US" sz="2000" dirty="0" err="1" smtClean="0"/>
              <a:t>desenvolvimento</a:t>
            </a:r>
            <a:r>
              <a:rPr lang="en-US" sz="2000" dirty="0" smtClean="0"/>
              <a:t> da </a:t>
            </a:r>
            <a:r>
              <a:rPr lang="en-US" sz="2000" dirty="0" err="1" smtClean="0"/>
              <a:t>inteligência</a:t>
            </a:r>
            <a:r>
              <a:rPr lang="en-US" sz="2000" dirty="0" smtClean="0"/>
              <a:t> </a:t>
            </a:r>
            <a:r>
              <a:rPr lang="en-US" sz="2000" dirty="0" err="1" smtClean="0"/>
              <a:t>acaba</a:t>
            </a:r>
            <a:r>
              <a:rPr lang="en-US" sz="2000" dirty="0" smtClean="0"/>
              <a:t>-se </a:t>
            </a:r>
            <a:r>
              <a:rPr lang="en-US" sz="2000" dirty="0" err="1" smtClean="0"/>
              <a:t>por</a:t>
            </a:r>
            <a:r>
              <a:rPr lang="en-US" sz="2000" dirty="0" smtClean="0"/>
              <a:t> </a:t>
            </a:r>
            <a:r>
              <a:rPr lang="en-US" sz="2000" dirty="0" err="1" smtClean="0"/>
              <a:t>chegar</a:t>
            </a:r>
            <a:r>
              <a:rPr lang="en-US" sz="2000" dirty="0" smtClean="0"/>
              <a:t> </a:t>
            </a:r>
            <a:r>
              <a:rPr lang="en-US" sz="2000" dirty="0" err="1" smtClean="0"/>
              <a:t>tb</a:t>
            </a:r>
            <a:r>
              <a:rPr lang="en-US" sz="2000" dirty="0" smtClean="0"/>
              <a:t>. A um </a:t>
            </a:r>
            <a:r>
              <a:rPr lang="en-US" sz="2000" dirty="0" err="1" smtClean="0"/>
              <a:t>anatognismo</a:t>
            </a:r>
            <a:r>
              <a:rPr lang="en-US" sz="2000" dirty="0" smtClean="0"/>
              <a:t> entre </a:t>
            </a:r>
            <a:r>
              <a:rPr lang="en-US" sz="2000" dirty="0" err="1" smtClean="0"/>
              <a:t>emoção</a:t>
            </a:r>
            <a:r>
              <a:rPr lang="en-US" sz="2000" dirty="0" smtClean="0"/>
              <a:t> e </a:t>
            </a:r>
            <a:r>
              <a:rPr lang="en-US" sz="2000" dirty="0" err="1" smtClean="0"/>
              <a:t>inteligência</a:t>
            </a:r>
            <a:endParaRPr lang="en-US" sz="2000" dirty="0" smtClean="0"/>
          </a:p>
          <a:p>
            <a:pPr marL="0" indent="0" algn="just">
              <a:buNone/>
            </a:pPr>
            <a:endParaRPr lang="en-US" sz="2000" dirty="0" smtClean="0"/>
          </a:p>
          <a:p>
            <a:pPr marL="0" indent="0" algn="just">
              <a:buNone/>
            </a:pPr>
            <a:r>
              <a:rPr lang="en-US" sz="2000" dirty="0" smtClean="0"/>
              <a:t>A </a:t>
            </a:r>
            <a:r>
              <a:rPr lang="en-US" sz="2000" dirty="0" err="1" smtClean="0"/>
              <a:t>inteligência</a:t>
            </a:r>
            <a:r>
              <a:rPr lang="en-US" sz="2000" dirty="0" smtClean="0"/>
              <a:t> se </a:t>
            </a:r>
            <a:r>
              <a:rPr lang="en-US" sz="2000" dirty="0" err="1" smtClean="0"/>
              <a:t>apoia</a:t>
            </a:r>
            <a:r>
              <a:rPr lang="en-US" sz="2000" dirty="0" smtClean="0"/>
              <a:t> no </a:t>
            </a:r>
            <a:r>
              <a:rPr lang="en-US" sz="2000" dirty="0" err="1" smtClean="0"/>
              <a:t>ato</a:t>
            </a:r>
            <a:r>
              <a:rPr lang="en-US" sz="2000" dirty="0" smtClean="0"/>
              <a:t> motor, </a:t>
            </a:r>
            <a:r>
              <a:rPr lang="en-US" sz="2000" dirty="0" err="1" smtClean="0"/>
              <a:t>inicialmente</a:t>
            </a:r>
            <a:r>
              <a:rPr lang="en-US" sz="2000" dirty="0" smtClean="0"/>
              <a:t>; </a:t>
            </a:r>
            <a:r>
              <a:rPr lang="en-US" sz="2000" dirty="0" err="1" smtClean="0"/>
              <a:t>gradualmente</a:t>
            </a:r>
            <a:r>
              <a:rPr lang="en-US" sz="2000" dirty="0" smtClean="0"/>
              <a:t> a </a:t>
            </a:r>
            <a:r>
              <a:rPr lang="en-US" sz="2000" dirty="0" err="1" smtClean="0"/>
              <a:t>inteligência</a:t>
            </a:r>
            <a:r>
              <a:rPr lang="en-US" sz="2000" dirty="0" smtClean="0"/>
              <a:t> via se </a:t>
            </a:r>
            <a:r>
              <a:rPr lang="en-US" sz="2000" dirty="0" err="1" smtClean="0"/>
              <a:t>descolando</a:t>
            </a:r>
            <a:r>
              <a:rPr lang="en-US" sz="2000" dirty="0" smtClean="0"/>
              <a:t> do </a:t>
            </a:r>
            <a:r>
              <a:rPr lang="en-US" sz="2000" dirty="0" err="1" smtClean="0"/>
              <a:t>movimento</a:t>
            </a:r>
            <a:endParaRPr lang="en-US" sz="20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47</a:t>
            </a:fld>
            <a:endParaRPr lang="en-US"/>
          </a:p>
        </p:txBody>
      </p:sp>
    </p:spTree>
    <p:extLst>
      <p:ext uri="{BB962C8B-B14F-4D97-AF65-F5344CB8AC3E}">
        <p14:creationId xmlns:p14="http://schemas.microsoft.com/office/powerpoint/2010/main" val="32688369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4. </a:t>
            </a:r>
            <a:r>
              <a:rPr lang="en-US" sz="2400" b="1" dirty="0" err="1"/>
              <a:t>Aspectos</a:t>
            </a:r>
            <a:r>
              <a:rPr lang="en-US" sz="2400" b="1" dirty="0"/>
              <a:t> </a:t>
            </a:r>
            <a:r>
              <a:rPr lang="en-US" sz="2400" b="1" dirty="0" err="1"/>
              <a:t>Gerais</a:t>
            </a:r>
            <a:r>
              <a:rPr lang="en-US" sz="2400" b="1" dirty="0"/>
              <a:t/>
            </a:r>
            <a:br>
              <a:rPr lang="en-US" sz="2400" b="1" dirty="0"/>
            </a:br>
            <a:r>
              <a:rPr lang="en-US" sz="2400" b="1" dirty="0"/>
              <a:t>Campos de </a:t>
            </a:r>
            <a:r>
              <a:rPr lang="en-US" sz="2400" b="1" dirty="0" err="1"/>
              <a:t>Estudo</a:t>
            </a:r>
            <a:r>
              <a:rPr lang="en-US" sz="2400" b="1" dirty="0"/>
              <a:t> da </a:t>
            </a:r>
            <a:r>
              <a:rPr lang="en-US" sz="2400" b="1" dirty="0" err="1"/>
              <a:t>Psicogênese</a:t>
            </a:r>
            <a:r>
              <a:rPr lang="en-US" sz="2400" b="1" dirty="0"/>
              <a:t> da Pessoa</a:t>
            </a:r>
            <a:br>
              <a:rPr lang="en-US" sz="2400" b="1" dirty="0"/>
            </a:br>
            <a:r>
              <a:rPr lang="en-US" sz="2400" b="1" dirty="0" err="1" smtClean="0">
                <a:solidFill>
                  <a:srgbClr val="FF0000"/>
                </a:solidFill>
              </a:rPr>
              <a:t>Princípios</a:t>
            </a:r>
            <a:r>
              <a:rPr lang="en-US" sz="2400" b="1" dirty="0" smtClean="0">
                <a:solidFill>
                  <a:srgbClr val="FF0000"/>
                </a:solidFill>
              </a:rPr>
              <a:t> </a:t>
            </a:r>
            <a:r>
              <a:rPr lang="en-US" sz="2400" b="1" dirty="0" err="1" smtClean="0">
                <a:solidFill>
                  <a:srgbClr val="FF0000"/>
                </a:solidFill>
              </a:rPr>
              <a:t>Funcionais</a:t>
            </a:r>
            <a:r>
              <a:rPr lang="en-US" sz="2400" b="1" dirty="0" smtClean="0">
                <a:solidFill>
                  <a:srgbClr val="FF0000"/>
                </a:solidFill>
              </a:rPr>
              <a:t> do </a:t>
            </a:r>
            <a:r>
              <a:rPr lang="en-US" sz="2400" b="1" dirty="0" err="1" smtClean="0">
                <a:solidFill>
                  <a:srgbClr val="FF0000"/>
                </a:solidFill>
              </a:rPr>
              <a:t>Desenvolvimento</a:t>
            </a:r>
            <a:endParaRPr lang="en-US" sz="24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p>
          <a:p>
            <a:pPr marL="0" indent="0">
              <a:buNone/>
            </a:pPr>
            <a:r>
              <a:rPr lang="en-US" sz="2000" dirty="0"/>
              <a:t>	</a:t>
            </a:r>
            <a:r>
              <a:rPr lang="en-US" sz="2000" dirty="0" err="1" smtClean="0"/>
              <a:t>Fatores</a:t>
            </a:r>
            <a:r>
              <a:rPr lang="en-US" sz="2000" dirty="0" smtClean="0"/>
              <a:t> </a:t>
            </a:r>
            <a:r>
              <a:rPr lang="en-US" sz="2000" dirty="0" err="1"/>
              <a:t>orgânicos</a:t>
            </a:r>
            <a:endParaRPr lang="en-US" sz="2000" dirty="0"/>
          </a:p>
          <a:p>
            <a:pPr marL="0" indent="0">
              <a:buNone/>
            </a:pPr>
            <a:r>
              <a:rPr lang="en-US" sz="2000" dirty="0"/>
              <a:t>	</a:t>
            </a:r>
            <a:endParaRPr lang="en-US" sz="2000" dirty="0" smtClean="0"/>
          </a:p>
          <a:p>
            <a:pPr marL="0" indent="0">
              <a:buNone/>
            </a:pPr>
            <a:r>
              <a:rPr lang="en-US" sz="2000" dirty="0"/>
              <a:t>	</a:t>
            </a:r>
            <a:r>
              <a:rPr lang="en-US" sz="2000" dirty="0" err="1" smtClean="0"/>
              <a:t>Biologia</a:t>
            </a:r>
            <a:r>
              <a:rPr lang="en-US" sz="2000" dirty="0" smtClean="0"/>
              <a:t> </a:t>
            </a:r>
            <a:r>
              <a:rPr lang="en-US" sz="2000" dirty="0"/>
              <a:t>+ </a:t>
            </a:r>
            <a:r>
              <a:rPr lang="en-US" sz="2000" dirty="0" err="1"/>
              <a:t>socius</a:t>
            </a:r>
            <a:endParaRPr lang="en-US" sz="2000" dirty="0"/>
          </a:p>
          <a:p>
            <a:pPr marL="0" indent="0">
              <a:buNone/>
            </a:pPr>
            <a:r>
              <a:rPr lang="en-US" sz="2000" dirty="0"/>
              <a:t>	</a:t>
            </a:r>
            <a:endParaRPr lang="en-US" sz="2000" dirty="0" smtClean="0"/>
          </a:p>
          <a:p>
            <a:pPr marL="0" indent="0">
              <a:buNone/>
            </a:pPr>
            <a:r>
              <a:rPr lang="en-US" sz="2000" dirty="0" smtClean="0"/>
              <a:t>	</a:t>
            </a:r>
            <a:r>
              <a:rPr lang="en-US" sz="2000" dirty="0" err="1" smtClean="0"/>
              <a:t>Mediação</a:t>
            </a:r>
            <a:r>
              <a:rPr lang="en-US" sz="2000" dirty="0" smtClean="0"/>
              <a:t> </a:t>
            </a:r>
            <a:r>
              <a:rPr lang="en-US" sz="2000" dirty="0" err="1"/>
              <a:t>pela</a:t>
            </a:r>
            <a:r>
              <a:rPr lang="en-US" sz="2000" dirty="0"/>
              <a:t> </a:t>
            </a:r>
            <a:r>
              <a:rPr lang="en-US" sz="2000" dirty="0" err="1"/>
              <a:t>linguagem</a:t>
            </a:r>
            <a:endParaRPr lang="en-US" sz="2000" dirty="0"/>
          </a:p>
          <a:p>
            <a:pPr marL="0" indent="0">
              <a:buNone/>
            </a:pPr>
            <a:r>
              <a:rPr lang="en-US" sz="2000" dirty="0"/>
              <a:t>	</a:t>
            </a:r>
          </a:p>
          <a:p>
            <a:pPr marL="0" indent="0">
              <a:buNone/>
            </a:pPr>
            <a:r>
              <a:rPr lang="en-US" sz="2000" dirty="0" smtClean="0"/>
              <a:t>	</a:t>
            </a:r>
            <a:r>
              <a:rPr lang="en-US" sz="2000" dirty="0" err="1" smtClean="0"/>
              <a:t>Ritmo</a:t>
            </a:r>
            <a:endParaRPr lang="en-US" sz="2000" dirty="0"/>
          </a:p>
          <a:p>
            <a:pPr marL="0" indent="0">
              <a:buNone/>
            </a:pPr>
            <a:endParaRPr lang="en-US" sz="2000" dirty="0" smtClean="0"/>
          </a:p>
          <a:p>
            <a:pPr marL="0" indent="0">
              <a:buNone/>
            </a:pPr>
            <a:r>
              <a:rPr lang="en-US" sz="2000" dirty="0"/>
              <a:t>	</a:t>
            </a:r>
            <a:r>
              <a:rPr lang="en-US" sz="2000" dirty="0" err="1"/>
              <a:t>Não-linearidade</a:t>
            </a:r>
            <a:r>
              <a:rPr lang="en-US" sz="2000" dirty="0"/>
              <a:t> do </a:t>
            </a:r>
            <a:r>
              <a:rPr lang="en-US" sz="2000" dirty="0" err="1"/>
              <a:t>desenvolvimento</a:t>
            </a:r>
            <a:endParaRPr lang="en-US" sz="2000" dirty="0"/>
          </a:p>
          <a:p>
            <a:pPr marL="0" indent="0">
              <a:buNone/>
            </a:pPr>
            <a:endParaRPr lang="en-US" sz="2000" dirty="0" smtClean="0"/>
          </a:p>
          <a:p>
            <a:pPr marL="0" indent="0">
              <a:buNone/>
            </a:pPr>
            <a:r>
              <a:rPr lang="en-US" sz="2000" dirty="0"/>
              <a:t>	</a:t>
            </a:r>
            <a:r>
              <a:rPr lang="en-US" sz="2000" dirty="0" err="1"/>
              <a:t>Crise</a:t>
            </a:r>
            <a:r>
              <a:rPr lang="en-US" sz="2000" dirty="0"/>
              <a:t> </a:t>
            </a:r>
            <a:r>
              <a:rPr lang="en-US" sz="2000" dirty="0" err="1"/>
              <a:t>como</a:t>
            </a:r>
            <a:r>
              <a:rPr lang="en-US" sz="2000" dirty="0"/>
              <a:t> </a:t>
            </a:r>
            <a:r>
              <a:rPr lang="en-US" sz="2000" dirty="0" err="1"/>
              <a:t>propulsor</a:t>
            </a:r>
            <a:r>
              <a:rPr lang="en-US" sz="2000" dirty="0"/>
              <a:t> do </a:t>
            </a:r>
            <a:r>
              <a:rPr lang="en-US" sz="2000" dirty="0" err="1"/>
              <a:t>desenvolvimento</a:t>
            </a:r>
            <a:endParaRPr lang="en-US" sz="2000" dirty="0"/>
          </a:p>
          <a:p>
            <a:pPr marL="0" indent="0">
              <a:buNone/>
            </a:pPr>
            <a:endParaRPr lang="en-US" sz="2000" dirty="0" smtClean="0"/>
          </a:p>
          <a:p>
            <a:pPr marL="0" indent="0">
              <a:buNone/>
            </a:pPr>
            <a:r>
              <a:rPr lang="en-US" dirty="0" smtClean="0"/>
              <a:t>	</a:t>
            </a: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48</a:t>
            </a:fld>
            <a:endParaRPr lang="en-US"/>
          </a:p>
        </p:txBody>
      </p:sp>
    </p:spTree>
    <p:extLst>
      <p:ext uri="{BB962C8B-B14F-4D97-AF65-F5344CB8AC3E}">
        <p14:creationId xmlns:p14="http://schemas.microsoft.com/office/powerpoint/2010/main" val="10182212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4. </a:t>
            </a:r>
            <a:r>
              <a:rPr lang="en-US" sz="2400" b="1" dirty="0" err="1"/>
              <a:t>Aspectos</a:t>
            </a:r>
            <a:r>
              <a:rPr lang="en-US" sz="2400" b="1" dirty="0"/>
              <a:t> </a:t>
            </a:r>
            <a:r>
              <a:rPr lang="en-US" sz="2400" b="1" dirty="0" err="1"/>
              <a:t>Gerais</a:t>
            </a:r>
            <a:r>
              <a:rPr lang="en-US" sz="2400" b="1" dirty="0"/>
              <a:t/>
            </a:r>
            <a:br>
              <a:rPr lang="en-US" sz="2400" b="1" dirty="0"/>
            </a:br>
            <a:r>
              <a:rPr lang="en-US" sz="2400" b="1" dirty="0"/>
              <a:t>Campos de </a:t>
            </a:r>
            <a:r>
              <a:rPr lang="en-US" sz="2400" b="1" dirty="0" err="1"/>
              <a:t>Estudo</a:t>
            </a:r>
            <a:r>
              <a:rPr lang="en-US" sz="2400" b="1" dirty="0"/>
              <a:t> da </a:t>
            </a:r>
            <a:r>
              <a:rPr lang="en-US" sz="2400" b="1" dirty="0" err="1"/>
              <a:t>Psicogênese</a:t>
            </a:r>
            <a:r>
              <a:rPr lang="en-US" sz="2400" b="1" dirty="0"/>
              <a:t> da Pessoa</a:t>
            </a:r>
            <a:br>
              <a:rPr lang="en-US" sz="2400" b="1" dirty="0"/>
            </a:br>
            <a:r>
              <a:rPr lang="en-US" sz="2400" b="1" dirty="0" smtClean="0">
                <a:solidFill>
                  <a:srgbClr val="FF0000"/>
                </a:solidFill>
              </a:rPr>
              <a:t>O </a:t>
            </a:r>
            <a:r>
              <a:rPr lang="en-US" sz="2400" b="1" dirty="0" err="1" smtClean="0">
                <a:solidFill>
                  <a:srgbClr val="FF0000"/>
                </a:solidFill>
              </a:rPr>
              <a:t>Indivíduo</a:t>
            </a:r>
            <a:endParaRPr lang="en-US" sz="2400" b="1"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000" dirty="0" smtClean="0"/>
              <a:t>Como se </a:t>
            </a:r>
            <a:r>
              <a:rPr lang="en-US" sz="2000" dirty="0" err="1" smtClean="0"/>
              <a:t>constrói</a:t>
            </a:r>
            <a:r>
              <a:rPr lang="en-US" sz="2000" dirty="0" smtClean="0"/>
              <a:t> </a:t>
            </a:r>
            <a:r>
              <a:rPr lang="en-US" sz="2000" dirty="0" err="1" smtClean="0"/>
              <a:t>essa</a:t>
            </a:r>
            <a:r>
              <a:rPr lang="en-US" sz="2000" dirty="0" smtClean="0"/>
              <a:t> </a:t>
            </a:r>
            <a:r>
              <a:rPr lang="en-US" sz="2000" dirty="0" err="1" smtClean="0"/>
              <a:t>unidade</a:t>
            </a:r>
            <a:r>
              <a:rPr lang="en-US" sz="2000" dirty="0" smtClean="0"/>
              <a:t> </a:t>
            </a:r>
            <a:r>
              <a:rPr lang="en-US" sz="2000" dirty="0" err="1" smtClean="0"/>
              <a:t>ou</a:t>
            </a:r>
            <a:r>
              <a:rPr lang="en-US" sz="2000" dirty="0" smtClean="0"/>
              <a:t> </a:t>
            </a:r>
            <a:r>
              <a:rPr lang="en-US" sz="2000" dirty="0" err="1" smtClean="0"/>
              <a:t>consciência</a:t>
            </a:r>
            <a:r>
              <a:rPr lang="en-US" sz="2000" dirty="0" smtClean="0"/>
              <a:t> de </a:t>
            </a:r>
            <a:r>
              <a:rPr lang="en-US" sz="2000" dirty="0" err="1" smtClean="0"/>
              <a:t>si</a:t>
            </a:r>
            <a:r>
              <a:rPr lang="en-US" sz="2000" dirty="0" smtClean="0"/>
              <a:t>?</a:t>
            </a:r>
          </a:p>
          <a:p>
            <a:pPr marL="0" indent="0">
              <a:buNone/>
            </a:pPr>
            <a:endParaRPr lang="en-US" sz="2000" dirty="0" smtClean="0"/>
          </a:p>
          <a:p>
            <a:pPr marL="0" indent="0">
              <a:buNone/>
            </a:pPr>
            <a:r>
              <a:rPr lang="en-US" sz="2000" dirty="0" smtClean="0"/>
              <a:t>	A </a:t>
            </a:r>
            <a:r>
              <a:rPr lang="en-US" sz="2000" dirty="0" err="1" smtClean="0"/>
              <a:t>partir</a:t>
            </a:r>
            <a:r>
              <a:rPr lang="en-US" sz="2000" dirty="0" smtClean="0"/>
              <a:t> do </a:t>
            </a:r>
            <a:r>
              <a:rPr lang="en-US" sz="2000" dirty="0" err="1" smtClean="0"/>
              <a:t>amálgama</a:t>
            </a:r>
            <a:r>
              <a:rPr lang="en-US" sz="2000" dirty="0" smtClean="0"/>
              <a:t> com o </a:t>
            </a:r>
            <a:r>
              <a:rPr lang="en-US" sz="2000" i="1" dirty="0" err="1" smtClean="0"/>
              <a:t>socius</a:t>
            </a:r>
            <a:r>
              <a:rPr lang="en-US" sz="2000" dirty="0" smtClean="0"/>
              <a:t>, </a:t>
            </a:r>
            <a:r>
              <a:rPr lang="en-US" sz="2000" dirty="0" err="1" smtClean="0"/>
              <a:t>estado</a:t>
            </a:r>
            <a:r>
              <a:rPr lang="en-US" sz="2000" dirty="0" smtClean="0"/>
              <a:t> 	</a:t>
            </a:r>
            <a:r>
              <a:rPr lang="en-US" sz="2000" dirty="0" err="1" smtClean="0"/>
              <a:t>máximo</a:t>
            </a:r>
            <a:r>
              <a:rPr lang="en-US" sz="2000" dirty="0" smtClean="0"/>
              <a:t> de </a:t>
            </a:r>
            <a:r>
              <a:rPr lang="en-US" sz="2000" dirty="0" err="1" smtClean="0"/>
              <a:t>socialização</a:t>
            </a:r>
            <a:r>
              <a:rPr lang="en-US" sz="2000" dirty="0" smtClean="0"/>
              <a:t>, </a:t>
            </a:r>
            <a:r>
              <a:rPr lang="en-US" sz="2000" dirty="0" err="1" smtClean="0"/>
              <a:t>para</a:t>
            </a:r>
            <a:r>
              <a:rPr lang="en-US" sz="2000" dirty="0" smtClean="0"/>
              <a:t> 	</a:t>
            </a:r>
            <a:r>
              <a:rPr lang="en-US" sz="2000" dirty="0" err="1" smtClean="0"/>
              <a:t>ir</a:t>
            </a:r>
            <a:r>
              <a:rPr lang="en-US" sz="2000" dirty="0" smtClean="0"/>
              <a:t> </a:t>
            </a:r>
            <a:r>
              <a:rPr lang="en-US" sz="2000" dirty="0" err="1" smtClean="0"/>
              <a:t>daí</a:t>
            </a:r>
            <a:r>
              <a:rPr lang="en-US" sz="2000" dirty="0" smtClean="0"/>
              <a:t> </a:t>
            </a:r>
            <a:r>
              <a:rPr lang="en-US" sz="2000" dirty="0" err="1" smtClean="0"/>
              <a:t>para</a:t>
            </a:r>
            <a:r>
              <a:rPr lang="en-US" sz="2000" dirty="0" smtClean="0"/>
              <a:t> o	 </a:t>
            </a:r>
            <a:r>
              <a:rPr lang="en-US" sz="2000" dirty="0" err="1" smtClean="0"/>
              <a:t>processo</a:t>
            </a:r>
            <a:r>
              <a:rPr lang="en-US" sz="2000" dirty="0" smtClean="0"/>
              <a:t> de </a:t>
            </a:r>
            <a:r>
              <a:rPr lang="en-US" sz="2000" dirty="0" err="1" smtClean="0"/>
              <a:t>individuação</a:t>
            </a: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49</a:t>
            </a:fld>
            <a:endParaRPr lang="en-US"/>
          </a:p>
        </p:txBody>
      </p:sp>
    </p:spTree>
    <p:extLst>
      <p:ext uri="{BB962C8B-B14F-4D97-AF65-F5344CB8AC3E}">
        <p14:creationId xmlns:p14="http://schemas.microsoft.com/office/powerpoint/2010/main" val="3413963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Esquema</a:t>
            </a:r>
            <a:r>
              <a:rPr lang="en-US" sz="2400" b="1" dirty="0" smtClean="0"/>
              <a:t> </a:t>
            </a:r>
            <a:r>
              <a:rPr lang="en-US" sz="2400" b="1" dirty="0" err="1" smtClean="0"/>
              <a:t>geral</a:t>
            </a:r>
            <a:r>
              <a:rPr lang="en-US" sz="2400" b="1" dirty="0" smtClean="0"/>
              <a:t> </a:t>
            </a:r>
            <a:r>
              <a:rPr lang="en-US" sz="2400" b="1" dirty="0" err="1" smtClean="0"/>
              <a:t>para</a:t>
            </a:r>
            <a:r>
              <a:rPr lang="en-US" sz="2400" b="1" dirty="0" smtClean="0"/>
              <a:t> </a:t>
            </a:r>
            <a:r>
              <a:rPr lang="en-US" sz="2400" b="1" dirty="0" err="1" smtClean="0"/>
              <a:t>apresentação</a:t>
            </a:r>
            <a:r>
              <a:rPr lang="en-US" sz="2400" b="1" dirty="0" smtClean="0"/>
              <a:t> </a:t>
            </a:r>
            <a:br>
              <a:rPr lang="en-US" sz="2400" b="1" dirty="0" smtClean="0"/>
            </a:br>
            <a:r>
              <a:rPr lang="en-US" sz="2400" b="1" dirty="0" smtClean="0"/>
              <a:t>do </a:t>
            </a:r>
            <a:r>
              <a:rPr lang="en-US" sz="2400" b="1" dirty="0" err="1" smtClean="0"/>
              <a:t>pensamento</a:t>
            </a:r>
            <a:r>
              <a:rPr lang="en-US" sz="2400" b="1" dirty="0" smtClean="0"/>
              <a:t> de Henri </a:t>
            </a:r>
            <a:r>
              <a:rPr lang="en-US" sz="2400" b="1" dirty="0" err="1" smtClean="0"/>
              <a:t>Wallon</a:t>
            </a:r>
            <a:endParaRPr lang="en-US" sz="2400" b="1" dirty="0"/>
          </a:p>
        </p:txBody>
      </p:sp>
      <p:sp>
        <p:nvSpPr>
          <p:cNvPr id="3" name="Content Placeholder 2"/>
          <p:cNvSpPr>
            <a:spLocks noGrp="1"/>
          </p:cNvSpPr>
          <p:nvPr>
            <p:ph idx="1"/>
          </p:nvPr>
        </p:nvSpPr>
        <p:spPr/>
        <p:txBody>
          <a:bodyPr>
            <a:normAutofit fontScale="85000" lnSpcReduction="20000"/>
          </a:bodyPr>
          <a:lstStyle/>
          <a:p>
            <a:pPr marL="457200" indent="-457200">
              <a:buAutoNum type="arabicPeriod"/>
            </a:pPr>
            <a:r>
              <a:rPr lang="en-US" sz="2400" b="1" dirty="0" err="1" smtClean="0"/>
              <a:t>Proposta</a:t>
            </a:r>
            <a:r>
              <a:rPr lang="en-US" sz="2400" dirty="0" smtClean="0"/>
              <a:t>: </a:t>
            </a:r>
            <a:r>
              <a:rPr lang="en-US" sz="2100" dirty="0" err="1">
                <a:solidFill>
                  <a:srgbClr val="FF0000"/>
                </a:solidFill>
              </a:rPr>
              <a:t>Psicogênese</a:t>
            </a:r>
            <a:r>
              <a:rPr lang="en-US" sz="2100" dirty="0">
                <a:solidFill>
                  <a:srgbClr val="FF0000"/>
                </a:solidFill>
              </a:rPr>
              <a:t> da </a:t>
            </a:r>
            <a:r>
              <a:rPr lang="en-US" sz="2100" dirty="0" err="1">
                <a:solidFill>
                  <a:srgbClr val="FF0000"/>
                </a:solidFill>
              </a:rPr>
              <a:t>pessoa</a:t>
            </a:r>
            <a:r>
              <a:rPr lang="en-US" sz="2100" dirty="0">
                <a:solidFill>
                  <a:srgbClr val="FF0000"/>
                </a:solidFill>
              </a:rPr>
              <a:t> </a:t>
            </a:r>
            <a:r>
              <a:rPr lang="en-US" sz="2100" dirty="0" err="1">
                <a:solidFill>
                  <a:srgbClr val="FF0000"/>
                </a:solidFill>
              </a:rPr>
              <a:t>como</a:t>
            </a:r>
            <a:r>
              <a:rPr lang="en-US" sz="2100" dirty="0">
                <a:solidFill>
                  <a:srgbClr val="FF0000"/>
                </a:solidFill>
              </a:rPr>
              <a:t> um </a:t>
            </a:r>
            <a:r>
              <a:rPr lang="en-US" sz="2100" dirty="0" err="1">
                <a:solidFill>
                  <a:srgbClr val="FF0000"/>
                </a:solidFill>
              </a:rPr>
              <a:t>todo</a:t>
            </a:r>
            <a:r>
              <a:rPr lang="en-US" sz="2100" dirty="0">
                <a:solidFill>
                  <a:srgbClr val="FF0000"/>
                </a:solidFill>
              </a:rPr>
              <a:t>, </a:t>
            </a:r>
            <a:r>
              <a:rPr lang="en-US" sz="2100" dirty="0" err="1">
                <a:solidFill>
                  <a:srgbClr val="FF0000"/>
                </a:solidFill>
              </a:rPr>
              <a:t>centrada</a:t>
            </a:r>
            <a:r>
              <a:rPr lang="en-US" sz="2100" dirty="0">
                <a:solidFill>
                  <a:srgbClr val="FF0000"/>
                </a:solidFill>
              </a:rPr>
              <a:t> no </a:t>
            </a:r>
            <a:r>
              <a:rPr lang="en-US" sz="2100" dirty="0" err="1">
                <a:solidFill>
                  <a:srgbClr val="FF0000"/>
                </a:solidFill>
              </a:rPr>
              <a:t>estudo</a:t>
            </a:r>
            <a:r>
              <a:rPr lang="en-US" sz="2100" dirty="0">
                <a:solidFill>
                  <a:srgbClr val="FF0000"/>
                </a:solidFill>
              </a:rPr>
              <a:t> da </a:t>
            </a:r>
            <a:r>
              <a:rPr lang="en-US" sz="2100" dirty="0" err="1">
                <a:solidFill>
                  <a:srgbClr val="FF0000"/>
                </a:solidFill>
              </a:rPr>
              <a:t>construção</a:t>
            </a:r>
            <a:r>
              <a:rPr lang="en-US" sz="2100" dirty="0">
                <a:solidFill>
                  <a:srgbClr val="FF0000"/>
                </a:solidFill>
              </a:rPr>
              <a:t> da </a:t>
            </a:r>
            <a:r>
              <a:rPr lang="en-US" sz="2100" dirty="0" err="1" smtClean="0">
                <a:solidFill>
                  <a:srgbClr val="FF0000"/>
                </a:solidFill>
              </a:rPr>
              <a:t>consciência</a:t>
            </a:r>
            <a:endParaRPr lang="en-US" sz="2100" dirty="0" smtClean="0">
              <a:solidFill>
                <a:srgbClr val="FF0000"/>
              </a:solidFill>
            </a:endParaRPr>
          </a:p>
          <a:p>
            <a:pPr marL="0" indent="0">
              <a:buNone/>
            </a:pPr>
            <a:endParaRPr lang="en-US" sz="2400" dirty="0" smtClean="0"/>
          </a:p>
          <a:p>
            <a:pPr marL="0" indent="0">
              <a:buNone/>
            </a:pPr>
            <a:r>
              <a:rPr lang="en-US" sz="2400" dirty="0" smtClean="0"/>
              <a:t>2. </a:t>
            </a:r>
            <a:r>
              <a:rPr lang="en-US" sz="2400" b="1" dirty="0" err="1" smtClean="0"/>
              <a:t>Biografia</a:t>
            </a:r>
            <a:r>
              <a:rPr lang="en-US" sz="2400" b="1" dirty="0" smtClean="0"/>
              <a:t> </a:t>
            </a:r>
            <a:r>
              <a:rPr lang="en-US" sz="2400" b="1" dirty="0" err="1" smtClean="0"/>
              <a:t>intelectual</a:t>
            </a:r>
            <a:r>
              <a:rPr lang="en-US" sz="2400" b="1" dirty="0" smtClean="0"/>
              <a:t>: </a:t>
            </a:r>
            <a:r>
              <a:rPr lang="en-US" sz="2100" dirty="0" err="1">
                <a:solidFill>
                  <a:srgbClr val="008000"/>
                </a:solidFill>
              </a:rPr>
              <a:t>estudo</a:t>
            </a:r>
            <a:r>
              <a:rPr lang="en-US" sz="2100" dirty="0">
                <a:solidFill>
                  <a:srgbClr val="008000"/>
                </a:solidFill>
              </a:rPr>
              <a:t> </a:t>
            </a:r>
            <a:r>
              <a:rPr lang="en-US" sz="2100" dirty="0"/>
              <a:t>(</a:t>
            </a:r>
            <a:r>
              <a:rPr lang="en-US" sz="2100" dirty="0">
                <a:solidFill>
                  <a:srgbClr val="FF0000"/>
                </a:solidFill>
              </a:rPr>
              <a:t>ENS, </a:t>
            </a:r>
            <a:r>
              <a:rPr lang="en-US" sz="2100" dirty="0" err="1">
                <a:solidFill>
                  <a:srgbClr val="FF0000"/>
                </a:solidFill>
              </a:rPr>
              <a:t>medicina</a:t>
            </a:r>
            <a:r>
              <a:rPr lang="en-US" sz="2100" dirty="0">
                <a:solidFill>
                  <a:srgbClr val="FF0000"/>
                </a:solidFill>
              </a:rPr>
              <a:t> e </a:t>
            </a:r>
            <a:r>
              <a:rPr lang="en-US" sz="2100" dirty="0" err="1">
                <a:solidFill>
                  <a:srgbClr val="FF0000"/>
                </a:solidFill>
              </a:rPr>
              <a:t>filosofia</a:t>
            </a:r>
            <a:r>
              <a:rPr lang="en-US" sz="2100" dirty="0">
                <a:solidFill>
                  <a:srgbClr val="FF0000"/>
                </a:solidFill>
              </a:rPr>
              <a:t>, </a:t>
            </a:r>
            <a:r>
              <a:rPr lang="en-US" sz="2100" dirty="0" err="1">
                <a:solidFill>
                  <a:srgbClr val="FF0000"/>
                </a:solidFill>
              </a:rPr>
              <a:t>influência</a:t>
            </a:r>
            <a:r>
              <a:rPr lang="en-US" sz="2100" dirty="0">
                <a:solidFill>
                  <a:srgbClr val="FF0000"/>
                </a:solidFill>
              </a:rPr>
              <a:t> de Levy-</a:t>
            </a:r>
            <a:r>
              <a:rPr lang="en-US" sz="2100" dirty="0" err="1">
                <a:solidFill>
                  <a:srgbClr val="FF0000"/>
                </a:solidFill>
              </a:rPr>
              <a:t>Bruhl</a:t>
            </a:r>
            <a:r>
              <a:rPr lang="en-US" sz="2100" dirty="0">
                <a:solidFill>
                  <a:srgbClr val="FF0000"/>
                </a:solidFill>
              </a:rPr>
              <a:t>)</a:t>
            </a:r>
          </a:p>
          <a:p>
            <a:pPr marL="0" indent="0">
              <a:buNone/>
            </a:pPr>
            <a:r>
              <a:rPr lang="en-US" sz="2100" dirty="0">
                <a:solidFill>
                  <a:srgbClr val="FF0000"/>
                </a:solidFill>
              </a:rPr>
              <a:t>	</a:t>
            </a:r>
            <a:r>
              <a:rPr lang="en-US" sz="2100" dirty="0" err="1">
                <a:solidFill>
                  <a:srgbClr val="008000"/>
                </a:solidFill>
              </a:rPr>
              <a:t>trabalho</a:t>
            </a:r>
            <a:r>
              <a:rPr lang="en-US" sz="2100" dirty="0">
                <a:solidFill>
                  <a:srgbClr val="008000"/>
                </a:solidFill>
              </a:rPr>
              <a:t> </a:t>
            </a:r>
            <a:r>
              <a:rPr lang="en-US" sz="2100" dirty="0"/>
              <a:t>(</a:t>
            </a:r>
            <a:r>
              <a:rPr lang="en-US" sz="2100" dirty="0">
                <a:solidFill>
                  <a:srgbClr val="FF0000"/>
                </a:solidFill>
              </a:rPr>
              <a:t>com </a:t>
            </a:r>
            <a:r>
              <a:rPr lang="en-US" sz="2100" dirty="0" err="1">
                <a:solidFill>
                  <a:srgbClr val="FF0000"/>
                </a:solidFill>
              </a:rPr>
              <a:t>crianças-deficiências</a:t>
            </a:r>
            <a:r>
              <a:rPr lang="en-US" sz="2100" dirty="0">
                <a:solidFill>
                  <a:srgbClr val="FF0000"/>
                </a:solidFill>
              </a:rPr>
              <a:t>, </a:t>
            </a:r>
            <a:r>
              <a:rPr lang="en-US" sz="2100" dirty="0" err="1">
                <a:solidFill>
                  <a:srgbClr val="FF0000"/>
                </a:solidFill>
              </a:rPr>
              <a:t>lesões-adultos</a:t>
            </a:r>
            <a:r>
              <a:rPr lang="en-US" sz="2100" dirty="0">
                <a:solidFill>
                  <a:srgbClr val="FF0000"/>
                </a:solidFill>
              </a:rPr>
              <a:t>, </a:t>
            </a:r>
            <a:r>
              <a:rPr lang="en-US" sz="2100" dirty="0" err="1">
                <a:solidFill>
                  <a:srgbClr val="FF0000"/>
                </a:solidFill>
              </a:rPr>
              <a:t>pesquisador</a:t>
            </a:r>
            <a:r>
              <a:rPr lang="en-US" sz="2100" dirty="0">
                <a:solidFill>
                  <a:srgbClr val="FF0000"/>
                </a:solidFill>
              </a:rPr>
              <a:t> da </a:t>
            </a:r>
            <a:r>
              <a:rPr lang="en-US" sz="2100" dirty="0" err="1">
                <a:solidFill>
                  <a:srgbClr val="FF0000"/>
                </a:solidFill>
              </a:rPr>
              <a:t>Psic</a:t>
            </a:r>
            <a:r>
              <a:rPr lang="en-US" sz="2100" dirty="0">
                <a:solidFill>
                  <a:srgbClr val="FF0000"/>
                </a:solidFill>
              </a:rPr>
              <a:t>/ </a:t>
            </a:r>
            <a:r>
              <a:rPr lang="en-US" sz="2100" dirty="0" err="1">
                <a:solidFill>
                  <a:srgbClr val="FF0000"/>
                </a:solidFill>
              </a:rPr>
              <a:t>Criança</a:t>
            </a:r>
            <a:r>
              <a:rPr lang="en-US" sz="2100" dirty="0">
                <a:solidFill>
                  <a:srgbClr val="FF0000"/>
                </a:solidFill>
              </a:rPr>
              <a:t>)</a:t>
            </a:r>
          </a:p>
          <a:p>
            <a:pPr marL="0" indent="0" algn="just">
              <a:buNone/>
            </a:pPr>
            <a:r>
              <a:rPr lang="en-US" sz="2400" dirty="0" smtClean="0"/>
              <a:t>        </a:t>
            </a:r>
            <a:r>
              <a:rPr lang="en-US" sz="2400" dirty="0" err="1" smtClean="0">
                <a:solidFill>
                  <a:srgbClr val="008000"/>
                </a:solidFill>
              </a:rPr>
              <a:t>atuação</a:t>
            </a:r>
            <a:r>
              <a:rPr lang="en-US" sz="2400" dirty="0" smtClean="0">
                <a:solidFill>
                  <a:srgbClr val="008000"/>
                </a:solidFill>
              </a:rPr>
              <a:t> </a:t>
            </a:r>
            <a:r>
              <a:rPr lang="en-US" sz="2400" dirty="0" err="1">
                <a:solidFill>
                  <a:srgbClr val="008000"/>
                </a:solidFill>
              </a:rPr>
              <a:t>política</a:t>
            </a:r>
            <a:r>
              <a:rPr lang="en-US" sz="2400" dirty="0">
                <a:solidFill>
                  <a:srgbClr val="008000"/>
                </a:solidFill>
              </a:rPr>
              <a:t> </a:t>
            </a:r>
            <a:r>
              <a:rPr lang="en-US" sz="2400" dirty="0">
                <a:solidFill>
                  <a:srgbClr val="FF0000"/>
                </a:solidFill>
              </a:rPr>
              <a:t>(</a:t>
            </a:r>
            <a:r>
              <a:rPr lang="en-US" sz="2400" dirty="0" err="1">
                <a:solidFill>
                  <a:srgbClr val="FF0000"/>
                </a:solidFill>
              </a:rPr>
              <a:t>resistência</a:t>
            </a:r>
            <a:r>
              <a:rPr lang="en-US" sz="2400" dirty="0">
                <a:solidFill>
                  <a:srgbClr val="FF0000"/>
                </a:solidFill>
              </a:rPr>
              <a:t> </a:t>
            </a:r>
            <a:r>
              <a:rPr lang="en-US" sz="2400" dirty="0" err="1">
                <a:solidFill>
                  <a:srgbClr val="FF0000"/>
                </a:solidFill>
              </a:rPr>
              <a:t>francesa</a:t>
            </a:r>
            <a:r>
              <a:rPr lang="en-US" sz="2400" dirty="0">
                <a:solidFill>
                  <a:srgbClr val="FF0000"/>
                </a:solidFill>
              </a:rPr>
              <a:t>, </a:t>
            </a:r>
            <a:r>
              <a:rPr lang="en-US" sz="2400" dirty="0" err="1">
                <a:solidFill>
                  <a:srgbClr val="FF0000"/>
                </a:solidFill>
              </a:rPr>
              <a:t>plano</a:t>
            </a:r>
            <a:r>
              <a:rPr lang="en-US" sz="2400" dirty="0">
                <a:solidFill>
                  <a:srgbClr val="FF0000"/>
                </a:solidFill>
              </a:rPr>
              <a:t> </a:t>
            </a:r>
            <a:r>
              <a:rPr lang="en-US" sz="2400" dirty="0" err="1">
                <a:solidFill>
                  <a:srgbClr val="FF0000"/>
                </a:solidFill>
              </a:rPr>
              <a:t>Langevin-Wallon</a:t>
            </a:r>
            <a:r>
              <a:rPr lang="en-US" sz="2400" dirty="0" smtClean="0">
                <a:solidFill>
                  <a:srgbClr val="FF0000"/>
                </a:solidFill>
              </a:rPr>
              <a:t>)</a:t>
            </a:r>
          </a:p>
          <a:p>
            <a:pPr marL="0" indent="0" algn="just">
              <a:buNone/>
            </a:pPr>
            <a:endParaRPr lang="en-US" sz="2400" dirty="0" smtClean="0"/>
          </a:p>
          <a:p>
            <a:pPr marL="0" indent="0" algn="just">
              <a:buNone/>
            </a:pPr>
            <a:r>
              <a:rPr lang="en-US" sz="2400" dirty="0" smtClean="0"/>
              <a:t>3. </a:t>
            </a:r>
            <a:r>
              <a:rPr lang="en-US" sz="2400" b="1" dirty="0" err="1" smtClean="0"/>
              <a:t>Fundamentos</a:t>
            </a:r>
            <a:r>
              <a:rPr lang="en-US" sz="2400" b="1" dirty="0" smtClean="0"/>
              <a:t>: </a:t>
            </a:r>
            <a:r>
              <a:rPr lang="en-US" sz="2100" dirty="0" smtClean="0">
                <a:solidFill>
                  <a:srgbClr val="FF0000"/>
                </a:solidFill>
              </a:rPr>
              <a:t>o </a:t>
            </a:r>
            <a:r>
              <a:rPr lang="en-US" sz="2100" dirty="0" err="1">
                <a:solidFill>
                  <a:srgbClr val="FF0000"/>
                </a:solidFill>
              </a:rPr>
              <a:t>ser</a:t>
            </a:r>
            <a:r>
              <a:rPr lang="en-US" sz="2100" dirty="0">
                <a:solidFill>
                  <a:srgbClr val="FF0000"/>
                </a:solidFill>
              </a:rPr>
              <a:t> </a:t>
            </a:r>
            <a:r>
              <a:rPr lang="en-US" sz="2100" dirty="0" err="1">
                <a:solidFill>
                  <a:srgbClr val="FF0000"/>
                </a:solidFill>
              </a:rPr>
              <a:t>humano</a:t>
            </a:r>
            <a:r>
              <a:rPr lang="en-US" sz="2100" dirty="0">
                <a:solidFill>
                  <a:srgbClr val="FF0000"/>
                </a:solidFill>
              </a:rPr>
              <a:t> </a:t>
            </a:r>
            <a:r>
              <a:rPr lang="en-US" sz="2100" dirty="0" err="1">
                <a:solidFill>
                  <a:srgbClr val="FF0000"/>
                </a:solidFill>
              </a:rPr>
              <a:t>é</a:t>
            </a:r>
            <a:r>
              <a:rPr lang="en-US" sz="2100" dirty="0">
                <a:solidFill>
                  <a:srgbClr val="FF0000"/>
                </a:solidFill>
              </a:rPr>
              <a:t> </a:t>
            </a:r>
            <a:r>
              <a:rPr lang="en-US" sz="2100" dirty="0" err="1">
                <a:solidFill>
                  <a:srgbClr val="FF0000"/>
                </a:solidFill>
              </a:rPr>
              <a:t>indissociavelmente</a:t>
            </a:r>
            <a:r>
              <a:rPr lang="en-US" sz="2100" dirty="0">
                <a:solidFill>
                  <a:srgbClr val="FF0000"/>
                </a:solidFill>
              </a:rPr>
              <a:t> </a:t>
            </a:r>
            <a:r>
              <a:rPr lang="en-US" sz="2100" dirty="0" err="1">
                <a:solidFill>
                  <a:srgbClr val="FF0000"/>
                </a:solidFill>
              </a:rPr>
              <a:t>biológico</a:t>
            </a:r>
            <a:r>
              <a:rPr lang="en-US" sz="2100" dirty="0">
                <a:solidFill>
                  <a:srgbClr val="FF0000"/>
                </a:solidFill>
              </a:rPr>
              <a:t> e </a:t>
            </a:r>
            <a:r>
              <a:rPr lang="en-US" sz="2100" dirty="0" smtClean="0">
                <a:solidFill>
                  <a:srgbClr val="FF0000"/>
                </a:solidFill>
              </a:rPr>
              <a:t>social; </a:t>
            </a:r>
          </a:p>
          <a:p>
            <a:pPr marL="0" indent="0" algn="just">
              <a:buNone/>
            </a:pPr>
            <a:r>
              <a:rPr lang="en-US" sz="2100" dirty="0">
                <a:solidFill>
                  <a:srgbClr val="FF0000"/>
                </a:solidFill>
              </a:rPr>
              <a:t>	</a:t>
            </a:r>
            <a:r>
              <a:rPr lang="en-US" sz="2100" dirty="0" err="1" smtClean="0">
                <a:solidFill>
                  <a:srgbClr val="FF0000"/>
                </a:solidFill>
              </a:rPr>
              <a:t>perspectiva</a:t>
            </a:r>
            <a:r>
              <a:rPr lang="en-US" sz="2100" dirty="0" smtClean="0">
                <a:solidFill>
                  <a:srgbClr val="FF0000"/>
                </a:solidFill>
              </a:rPr>
              <a:t> </a:t>
            </a:r>
            <a:r>
              <a:rPr lang="en-US" sz="2100" dirty="0" err="1" smtClean="0">
                <a:solidFill>
                  <a:srgbClr val="FF0000"/>
                </a:solidFill>
              </a:rPr>
              <a:t>materialista-dialética</a:t>
            </a:r>
            <a:r>
              <a:rPr lang="en-US" sz="2100" dirty="0" smtClean="0">
                <a:solidFill>
                  <a:srgbClr val="FF0000"/>
                </a:solidFill>
              </a:rPr>
              <a:t>; </a:t>
            </a:r>
          </a:p>
          <a:p>
            <a:pPr marL="0" indent="0" algn="just">
              <a:buNone/>
            </a:pPr>
            <a:r>
              <a:rPr lang="en-US" sz="2100" dirty="0">
                <a:solidFill>
                  <a:srgbClr val="FF0000"/>
                </a:solidFill>
              </a:rPr>
              <a:t>	</a:t>
            </a:r>
            <a:r>
              <a:rPr lang="en-US" sz="2100" dirty="0" smtClean="0">
                <a:solidFill>
                  <a:srgbClr val="FF0000"/>
                </a:solidFill>
              </a:rPr>
              <a:t>o </a:t>
            </a:r>
            <a:r>
              <a:rPr lang="en-US" sz="2100" dirty="0" err="1" smtClean="0">
                <a:solidFill>
                  <a:srgbClr val="FF0000"/>
                </a:solidFill>
              </a:rPr>
              <a:t>afeto</a:t>
            </a:r>
            <a:r>
              <a:rPr lang="en-US" sz="2100" dirty="0" smtClean="0">
                <a:solidFill>
                  <a:srgbClr val="FF0000"/>
                </a:solidFill>
              </a:rPr>
              <a:t> </a:t>
            </a:r>
            <a:r>
              <a:rPr lang="en-US" sz="2100" dirty="0" err="1" smtClean="0">
                <a:solidFill>
                  <a:srgbClr val="FF0000"/>
                </a:solidFill>
              </a:rPr>
              <a:t>é</a:t>
            </a:r>
            <a:r>
              <a:rPr lang="en-US" sz="2100" dirty="0" smtClean="0">
                <a:solidFill>
                  <a:srgbClr val="FF0000"/>
                </a:solidFill>
              </a:rPr>
              <a:t> o </a:t>
            </a:r>
            <a:r>
              <a:rPr lang="en-US" sz="2100" dirty="0" err="1" smtClean="0">
                <a:solidFill>
                  <a:srgbClr val="FF0000"/>
                </a:solidFill>
              </a:rPr>
              <a:t>elemento</a:t>
            </a:r>
            <a:r>
              <a:rPr lang="en-US" sz="2100" dirty="0" smtClean="0">
                <a:solidFill>
                  <a:srgbClr val="FF0000"/>
                </a:solidFill>
              </a:rPr>
              <a:t> </a:t>
            </a:r>
            <a:r>
              <a:rPr lang="en-US" sz="2100" dirty="0" err="1" smtClean="0">
                <a:solidFill>
                  <a:srgbClr val="FF0000"/>
                </a:solidFill>
              </a:rPr>
              <a:t>mediador</a:t>
            </a:r>
            <a:r>
              <a:rPr lang="en-US" sz="2100" dirty="0" smtClean="0">
                <a:solidFill>
                  <a:srgbClr val="FF0000"/>
                </a:solidFill>
              </a:rPr>
              <a:t> da </a:t>
            </a:r>
            <a:r>
              <a:rPr lang="en-US" sz="2100" dirty="0" err="1" smtClean="0">
                <a:solidFill>
                  <a:srgbClr val="FF0000"/>
                </a:solidFill>
              </a:rPr>
              <a:t>construção</a:t>
            </a:r>
            <a:r>
              <a:rPr lang="en-US" sz="2100" dirty="0" smtClean="0">
                <a:solidFill>
                  <a:srgbClr val="FF0000"/>
                </a:solidFill>
              </a:rPr>
              <a:t> da </a:t>
            </a:r>
            <a:r>
              <a:rPr lang="en-US" sz="2100" dirty="0" err="1" smtClean="0">
                <a:solidFill>
                  <a:srgbClr val="FF0000"/>
                </a:solidFill>
              </a:rPr>
              <a:t>pessoa</a:t>
            </a:r>
            <a:endParaRPr lang="en-US" sz="2100" dirty="0" smtClean="0">
              <a:solidFill>
                <a:srgbClr val="FF0000"/>
              </a:solidFill>
            </a:endParaRPr>
          </a:p>
          <a:p>
            <a:pPr marL="0" indent="0" algn="just">
              <a:buNone/>
            </a:pPr>
            <a:r>
              <a:rPr lang="en-US" sz="2400" dirty="0">
                <a:solidFill>
                  <a:srgbClr val="FF0000"/>
                </a:solidFill>
              </a:rPr>
              <a:t>	</a:t>
            </a:r>
            <a:endParaRPr lang="en-US" sz="2400" dirty="0" smtClean="0">
              <a:solidFill>
                <a:srgbClr val="FF0000"/>
              </a:solidFill>
            </a:endParaRPr>
          </a:p>
          <a:p>
            <a:pPr marL="0" indent="0">
              <a:buNone/>
            </a:pPr>
            <a:r>
              <a:rPr lang="en-US" sz="2400" dirty="0" smtClean="0"/>
              <a:t>4. </a:t>
            </a:r>
            <a:r>
              <a:rPr lang="en-US" sz="2400" b="1" dirty="0" err="1" smtClean="0"/>
              <a:t>Aspectos</a:t>
            </a:r>
            <a:r>
              <a:rPr lang="en-US" sz="2400" b="1" dirty="0" smtClean="0"/>
              <a:t> </a:t>
            </a:r>
            <a:r>
              <a:rPr lang="en-US" sz="2400" b="1" dirty="0" err="1"/>
              <a:t>G</a:t>
            </a:r>
            <a:r>
              <a:rPr lang="en-US" sz="2400" b="1" dirty="0" err="1" smtClean="0"/>
              <a:t>erais</a:t>
            </a:r>
            <a:endParaRPr lang="en-US" sz="2400" b="1" dirty="0" smtClean="0"/>
          </a:p>
          <a:p>
            <a:pPr marL="0" indent="0">
              <a:buNone/>
            </a:pPr>
            <a:endParaRPr lang="en-US" sz="2400" dirty="0" smtClean="0"/>
          </a:p>
          <a:p>
            <a:pPr marL="0" indent="0">
              <a:buNone/>
            </a:pPr>
            <a:r>
              <a:rPr lang="en-US" sz="2400" dirty="0" smtClean="0"/>
              <a:t>5. </a:t>
            </a:r>
            <a:r>
              <a:rPr lang="en-US" sz="2400" b="1" dirty="0" err="1" smtClean="0"/>
              <a:t>Método</a:t>
            </a:r>
            <a:r>
              <a:rPr lang="en-US" sz="2400" b="1" dirty="0" smtClean="0"/>
              <a:t>:</a:t>
            </a:r>
            <a:endParaRPr lang="en-US" sz="24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5</a:t>
            </a:fld>
            <a:endParaRPr lang="en-US"/>
          </a:p>
        </p:txBody>
      </p:sp>
    </p:spTree>
    <p:extLst>
      <p:ext uri="{BB962C8B-B14F-4D97-AF65-F5344CB8AC3E}">
        <p14:creationId xmlns:p14="http://schemas.microsoft.com/office/powerpoint/2010/main" val="22282247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4. </a:t>
            </a:r>
            <a:r>
              <a:rPr lang="en-US" sz="2400" b="1" dirty="0" err="1"/>
              <a:t>Aspectos</a:t>
            </a:r>
            <a:r>
              <a:rPr lang="en-US" sz="2400" b="1" dirty="0"/>
              <a:t> </a:t>
            </a:r>
            <a:r>
              <a:rPr lang="en-US" sz="2400" b="1" dirty="0" err="1"/>
              <a:t>Gerais</a:t>
            </a:r>
            <a:r>
              <a:rPr lang="en-US" sz="2400" b="1" dirty="0"/>
              <a:t/>
            </a:r>
            <a:br>
              <a:rPr lang="en-US" sz="2400" b="1" dirty="0"/>
            </a:br>
            <a:r>
              <a:rPr lang="en-US" sz="2400" b="1" dirty="0"/>
              <a:t>Campos de </a:t>
            </a:r>
            <a:r>
              <a:rPr lang="en-US" sz="2400" b="1" dirty="0" err="1"/>
              <a:t>Estudo</a:t>
            </a:r>
            <a:r>
              <a:rPr lang="en-US" sz="2400" b="1" dirty="0"/>
              <a:t> da </a:t>
            </a:r>
            <a:r>
              <a:rPr lang="en-US" sz="2400" b="1" dirty="0" err="1"/>
              <a:t>Psicogênese</a:t>
            </a:r>
            <a:r>
              <a:rPr lang="en-US" sz="2400" b="1" dirty="0"/>
              <a:t> da Pessoa</a:t>
            </a:r>
            <a:br>
              <a:rPr lang="en-US" sz="2400" b="1" dirty="0"/>
            </a:br>
            <a:r>
              <a:rPr lang="en-US" sz="2400" b="1" dirty="0" err="1" smtClean="0">
                <a:solidFill>
                  <a:srgbClr val="FF0000"/>
                </a:solidFill>
              </a:rPr>
              <a:t>Relação</a:t>
            </a:r>
            <a:r>
              <a:rPr lang="en-US" sz="2400" b="1" dirty="0" smtClean="0">
                <a:solidFill>
                  <a:srgbClr val="FF0000"/>
                </a:solidFill>
              </a:rPr>
              <a:t> com o outro</a:t>
            </a:r>
            <a:endParaRPr lang="en-US" sz="2400"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	A </a:t>
            </a:r>
            <a:r>
              <a:rPr lang="en-US" dirty="0" err="1" smtClean="0"/>
              <a:t>Imitação</a:t>
            </a:r>
            <a:endParaRPr lang="en-US" dirty="0" smtClean="0"/>
          </a:p>
          <a:p>
            <a:pPr marL="0" indent="0">
              <a:buNone/>
            </a:pPr>
            <a:r>
              <a:rPr lang="en-US" dirty="0" smtClean="0"/>
              <a:t/>
            </a:r>
            <a:br>
              <a:rPr lang="en-US" dirty="0" smtClean="0"/>
            </a:br>
            <a:r>
              <a:rPr lang="en-US" dirty="0" smtClean="0"/>
              <a:t>	A </a:t>
            </a:r>
            <a:r>
              <a:rPr lang="en-US" dirty="0" err="1" smtClean="0"/>
              <a:t>oposição</a:t>
            </a:r>
            <a:endParaRPr lang="en-US" dirty="0" smtClean="0"/>
          </a:p>
          <a:p>
            <a:pPr marL="0" indent="0">
              <a:buNone/>
            </a:pPr>
            <a:endParaRPr lang="en-US" dirty="0" smtClean="0"/>
          </a:p>
          <a:p>
            <a:pPr marL="0" indent="0">
              <a:buNone/>
            </a:pPr>
            <a:r>
              <a:rPr lang="en-US" dirty="0" smtClean="0"/>
              <a:t>	A </a:t>
            </a:r>
            <a:r>
              <a:rPr lang="en-US" dirty="0" err="1"/>
              <a:t>e</a:t>
            </a:r>
            <a:r>
              <a:rPr lang="en-US" dirty="0" err="1" smtClean="0"/>
              <a:t>xpulsão</a:t>
            </a:r>
            <a:r>
              <a:rPr lang="en-US" dirty="0" smtClean="0"/>
              <a:t> do outro</a:t>
            </a: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50</a:t>
            </a:fld>
            <a:endParaRPr lang="en-US"/>
          </a:p>
        </p:txBody>
      </p:sp>
    </p:spTree>
    <p:extLst>
      <p:ext uri="{BB962C8B-B14F-4D97-AF65-F5344CB8AC3E}">
        <p14:creationId xmlns:p14="http://schemas.microsoft.com/office/powerpoint/2010/main" val="33361058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Os</a:t>
            </a:r>
            <a:r>
              <a:rPr lang="en-US" sz="2400" b="1" dirty="0" smtClean="0"/>
              <a:t> </a:t>
            </a:r>
            <a:r>
              <a:rPr lang="en-US" sz="2400" b="1" dirty="0" err="1" smtClean="0"/>
              <a:t>estágios</a:t>
            </a:r>
            <a:r>
              <a:rPr lang="en-US" sz="2400" b="1" dirty="0" smtClean="0"/>
              <a:t> do </a:t>
            </a:r>
            <a:r>
              <a:rPr lang="en-US" sz="2400" b="1" dirty="0" err="1" smtClean="0"/>
              <a:t>desenvolvimento</a:t>
            </a:r>
            <a:r>
              <a:rPr lang="en-US" sz="2400" b="1" dirty="0" smtClean="0"/>
              <a:t> </a:t>
            </a:r>
            <a:endParaRPr lang="en-US" sz="2400" b="1" dirty="0"/>
          </a:p>
        </p:txBody>
      </p:sp>
      <p:sp>
        <p:nvSpPr>
          <p:cNvPr id="3" name="Content Placeholder 2"/>
          <p:cNvSpPr>
            <a:spLocks noGrp="1"/>
          </p:cNvSpPr>
          <p:nvPr>
            <p:ph idx="1"/>
          </p:nvPr>
        </p:nvSpPr>
        <p:spPr/>
        <p:txBody>
          <a:bodyPr>
            <a:normAutofit/>
          </a:bodyPr>
          <a:lstStyle/>
          <a:p>
            <a:pPr marL="0" indent="0" algn="just">
              <a:lnSpc>
                <a:spcPct val="110000"/>
              </a:lnSpc>
              <a:buNone/>
            </a:pPr>
            <a:endParaRPr lang="en-US" sz="1800" dirty="0" smtClean="0"/>
          </a:p>
          <a:p>
            <a:pPr marL="0" indent="0" algn="just">
              <a:lnSpc>
                <a:spcPct val="110000"/>
              </a:lnSpc>
              <a:buNone/>
            </a:pPr>
            <a:endParaRPr lang="en-US" sz="1400" dirty="0" smtClean="0"/>
          </a:p>
          <a:p>
            <a:pPr marL="0" indent="0" algn="just">
              <a:lnSpc>
                <a:spcPct val="110000"/>
              </a:lnSpc>
              <a:buNone/>
            </a:pPr>
            <a:r>
              <a:rPr lang="en-US" sz="1400" b="1" dirty="0" err="1" smtClean="0"/>
              <a:t>Estágio</a:t>
            </a:r>
            <a:r>
              <a:rPr lang="en-US" sz="1400" b="1" dirty="0" smtClean="0"/>
              <a:t> </a:t>
            </a:r>
            <a:r>
              <a:rPr lang="en-US" sz="1400" b="1" dirty="0" err="1" smtClean="0">
                <a:solidFill>
                  <a:srgbClr val="FF0000"/>
                </a:solidFill>
              </a:rPr>
              <a:t>Impulsivo</a:t>
            </a:r>
            <a:r>
              <a:rPr lang="en-US" sz="1400" b="1" dirty="0" err="1">
                <a:solidFill>
                  <a:srgbClr val="FF0000"/>
                </a:solidFill>
              </a:rPr>
              <a:t>-emocional</a:t>
            </a:r>
            <a:r>
              <a:rPr lang="en-US" sz="1400" b="1" dirty="0">
                <a:solidFill>
                  <a:srgbClr val="FF0000"/>
                </a:solidFill>
              </a:rPr>
              <a:t> </a:t>
            </a:r>
            <a:r>
              <a:rPr lang="en-US" sz="1400" b="1" dirty="0"/>
              <a:t>(</a:t>
            </a:r>
            <a:r>
              <a:rPr lang="en-US" sz="1400" b="1" dirty="0" err="1"/>
              <a:t>primeiro</a:t>
            </a:r>
            <a:r>
              <a:rPr lang="en-US" sz="1400" b="1" dirty="0"/>
              <a:t> </a:t>
            </a:r>
            <a:r>
              <a:rPr lang="en-US" sz="1400" b="1" dirty="0" err="1"/>
              <a:t>ano</a:t>
            </a:r>
            <a:r>
              <a:rPr lang="en-US" sz="1400" b="1" dirty="0"/>
              <a:t> de </a:t>
            </a:r>
            <a:r>
              <a:rPr lang="en-US" sz="1400" b="1" dirty="0" err="1"/>
              <a:t>vida</a:t>
            </a:r>
            <a:r>
              <a:rPr lang="en-US" sz="1400" b="1" dirty="0"/>
              <a:t>, </a:t>
            </a:r>
            <a:r>
              <a:rPr lang="en-US" sz="1400" b="1" dirty="0" err="1"/>
              <a:t>colorido</a:t>
            </a:r>
            <a:r>
              <a:rPr lang="en-US" sz="1400" b="1" dirty="0"/>
              <a:t> dado </a:t>
            </a:r>
            <a:r>
              <a:rPr lang="en-US" sz="1400" b="1" dirty="0" err="1"/>
              <a:t>pela</a:t>
            </a:r>
            <a:r>
              <a:rPr lang="en-US" sz="1400" b="1" dirty="0"/>
              <a:t> </a:t>
            </a:r>
            <a:r>
              <a:rPr lang="en-US" sz="1400" b="1" dirty="0" err="1"/>
              <a:t>emoção</a:t>
            </a:r>
            <a:r>
              <a:rPr lang="en-US" sz="1400" b="1" dirty="0"/>
              <a:t>)</a:t>
            </a:r>
          </a:p>
          <a:p>
            <a:pPr marL="0" indent="0" algn="just">
              <a:lnSpc>
                <a:spcPct val="110000"/>
              </a:lnSpc>
              <a:buNone/>
            </a:pPr>
            <a:endParaRPr lang="en-US" sz="1400" b="1" dirty="0" smtClean="0"/>
          </a:p>
          <a:p>
            <a:pPr marL="0" indent="0" algn="just">
              <a:lnSpc>
                <a:spcPct val="110000"/>
              </a:lnSpc>
              <a:buNone/>
            </a:pPr>
            <a:r>
              <a:rPr lang="en-US" sz="1400" b="1" dirty="0" err="1" smtClean="0"/>
              <a:t>Estágio</a:t>
            </a:r>
            <a:r>
              <a:rPr lang="en-US" sz="1400" b="1" dirty="0" smtClean="0"/>
              <a:t> </a:t>
            </a:r>
            <a:r>
              <a:rPr lang="en-US" sz="1400" b="1" dirty="0" err="1" smtClean="0">
                <a:solidFill>
                  <a:srgbClr val="FF0000"/>
                </a:solidFill>
              </a:rPr>
              <a:t>Sensório</a:t>
            </a:r>
            <a:r>
              <a:rPr lang="en-US" sz="1400" b="1" dirty="0">
                <a:solidFill>
                  <a:srgbClr val="FF0000"/>
                </a:solidFill>
              </a:rPr>
              <a:t>-motor e </a:t>
            </a:r>
            <a:r>
              <a:rPr lang="en-US" sz="1400" b="1" dirty="0" err="1">
                <a:solidFill>
                  <a:srgbClr val="FF0000"/>
                </a:solidFill>
              </a:rPr>
              <a:t>projetivo</a:t>
            </a:r>
            <a:r>
              <a:rPr lang="en-US" sz="1400" b="1" dirty="0">
                <a:solidFill>
                  <a:srgbClr val="FF0000"/>
                </a:solidFill>
              </a:rPr>
              <a:t> </a:t>
            </a:r>
            <a:r>
              <a:rPr lang="en-US" sz="1400" b="1" dirty="0"/>
              <a:t>(</a:t>
            </a:r>
            <a:r>
              <a:rPr lang="en-US" sz="1400" b="1" dirty="0" err="1"/>
              <a:t>até</a:t>
            </a:r>
            <a:r>
              <a:rPr lang="en-US" sz="1400" b="1" dirty="0"/>
              <a:t> o </a:t>
            </a:r>
            <a:r>
              <a:rPr lang="en-US" sz="1400" b="1" dirty="0" err="1"/>
              <a:t>terceiro</a:t>
            </a:r>
            <a:r>
              <a:rPr lang="en-US" sz="1400" b="1" dirty="0"/>
              <a:t> </a:t>
            </a:r>
            <a:r>
              <a:rPr lang="en-US" sz="1400" b="1" dirty="0" err="1"/>
              <a:t>ano</a:t>
            </a:r>
            <a:r>
              <a:rPr lang="en-US" sz="1400" b="1" dirty="0"/>
              <a:t>, </a:t>
            </a:r>
            <a:r>
              <a:rPr lang="en-US" sz="1400" b="1" dirty="0" err="1"/>
              <a:t>exploração</a:t>
            </a:r>
            <a:r>
              <a:rPr lang="en-US" sz="1400" b="1" dirty="0"/>
              <a:t> </a:t>
            </a:r>
            <a:r>
              <a:rPr lang="en-US" sz="1400" b="1" dirty="0" err="1"/>
              <a:t>sensorio-motora</a:t>
            </a:r>
            <a:r>
              <a:rPr lang="en-US" sz="1400" b="1" dirty="0"/>
              <a:t> do </a:t>
            </a:r>
            <a:r>
              <a:rPr lang="en-US" sz="1400" b="1" dirty="0" err="1"/>
              <a:t>mundo</a:t>
            </a:r>
            <a:r>
              <a:rPr lang="en-US" sz="1400" b="1" dirty="0"/>
              <a:t> </a:t>
            </a:r>
            <a:r>
              <a:rPr lang="en-US" sz="1400" b="1" dirty="0" err="1"/>
              <a:t>físico</a:t>
            </a:r>
            <a:r>
              <a:rPr lang="en-US" sz="1400" b="1" dirty="0"/>
              <a:t>)</a:t>
            </a:r>
          </a:p>
          <a:p>
            <a:pPr marL="0" indent="0" algn="just">
              <a:lnSpc>
                <a:spcPct val="110000"/>
              </a:lnSpc>
              <a:buNone/>
            </a:pPr>
            <a:endParaRPr lang="en-US" sz="1400" b="1" dirty="0" smtClean="0"/>
          </a:p>
          <a:p>
            <a:pPr marL="0" indent="0" algn="just">
              <a:lnSpc>
                <a:spcPct val="110000"/>
              </a:lnSpc>
              <a:buNone/>
            </a:pPr>
            <a:r>
              <a:rPr lang="en-US" sz="1400" b="1" dirty="0" err="1" smtClean="0"/>
              <a:t>Estágio</a:t>
            </a:r>
            <a:r>
              <a:rPr lang="en-US" sz="1400" b="1" dirty="0" smtClean="0"/>
              <a:t> do </a:t>
            </a:r>
            <a:r>
              <a:rPr lang="en-US" sz="1400" b="1" dirty="0" err="1" smtClean="0">
                <a:solidFill>
                  <a:srgbClr val="FF0000"/>
                </a:solidFill>
              </a:rPr>
              <a:t>Personalismo</a:t>
            </a:r>
            <a:r>
              <a:rPr lang="en-US" sz="1400" b="1" dirty="0" smtClean="0">
                <a:solidFill>
                  <a:srgbClr val="FF0000"/>
                </a:solidFill>
              </a:rPr>
              <a:t> </a:t>
            </a:r>
            <a:r>
              <a:rPr lang="en-US" sz="1400" b="1" dirty="0"/>
              <a:t>(3 </a:t>
            </a:r>
            <a:r>
              <a:rPr lang="en-US" sz="1400" b="1" dirty="0" err="1"/>
              <a:t>aos</a:t>
            </a:r>
            <a:r>
              <a:rPr lang="en-US" sz="1400" b="1" dirty="0"/>
              <a:t> 6 </a:t>
            </a:r>
            <a:r>
              <a:rPr lang="en-US" sz="1400" b="1" dirty="0" err="1"/>
              <a:t>anos</a:t>
            </a:r>
            <a:r>
              <a:rPr lang="en-US" sz="1400" b="1" dirty="0"/>
              <a:t>, </a:t>
            </a:r>
            <a:r>
              <a:rPr lang="en-US" sz="1400" b="1" dirty="0" err="1"/>
              <a:t>formação</a:t>
            </a:r>
            <a:r>
              <a:rPr lang="en-US" sz="1400" b="1" dirty="0"/>
              <a:t> da </a:t>
            </a:r>
            <a:r>
              <a:rPr lang="en-US" sz="1400" b="1" dirty="0" err="1"/>
              <a:t>personalidade</a:t>
            </a:r>
            <a:r>
              <a:rPr lang="en-US" sz="1400" b="1" dirty="0"/>
              <a:t>) </a:t>
            </a:r>
          </a:p>
          <a:p>
            <a:pPr marL="0" indent="0" algn="just">
              <a:lnSpc>
                <a:spcPct val="110000"/>
              </a:lnSpc>
              <a:buNone/>
            </a:pPr>
            <a:endParaRPr lang="en-US" sz="1400" b="1" dirty="0" smtClean="0"/>
          </a:p>
          <a:p>
            <a:pPr marL="0" indent="0" algn="just">
              <a:lnSpc>
                <a:spcPct val="110000"/>
              </a:lnSpc>
              <a:buNone/>
            </a:pPr>
            <a:r>
              <a:rPr lang="en-US" sz="1400" b="1" dirty="0" err="1" smtClean="0"/>
              <a:t>Estágio</a:t>
            </a:r>
            <a:r>
              <a:rPr lang="en-US" sz="1400" b="1" dirty="0" smtClean="0"/>
              <a:t> </a:t>
            </a:r>
            <a:r>
              <a:rPr lang="en-US" sz="1400" b="1" dirty="0" err="1" smtClean="0">
                <a:solidFill>
                  <a:srgbClr val="FF0000"/>
                </a:solidFill>
              </a:rPr>
              <a:t>Categorial</a:t>
            </a:r>
            <a:r>
              <a:rPr lang="en-US" sz="1400" b="1" dirty="0" smtClean="0">
                <a:solidFill>
                  <a:srgbClr val="FF0000"/>
                </a:solidFill>
              </a:rPr>
              <a:t> </a:t>
            </a:r>
            <a:r>
              <a:rPr lang="en-US" sz="1400" b="1" dirty="0"/>
              <a:t>(</a:t>
            </a:r>
            <a:r>
              <a:rPr lang="en-US" sz="1400" b="1" dirty="0" err="1"/>
              <a:t>graças</a:t>
            </a:r>
            <a:r>
              <a:rPr lang="en-US" sz="1400" b="1" dirty="0"/>
              <a:t> </a:t>
            </a:r>
            <a:r>
              <a:rPr lang="en-US" sz="1400" b="1" dirty="0" err="1"/>
              <a:t>à</a:t>
            </a:r>
            <a:r>
              <a:rPr lang="en-US" sz="1400" b="1" dirty="0"/>
              <a:t> </a:t>
            </a:r>
            <a:r>
              <a:rPr lang="en-US" sz="1400" b="1" dirty="0" err="1"/>
              <a:t>consolidação</a:t>
            </a:r>
            <a:r>
              <a:rPr lang="en-US" sz="1400" b="1" dirty="0"/>
              <a:t> da </a:t>
            </a:r>
            <a:r>
              <a:rPr lang="en-US" sz="1400" b="1" dirty="0" err="1"/>
              <a:t>função</a:t>
            </a:r>
            <a:r>
              <a:rPr lang="en-US" sz="1400" b="1" dirty="0"/>
              <a:t> </a:t>
            </a:r>
            <a:r>
              <a:rPr lang="en-US" sz="1400" b="1" dirty="0" err="1"/>
              <a:t>simbolica</a:t>
            </a:r>
            <a:r>
              <a:rPr lang="en-US" sz="1400" b="1" dirty="0"/>
              <a:t>, </a:t>
            </a:r>
            <a:r>
              <a:rPr lang="en-US" sz="1400" b="1" dirty="0" err="1"/>
              <a:t>desenvolvimento</a:t>
            </a:r>
            <a:r>
              <a:rPr lang="en-US" sz="1400" b="1" dirty="0"/>
              <a:t> da </a:t>
            </a:r>
            <a:r>
              <a:rPr lang="en-US" sz="1400" b="1" dirty="0" err="1"/>
              <a:t>inteligência</a:t>
            </a:r>
            <a:r>
              <a:rPr lang="en-US" sz="1400" b="1" dirty="0"/>
              <a:t>)</a:t>
            </a:r>
          </a:p>
          <a:p>
            <a:pPr marL="0" indent="0" algn="just">
              <a:lnSpc>
                <a:spcPct val="110000"/>
              </a:lnSpc>
              <a:buNone/>
            </a:pPr>
            <a:endParaRPr lang="en-US" sz="1400" b="1" dirty="0" smtClean="0"/>
          </a:p>
          <a:p>
            <a:pPr marL="0" indent="0" algn="just">
              <a:lnSpc>
                <a:spcPct val="110000"/>
              </a:lnSpc>
              <a:buNone/>
            </a:pPr>
            <a:r>
              <a:rPr lang="en-US" sz="1400" b="1" dirty="0" err="1" smtClean="0"/>
              <a:t>Estágio</a:t>
            </a:r>
            <a:r>
              <a:rPr lang="en-US" sz="1400" b="1" dirty="0" smtClean="0"/>
              <a:t> da </a:t>
            </a:r>
            <a:r>
              <a:rPr lang="en-US" sz="1400" b="1" dirty="0" err="1" smtClean="0">
                <a:solidFill>
                  <a:srgbClr val="FF0000"/>
                </a:solidFill>
              </a:rPr>
              <a:t>Adolescência</a:t>
            </a:r>
            <a:r>
              <a:rPr lang="en-US" sz="1400" b="1" dirty="0" smtClean="0">
                <a:solidFill>
                  <a:srgbClr val="FF0000"/>
                </a:solidFill>
              </a:rPr>
              <a:t> </a:t>
            </a:r>
            <a:r>
              <a:rPr lang="en-US" sz="1400" b="1" dirty="0"/>
              <a:t>(</a:t>
            </a:r>
            <a:r>
              <a:rPr lang="en-US" sz="1400" b="1" dirty="0" err="1"/>
              <a:t>crise</a:t>
            </a:r>
            <a:r>
              <a:rPr lang="en-US" sz="1400" b="1" dirty="0"/>
              <a:t> </a:t>
            </a:r>
            <a:r>
              <a:rPr lang="en-US" sz="1400" b="1" dirty="0" err="1"/>
              <a:t>pubertária</a:t>
            </a:r>
            <a:r>
              <a:rPr lang="en-US" sz="1400" b="1" dirty="0"/>
              <a:t>, </a:t>
            </a:r>
            <a:r>
              <a:rPr lang="en-US" sz="1400" b="1" dirty="0" err="1"/>
              <a:t>reorganização</a:t>
            </a:r>
            <a:r>
              <a:rPr lang="en-US" sz="1400" b="1" dirty="0"/>
              <a:t> da </a:t>
            </a:r>
            <a:r>
              <a:rPr lang="en-US" sz="1400" b="1" dirty="0" err="1"/>
              <a:t>personalidade</a:t>
            </a:r>
            <a:r>
              <a:rPr lang="en-US" sz="1400" b="1" dirty="0"/>
              <a:t>)</a:t>
            </a:r>
          </a:p>
          <a:p>
            <a:pPr>
              <a:lnSpc>
                <a:spcPct val="110000"/>
              </a:lnSpc>
            </a:pPr>
            <a:endParaRPr lang="en-US" sz="1400" b="1"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51</a:t>
            </a:fld>
            <a:endParaRPr lang="en-US"/>
          </a:p>
        </p:txBody>
      </p:sp>
    </p:spTree>
    <p:extLst>
      <p:ext uri="{BB962C8B-B14F-4D97-AF65-F5344CB8AC3E}">
        <p14:creationId xmlns:p14="http://schemas.microsoft.com/office/powerpoint/2010/main" val="86415758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000" b="1" dirty="0" smtClean="0"/>
              <a:t>4. </a:t>
            </a:r>
            <a:r>
              <a:rPr lang="en-US" sz="2000" b="1" dirty="0" err="1" smtClean="0"/>
              <a:t>Aspectos</a:t>
            </a:r>
            <a:r>
              <a:rPr lang="en-US" sz="2000" b="1" dirty="0" smtClean="0"/>
              <a:t> </a:t>
            </a:r>
            <a:r>
              <a:rPr lang="en-US" sz="2000" b="1" dirty="0" err="1" smtClean="0"/>
              <a:t>descitivos</a:t>
            </a:r>
            <a:r>
              <a:rPr lang="en-US" sz="2000" b="1" dirty="0" smtClean="0"/>
              <a:t> de </a:t>
            </a:r>
            <a:r>
              <a:rPr lang="en-US" sz="2000" b="1" dirty="0" err="1" smtClean="0"/>
              <a:t>cada</a:t>
            </a:r>
            <a:r>
              <a:rPr lang="en-US" sz="2000" b="1" dirty="0" smtClean="0"/>
              <a:t> </a:t>
            </a:r>
            <a:r>
              <a:rPr lang="en-US" sz="2000" b="1" dirty="0" err="1" smtClean="0"/>
              <a:t>estágio</a:t>
            </a:r>
            <a:r>
              <a:rPr lang="en-US" sz="2000" b="1" dirty="0" smtClean="0"/>
              <a:t> do </a:t>
            </a:r>
            <a:r>
              <a:rPr lang="en-US" sz="2000" b="1" dirty="0" err="1" smtClean="0"/>
              <a:t>desenvolvimento</a:t>
            </a:r>
            <a:r>
              <a:rPr lang="en-US" sz="2000" b="1" dirty="0" smtClean="0"/>
              <a:t> </a:t>
            </a:r>
            <a:br>
              <a:rPr lang="en-US" sz="2000" b="1" dirty="0" smtClean="0"/>
            </a:br>
            <a:r>
              <a:rPr lang="en-US" sz="2000" b="1" dirty="0" err="1" smtClean="0">
                <a:solidFill>
                  <a:srgbClr val="FF0000"/>
                </a:solidFill>
              </a:rPr>
              <a:t>Estágio</a:t>
            </a:r>
            <a:r>
              <a:rPr lang="en-US" sz="2000" b="1" dirty="0" smtClean="0">
                <a:solidFill>
                  <a:srgbClr val="FF0000"/>
                </a:solidFill>
              </a:rPr>
              <a:t> </a:t>
            </a:r>
            <a:r>
              <a:rPr lang="en-US" sz="2000" b="1" dirty="0" err="1">
                <a:solidFill>
                  <a:srgbClr val="FF0000"/>
                </a:solidFill>
              </a:rPr>
              <a:t>Impulsivo-emocional</a:t>
            </a:r>
            <a:r>
              <a:rPr lang="en-US" sz="2000" b="1" dirty="0">
                <a:solidFill>
                  <a:srgbClr val="FF0000"/>
                </a:solidFill>
              </a:rPr>
              <a:t> </a:t>
            </a:r>
            <a:r>
              <a:rPr lang="en-US" sz="2000" b="1" dirty="0" smtClean="0">
                <a:solidFill>
                  <a:srgbClr val="FF0000"/>
                </a:solidFill>
              </a:rPr>
              <a:t/>
            </a:r>
            <a:br>
              <a:rPr lang="en-US" sz="2000" b="1" dirty="0" smtClean="0">
                <a:solidFill>
                  <a:srgbClr val="FF0000"/>
                </a:solidFill>
              </a:rPr>
            </a:br>
            <a:r>
              <a:rPr lang="en-US" sz="2000" b="1" dirty="0" smtClean="0">
                <a:solidFill>
                  <a:srgbClr val="008000"/>
                </a:solidFill>
              </a:rPr>
              <a:t>(</a:t>
            </a:r>
            <a:r>
              <a:rPr lang="en-US" sz="2000" b="1" dirty="0" err="1">
                <a:solidFill>
                  <a:srgbClr val="008000"/>
                </a:solidFill>
              </a:rPr>
              <a:t>primeiro</a:t>
            </a:r>
            <a:r>
              <a:rPr lang="en-US" sz="2000" b="1" dirty="0">
                <a:solidFill>
                  <a:srgbClr val="008000"/>
                </a:solidFill>
              </a:rPr>
              <a:t> </a:t>
            </a:r>
            <a:r>
              <a:rPr lang="en-US" sz="2000" b="1" dirty="0" err="1">
                <a:solidFill>
                  <a:srgbClr val="008000"/>
                </a:solidFill>
              </a:rPr>
              <a:t>ano</a:t>
            </a:r>
            <a:r>
              <a:rPr lang="en-US" sz="2000" b="1" dirty="0">
                <a:solidFill>
                  <a:srgbClr val="008000"/>
                </a:solidFill>
              </a:rPr>
              <a:t> de </a:t>
            </a:r>
            <a:r>
              <a:rPr lang="en-US" sz="2000" b="1" dirty="0" err="1">
                <a:solidFill>
                  <a:srgbClr val="008000"/>
                </a:solidFill>
              </a:rPr>
              <a:t>vida</a:t>
            </a:r>
            <a:r>
              <a:rPr lang="en-US" sz="2000" b="1" dirty="0">
                <a:solidFill>
                  <a:srgbClr val="008000"/>
                </a:solidFill>
              </a:rPr>
              <a:t>, </a:t>
            </a:r>
            <a:r>
              <a:rPr lang="en-US" sz="2000" b="1" dirty="0" err="1">
                <a:solidFill>
                  <a:srgbClr val="008000"/>
                </a:solidFill>
              </a:rPr>
              <a:t>colorido</a:t>
            </a:r>
            <a:r>
              <a:rPr lang="en-US" sz="2000" b="1" dirty="0">
                <a:solidFill>
                  <a:srgbClr val="008000"/>
                </a:solidFill>
              </a:rPr>
              <a:t> dado </a:t>
            </a:r>
            <a:r>
              <a:rPr lang="en-US" sz="2000" b="1" dirty="0" err="1">
                <a:solidFill>
                  <a:srgbClr val="008000"/>
                </a:solidFill>
              </a:rPr>
              <a:t>pela</a:t>
            </a:r>
            <a:r>
              <a:rPr lang="en-US" sz="2000" b="1" dirty="0">
                <a:solidFill>
                  <a:srgbClr val="008000"/>
                </a:solidFill>
              </a:rPr>
              <a:t> </a:t>
            </a:r>
            <a:r>
              <a:rPr lang="en-US" sz="2000" b="1" dirty="0" err="1">
                <a:solidFill>
                  <a:srgbClr val="008000"/>
                </a:solidFill>
              </a:rPr>
              <a:t>emoção</a:t>
            </a:r>
            <a:r>
              <a:rPr lang="en-US" sz="2000" b="1" dirty="0">
                <a:solidFill>
                  <a:srgbClr val="008000"/>
                </a:solidFill>
              </a:rPr>
              <a:t>)</a:t>
            </a:r>
            <a:r>
              <a:rPr lang="en-US" sz="2000" b="1" dirty="0"/>
              <a:t/>
            </a:r>
            <a:br>
              <a:rPr lang="en-US" sz="2000" b="1" dirty="0"/>
            </a:br>
            <a:endParaRPr lang="en-US" sz="2000"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lgn="just">
              <a:lnSpc>
                <a:spcPct val="160000"/>
              </a:lnSpc>
              <a:buNone/>
            </a:pPr>
            <a:r>
              <a:rPr lang="pt-BR" sz="2000" dirty="0" smtClean="0"/>
              <a:t>No </a:t>
            </a:r>
            <a:r>
              <a:rPr lang="pt-BR" sz="2000" i="1" dirty="0"/>
              <a:t>estágio</a:t>
            </a:r>
            <a:r>
              <a:rPr lang="pt-BR" sz="2000" dirty="0"/>
              <a:t> </a:t>
            </a:r>
            <a:r>
              <a:rPr lang="pt-BR" sz="2000" i="1" dirty="0"/>
              <a:t>impulsivo-emocional</a:t>
            </a:r>
            <a:r>
              <a:rPr lang="pt-BR" sz="2000" dirty="0"/>
              <a:t>, que abrange o primeiro ano de vida, o colorido peculiar é dado pela emoção, instrumento privilegiado de interação da criança com o meio. Resposta ao seu estado de imperícia, a predominância da afetividade orienta as primeiras reações do bebê às pessoas, as quais intermediam sua relação com o mundo físico; a exuberância de suas manifestações afetivas é diretamente proporcional a sua inaptidão para agir diretamente sobre a realidade exterior. </a:t>
            </a:r>
            <a:endParaRPr lang="pt-BR" sz="2000" dirty="0" smtClean="0"/>
          </a:p>
          <a:p>
            <a:pPr marL="0" indent="0" algn="r">
              <a:lnSpc>
                <a:spcPct val="160000"/>
              </a:lnSpc>
              <a:buNone/>
            </a:pPr>
            <a:r>
              <a:rPr lang="pt-BR" sz="1200" dirty="0" smtClean="0">
                <a:solidFill>
                  <a:srgbClr val="0000FF"/>
                </a:solidFill>
              </a:rPr>
              <a:t>(Galvão, 1996, p. 43)</a:t>
            </a:r>
            <a:endParaRPr lang="pt-BR" sz="1200" dirty="0">
              <a:solidFill>
                <a:srgbClr val="0000FF"/>
              </a:solidFill>
            </a:endParaRPr>
          </a:p>
          <a:p>
            <a:pPr marL="0" indent="0" algn="just">
              <a:lnSpc>
                <a:spcPct val="160000"/>
              </a:lnSpc>
              <a:buNone/>
            </a:pPr>
            <a:endParaRPr lang="pt-BR" sz="1800" dirty="0" smtClean="0"/>
          </a:p>
          <a:p>
            <a:pPr marL="0" indent="0" algn="just">
              <a:lnSpc>
                <a:spcPct val="160000"/>
              </a:lnSpc>
              <a:buNone/>
            </a:pPr>
            <a:r>
              <a:rPr lang="pt-BR" sz="1800" dirty="0" smtClean="0"/>
              <a:t>As </a:t>
            </a:r>
            <a:r>
              <a:rPr lang="pt-BR" sz="1800" dirty="0"/>
              <a:t>bases de sua concepção metodológica estão lançadas [curar e investigar]: à psicologia convém um tratamento histórico (genético), </a:t>
            </a:r>
            <a:r>
              <a:rPr lang="pt-BR" sz="1800" dirty="0" err="1"/>
              <a:t>neurofuncional</a:t>
            </a:r>
            <a:r>
              <a:rPr lang="pt-BR" sz="1800" dirty="0"/>
              <a:t>, multidimensional, comparativo. As funções devem ser estudadas evolutiva e </a:t>
            </a:r>
            <a:r>
              <a:rPr lang="pt-BR" sz="1800" dirty="0" err="1"/>
              <a:t>involutivamente</a:t>
            </a:r>
            <a:r>
              <a:rPr lang="pt-BR" sz="1800" dirty="0"/>
              <a:t> (daí o interesse pela doença e pela velhice), partindo das usas bases neurológicas, e comparando-as com as suas equivalentes em diferentes espécies animais, em diferentes momentos da história humana individual e coletiva. </a:t>
            </a:r>
            <a:r>
              <a:rPr lang="pt-BR" sz="1800" dirty="0">
                <a:solidFill>
                  <a:srgbClr val="0000FF"/>
                </a:solidFill>
              </a:rPr>
              <a:t>(Dantas, 1992a, p. 36)</a:t>
            </a:r>
            <a:r>
              <a:rPr lang="pt-BR" sz="1800" dirty="0"/>
              <a:t> </a:t>
            </a:r>
          </a:p>
          <a:p>
            <a:pPr marL="0" indent="0" algn="just">
              <a:lnSpc>
                <a:spcPct val="160000"/>
              </a:lnSpc>
              <a:buNone/>
            </a:pPr>
            <a:endParaRPr lang="en-US" sz="1800" dirty="0"/>
          </a:p>
          <a:p>
            <a:pPr marL="0" indent="0" algn="just">
              <a:lnSpc>
                <a:spcPct val="160000"/>
              </a:lnSpc>
              <a:buNone/>
            </a:pPr>
            <a:endParaRPr lang="en-US" sz="18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52</a:t>
            </a:fld>
            <a:endParaRPr lang="en-US"/>
          </a:p>
        </p:txBody>
      </p:sp>
    </p:spTree>
    <p:extLst>
      <p:ext uri="{BB962C8B-B14F-4D97-AF65-F5344CB8AC3E}">
        <p14:creationId xmlns:p14="http://schemas.microsoft.com/office/powerpoint/2010/main" val="56684778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110000"/>
              </a:lnSpc>
            </a:pPr>
            <a:r>
              <a:rPr lang="en-US" sz="2400" b="1" dirty="0"/>
              <a:t>4</a:t>
            </a:r>
            <a:r>
              <a:rPr lang="en-US" sz="2400" b="1" dirty="0" smtClean="0"/>
              <a:t>. </a:t>
            </a:r>
            <a:r>
              <a:rPr lang="en-US" sz="2400" b="1" dirty="0" err="1"/>
              <a:t>Aspectos</a:t>
            </a:r>
            <a:r>
              <a:rPr lang="en-US" sz="2400" b="1" dirty="0"/>
              <a:t> </a:t>
            </a:r>
            <a:r>
              <a:rPr lang="en-US" sz="2400" b="1" dirty="0" err="1"/>
              <a:t>descitivos</a:t>
            </a:r>
            <a:r>
              <a:rPr lang="en-US" sz="2400" b="1" dirty="0"/>
              <a:t> de </a:t>
            </a:r>
            <a:r>
              <a:rPr lang="en-US" sz="2400" b="1" dirty="0" err="1"/>
              <a:t>cada</a:t>
            </a:r>
            <a:r>
              <a:rPr lang="en-US" sz="2400" b="1" dirty="0"/>
              <a:t> </a:t>
            </a:r>
            <a:r>
              <a:rPr lang="en-US" sz="2400" b="1" dirty="0" err="1"/>
              <a:t>estágio</a:t>
            </a:r>
            <a:r>
              <a:rPr lang="en-US" sz="2400" b="1" dirty="0"/>
              <a:t> do </a:t>
            </a:r>
            <a:r>
              <a:rPr lang="en-US" sz="2400" b="1" dirty="0" err="1"/>
              <a:t>desenvolvimento</a:t>
            </a:r>
            <a:r>
              <a:rPr lang="en-US" sz="2400" b="1" dirty="0"/>
              <a:t> </a:t>
            </a:r>
            <a:r>
              <a:rPr lang="en-US" sz="2400" b="1" dirty="0" smtClean="0"/>
              <a:t/>
            </a:r>
            <a:br>
              <a:rPr lang="en-US" sz="2400" b="1" dirty="0" smtClean="0"/>
            </a:br>
            <a:r>
              <a:rPr lang="en-US" sz="2400" b="1" dirty="0" err="1">
                <a:solidFill>
                  <a:srgbClr val="FF0000"/>
                </a:solidFill>
              </a:rPr>
              <a:t>Estágio</a:t>
            </a:r>
            <a:r>
              <a:rPr lang="en-US" sz="2400" b="1" dirty="0"/>
              <a:t> </a:t>
            </a:r>
            <a:r>
              <a:rPr lang="en-US" sz="2400" b="1" dirty="0" err="1">
                <a:solidFill>
                  <a:srgbClr val="FF0000"/>
                </a:solidFill>
              </a:rPr>
              <a:t>Sensório</a:t>
            </a:r>
            <a:r>
              <a:rPr lang="en-US" sz="2400" b="1" dirty="0">
                <a:solidFill>
                  <a:srgbClr val="FF0000"/>
                </a:solidFill>
              </a:rPr>
              <a:t>-motor e </a:t>
            </a:r>
            <a:r>
              <a:rPr lang="en-US" sz="2400" b="1" dirty="0" err="1">
                <a:solidFill>
                  <a:srgbClr val="FF0000"/>
                </a:solidFill>
              </a:rPr>
              <a:t>projetivo</a:t>
            </a:r>
            <a:r>
              <a:rPr lang="en-US" sz="2400" b="1" dirty="0">
                <a:solidFill>
                  <a:srgbClr val="FF0000"/>
                </a:solidFill>
              </a:rPr>
              <a:t> </a:t>
            </a:r>
            <a:r>
              <a:rPr lang="en-US" sz="2400" b="1" dirty="0" smtClean="0">
                <a:solidFill>
                  <a:srgbClr val="FF0000"/>
                </a:solidFill>
              </a:rPr>
              <a:t/>
            </a:r>
            <a:br>
              <a:rPr lang="en-US" sz="2400" b="1" dirty="0" smtClean="0">
                <a:solidFill>
                  <a:srgbClr val="FF0000"/>
                </a:solidFill>
              </a:rPr>
            </a:br>
            <a:r>
              <a:rPr lang="en-US" sz="1800" b="1" dirty="0" smtClean="0">
                <a:solidFill>
                  <a:srgbClr val="008000"/>
                </a:solidFill>
              </a:rPr>
              <a:t>(</a:t>
            </a:r>
            <a:r>
              <a:rPr lang="en-US" sz="1800" b="1" dirty="0" err="1">
                <a:solidFill>
                  <a:srgbClr val="008000"/>
                </a:solidFill>
              </a:rPr>
              <a:t>até</a:t>
            </a:r>
            <a:r>
              <a:rPr lang="en-US" sz="1800" b="1" dirty="0">
                <a:solidFill>
                  <a:srgbClr val="008000"/>
                </a:solidFill>
              </a:rPr>
              <a:t> o </a:t>
            </a:r>
            <a:r>
              <a:rPr lang="en-US" sz="1800" b="1" dirty="0" err="1">
                <a:solidFill>
                  <a:srgbClr val="008000"/>
                </a:solidFill>
              </a:rPr>
              <a:t>terceiro</a:t>
            </a:r>
            <a:r>
              <a:rPr lang="en-US" sz="1800" b="1" dirty="0">
                <a:solidFill>
                  <a:srgbClr val="008000"/>
                </a:solidFill>
              </a:rPr>
              <a:t> </a:t>
            </a:r>
            <a:r>
              <a:rPr lang="en-US" sz="1800" b="1" dirty="0" err="1">
                <a:solidFill>
                  <a:srgbClr val="008000"/>
                </a:solidFill>
              </a:rPr>
              <a:t>ano</a:t>
            </a:r>
            <a:r>
              <a:rPr lang="en-US" sz="1800" b="1" dirty="0">
                <a:solidFill>
                  <a:srgbClr val="008000"/>
                </a:solidFill>
              </a:rPr>
              <a:t>, </a:t>
            </a:r>
            <a:r>
              <a:rPr lang="en-US" sz="1800" b="1" dirty="0" err="1">
                <a:solidFill>
                  <a:srgbClr val="008000"/>
                </a:solidFill>
              </a:rPr>
              <a:t>exploração</a:t>
            </a:r>
            <a:r>
              <a:rPr lang="en-US" sz="1800" b="1" dirty="0">
                <a:solidFill>
                  <a:srgbClr val="008000"/>
                </a:solidFill>
              </a:rPr>
              <a:t> </a:t>
            </a:r>
            <a:r>
              <a:rPr lang="en-US" sz="1800" b="1" dirty="0" err="1">
                <a:solidFill>
                  <a:srgbClr val="008000"/>
                </a:solidFill>
              </a:rPr>
              <a:t>sensorio-motora</a:t>
            </a:r>
            <a:r>
              <a:rPr lang="en-US" sz="1800" b="1" dirty="0">
                <a:solidFill>
                  <a:srgbClr val="008000"/>
                </a:solidFill>
              </a:rPr>
              <a:t> do </a:t>
            </a:r>
            <a:r>
              <a:rPr lang="en-US" sz="1800" b="1" dirty="0" err="1">
                <a:solidFill>
                  <a:srgbClr val="008000"/>
                </a:solidFill>
              </a:rPr>
              <a:t>mundo</a:t>
            </a:r>
            <a:r>
              <a:rPr lang="en-US" sz="1800" b="1" dirty="0">
                <a:solidFill>
                  <a:srgbClr val="008000"/>
                </a:solidFill>
              </a:rPr>
              <a:t> </a:t>
            </a:r>
            <a:r>
              <a:rPr lang="en-US" sz="1800" b="1" dirty="0" err="1">
                <a:solidFill>
                  <a:srgbClr val="008000"/>
                </a:solidFill>
              </a:rPr>
              <a:t>físico</a:t>
            </a:r>
            <a:r>
              <a:rPr lang="en-US" sz="1800" b="1" dirty="0">
                <a:solidFill>
                  <a:srgbClr val="008000"/>
                </a:solidFill>
              </a:rPr>
              <a:t>)</a:t>
            </a:r>
          </a:p>
        </p:txBody>
      </p:sp>
      <p:sp>
        <p:nvSpPr>
          <p:cNvPr id="3" name="Content Placeholder 2"/>
          <p:cNvSpPr>
            <a:spLocks noGrp="1"/>
          </p:cNvSpPr>
          <p:nvPr>
            <p:ph idx="1"/>
          </p:nvPr>
        </p:nvSpPr>
        <p:spPr/>
        <p:txBody>
          <a:bodyPr>
            <a:normAutofit fontScale="92500"/>
          </a:bodyPr>
          <a:lstStyle/>
          <a:p>
            <a:pPr marL="0" indent="0" algn="just">
              <a:lnSpc>
                <a:spcPct val="150000"/>
              </a:lnSpc>
              <a:buNone/>
            </a:pPr>
            <a:endParaRPr lang="pt-BR" sz="1800" dirty="0" smtClean="0"/>
          </a:p>
          <a:p>
            <a:pPr marL="0" indent="0" algn="just">
              <a:lnSpc>
                <a:spcPct val="150000"/>
              </a:lnSpc>
              <a:buNone/>
            </a:pPr>
            <a:r>
              <a:rPr lang="pt-BR" sz="1800" dirty="0" smtClean="0"/>
              <a:t>No </a:t>
            </a:r>
            <a:r>
              <a:rPr lang="pt-BR" sz="1800" i="1" dirty="0"/>
              <a:t>estágio</a:t>
            </a:r>
            <a:r>
              <a:rPr lang="pt-BR" sz="1800" dirty="0"/>
              <a:t> </a:t>
            </a:r>
            <a:r>
              <a:rPr lang="pt-BR" sz="1800" i="1" dirty="0"/>
              <a:t>sensório-motor e projetivo</a:t>
            </a:r>
            <a:r>
              <a:rPr lang="pt-BR" sz="1800" dirty="0"/>
              <a:t>, que vai até o terceiro ano, o interesse da criança se volta para a exploração sensório-motora do mundo físico. A aquisição da marcha e da preensão possibilitam-lhe maior autonomia na manipulação de objetos e na exploração de espaços. Outro marco fundamental deste estágio é o desenvolvimento da função simbólica e da linguagem. O termo “projetivo” empregado para nomear o estágio deve-se à característica do funcionamento mental neste período: ainda nascente, o pensamento precisa do auxílio dos gestos para se exteriorizar, o ato mental “projeta-se” em atos motores. Ao contrário do estágio anterior, neste predominam as relações cognitivas com o meio (inteligência prática e simbólica).</a:t>
            </a:r>
          </a:p>
          <a:p>
            <a:pPr marL="0" indent="0" algn="r">
              <a:lnSpc>
                <a:spcPct val="150000"/>
              </a:lnSpc>
              <a:buNone/>
            </a:pPr>
            <a:r>
              <a:rPr lang="pt-BR" sz="1200" dirty="0">
                <a:solidFill>
                  <a:srgbClr val="0000FF"/>
                </a:solidFill>
              </a:rPr>
              <a:t>(Galvão, 1996, p. </a:t>
            </a:r>
            <a:r>
              <a:rPr lang="pt-BR" sz="1200" dirty="0" smtClean="0">
                <a:solidFill>
                  <a:srgbClr val="0000FF"/>
                </a:solidFill>
              </a:rPr>
              <a:t>44)</a:t>
            </a:r>
            <a:endParaRPr lang="pt-BR" sz="1200" dirty="0">
              <a:solidFill>
                <a:srgbClr val="0000FF"/>
              </a:solidFill>
            </a:endParaRPr>
          </a:p>
          <a:p>
            <a:pPr marL="0" indent="0" algn="just">
              <a:lnSpc>
                <a:spcPct val="150000"/>
              </a:lnSpc>
              <a:buNone/>
            </a:pPr>
            <a:endParaRPr lang="en-US" sz="18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53</a:t>
            </a:fld>
            <a:endParaRPr lang="en-US"/>
          </a:p>
        </p:txBody>
      </p:sp>
    </p:spTree>
    <p:extLst>
      <p:ext uri="{BB962C8B-B14F-4D97-AF65-F5344CB8AC3E}">
        <p14:creationId xmlns:p14="http://schemas.microsoft.com/office/powerpoint/2010/main" val="1485583577"/>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
            </a:r>
            <a:br>
              <a:rPr lang="en-US" sz="2700" b="1" dirty="0" smtClean="0"/>
            </a:br>
            <a:r>
              <a:rPr lang="en-US" sz="2800" b="1" dirty="0"/>
              <a:t>4</a:t>
            </a:r>
            <a:r>
              <a:rPr lang="en-US" sz="2800" b="1" dirty="0" smtClean="0"/>
              <a:t>. </a:t>
            </a:r>
            <a:r>
              <a:rPr lang="en-US" sz="2800" b="1" dirty="0" err="1"/>
              <a:t>Aspectos</a:t>
            </a:r>
            <a:r>
              <a:rPr lang="en-US" sz="2800" b="1" dirty="0"/>
              <a:t> </a:t>
            </a:r>
            <a:r>
              <a:rPr lang="en-US" sz="2800" b="1" dirty="0" err="1"/>
              <a:t>descitivos</a:t>
            </a:r>
            <a:r>
              <a:rPr lang="en-US" sz="2800" b="1" dirty="0"/>
              <a:t> de </a:t>
            </a:r>
            <a:r>
              <a:rPr lang="en-US" sz="2800" b="1" dirty="0" err="1"/>
              <a:t>cada</a:t>
            </a:r>
            <a:r>
              <a:rPr lang="en-US" sz="2800" b="1" dirty="0"/>
              <a:t> </a:t>
            </a:r>
            <a:r>
              <a:rPr lang="en-US" sz="2800" b="1" dirty="0" err="1"/>
              <a:t>estágio</a:t>
            </a:r>
            <a:r>
              <a:rPr lang="en-US" sz="2800" b="1" dirty="0"/>
              <a:t> do </a:t>
            </a:r>
            <a:r>
              <a:rPr lang="en-US" sz="2800" b="1" dirty="0" err="1"/>
              <a:t>desenvolvimento</a:t>
            </a:r>
            <a:r>
              <a:rPr lang="en-US" sz="2800" b="1" dirty="0"/>
              <a:t> </a:t>
            </a:r>
            <a:br>
              <a:rPr lang="en-US" sz="2800" b="1" dirty="0"/>
            </a:br>
            <a:r>
              <a:rPr lang="en-US" sz="2700" b="1" dirty="0" err="1" smtClean="0">
                <a:solidFill>
                  <a:srgbClr val="FF0000"/>
                </a:solidFill>
              </a:rPr>
              <a:t>Estágio</a:t>
            </a:r>
            <a:r>
              <a:rPr lang="en-US" sz="2700" b="1" dirty="0" smtClean="0">
                <a:solidFill>
                  <a:srgbClr val="FF0000"/>
                </a:solidFill>
              </a:rPr>
              <a:t> </a:t>
            </a:r>
            <a:r>
              <a:rPr lang="en-US" sz="2700" b="1" dirty="0">
                <a:solidFill>
                  <a:srgbClr val="FF0000"/>
                </a:solidFill>
              </a:rPr>
              <a:t>do </a:t>
            </a:r>
            <a:r>
              <a:rPr lang="en-US" sz="2700" b="1" dirty="0" err="1">
                <a:solidFill>
                  <a:srgbClr val="FF0000"/>
                </a:solidFill>
              </a:rPr>
              <a:t>Personalismo</a:t>
            </a:r>
            <a:r>
              <a:rPr lang="en-US" sz="2700" b="1" dirty="0">
                <a:solidFill>
                  <a:srgbClr val="FF0000"/>
                </a:solidFill>
              </a:rPr>
              <a:t> </a:t>
            </a:r>
            <a:r>
              <a:rPr lang="en-US" sz="2700" b="1" dirty="0" smtClean="0">
                <a:solidFill>
                  <a:srgbClr val="FF0000"/>
                </a:solidFill>
              </a:rPr>
              <a:t/>
            </a:r>
            <a:br>
              <a:rPr lang="en-US" sz="2700" b="1" dirty="0" smtClean="0">
                <a:solidFill>
                  <a:srgbClr val="FF0000"/>
                </a:solidFill>
              </a:rPr>
            </a:br>
            <a:r>
              <a:rPr lang="en-US" sz="2000" b="1" dirty="0" smtClean="0">
                <a:solidFill>
                  <a:srgbClr val="008000"/>
                </a:solidFill>
              </a:rPr>
              <a:t>(</a:t>
            </a:r>
            <a:r>
              <a:rPr lang="en-US" sz="2000" b="1" dirty="0">
                <a:solidFill>
                  <a:srgbClr val="008000"/>
                </a:solidFill>
              </a:rPr>
              <a:t>3 </a:t>
            </a:r>
            <a:r>
              <a:rPr lang="en-US" sz="2000" b="1" dirty="0" err="1">
                <a:solidFill>
                  <a:srgbClr val="008000"/>
                </a:solidFill>
              </a:rPr>
              <a:t>aos</a:t>
            </a:r>
            <a:r>
              <a:rPr lang="en-US" sz="2000" b="1" dirty="0">
                <a:solidFill>
                  <a:srgbClr val="008000"/>
                </a:solidFill>
              </a:rPr>
              <a:t> 6 </a:t>
            </a:r>
            <a:r>
              <a:rPr lang="en-US" sz="2000" b="1" dirty="0" err="1">
                <a:solidFill>
                  <a:srgbClr val="008000"/>
                </a:solidFill>
              </a:rPr>
              <a:t>anos</a:t>
            </a:r>
            <a:r>
              <a:rPr lang="en-US" sz="2000" b="1" dirty="0">
                <a:solidFill>
                  <a:srgbClr val="008000"/>
                </a:solidFill>
              </a:rPr>
              <a:t>, </a:t>
            </a:r>
            <a:r>
              <a:rPr lang="en-US" sz="2000" b="1" dirty="0" err="1">
                <a:solidFill>
                  <a:srgbClr val="008000"/>
                </a:solidFill>
              </a:rPr>
              <a:t>formação</a:t>
            </a:r>
            <a:r>
              <a:rPr lang="en-US" sz="2000" b="1" dirty="0">
                <a:solidFill>
                  <a:srgbClr val="008000"/>
                </a:solidFill>
              </a:rPr>
              <a:t> da </a:t>
            </a:r>
            <a:r>
              <a:rPr lang="en-US" sz="2000" b="1" dirty="0" err="1">
                <a:solidFill>
                  <a:srgbClr val="008000"/>
                </a:solidFill>
              </a:rPr>
              <a:t>personalidade</a:t>
            </a:r>
            <a:r>
              <a:rPr lang="en-US" sz="2000" b="1" dirty="0">
                <a:solidFill>
                  <a:srgbClr val="008000"/>
                </a:solidFill>
              </a:rPr>
              <a:t>) </a:t>
            </a:r>
            <a:r>
              <a:rPr lang="en-US" sz="3200" b="1" dirty="0"/>
              <a:t/>
            </a:r>
            <a:br>
              <a:rPr lang="en-US" sz="3200" b="1" dirty="0"/>
            </a:br>
            <a:endParaRPr lang="en-US" sz="32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10000"/>
              </a:lnSpc>
              <a:buNone/>
            </a:pPr>
            <a:endParaRPr lang="en-US" sz="1800" dirty="0" smtClean="0"/>
          </a:p>
          <a:p>
            <a:pPr marL="0" indent="0" algn="just">
              <a:lnSpc>
                <a:spcPct val="110000"/>
              </a:lnSpc>
              <a:buNone/>
            </a:pPr>
            <a:endParaRPr lang="en-US" sz="1800" dirty="0" smtClean="0"/>
          </a:p>
          <a:p>
            <a:pPr marL="0" indent="0" algn="just">
              <a:lnSpc>
                <a:spcPct val="150000"/>
              </a:lnSpc>
              <a:buNone/>
            </a:pPr>
            <a:r>
              <a:rPr lang="pt-BR" sz="2000" dirty="0"/>
              <a:t>No </a:t>
            </a:r>
            <a:r>
              <a:rPr lang="pt-BR" sz="2000" i="1" dirty="0"/>
              <a:t>estágio do personalismo</a:t>
            </a:r>
            <a:r>
              <a:rPr lang="pt-BR" sz="2000" dirty="0"/>
              <a:t>, que cobre a faixa dos três aos seis anos, a tarefa central é o processo de formação da personalidade. A construção da consciência de si, que se dá por meio das interações sociais, </a:t>
            </a:r>
            <a:r>
              <a:rPr lang="pt-BR" sz="2000" dirty="0" smtClean="0"/>
              <a:t>reorienta </a:t>
            </a:r>
            <a:r>
              <a:rPr lang="pt-BR" sz="2000" dirty="0"/>
              <a:t>o interesse da criança para </a:t>
            </a:r>
            <a:r>
              <a:rPr lang="pt-BR" sz="2000" i="1" dirty="0"/>
              <a:t> </a:t>
            </a:r>
            <a:r>
              <a:rPr lang="pt-BR" sz="2000" dirty="0"/>
              <a:t>as pessoas, definindo o retorno da predominância das relações afetivas</a:t>
            </a:r>
            <a:r>
              <a:rPr lang="pt-BR" sz="2000" dirty="0" smtClean="0"/>
              <a:t>.</a:t>
            </a:r>
          </a:p>
          <a:p>
            <a:pPr marL="0" indent="0" algn="just">
              <a:lnSpc>
                <a:spcPct val="150000"/>
              </a:lnSpc>
              <a:buNone/>
            </a:pPr>
            <a:endParaRPr lang="pt-BR" sz="2000" dirty="0"/>
          </a:p>
          <a:p>
            <a:pPr marL="0" indent="0" algn="r">
              <a:lnSpc>
                <a:spcPct val="150000"/>
              </a:lnSpc>
              <a:buNone/>
            </a:pPr>
            <a:r>
              <a:rPr lang="pt-BR" sz="1200" dirty="0">
                <a:solidFill>
                  <a:srgbClr val="0000FF"/>
                </a:solidFill>
              </a:rPr>
              <a:t>(Galvão, 1996, p. 44)</a:t>
            </a:r>
          </a:p>
          <a:p>
            <a:pPr marL="0" indent="0" algn="just">
              <a:lnSpc>
                <a:spcPct val="150000"/>
              </a:lnSpc>
              <a:buNone/>
            </a:pPr>
            <a:endParaRPr lang="pt-BR" sz="2000" dirty="0"/>
          </a:p>
          <a:p>
            <a:pPr marL="0" indent="0" algn="just">
              <a:lnSpc>
                <a:spcPct val="110000"/>
              </a:lnSpc>
              <a:buNone/>
            </a:pPr>
            <a:endParaRPr lang="en-US" sz="1800" dirty="0" smtClean="0"/>
          </a:p>
        </p:txBody>
      </p:sp>
      <p:sp>
        <p:nvSpPr>
          <p:cNvPr id="5" name="Slide Number Placeholder 4"/>
          <p:cNvSpPr>
            <a:spLocks noGrp="1"/>
          </p:cNvSpPr>
          <p:nvPr>
            <p:ph type="sldNum" sz="quarter" idx="12"/>
          </p:nvPr>
        </p:nvSpPr>
        <p:spPr/>
        <p:txBody>
          <a:bodyPr/>
          <a:lstStyle/>
          <a:p>
            <a:fld id="{55C99EAA-D3A5-EC42-B47C-72599F453DF1}" type="slidenum">
              <a:rPr lang="en-US" smtClean="0"/>
              <a:pPr/>
              <a:t>54</a:t>
            </a:fld>
            <a:endParaRPr lang="en-US"/>
          </a:p>
        </p:txBody>
      </p:sp>
    </p:spTree>
    <p:extLst>
      <p:ext uri="{BB962C8B-B14F-4D97-AF65-F5344CB8AC3E}">
        <p14:creationId xmlns:p14="http://schemas.microsoft.com/office/powerpoint/2010/main" val="403701479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nSpc>
                <a:spcPct val="110000"/>
              </a:lnSpc>
            </a:pPr>
            <a:r>
              <a:rPr lang="en-US" sz="2400" b="1" dirty="0"/>
              <a:t>4</a:t>
            </a:r>
            <a:r>
              <a:rPr lang="en-US" sz="2400" b="1" dirty="0" smtClean="0"/>
              <a:t>. </a:t>
            </a:r>
            <a:r>
              <a:rPr lang="en-US" sz="2400" b="1" dirty="0" err="1"/>
              <a:t>Aspectos</a:t>
            </a:r>
            <a:r>
              <a:rPr lang="en-US" sz="2400" b="1" dirty="0"/>
              <a:t> </a:t>
            </a:r>
            <a:r>
              <a:rPr lang="en-US" sz="2400" b="1" dirty="0" err="1"/>
              <a:t>descitivos</a:t>
            </a:r>
            <a:r>
              <a:rPr lang="en-US" sz="2400" b="1" dirty="0"/>
              <a:t> de </a:t>
            </a:r>
            <a:r>
              <a:rPr lang="en-US" sz="2400" b="1" dirty="0" err="1"/>
              <a:t>cada</a:t>
            </a:r>
            <a:r>
              <a:rPr lang="en-US" sz="2400" b="1" dirty="0"/>
              <a:t> </a:t>
            </a:r>
            <a:r>
              <a:rPr lang="en-US" sz="2400" b="1" dirty="0" err="1"/>
              <a:t>estágio</a:t>
            </a:r>
            <a:r>
              <a:rPr lang="en-US" sz="2400" b="1" dirty="0"/>
              <a:t> do </a:t>
            </a:r>
            <a:r>
              <a:rPr lang="en-US" sz="2400" b="1" dirty="0" err="1"/>
              <a:t>desenvolvimento</a:t>
            </a:r>
            <a:r>
              <a:rPr lang="en-US" sz="2400" b="1" dirty="0"/>
              <a:t> </a:t>
            </a:r>
            <a:r>
              <a:rPr lang="en-US" sz="2400" b="1" dirty="0" smtClean="0"/>
              <a:t/>
            </a:r>
            <a:br>
              <a:rPr lang="en-US" sz="2400" b="1" dirty="0" smtClean="0"/>
            </a:br>
            <a:r>
              <a:rPr lang="en-US" sz="2400" b="1" dirty="0" err="1">
                <a:solidFill>
                  <a:srgbClr val="FF0000"/>
                </a:solidFill>
              </a:rPr>
              <a:t>Estágio</a:t>
            </a:r>
            <a:r>
              <a:rPr lang="en-US" sz="2400" b="1" dirty="0">
                <a:solidFill>
                  <a:srgbClr val="FF0000"/>
                </a:solidFill>
              </a:rPr>
              <a:t> </a:t>
            </a:r>
            <a:r>
              <a:rPr lang="en-US" sz="2400" b="1" dirty="0" err="1">
                <a:solidFill>
                  <a:srgbClr val="FF0000"/>
                </a:solidFill>
              </a:rPr>
              <a:t>Categorial</a:t>
            </a:r>
            <a:r>
              <a:rPr lang="en-US" sz="2400" b="1" dirty="0">
                <a:solidFill>
                  <a:srgbClr val="FF0000"/>
                </a:solidFill>
              </a:rPr>
              <a:t> </a:t>
            </a:r>
            <a:r>
              <a:rPr lang="en-US" sz="2400" dirty="0" smtClean="0">
                <a:solidFill>
                  <a:srgbClr val="FF0000"/>
                </a:solidFill>
              </a:rPr>
              <a:t/>
            </a:r>
            <a:br>
              <a:rPr lang="en-US" sz="2400" dirty="0" smtClean="0">
                <a:solidFill>
                  <a:srgbClr val="FF0000"/>
                </a:solidFill>
              </a:rPr>
            </a:br>
            <a:r>
              <a:rPr lang="en-US" sz="1400" dirty="0" smtClean="0">
                <a:solidFill>
                  <a:srgbClr val="008000"/>
                </a:solidFill>
              </a:rPr>
              <a:t>(</a:t>
            </a:r>
            <a:r>
              <a:rPr lang="en-US" sz="1400" dirty="0" err="1">
                <a:solidFill>
                  <a:srgbClr val="008000"/>
                </a:solidFill>
              </a:rPr>
              <a:t>graças</a:t>
            </a:r>
            <a:r>
              <a:rPr lang="en-US" sz="1400" dirty="0">
                <a:solidFill>
                  <a:srgbClr val="008000"/>
                </a:solidFill>
              </a:rPr>
              <a:t> </a:t>
            </a:r>
            <a:r>
              <a:rPr lang="en-US" sz="1400" dirty="0" err="1">
                <a:solidFill>
                  <a:srgbClr val="008000"/>
                </a:solidFill>
              </a:rPr>
              <a:t>à</a:t>
            </a:r>
            <a:r>
              <a:rPr lang="en-US" sz="1400" dirty="0">
                <a:solidFill>
                  <a:srgbClr val="008000"/>
                </a:solidFill>
              </a:rPr>
              <a:t> </a:t>
            </a:r>
            <a:r>
              <a:rPr lang="en-US" sz="1400" dirty="0" err="1">
                <a:solidFill>
                  <a:srgbClr val="008000"/>
                </a:solidFill>
              </a:rPr>
              <a:t>consolidação</a:t>
            </a:r>
            <a:r>
              <a:rPr lang="en-US" sz="1400" dirty="0">
                <a:solidFill>
                  <a:srgbClr val="008000"/>
                </a:solidFill>
              </a:rPr>
              <a:t> da </a:t>
            </a:r>
            <a:r>
              <a:rPr lang="en-US" sz="1400" dirty="0" err="1">
                <a:solidFill>
                  <a:srgbClr val="008000"/>
                </a:solidFill>
              </a:rPr>
              <a:t>função</a:t>
            </a:r>
            <a:r>
              <a:rPr lang="en-US" sz="1400" dirty="0">
                <a:solidFill>
                  <a:srgbClr val="008000"/>
                </a:solidFill>
              </a:rPr>
              <a:t> </a:t>
            </a:r>
            <a:r>
              <a:rPr lang="en-US" sz="1400" dirty="0" err="1">
                <a:solidFill>
                  <a:srgbClr val="008000"/>
                </a:solidFill>
              </a:rPr>
              <a:t>simbolica</a:t>
            </a:r>
            <a:r>
              <a:rPr lang="en-US" sz="1400" dirty="0">
                <a:solidFill>
                  <a:srgbClr val="008000"/>
                </a:solidFill>
              </a:rPr>
              <a:t>, </a:t>
            </a:r>
            <a:r>
              <a:rPr lang="en-US" sz="1400" dirty="0" err="1">
                <a:solidFill>
                  <a:srgbClr val="008000"/>
                </a:solidFill>
              </a:rPr>
              <a:t>desenvolvimento</a:t>
            </a:r>
            <a:r>
              <a:rPr lang="en-US" sz="1400" dirty="0">
                <a:solidFill>
                  <a:srgbClr val="008000"/>
                </a:solidFill>
              </a:rPr>
              <a:t> da </a:t>
            </a:r>
            <a:r>
              <a:rPr lang="en-US" sz="1400" dirty="0" err="1">
                <a:solidFill>
                  <a:srgbClr val="008000"/>
                </a:solidFill>
              </a:rPr>
              <a:t>inteligência</a:t>
            </a:r>
            <a:r>
              <a:rPr lang="en-US" sz="1400" dirty="0">
                <a:solidFill>
                  <a:srgbClr val="008000"/>
                </a:solidFill>
              </a:rPr>
              <a:t>)</a:t>
            </a:r>
          </a:p>
        </p:txBody>
      </p:sp>
      <p:sp>
        <p:nvSpPr>
          <p:cNvPr id="3" name="Content Placeholder 2"/>
          <p:cNvSpPr>
            <a:spLocks noGrp="1"/>
          </p:cNvSpPr>
          <p:nvPr>
            <p:ph idx="1"/>
          </p:nvPr>
        </p:nvSpPr>
        <p:spPr/>
        <p:txBody>
          <a:bodyPr>
            <a:normAutofit/>
          </a:bodyPr>
          <a:lstStyle/>
          <a:p>
            <a:pPr marL="0" indent="0" algn="just">
              <a:lnSpc>
                <a:spcPct val="150000"/>
              </a:lnSpc>
              <a:buNone/>
            </a:pPr>
            <a:endParaRPr lang="en-US" sz="2000" dirty="0" smtClean="0"/>
          </a:p>
          <a:p>
            <a:pPr marL="0" indent="0" algn="just">
              <a:lnSpc>
                <a:spcPct val="150000"/>
              </a:lnSpc>
              <a:buNone/>
            </a:pPr>
            <a:r>
              <a:rPr lang="pt-BR" sz="2000" dirty="0"/>
              <a:t>Por volta dos seis anos, inicia-se o </a:t>
            </a:r>
            <a:r>
              <a:rPr lang="pt-BR" sz="2000" i="1" dirty="0"/>
              <a:t>estágio categorial</a:t>
            </a:r>
            <a:r>
              <a:rPr lang="pt-BR" sz="2000" dirty="0"/>
              <a:t>, que, graças à consolidação da função simbólica e à diferenciação da personalidade realizadas no estágio anterior, traz importantes avanços no plano da inteligência. Os progressos intelectuais dirigem o interesse da criança para as coisas, para o conhecimento e conquista do mundo exterior, imprimindo às suas relações com o meio preponderância do aspecto cognitivo.</a:t>
            </a:r>
          </a:p>
          <a:p>
            <a:pPr marL="0" indent="0" algn="just">
              <a:lnSpc>
                <a:spcPct val="150000"/>
              </a:lnSpc>
              <a:buNone/>
            </a:pPr>
            <a:endParaRPr lang="en-US" sz="2000" dirty="0" smtClean="0"/>
          </a:p>
          <a:p>
            <a:pPr marL="0" indent="0" algn="r">
              <a:lnSpc>
                <a:spcPct val="110000"/>
              </a:lnSpc>
              <a:buNone/>
            </a:pPr>
            <a:r>
              <a:rPr lang="pt-BR" sz="1200" dirty="0">
                <a:solidFill>
                  <a:srgbClr val="0000FF"/>
                </a:solidFill>
              </a:rPr>
              <a:t>(Galvão, 1996, p. 44)</a:t>
            </a:r>
          </a:p>
          <a:p>
            <a:pPr>
              <a:lnSpc>
                <a:spcPct val="110000"/>
              </a:lnSpc>
            </a:pPr>
            <a:endParaRPr lang="en-US" sz="18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55</a:t>
            </a:fld>
            <a:endParaRPr lang="en-US"/>
          </a:p>
        </p:txBody>
      </p:sp>
    </p:spTree>
    <p:extLst>
      <p:ext uri="{BB962C8B-B14F-4D97-AF65-F5344CB8AC3E}">
        <p14:creationId xmlns:p14="http://schemas.microsoft.com/office/powerpoint/2010/main" val="4245657477"/>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nSpc>
                <a:spcPct val="110000"/>
              </a:lnSpc>
            </a:pPr>
            <a:r>
              <a:rPr lang="en-US" sz="2700" b="1" dirty="0"/>
              <a:t>4</a:t>
            </a:r>
            <a:r>
              <a:rPr lang="en-US" sz="2700" b="1" dirty="0" smtClean="0"/>
              <a:t>. </a:t>
            </a:r>
            <a:r>
              <a:rPr lang="en-US" sz="2700" b="1" dirty="0" err="1"/>
              <a:t>Aspectos</a:t>
            </a:r>
            <a:r>
              <a:rPr lang="en-US" sz="2700" b="1" dirty="0"/>
              <a:t> </a:t>
            </a:r>
            <a:r>
              <a:rPr lang="en-US" sz="2700" b="1" dirty="0" err="1"/>
              <a:t>descitivos</a:t>
            </a:r>
            <a:r>
              <a:rPr lang="en-US" sz="2700" b="1" dirty="0"/>
              <a:t> de </a:t>
            </a:r>
            <a:r>
              <a:rPr lang="en-US" sz="2700" b="1" dirty="0" err="1"/>
              <a:t>cada</a:t>
            </a:r>
            <a:r>
              <a:rPr lang="en-US" sz="2700" b="1" dirty="0"/>
              <a:t> </a:t>
            </a:r>
            <a:r>
              <a:rPr lang="en-US" sz="2700" b="1" dirty="0" err="1"/>
              <a:t>estágio</a:t>
            </a:r>
            <a:r>
              <a:rPr lang="en-US" sz="2700" b="1" dirty="0"/>
              <a:t> do </a:t>
            </a:r>
            <a:r>
              <a:rPr lang="en-US" sz="2700" b="1" dirty="0" err="1"/>
              <a:t>desenvolvimento</a:t>
            </a:r>
            <a:r>
              <a:rPr lang="en-US" sz="2700" b="1" dirty="0"/>
              <a:t> </a:t>
            </a:r>
            <a:br>
              <a:rPr lang="en-US" sz="2700" b="1" dirty="0"/>
            </a:br>
            <a:r>
              <a:rPr lang="en-US" sz="2700" b="1" dirty="0" err="1" smtClean="0">
                <a:solidFill>
                  <a:srgbClr val="FF0000"/>
                </a:solidFill>
              </a:rPr>
              <a:t>Estágio</a:t>
            </a:r>
            <a:r>
              <a:rPr lang="en-US" sz="2700" b="1" dirty="0" smtClean="0">
                <a:solidFill>
                  <a:srgbClr val="FF0000"/>
                </a:solidFill>
              </a:rPr>
              <a:t> </a:t>
            </a:r>
            <a:r>
              <a:rPr lang="en-US" sz="2700" b="1" dirty="0">
                <a:solidFill>
                  <a:srgbClr val="FF0000"/>
                </a:solidFill>
              </a:rPr>
              <a:t>da </a:t>
            </a:r>
            <a:r>
              <a:rPr lang="en-US" sz="2700" b="1" dirty="0" err="1">
                <a:solidFill>
                  <a:srgbClr val="FF0000"/>
                </a:solidFill>
              </a:rPr>
              <a:t>Adolescência</a:t>
            </a:r>
            <a:r>
              <a:rPr lang="en-US" sz="2700" b="1" dirty="0">
                <a:solidFill>
                  <a:srgbClr val="FF0000"/>
                </a:solidFill>
              </a:rPr>
              <a:t> </a:t>
            </a:r>
            <a:r>
              <a:rPr lang="en-US" sz="2700" b="1" dirty="0" smtClean="0">
                <a:solidFill>
                  <a:srgbClr val="FF0000"/>
                </a:solidFill>
              </a:rPr>
              <a:t/>
            </a:r>
            <a:br>
              <a:rPr lang="en-US" sz="2700" b="1" dirty="0" smtClean="0">
                <a:solidFill>
                  <a:srgbClr val="FF0000"/>
                </a:solidFill>
              </a:rPr>
            </a:br>
            <a:r>
              <a:rPr lang="en-US" sz="1600" b="1" dirty="0" smtClean="0">
                <a:solidFill>
                  <a:srgbClr val="008000"/>
                </a:solidFill>
              </a:rPr>
              <a:t>(</a:t>
            </a:r>
            <a:r>
              <a:rPr lang="en-US" sz="1600" b="1" dirty="0" err="1">
                <a:solidFill>
                  <a:srgbClr val="008000"/>
                </a:solidFill>
              </a:rPr>
              <a:t>crise</a:t>
            </a:r>
            <a:r>
              <a:rPr lang="en-US" sz="1600" b="1" dirty="0">
                <a:solidFill>
                  <a:srgbClr val="008000"/>
                </a:solidFill>
              </a:rPr>
              <a:t> </a:t>
            </a:r>
            <a:r>
              <a:rPr lang="en-US" sz="1600" b="1" dirty="0" err="1">
                <a:solidFill>
                  <a:srgbClr val="008000"/>
                </a:solidFill>
              </a:rPr>
              <a:t>pubertária</a:t>
            </a:r>
            <a:r>
              <a:rPr lang="en-US" sz="1600" b="1" dirty="0">
                <a:solidFill>
                  <a:srgbClr val="008000"/>
                </a:solidFill>
              </a:rPr>
              <a:t>, </a:t>
            </a:r>
            <a:r>
              <a:rPr lang="en-US" sz="1600" b="1" dirty="0" err="1">
                <a:solidFill>
                  <a:srgbClr val="008000"/>
                </a:solidFill>
              </a:rPr>
              <a:t>reorganização</a:t>
            </a:r>
            <a:r>
              <a:rPr lang="en-US" sz="1600" b="1" dirty="0">
                <a:solidFill>
                  <a:srgbClr val="008000"/>
                </a:solidFill>
              </a:rPr>
              <a:t> da </a:t>
            </a:r>
            <a:r>
              <a:rPr lang="en-US" sz="1600" b="1" dirty="0" err="1">
                <a:solidFill>
                  <a:srgbClr val="008000"/>
                </a:solidFill>
              </a:rPr>
              <a:t>personalidade</a:t>
            </a:r>
            <a:r>
              <a:rPr lang="en-US" sz="1600" b="1" dirty="0">
                <a:solidFill>
                  <a:srgbClr val="008000"/>
                </a:solidFill>
              </a:rPr>
              <a:t>)</a:t>
            </a:r>
          </a:p>
        </p:txBody>
      </p:sp>
      <p:sp>
        <p:nvSpPr>
          <p:cNvPr id="3" name="Content Placeholder 2"/>
          <p:cNvSpPr>
            <a:spLocks noGrp="1"/>
          </p:cNvSpPr>
          <p:nvPr>
            <p:ph idx="1"/>
          </p:nvPr>
        </p:nvSpPr>
        <p:spPr/>
        <p:txBody>
          <a:bodyPr>
            <a:normAutofit/>
          </a:bodyPr>
          <a:lstStyle/>
          <a:p>
            <a:pPr marL="0" indent="0" algn="just">
              <a:lnSpc>
                <a:spcPct val="110000"/>
              </a:lnSpc>
              <a:buNone/>
            </a:pPr>
            <a:endParaRPr lang="en-US" sz="1800" dirty="0" smtClean="0"/>
          </a:p>
          <a:p>
            <a:pPr marL="0" indent="0" algn="just">
              <a:lnSpc>
                <a:spcPct val="150000"/>
              </a:lnSpc>
              <a:buNone/>
            </a:pPr>
            <a:r>
              <a:rPr lang="pt-BR" sz="2000" dirty="0" smtClean="0"/>
              <a:t>No </a:t>
            </a:r>
            <a:r>
              <a:rPr lang="pt-BR" sz="2000" i="1" dirty="0"/>
              <a:t>estágio da adolescência</a:t>
            </a:r>
            <a:r>
              <a:rPr lang="pt-BR" sz="2000" dirty="0"/>
              <a:t>, a crise </a:t>
            </a:r>
            <a:r>
              <a:rPr lang="pt-BR" sz="2000" dirty="0" err="1"/>
              <a:t>purbetária</a:t>
            </a:r>
            <a:r>
              <a:rPr lang="pt-BR" sz="2000" dirty="0"/>
              <a:t> rompe a “tranquilidade” afetiva que caracterizou o estágio categorial e impõe a necessidade de uma nova definição dos contornos da personalidade, desestruturados devido às modificações corporais resultantes da ação hormonal. Este processo traz à tona questões pessoais, morais e existenciais, numa retomada da predominância da afetividade.</a:t>
            </a:r>
          </a:p>
          <a:p>
            <a:pPr marL="0" indent="0">
              <a:lnSpc>
                <a:spcPct val="110000"/>
              </a:lnSpc>
              <a:buNone/>
            </a:pPr>
            <a:endParaRPr lang="pt-BR" sz="1800" dirty="0">
              <a:solidFill>
                <a:srgbClr val="0000FF"/>
              </a:solidFill>
            </a:endParaRPr>
          </a:p>
          <a:p>
            <a:pPr marL="0" indent="0" algn="r">
              <a:lnSpc>
                <a:spcPct val="110000"/>
              </a:lnSpc>
              <a:buNone/>
            </a:pPr>
            <a:r>
              <a:rPr lang="pt-BR" sz="1200" dirty="0" smtClean="0">
                <a:solidFill>
                  <a:srgbClr val="0000FF"/>
                </a:solidFill>
              </a:rPr>
              <a:t>(</a:t>
            </a:r>
            <a:r>
              <a:rPr lang="pt-BR" sz="1200" dirty="0">
                <a:solidFill>
                  <a:srgbClr val="0000FF"/>
                </a:solidFill>
              </a:rPr>
              <a:t>Galvão, 1996, p. 44)</a:t>
            </a:r>
          </a:p>
          <a:p>
            <a:pPr marL="0" indent="0">
              <a:lnSpc>
                <a:spcPct val="110000"/>
              </a:lnSpc>
              <a:buNone/>
            </a:pPr>
            <a:endParaRPr lang="en-US" sz="18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56</a:t>
            </a:fld>
            <a:endParaRPr lang="en-US"/>
          </a:p>
        </p:txBody>
      </p:sp>
    </p:spTree>
    <p:extLst>
      <p:ext uri="{BB962C8B-B14F-4D97-AF65-F5344CB8AC3E}">
        <p14:creationId xmlns:p14="http://schemas.microsoft.com/office/powerpoint/2010/main" val="866300216"/>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Perspectiva</a:t>
            </a:r>
            <a:r>
              <a:rPr lang="en-US" sz="2400" b="1" dirty="0" smtClean="0"/>
              <a:t> </a:t>
            </a:r>
            <a:r>
              <a:rPr lang="en-US" sz="2400" b="1" dirty="0" err="1" smtClean="0"/>
              <a:t>desenvolvimetista</a:t>
            </a:r>
            <a:r>
              <a:rPr lang="en-US" sz="2400" b="1" dirty="0" smtClean="0"/>
              <a:t/>
            </a:r>
            <a:br>
              <a:rPr lang="en-US" sz="2400" b="1" dirty="0" smtClean="0"/>
            </a:br>
            <a:r>
              <a:rPr lang="en-US" sz="2400" b="1" dirty="0" err="1" smtClean="0">
                <a:solidFill>
                  <a:srgbClr val="FF0000"/>
                </a:solidFill>
              </a:rPr>
              <a:t>Predominância</a:t>
            </a:r>
            <a:r>
              <a:rPr lang="en-US" sz="2400" b="1" dirty="0" smtClean="0">
                <a:solidFill>
                  <a:srgbClr val="FF0000"/>
                </a:solidFill>
              </a:rPr>
              <a:t> </a:t>
            </a:r>
            <a:r>
              <a:rPr lang="en-US" sz="2400" b="1" dirty="0" err="1" smtClean="0">
                <a:solidFill>
                  <a:srgbClr val="FF0000"/>
                </a:solidFill>
              </a:rPr>
              <a:t>funcional</a:t>
            </a:r>
            <a:endParaRPr lang="en-US" sz="2400"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lnSpc>
                <a:spcPct val="150000"/>
              </a:lnSpc>
              <a:buNone/>
            </a:pPr>
            <a:endParaRPr lang="pt-BR" sz="2000" dirty="0" smtClean="0"/>
          </a:p>
          <a:p>
            <a:pPr marL="0" indent="0" algn="just">
              <a:lnSpc>
                <a:spcPct val="150000"/>
              </a:lnSpc>
              <a:buNone/>
            </a:pPr>
            <a:r>
              <a:rPr lang="pt-BR" sz="2000" dirty="0" smtClean="0"/>
              <a:t>Como </a:t>
            </a:r>
            <a:r>
              <a:rPr lang="pt-BR" sz="2000" dirty="0"/>
              <a:t>vimos, a momentos predominantemente afetivos, isto é, subjetivos e de acúmulo de energia, sucedem outros que são predominantemente cognitivos, isto é, objetivos e de </a:t>
            </a:r>
            <a:r>
              <a:rPr lang="pt-BR" sz="2000" i="1" dirty="0"/>
              <a:t>predominância funcional</a:t>
            </a:r>
            <a:r>
              <a:rPr lang="pt-BR" sz="2000" dirty="0" smtClean="0"/>
              <a:t>.</a:t>
            </a:r>
          </a:p>
          <a:p>
            <a:pPr marL="0" indent="0" algn="just">
              <a:lnSpc>
                <a:spcPct val="150000"/>
              </a:lnSpc>
              <a:buNone/>
            </a:pPr>
            <a:endParaRPr lang="pt-BR" sz="2000" dirty="0"/>
          </a:p>
          <a:p>
            <a:pPr marL="0" indent="0" algn="just">
              <a:lnSpc>
                <a:spcPct val="150000"/>
              </a:lnSpc>
              <a:buNone/>
            </a:pPr>
            <a:r>
              <a:rPr lang="pt-BR" sz="2000" dirty="0" smtClean="0"/>
              <a:t>O predomínio </a:t>
            </a:r>
            <a:r>
              <a:rPr lang="pt-BR" sz="2000" dirty="0"/>
              <a:t>do caráter intelectual corresponde às etapas em que a ênfase está na elaboração do real e no conhecimento do mundo físico. </a:t>
            </a:r>
            <a:endParaRPr lang="pt-BR" sz="2000" dirty="0" smtClean="0"/>
          </a:p>
          <a:p>
            <a:pPr marL="0" indent="0" algn="just">
              <a:lnSpc>
                <a:spcPct val="150000"/>
              </a:lnSpc>
              <a:buNone/>
            </a:pPr>
            <a:endParaRPr lang="pt-BR" sz="2000" dirty="0"/>
          </a:p>
          <a:p>
            <a:pPr marL="0" indent="0" algn="just">
              <a:lnSpc>
                <a:spcPct val="150000"/>
              </a:lnSpc>
              <a:buNone/>
            </a:pPr>
            <a:r>
              <a:rPr lang="pt-BR" sz="2000" dirty="0" smtClean="0"/>
              <a:t>A </a:t>
            </a:r>
            <a:r>
              <a:rPr lang="pt-BR" sz="2000" dirty="0"/>
              <a:t>dominância do caráter afetivo, e, consequentemente, das relações com o mundo humano, correspondem às etapas que se prestam à construção do eu</a:t>
            </a:r>
            <a:r>
              <a:rPr lang="pt-BR" sz="2000" dirty="0" smtClean="0"/>
              <a:t>.</a:t>
            </a:r>
          </a:p>
          <a:p>
            <a:pPr marL="0" indent="0" algn="r">
              <a:lnSpc>
                <a:spcPct val="150000"/>
              </a:lnSpc>
              <a:buNone/>
            </a:pPr>
            <a:r>
              <a:rPr lang="pt-BR" sz="2000" dirty="0" smtClean="0">
                <a:solidFill>
                  <a:srgbClr val="0000FF"/>
                </a:solidFill>
              </a:rPr>
              <a:t>(Galvão, 1996, p. 45)</a:t>
            </a:r>
          </a:p>
          <a:p>
            <a:pPr algn="just">
              <a:lnSpc>
                <a:spcPct val="150000"/>
              </a:lnSpc>
              <a:buFontTx/>
              <a:buChar char="•"/>
            </a:pPr>
            <a:endParaRPr lang="pt-BR" sz="2000" dirty="0"/>
          </a:p>
          <a:p>
            <a:pPr algn="just">
              <a:lnSpc>
                <a:spcPct val="150000"/>
              </a:lnSpc>
            </a:pP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57</a:t>
            </a:fld>
            <a:endParaRPr lang="en-US"/>
          </a:p>
        </p:txBody>
      </p:sp>
    </p:spTree>
    <p:extLst>
      <p:ext uri="{BB962C8B-B14F-4D97-AF65-F5344CB8AC3E}">
        <p14:creationId xmlns:p14="http://schemas.microsoft.com/office/powerpoint/2010/main" val="2921447013"/>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Perspectiva</a:t>
            </a:r>
            <a:r>
              <a:rPr lang="en-US" sz="2400" b="1" dirty="0" smtClean="0"/>
              <a:t> </a:t>
            </a:r>
            <a:r>
              <a:rPr lang="en-US" sz="2400" b="1" dirty="0" err="1" smtClean="0"/>
              <a:t>desenvolvimetista</a:t>
            </a:r>
            <a:r>
              <a:rPr lang="en-US" sz="2400" b="1" dirty="0" smtClean="0"/>
              <a:t/>
            </a:r>
            <a:br>
              <a:rPr lang="en-US" sz="2400" b="1" dirty="0" smtClean="0"/>
            </a:br>
            <a:r>
              <a:rPr lang="en-US" sz="2400" b="1" dirty="0" err="1" smtClean="0">
                <a:solidFill>
                  <a:srgbClr val="FF0000"/>
                </a:solidFill>
              </a:rPr>
              <a:t>Alternância</a:t>
            </a:r>
            <a:r>
              <a:rPr lang="en-US" sz="2400" b="1" dirty="0" smtClean="0">
                <a:solidFill>
                  <a:srgbClr val="FF0000"/>
                </a:solidFill>
              </a:rPr>
              <a:t> </a:t>
            </a:r>
            <a:r>
              <a:rPr lang="en-US" sz="2400" b="1" dirty="0" err="1" smtClean="0">
                <a:solidFill>
                  <a:srgbClr val="FF0000"/>
                </a:solidFill>
              </a:rPr>
              <a:t>funcional</a:t>
            </a:r>
            <a:endParaRPr lang="en-US" sz="2400"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lgn="just">
              <a:lnSpc>
                <a:spcPct val="170000"/>
              </a:lnSpc>
              <a:buNone/>
            </a:pPr>
            <a:r>
              <a:rPr lang="pt-BR" sz="2200" dirty="0"/>
              <a:t>Na sucessão dos estágios há uma alternância entre as formas de atividade que assumem a preponderância em cada fase. </a:t>
            </a:r>
            <a:r>
              <a:rPr lang="pt-BR" sz="2200" dirty="0" smtClean="0"/>
              <a:t>Cada </a:t>
            </a:r>
            <a:r>
              <a:rPr lang="pt-BR" sz="2200" dirty="0"/>
              <a:t>nova fase inverte a orientação da atividade e do interesse da criança: do eu para o mundo, das pessoas para as coisas. </a:t>
            </a:r>
            <a:endParaRPr lang="pt-BR" sz="2200" dirty="0" smtClean="0"/>
          </a:p>
          <a:p>
            <a:pPr marL="0" indent="0" algn="just">
              <a:lnSpc>
                <a:spcPct val="170000"/>
              </a:lnSpc>
              <a:buNone/>
            </a:pPr>
            <a:endParaRPr lang="pt-BR" sz="2200" dirty="0" smtClean="0"/>
          </a:p>
          <a:p>
            <a:pPr marL="0" indent="0" algn="just">
              <a:lnSpc>
                <a:spcPct val="170000"/>
              </a:lnSpc>
              <a:buNone/>
            </a:pPr>
            <a:r>
              <a:rPr lang="pt-BR" sz="2200" dirty="0" smtClean="0"/>
              <a:t>Trata</a:t>
            </a:r>
            <a:r>
              <a:rPr lang="pt-BR" sz="2200" dirty="0"/>
              <a:t>-se do princípio da </a:t>
            </a:r>
            <a:r>
              <a:rPr lang="pt-BR" sz="2200" i="1" dirty="0"/>
              <a:t>alternância funcional</a:t>
            </a:r>
            <a:r>
              <a:rPr lang="pt-BR" sz="2200" dirty="0"/>
              <a:t>. </a:t>
            </a:r>
            <a:endParaRPr lang="pt-BR" sz="2200" dirty="0" smtClean="0"/>
          </a:p>
          <a:p>
            <a:pPr marL="0" indent="0" algn="just">
              <a:lnSpc>
                <a:spcPct val="170000"/>
              </a:lnSpc>
              <a:buNone/>
            </a:pPr>
            <a:endParaRPr lang="pt-BR" sz="2200" dirty="0" smtClean="0"/>
          </a:p>
          <a:p>
            <a:pPr marL="0" indent="0" algn="just">
              <a:lnSpc>
                <a:spcPct val="170000"/>
              </a:lnSpc>
              <a:buNone/>
            </a:pPr>
            <a:r>
              <a:rPr lang="pt-BR" sz="2200" dirty="0" smtClean="0"/>
              <a:t>Apesar </a:t>
            </a:r>
            <a:r>
              <a:rPr lang="pt-BR" sz="2200" dirty="0"/>
              <a:t>de alternarem a dominância, afetividade e cognição não se mantém como funções exteriores uma à outra. Cada uma, ao reaparecer como atividade predominante num dado estágio, incorpora as conquistas realizadas pela outra, no estágio anterior, construindo-se reciprocamente, num </a:t>
            </a:r>
            <a:r>
              <a:rPr lang="pt-BR" sz="2200" dirty="0" err="1"/>
              <a:t>permamente</a:t>
            </a:r>
            <a:r>
              <a:rPr lang="pt-BR" sz="2200" dirty="0"/>
              <a:t> processo de integração e diferenciação</a:t>
            </a:r>
            <a:r>
              <a:rPr lang="pt-BR" sz="2200" dirty="0" smtClean="0"/>
              <a:t>.</a:t>
            </a:r>
          </a:p>
          <a:p>
            <a:pPr marL="0" indent="0" algn="r">
              <a:lnSpc>
                <a:spcPct val="150000"/>
              </a:lnSpc>
              <a:buNone/>
            </a:pPr>
            <a:r>
              <a:rPr lang="pt-BR" sz="2000" dirty="0" smtClean="0">
                <a:solidFill>
                  <a:srgbClr val="0000FF"/>
                </a:solidFill>
              </a:rPr>
              <a:t>(Galvão, 1996, p. 45)</a:t>
            </a:r>
          </a:p>
          <a:p>
            <a:pPr algn="just">
              <a:lnSpc>
                <a:spcPct val="150000"/>
              </a:lnSpc>
              <a:buFontTx/>
              <a:buChar char="•"/>
            </a:pPr>
            <a:endParaRPr lang="pt-BR" sz="2000" dirty="0"/>
          </a:p>
          <a:p>
            <a:pPr algn="just">
              <a:lnSpc>
                <a:spcPct val="150000"/>
              </a:lnSpc>
            </a:pP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58</a:t>
            </a:fld>
            <a:endParaRPr lang="en-US"/>
          </a:p>
        </p:txBody>
      </p:sp>
    </p:spTree>
    <p:extLst>
      <p:ext uri="{BB962C8B-B14F-4D97-AF65-F5344CB8AC3E}">
        <p14:creationId xmlns:p14="http://schemas.microsoft.com/office/powerpoint/2010/main" val="1643924182"/>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Perspectiva</a:t>
            </a:r>
            <a:r>
              <a:rPr lang="en-US" sz="2400" b="1" dirty="0" smtClean="0"/>
              <a:t> </a:t>
            </a:r>
            <a:r>
              <a:rPr lang="en-US" sz="2400" b="1" dirty="0" err="1" smtClean="0"/>
              <a:t>desenvolvimetista</a:t>
            </a:r>
            <a:r>
              <a:rPr lang="en-US" sz="2400" b="1" dirty="0" smtClean="0"/>
              <a:t/>
            </a:r>
            <a:br>
              <a:rPr lang="en-US" sz="2400" b="1" dirty="0" smtClean="0"/>
            </a:br>
            <a:r>
              <a:rPr lang="en-US" sz="2400" b="1" dirty="0" err="1" smtClean="0">
                <a:solidFill>
                  <a:srgbClr val="FF0000"/>
                </a:solidFill>
              </a:rPr>
              <a:t>Alternância</a:t>
            </a:r>
            <a:r>
              <a:rPr lang="en-US" sz="2400" b="1" dirty="0" smtClean="0">
                <a:solidFill>
                  <a:srgbClr val="FF0000"/>
                </a:solidFill>
              </a:rPr>
              <a:t> </a:t>
            </a:r>
            <a:r>
              <a:rPr lang="en-US" sz="2400" b="1" dirty="0" err="1" smtClean="0">
                <a:solidFill>
                  <a:srgbClr val="FF0000"/>
                </a:solidFill>
              </a:rPr>
              <a:t>funcional</a:t>
            </a:r>
            <a:r>
              <a:rPr lang="en-US" sz="2400" b="1" dirty="0" smtClean="0">
                <a:solidFill>
                  <a:srgbClr val="FF0000"/>
                </a:solidFill>
              </a:rPr>
              <a:t> (2)</a:t>
            </a:r>
            <a:endParaRPr lang="en-US" sz="2400"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lgn="just">
              <a:lnSpc>
                <a:spcPct val="170000"/>
              </a:lnSpc>
              <a:buNone/>
            </a:pPr>
            <a:r>
              <a:rPr lang="pt-BR" sz="2200" dirty="0" smtClean="0"/>
              <a:t>Assim temos, no primeiro estágio da psicogênese, uma afetividade impulsiva, emocional, que se nutre pelo olhar, pelo contato físico e se expressa em gestos, mímica e posturas.</a:t>
            </a:r>
          </a:p>
          <a:p>
            <a:pPr marL="0" indent="0" algn="just">
              <a:lnSpc>
                <a:spcPct val="170000"/>
              </a:lnSpc>
              <a:buNone/>
            </a:pPr>
            <a:r>
              <a:rPr lang="pt-BR" sz="2200" dirty="0" smtClean="0"/>
              <a:t>A afetividade do personalismo já é diferente, pois incorpora os recursos intelectuais 9notadamente a linguagem) desenvolvidos ao longo do estágio sensório-motor e projetivo.</a:t>
            </a:r>
          </a:p>
          <a:p>
            <a:pPr marL="0" indent="0" algn="just">
              <a:lnSpc>
                <a:spcPct val="170000"/>
              </a:lnSpc>
              <a:buNone/>
            </a:pPr>
            <a:r>
              <a:rPr lang="pt-BR" sz="2200" dirty="0" smtClean="0"/>
              <a:t>É uma afetividade simbólica, que se exprime por palavras e ideias e que por esta via pode ser nutrida. </a:t>
            </a:r>
            <a:endParaRPr lang="pt-BR" sz="2200" dirty="0"/>
          </a:p>
          <a:p>
            <a:pPr marL="0" indent="0" algn="just">
              <a:lnSpc>
                <a:spcPct val="170000"/>
              </a:lnSpc>
              <a:buNone/>
            </a:pPr>
            <a:r>
              <a:rPr lang="pt-BR" sz="2200" dirty="0" smtClean="0"/>
              <a:t>A troca afetiva, a partir desta integração pode se dar à distância, deixa de ser indispensável a presença das pessoas.</a:t>
            </a:r>
          </a:p>
          <a:p>
            <a:pPr marL="0" indent="0" algn="just">
              <a:lnSpc>
                <a:spcPct val="170000"/>
              </a:lnSpc>
              <a:buNone/>
            </a:pPr>
            <a:endParaRPr lang="pt-BR" sz="2200" dirty="0"/>
          </a:p>
          <a:p>
            <a:pPr marL="0" indent="0" algn="just">
              <a:lnSpc>
                <a:spcPct val="170000"/>
              </a:lnSpc>
              <a:buNone/>
            </a:pPr>
            <a:r>
              <a:rPr lang="pt-BR" sz="2200" dirty="0" smtClean="0"/>
              <a:t>Em seguida, integrando os processos intelectuais realizados no estágio categorial, a afetividade torna-se cada vez mais racionalizada – os sentimentos são elaborados no plano mental, os jovens teorizam sobre suas relações afetivas. </a:t>
            </a:r>
          </a:p>
          <a:p>
            <a:pPr marL="0" indent="0" algn="r">
              <a:lnSpc>
                <a:spcPct val="150000"/>
              </a:lnSpc>
              <a:buNone/>
            </a:pPr>
            <a:r>
              <a:rPr lang="pt-BR" sz="2000" dirty="0" smtClean="0">
                <a:solidFill>
                  <a:srgbClr val="0000FF"/>
                </a:solidFill>
              </a:rPr>
              <a:t>(Galvão, 1996, p. 45-46)</a:t>
            </a:r>
          </a:p>
          <a:p>
            <a:pPr algn="just">
              <a:lnSpc>
                <a:spcPct val="150000"/>
              </a:lnSpc>
              <a:buFontTx/>
              <a:buChar char="•"/>
            </a:pPr>
            <a:endParaRPr lang="pt-BR" sz="2000" dirty="0"/>
          </a:p>
          <a:p>
            <a:pPr algn="just">
              <a:lnSpc>
                <a:spcPct val="150000"/>
              </a:lnSpc>
            </a:pP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59</a:t>
            </a:fld>
            <a:endParaRPr lang="en-US"/>
          </a:p>
        </p:txBody>
      </p:sp>
    </p:spTree>
    <p:extLst>
      <p:ext uri="{BB962C8B-B14F-4D97-AF65-F5344CB8AC3E}">
        <p14:creationId xmlns:p14="http://schemas.microsoft.com/office/powerpoint/2010/main" val="7477321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Esquema</a:t>
            </a:r>
            <a:r>
              <a:rPr lang="en-US" sz="2400" b="1" dirty="0" smtClean="0"/>
              <a:t> </a:t>
            </a:r>
            <a:r>
              <a:rPr lang="en-US" sz="2400" b="1" dirty="0" err="1" smtClean="0"/>
              <a:t>geral</a:t>
            </a:r>
            <a:r>
              <a:rPr lang="en-US" sz="2400" b="1" dirty="0" smtClean="0"/>
              <a:t> </a:t>
            </a:r>
            <a:r>
              <a:rPr lang="en-US" sz="2400" b="1" dirty="0" err="1" smtClean="0"/>
              <a:t>para</a:t>
            </a:r>
            <a:r>
              <a:rPr lang="en-US" sz="2400" b="1" dirty="0" smtClean="0"/>
              <a:t> </a:t>
            </a:r>
            <a:r>
              <a:rPr lang="en-US" sz="2400" b="1" dirty="0" err="1" smtClean="0"/>
              <a:t>apresentação</a:t>
            </a:r>
            <a:r>
              <a:rPr lang="en-US" sz="2400" b="1" dirty="0" smtClean="0"/>
              <a:t> </a:t>
            </a:r>
            <a:br>
              <a:rPr lang="en-US" sz="2400" b="1" dirty="0" smtClean="0"/>
            </a:br>
            <a:r>
              <a:rPr lang="en-US" sz="2400" b="1" dirty="0" smtClean="0"/>
              <a:t>do </a:t>
            </a:r>
            <a:r>
              <a:rPr lang="en-US" sz="2400" b="1" dirty="0" err="1" smtClean="0"/>
              <a:t>pensamento</a:t>
            </a:r>
            <a:r>
              <a:rPr lang="en-US" sz="2400" b="1" dirty="0" smtClean="0"/>
              <a:t> de Henri </a:t>
            </a:r>
            <a:r>
              <a:rPr lang="en-US" sz="2400" b="1" dirty="0" err="1" smtClean="0"/>
              <a:t>Wallon</a:t>
            </a:r>
            <a:endParaRPr lang="en-US" sz="2400" b="1" dirty="0"/>
          </a:p>
        </p:txBody>
      </p:sp>
      <p:sp>
        <p:nvSpPr>
          <p:cNvPr id="3" name="Content Placeholder 2"/>
          <p:cNvSpPr>
            <a:spLocks noGrp="1"/>
          </p:cNvSpPr>
          <p:nvPr>
            <p:ph idx="1"/>
          </p:nvPr>
        </p:nvSpPr>
        <p:spPr>
          <a:xfrm>
            <a:off x="688119" y="1330960"/>
            <a:ext cx="8229600" cy="5025390"/>
          </a:xfrm>
        </p:spPr>
        <p:txBody>
          <a:bodyPr>
            <a:normAutofit fontScale="25000" lnSpcReduction="20000"/>
          </a:bodyPr>
          <a:lstStyle/>
          <a:p>
            <a:pPr marL="457200" indent="-457200">
              <a:buAutoNum type="arabicPeriod"/>
            </a:pPr>
            <a:r>
              <a:rPr lang="en-US" sz="6400" b="1" dirty="0" err="1" smtClean="0"/>
              <a:t>Proposta</a:t>
            </a:r>
            <a:r>
              <a:rPr lang="en-US" sz="6400" dirty="0" smtClean="0"/>
              <a:t>: </a:t>
            </a:r>
            <a:r>
              <a:rPr lang="en-US" sz="6400" dirty="0" err="1">
                <a:solidFill>
                  <a:srgbClr val="FF0000"/>
                </a:solidFill>
              </a:rPr>
              <a:t>Psicogênese</a:t>
            </a:r>
            <a:r>
              <a:rPr lang="en-US" sz="6400" dirty="0">
                <a:solidFill>
                  <a:srgbClr val="FF0000"/>
                </a:solidFill>
              </a:rPr>
              <a:t> da </a:t>
            </a:r>
            <a:r>
              <a:rPr lang="en-US" sz="6400" dirty="0" err="1">
                <a:solidFill>
                  <a:srgbClr val="FF0000"/>
                </a:solidFill>
              </a:rPr>
              <a:t>pessoa</a:t>
            </a:r>
            <a:r>
              <a:rPr lang="en-US" sz="6400" dirty="0">
                <a:solidFill>
                  <a:srgbClr val="FF0000"/>
                </a:solidFill>
              </a:rPr>
              <a:t> </a:t>
            </a:r>
            <a:r>
              <a:rPr lang="en-US" sz="6400" dirty="0" err="1">
                <a:solidFill>
                  <a:srgbClr val="FF0000"/>
                </a:solidFill>
              </a:rPr>
              <a:t>como</a:t>
            </a:r>
            <a:r>
              <a:rPr lang="en-US" sz="6400" dirty="0">
                <a:solidFill>
                  <a:srgbClr val="FF0000"/>
                </a:solidFill>
              </a:rPr>
              <a:t> um </a:t>
            </a:r>
            <a:r>
              <a:rPr lang="en-US" sz="6400" dirty="0" err="1">
                <a:solidFill>
                  <a:srgbClr val="FF0000"/>
                </a:solidFill>
              </a:rPr>
              <a:t>todo</a:t>
            </a:r>
            <a:r>
              <a:rPr lang="en-US" sz="6400" dirty="0">
                <a:solidFill>
                  <a:srgbClr val="FF0000"/>
                </a:solidFill>
              </a:rPr>
              <a:t>, </a:t>
            </a:r>
            <a:r>
              <a:rPr lang="en-US" sz="6400" dirty="0" err="1">
                <a:solidFill>
                  <a:srgbClr val="FF0000"/>
                </a:solidFill>
              </a:rPr>
              <a:t>centrada</a:t>
            </a:r>
            <a:r>
              <a:rPr lang="en-US" sz="6400" dirty="0">
                <a:solidFill>
                  <a:srgbClr val="FF0000"/>
                </a:solidFill>
              </a:rPr>
              <a:t> no </a:t>
            </a:r>
            <a:r>
              <a:rPr lang="en-US" sz="6400" dirty="0" err="1">
                <a:solidFill>
                  <a:srgbClr val="FF0000"/>
                </a:solidFill>
              </a:rPr>
              <a:t>estudo</a:t>
            </a:r>
            <a:r>
              <a:rPr lang="en-US" sz="6400" dirty="0">
                <a:solidFill>
                  <a:srgbClr val="FF0000"/>
                </a:solidFill>
              </a:rPr>
              <a:t> da </a:t>
            </a:r>
            <a:r>
              <a:rPr lang="en-US" sz="6400" dirty="0" err="1">
                <a:solidFill>
                  <a:srgbClr val="FF0000"/>
                </a:solidFill>
              </a:rPr>
              <a:t>construção</a:t>
            </a:r>
            <a:r>
              <a:rPr lang="en-US" sz="6400" dirty="0">
                <a:solidFill>
                  <a:srgbClr val="FF0000"/>
                </a:solidFill>
              </a:rPr>
              <a:t> da </a:t>
            </a:r>
            <a:r>
              <a:rPr lang="en-US" sz="6400" dirty="0" err="1" smtClean="0">
                <a:solidFill>
                  <a:srgbClr val="FF0000"/>
                </a:solidFill>
              </a:rPr>
              <a:t>consciência</a:t>
            </a:r>
            <a:endParaRPr lang="en-US" sz="6400" dirty="0" smtClean="0">
              <a:solidFill>
                <a:srgbClr val="FF0000"/>
              </a:solidFill>
            </a:endParaRPr>
          </a:p>
          <a:p>
            <a:pPr marL="457200" indent="-457200">
              <a:buAutoNum type="arabicPeriod"/>
            </a:pPr>
            <a:endParaRPr lang="en-US" sz="6400" dirty="0" smtClean="0"/>
          </a:p>
          <a:p>
            <a:pPr marL="0" indent="0">
              <a:buNone/>
            </a:pPr>
            <a:r>
              <a:rPr lang="en-US" sz="6400" dirty="0" smtClean="0"/>
              <a:t>2. </a:t>
            </a:r>
            <a:r>
              <a:rPr lang="en-US" sz="6400" b="1" dirty="0" err="1" smtClean="0"/>
              <a:t>Biografia</a:t>
            </a:r>
            <a:r>
              <a:rPr lang="en-US" sz="6400" b="1" dirty="0" smtClean="0"/>
              <a:t> </a:t>
            </a:r>
            <a:r>
              <a:rPr lang="en-US" sz="6400" b="1" dirty="0" err="1" smtClean="0"/>
              <a:t>intelectual</a:t>
            </a:r>
            <a:r>
              <a:rPr lang="en-US" sz="6400" b="1" dirty="0" smtClean="0"/>
              <a:t>: </a:t>
            </a:r>
            <a:r>
              <a:rPr lang="en-US" sz="6400" dirty="0" err="1">
                <a:solidFill>
                  <a:srgbClr val="008000"/>
                </a:solidFill>
              </a:rPr>
              <a:t>estudo</a:t>
            </a:r>
            <a:r>
              <a:rPr lang="en-US" sz="6400" dirty="0">
                <a:solidFill>
                  <a:srgbClr val="008000"/>
                </a:solidFill>
              </a:rPr>
              <a:t> </a:t>
            </a:r>
            <a:r>
              <a:rPr lang="en-US" sz="6400" dirty="0"/>
              <a:t>(</a:t>
            </a:r>
            <a:r>
              <a:rPr lang="en-US" sz="6400" dirty="0">
                <a:solidFill>
                  <a:srgbClr val="FF0000"/>
                </a:solidFill>
              </a:rPr>
              <a:t>ENS, </a:t>
            </a:r>
            <a:r>
              <a:rPr lang="en-US" sz="6400" dirty="0" err="1">
                <a:solidFill>
                  <a:srgbClr val="FF0000"/>
                </a:solidFill>
              </a:rPr>
              <a:t>medicina</a:t>
            </a:r>
            <a:r>
              <a:rPr lang="en-US" sz="6400" dirty="0">
                <a:solidFill>
                  <a:srgbClr val="FF0000"/>
                </a:solidFill>
              </a:rPr>
              <a:t> e </a:t>
            </a:r>
            <a:r>
              <a:rPr lang="en-US" sz="6400" dirty="0" err="1">
                <a:solidFill>
                  <a:srgbClr val="FF0000"/>
                </a:solidFill>
              </a:rPr>
              <a:t>filosofia</a:t>
            </a:r>
            <a:r>
              <a:rPr lang="en-US" sz="6400" dirty="0">
                <a:solidFill>
                  <a:srgbClr val="FF0000"/>
                </a:solidFill>
              </a:rPr>
              <a:t>, </a:t>
            </a:r>
            <a:r>
              <a:rPr lang="en-US" sz="6400" dirty="0" err="1">
                <a:solidFill>
                  <a:srgbClr val="FF0000"/>
                </a:solidFill>
              </a:rPr>
              <a:t>influência</a:t>
            </a:r>
            <a:r>
              <a:rPr lang="en-US" sz="6400" dirty="0">
                <a:solidFill>
                  <a:srgbClr val="FF0000"/>
                </a:solidFill>
              </a:rPr>
              <a:t> de Levy-</a:t>
            </a:r>
            <a:r>
              <a:rPr lang="en-US" sz="6400" dirty="0" err="1">
                <a:solidFill>
                  <a:srgbClr val="FF0000"/>
                </a:solidFill>
              </a:rPr>
              <a:t>Bruhl</a:t>
            </a:r>
            <a:r>
              <a:rPr lang="en-US" sz="6400" dirty="0">
                <a:solidFill>
                  <a:srgbClr val="FF0000"/>
                </a:solidFill>
              </a:rPr>
              <a:t>)</a:t>
            </a:r>
          </a:p>
          <a:p>
            <a:pPr marL="0" indent="0">
              <a:buNone/>
            </a:pPr>
            <a:r>
              <a:rPr lang="en-US" sz="6400" dirty="0">
                <a:solidFill>
                  <a:srgbClr val="FF0000"/>
                </a:solidFill>
              </a:rPr>
              <a:t>	</a:t>
            </a:r>
            <a:r>
              <a:rPr lang="en-US" sz="6400" dirty="0" err="1">
                <a:solidFill>
                  <a:srgbClr val="008000"/>
                </a:solidFill>
              </a:rPr>
              <a:t>trabalho</a:t>
            </a:r>
            <a:r>
              <a:rPr lang="en-US" sz="6400" dirty="0">
                <a:solidFill>
                  <a:srgbClr val="008000"/>
                </a:solidFill>
              </a:rPr>
              <a:t> </a:t>
            </a:r>
            <a:r>
              <a:rPr lang="en-US" sz="6400" dirty="0"/>
              <a:t>(</a:t>
            </a:r>
            <a:r>
              <a:rPr lang="en-US" sz="6400" dirty="0">
                <a:solidFill>
                  <a:srgbClr val="FF0000"/>
                </a:solidFill>
              </a:rPr>
              <a:t>com </a:t>
            </a:r>
            <a:r>
              <a:rPr lang="en-US" sz="6400" dirty="0" err="1">
                <a:solidFill>
                  <a:srgbClr val="FF0000"/>
                </a:solidFill>
              </a:rPr>
              <a:t>crianças-deficiências</a:t>
            </a:r>
            <a:r>
              <a:rPr lang="en-US" sz="6400" dirty="0">
                <a:solidFill>
                  <a:srgbClr val="FF0000"/>
                </a:solidFill>
              </a:rPr>
              <a:t>, </a:t>
            </a:r>
            <a:r>
              <a:rPr lang="en-US" sz="6400" dirty="0" err="1">
                <a:solidFill>
                  <a:srgbClr val="FF0000"/>
                </a:solidFill>
              </a:rPr>
              <a:t>lesões-adultos</a:t>
            </a:r>
            <a:r>
              <a:rPr lang="en-US" sz="6400" dirty="0">
                <a:solidFill>
                  <a:srgbClr val="FF0000"/>
                </a:solidFill>
              </a:rPr>
              <a:t>, </a:t>
            </a:r>
            <a:r>
              <a:rPr lang="en-US" sz="6400" dirty="0" err="1">
                <a:solidFill>
                  <a:srgbClr val="FF0000"/>
                </a:solidFill>
              </a:rPr>
              <a:t>pesquisador</a:t>
            </a:r>
            <a:r>
              <a:rPr lang="en-US" sz="6400" dirty="0">
                <a:solidFill>
                  <a:srgbClr val="FF0000"/>
                </a:solidFill>
              </a:rPr>
              <a:t> da </a:t>
            </a:r>
            <a:r>
              <a:rPr lang="en-US" sz="6400" dirty="0" err="1">
                <a:solidFill>
                  <a:srgbClr val="FF0000"/>
                </a:solidFill>
              </a:rPr>
              <a:t>Psic</a:t>
            </a:r>
            <a:r>
              <a:rPr lang="en-US" sz="6400" dirty="0">
                <a:solidFill>
                  <a:srgbClr val="FF0000"/>
                </a:solidFill>
              </a:rPr>
              <a:t>/ </a:t>
            </a:r>
            <a:r>
              <a:rPr lang="en-US" sz="6400" dirty="0" err="1">
                <a:solidFill>
                  <a:srgbClr val="FF0000"/>
                </a:solidFill>
              </a:rPr>
              <a:t>Criança</a:t>
            </a:r>
            <a:r>
              <a:rPr lang="en-US" sz="6400" dirty="0">
                <a:solidFill>
                  <a:srgbClr val="FF0000"/>
                </a:solidFill>
              </a:rPr>
              <a:t>)</a:t>
            </a:r>
          </a:p>
          <a:p>
            <a:pPr marL="0" indent="0" algn="just">
              <a:buNone/>
            </a:pPr>
            <a:r>
              <a:rPr lang="en-US" sz="6400" dirty="0" smtClean="0"/>
              <a:t>        </a:t>
            </a:r>
            <a:r>
              <a:rPr lang="en-US" sz="6400" dirty="0" err="1">
                <a:solidFill>
                  <a:srgbClr val="008000"/>
                </a:solidFill>
              </a:rPr>
              <a:t>atuação</a:t>
            </a:r>
            <a:r>
              <a:rPr lang="en-US" sz="6400" dirty="0">
                <a:solidFill>
                  <a:srgbClr val="008000"/>
                </a:solidFill>
              </a:rPr>
              <a:t> </a:t>
            </a:r>
            <a:r>
              <a:rPr lang="en-US" sz="6400" dirty="0" err="1">
                <a:solidFill>
                  <a:srgbClr val="008000"/>
                </a:solidFill>
              </a:rPr>
              <a:t>política</a:t>
            </a:r>
            <a:r>
              <a:rPr lang="en-US" sz="6400" dirty="0">
                <a:solidFill>
                  <a:srgbClr val="008000"/>
                </a:solidFill>
              </a:rPr>
              <a:t> </a:t>
            </a:r>
            <a:r>
              <a:rPr lang="en-US" sz="6400" dirty="0">
                <a:solidFill>
                  <a:srgbClr val="FF0000"/>
                </a:solidFill>
              </a:rPr>
              <a:t>(</a:t>
            </a:r>
            <a:r>
              <a:rPr lang="en-US" sz="6400" dirty="0" err="1">
                <a:solidFill>
                  <a:srgbClr val="FF0000"/>
                </a:solidFill>
              </a:rPr>
              <a:t>resistência</a:t>
            </a:r>
            <a:r>
              <a:rPr lang="en-US" sz="6400" dirty="0">
                <a:solidFill>
                  <a:srgbClr val="FF0000"/>
                </a:solidFill>
              </a:rPr>
              <a:t> </a:t>
            </a:r>
            <a:r>
              <a:rPr lang="en-US" sz="6400" dirty="0" err="1">
                <a:solidFill>
                  <a:srgbClr val="FF0000"/>
                </a:solidFill>
              </a:rPr>
              <a:t>francesa</a:t>
            </a:r>
            <a:r>
              <a:rPr lang="en-US" sz="6400" dirty="0">
                <a:solidFill>
                  <a:srgbClr val="FF0000"/>
                </a:solidFill>
              </a:rPr>
              <a:t>, </a:t>
            </a:r>
            <a:r>
              <a:rPr lang="en-US" sz="6400" dirty="0" err="1">
                <a:solidFill>
                  <a:srgbClr val="FF0000"/>
                </a:solidFill>
              </a:rPr>
              <a:t>plano</a:t>
            </a:r>
            <a:r>
              <a:rPr lang="en-US" sz="6400" dirty="0">
                <a:solidFill>
                  <a:srgbClr val="FF0000"/>
                </a:solidFill>
              </a:rPr>
              <a:t> </a:t>
            </a:r>
            <a:r>
              <a:rPr lang="en-US" sz="6400" dirty="0" err="1">
                <a:solidFill>
                  <a:srgbClr val="FF0000"/>
                </a:solidFill>
              </a:rPr>
              <a:t>Langevin-Wallon</a:t>
            </a:r>
            <a:r>
              <a:rPr lang="en-US" sz="6400" dirty="0">
                <a:solidFill>
                  <a:srgbClr val="FF0000"/>
                </a:solidFill>
              </a:rPr>
              <a:t>)</a:t>
            </a:r>
          </a:p>
          <a:p>
            <a:pPr marL="0" indent="0" algn="just">
              <a:buNone/>
            </a:pPr>
            <a:endParaRPr lang="en-US" sz="6400" dirty="0" smtClean="0"/>
          </a:p>
          <a:p>
            <a:pPr marL="0" indent="0" algn="just">
              <a:buNone/>
            </a:pPr>
            <a:r>
              <a:rPr lang="en-US" sz="6400" dirty="0" smtClean="0"/>
              <a:t>3. </a:t>
            </a:r>
            <a:r>
              <a:rPr lang="en-US" sz="6400" b="1" dirty="0" err="1" smtClean="0"/>
              <a:t>Fundamentos</a:t>
            </a:r>
            <a:r>
              <a:rPr lang="en-US" sz="6400" b="1" dirty="0" smtClean="0"/>
              <a:t>: </a:t>
            </a:r>
            <a:r>
              <a:rPr lang="en-US" sz="6400" dirty="0" smtClean="0">
                <a:solidFill>
                  <a:srgbClr val="FF0000"/>
                </a:solidFill>
              </a:rPr>
              <a:t>o </a:t>
            </a:r>
            <a:r>
              <a:rPr lang="en-US" sz="6400" dirty="0" err="1">
                <a:solidFill>
                  <a:srgbClr val="FF0000"/>
                </a:solidFill>
              </a:rPr>
              <a:t>ser</a:t>
            </a:r>
            <a:r>
              <a:rPr lang="en-US" sz="6400" dirty="0">
                <a:solidFill>
                  <a:srgbClr val="FF0000"/>
                </a:solidFill>
              </a:rPr>
              <a:t> </a:t>
            </a:r>
            <a:r>
              <a:rPr lang="en-US" sz="6400" dirty="0" err="1">
                <a:solidFill>
                  <a:srgbClr val="FF0000"/>
                </a:solidFill>
              </a:rPr>
              <a:t>humano</a:t>
            </a:r>
            <a:r>
              <a:rPr lang="en-US" sz="6400" dirty="0">
                <a:solidFill>
                  <a:srgbClr val="FF0000"/>
                </a:solidFill>
              </a:rPr>
              <a:t> </a:t>
            </a:r>
            <a:r>
              <a:rPr lang="en-US" sz="6400" dirty="0" err="1">
                <a:solidFill>
                  <a:srgbClr val="FF0000"/>
                </a:solidFill>
              </a:rPr>
              <a:t>é</a:t>
            </a:r>
            <a:r>
              <a:rPr lang="en-US" sz="6400" dirty="0">
                <a:solidFill>
                  <a:srgbClr val="FF0000"/>
                </a:solidFill>
              </a:rPr>
              <a:t> </a:t>
            </a:r>
            <a:r>
              <a:rPr lang="en-US" sz="6400" dirty="0" err="1">
                <a:solidFill>
                  <a:srgbClr val="FF0000"/>
                </a:solidFill>
              </a:rPr>
              <a:t>indissociavelmente</a:t>
            </a:r>
            <a:r>
              <a:rPr lang="en-US" sz="6400" dirty="0">
                <a:solidFill>
                  <a:srgbClr val="FF0000"/>
                </a:solidFill>
              </a:rPr>
              <a:t> </a:t>
            </a:r>
            <a:r>
              <a:rPr lang="en-US" sz="6400" dirty="0" err="1">
                <a:solidFill>
                  <a:srgbClr val="FF0000"/>
                </a:solidFill>
              </a:rPr>
              <a:t>biológico</a:t>
            </a:r>
            <a:r>
              <a:rPr lang="en-US" sz="6400" dirty="0">
                <a:solidFill>
                  <a:srgbClr val="FF0000"/>
                </a:solidFill>
              </a:rPr>
              <a:t> e </a:t>
            </a:r>
            <a:r>
              <a:rPr lang="en-US" sz="6400" dirty="0" smtClean="0">
                <a:solidFill>
                  <a:srgbClr val="FF0000"/>
                </a:solidFill>
              </a:rPr>
              <a:t>social; </a:t>
            </a:r>
          </a:p>
          <a:p>
            <a:pPr marL="0" indent="0" algn="just">
              <a:buNone/>
            </a:pPr>
            <a:r>
              <a:rPr lang="en-US" sz="6400" dirty="0">
                <a:solidFill>
                  <a:srgbClr val="FF0000"/>
                </a:solidFill>
              </a:rPr>
              <a:t>	</a:t>
            </a:r>
            <a:r>
              <a:rPr lang="en-US" sz="6400" dirty="0" err="1" smtClean="0">
                <a:solidFill>
                  <a:srgbClr val="FF0000"/>
                </a:solidFill>
              </a:rPr>
              <a:t>perspectiva</a:t>
            </a:r>
            <a:r>
              <a:rPr lang="en-US" sz="6400" dirty="0" smtClean="0">
                <a:solidFill>
                  <a:srgbClr val="FF0000"/>
                </a:solidFill>
              </a:rPr>
              <a:t> </a:t>
            </a:r>
            <a:r>
              <a:rPr lang="en-US" sz="6400" dirty="0" err="1" smtClean="0">
                <a:solidFill>
                  <a:srgbClr val="FF0000"/>
                </a:solidFill>
              </a:rPr>
              <a:t>materialista-dialética</a:t>
            </a:r>
            <a:r>
              <a:rPr lang="en-US" sz="6400" dirty="0" smtClean="0">
                <a:solidFill>
                  <a:srgbClr val="FF0000"/>
                </a:solidFill>
              </a:rPr>
              <a:t>; </a:t>
            </a:r>
          </a:p>
          <a:p>
            <a:pPr marL="0" indent="0" algn="just">
              <a:buNone/>
            </a:pPr>
            <a:r>
              <a:rPr lang="en-US" sz="6400" dirty="0">
                <a:solidFill>
                  <a:srgbClr val="FF0000"/>
                </a:solidFill>
              </a:rPr>
              <a:t>	</a:t>
            </a:r>
            <a:r>
              <a:rPr lang="en-US" sz="6400" dirty="0" smtClean="0">
                <a:solidFill>
                  <a:srgbClr val="FF0000"/>
                </a:solidFill>
              </a:rPr>
              <a:t>o </a:t>
            </a:r>
            <a:r>
              <a:rPr lang="en-US" sz="6400" dirty="0" err="1" smtClean="0">
                <a:solidFill>
                  <a:srgbClr val="FF0000"/>
                </a:solidFill>
              </a:rPr>
              <a:t>afeto</a:t>
            </a:r>
            <a:r>
              <a:rPr lang="en-US" sz="6400" dirty="0" smtClean="0">
                <a:solidFill>
                  <a:srgbClr val="FF0000"/>
                </a:solidFill>
              </a:rPr>
              <a:t> </a:t>
            </a:r>
            <a:r>
              <a:rPr lang="en-US" sz="6400" dirty="0" err="1" smtClean="0">
                <a:solidFill>
                  <a:srgbClr val="FF0000"/>
                </a:solidFill>
              </a:rPr>
              <a:t>é</a:t>
            </a:r>
            <a:r>
              <a:rPr lang="en-US" sz="6400" dirty="0" smtClean="0">
                <a:solidFill>
                  <a:srgbClr val="FF0000"/>
                </a:solidFill>
              </a:rPr>
              <a:t> o </a:t>
            </a:r>
            <a:r>
              <a:rPr lang="en-US" sz="6400" dirty="0" err="1" smtClean="0">
                <a:solidFill>
                  <a:srgbClr val="FF0000"/>
                </a:solidFill>
              </a:rPr>
              <a:t>elemento</a:t>
            </a:r>
            <a:r>
              <a:rPr lang="en-US" sz="6400" dirty="0" smtClean="0">
                <a:solidFill>
                  <a:srgbClr val="FF0000"/>
                </a:solidFill>
              </a:rPr>
              <a:t> </a:t>
            </a:r>
            <a:r>
              <a:rPr lang="en-US" sz="6400" dirty="0" err="1" smtClean="0">
                <a:solidFill>
                  <a:srgbClr val="FF0000"/>
                </a:solidFill>
              </a:rPr>
              <a:t>mediador</a:t>
            </a:r>
            <a:r>
              <a:rPr lang="en-US" sz="6400" dirty="0" smtClean="0">
                <a:solidFill>
                  <a:srgbClr val="FF0000"/>
                </a:solidFill>
              </a:rPr>
              <a:t> da </a:t>
            </a:r>
            <a:r>
              <a:rPr lang="en-US" sz="6400" dirty="0" err="1" smtClean="0">
                <a:solidFill>
                  <a:srgbClr val="FF0000"/>
                </a:solidFill>
              </a:rPr>
              <a:t>construção</a:t>
            </a:r>
            <a:r>
              <a:rPr lang="en-US" sz="6400" dirty="0" smtClean="0">
                <a:solidFill>
                  <a:srgbClr val="FF0000"/>
                </a:solidFill>
              </a:rPr>
              <a:t> da </a:t>
            </a:r>
            <a:r>
              <a:rPr lang="en-US" sz="6400" dirty="0" err="1" smtClean="0">
                <a:solidFill>
                  <a:srgbClr val="FF0000"/>
                </a:solidFill>
              </a:rPr>
              <a:t>pessoa</a:t>
            </a:r>
            <a:endParaRPr lang="en-US" sz="6400" dirty="0" smtClean="0">
              <a:solidFill>
                <a:srgbClr val="FF0000"/>
              </a:solidFill>
            </a:endParaRPr>
          </a:p>
          <a:p>
            <a:pPr marL="0" indent="0" algn="just">
              <a:buNone/>
            </a:pPr>
            <a:r>
              <a:rPr lang="en-US" sz="7200" dirty="0">
                <a:solidFill>
                  <a:srgbClr val="FF0000"/>
                </a:solidFill>
              </a:rPr>
              <a:t>	</a:t>
            </a:r>
            <a:endParaRPr lang="en-US" sz="7200" dirty="0" smtClean="0">
              <a:solidFill>
                <a:srgbClr val="FF0000"/>
              </a:solidFill>
            </a:endParaRPr>
          </a:p>
          <a:p>
            <a:pPr marL="0" indent="0" algn="just">
              <a:buNone/>
            </a:pPr>
            <a:r>
              <a:rPr lang="en-US" sz="6400" dirty="0" smtClean="0"/>
              <a:t>4. </a:t>
            </a:r>
            <a:r>
              <a:rPr lang="en-US" sz="6400" b="1" dirty="0" err="1" smtClean="0"/>
              <a:t>Aspectos</a:t>
            </a:r>
            <a:r>
              <a:rPr lang="en-US" sz="6400" b="1" dirty="0" smtClean="0"/>
              <a:t> </a:t>
            </a:r>
            <a:r>
              <a:rPr lang="en-US" sz="6400" b="1" dirty="0" err="1" smtClean="0"/>
              <a:t>Gerais</a:t>
            </a:r>
            <a:r>
              <a:rPr lang="en-US" sz="6400" b="1" dirty="0" smtClean="0"/>
              <a:t>: </a:t>
            </a:r>
            <a:endParaRPr lang="en-US" sz="6400" b="1" dirty="0"/>
          </a:p>
          <a:p>
            <a:pPr marL="0" indent="0" algn="just">
              <a:buNone/>
            </a:pPr>
            <a:r>
              <a:rPr lang="en-US" sz="6400" b="1" dirty="0" smtClean="0">
                <a:solidFill>
                  <a:srgbClr val="FF0000"/>
                </a:solidFill>
              </a:rPr>
              <a:t>	</a:t>
            </a:r>
            <a:r>
              <a:rPr lang="en-US" sz="6400" dirty="0" err="1" smtClean="0">
                <a:solidFill>
                  <a:srgbClr val="FF0000"/>
                </a:solidFill>
              </a:rPr>
              <a:t>Psicogênese</a:t>
            </a:r>
            <a:r>
              <a:rPr lang="en-US" sz="6400" dirty="0" smtClean="0">
                <a:solidFill>
                  <a:srgbClr val="FF0000"/>
                </a:solidFill>
              </a:rPr>
              <a:t> </a:t>
            </a:r>
            <a:r>
              <a:rPr lang="en-US" sz="6400" dirty="0">
                <a:solidFill>
                  <a:srgbClr val="FF0000"/>
                </a:solidFill>
              </a:rPr>
              <a:t>da </a:t>
            </a:r>
            <a:r>
              <a:rPr lang="en-US" sz="6400" dirty="0" err="1">
                <a:solidFill>
                  <a:srgbClr val="FF0000"/>
                </a:solidFill>
              </a:rPr>
              <a:t>pessoa</a:t>
            </a:r>
            <a:r>
              <a:rPr lang="en-US" sz="6400" dirty="0">
                <a:solidFill>
                  <a:srgbClr val="FF0000"/>
                </a:solidFill>
              </a:rPr>
              <a:t> </a:t>
            </a:r>
            <a:r>
              <a:rPr lang="en-US" sz="6400" dirty="0" err="1">
                <a:solidFill>
                  <a:srgbClr val="FF0000"/>
                </a:solidFill>
              </a:rPr>
              <a:t>como</a:t>
            </a:r>
            <a:r>
              <a:rPr lang="en-US" sz="6400" dirty="0">
                <a:solidFill>
                  <a:srgbClr val="FF0000"/>
                </a:solidFill>
              </a:rPr>
              <a:t> um </a:t>
            </a:r>
            <a:r>
              <a:rPr lang="en-US" sz="6400" dirty="0" err="1">
                <a:solidFill>
                  <a:srgbClr val="FF0000"/>
                </a:solidFill>
              </a:rPr>
              <a:t>todo</a:t>
            </a:r>
            <a:r>
              <a:rPr lang="en-US" sz="6400" dirty="0">
                <a:solidFill>
                  <a:srgbClr val="FF0000"/>
                </a:solidFill>
              </a:rPr>
              <a:t> (</a:t>
            </a:r>
            <a:r>
              <a:rPr lang="en-US" sz="6400" dirty="0" err="1">
                <a:solidFill>
                  <a:srgbClr val="FF0000"/>
                </a:solidFill>
              </a:rPr>
              <a:t>biologia</a:t>
            </a:r>
            <a:r>
              <a:rPr lang="en-US" sz="6400" dirty="0">
                <a:solidFill>
                  <a:srgbClr val="FF0000"/>
                </a:solidFill>
              </a:rPr>
              <a:t>, </a:t>
            </a:r>
            <a:r>
              <a:rPr lang="en-US" sz="6400" dirty="0" err="1">
                <a:solidFill>
                  <a:srgbClr val="FF0000"/>
                </a:solidFill>
              </a:rPr>
              <a:t>indivíduo</a:t>
            </a:r>
            <a:r>
              <a:rPr lang="en-US" sz="6400" dirty="0">
                <a:solidFill>
                  <a:srgbClr val="FF0000"/>
                </a:solidFill>
              </a:rPr>
              <a:t>, </a:t>
            </a:r>
            <a:r>
              <a:rPr lang="en-US" sz="6400" dirty="0" err="1">
                <a:solidFill>
                  <a:srgbClr val="FF0000"/>
                </a:solidFill>
              </a:rPr>
              <a:t>inteligência-afeto</a:t>
            </a:r>
            <a:r>
              <a:rPr lang="en-US" sz="6400" dirty="0">
                <a:solidFill>
                  <a:srgbClr val="FF0000"/>
                </a:solidFill>
              </a:rPr>
              <a:t>, </a:t>
            </a:r>
            <a:r>
              <a:rPr lang="en-US" sz="6400" dirty="0" err="1">
                <a:solidFill>
                  <a:srgbClr val="FF0000"/>
                </a:solidFill>
              </a:rPr>
              <a:t>meio</a:t>
            </a:r>
            <a:r>
              <a:rPr lang="en-US" sz="6400" dirty="0">
                <a:solidFill>
                  <a:srgbClr val="FF0000"/>
                </a:solidFill>
              </a:rPr>
              <a:t>)</a:t>
            </a:r>
          </a:p>
          <a:p>
            <a:pPr marL="0" indent="0">
              <a:buNone/>
            </a:pPr>
            <a:r>
              <a:rPr lang="en-US" sz="6400" dirty="0">
                <a:solidFill>
                  <a:srgbClr val="FF0000"/>
                </a:solidFill>
              </a:rPr>
              <a:t>	Campos de </a:t>
            </a:r>
            <a:r>
              <a:rPr lang="en-US" sz="6400" dirty="0" err="1">
                <a:solidFill>
                  <a:srgbClr val="FF0000"/>
                </a:solidFill>
              </a:rPr>
              <a:t>estudo</a:t>
            </a:r>
            <a:r>
              <a:rPr lang="en-US" sz="6400" dirty="0">
                <a:solidFill>
                  <a:srgbClr val="FF0000"/>
                </a:solidFill>
              </a:rPr>
              <a:t>: (</a:t>
            </a:r>
            <a:r>
              <a:rPr lang="en-US" sz="6400" dirty="0" err="1">
                <a:solidFill>
                  <a:srgbClr val="FF0000"/>
                </a:solidFill>
              </a:rPr>
              <a:t>movimento</a:t>
            </a:r>
            <a:r>
              <a:rPr lang="en-US" sz="6400" dirty="0">
                <a:solidFill>
                  <a:srgbClr val="FF0000"/>
                </a:solidFill>
              </a:rPr>
              <a:t>, </a:t>
            </a:r>
            <a:r>
              <a:rPr lang="en-US" sz="6400" dirty="0" err="1">
                <a:solidFill>
                  <a:srgbClr val="FF0000"/>
                </a:solidFill>
              </a:rPr>
              <a:t>emoção-inteligência</a:t>
            </a:r>
            <a:r>
              <a:rPr lang="en-US" sz="6400" dirty="0">
                <a:solidFill>
                  <a:srgbClr val="FF0000"/>
                </a:solidFill>
              </a:rPr>
              <a:t>, </a:t>
            </a:r>
            <a:r>
              <a:rPr lang="en-US" sz="6400" dirty="0" err="1">
                <a:solidFill>
                  <a:srgbClr val="FF0000"/>
                </a:solidFill>
              </a:rPr>
              <a:t>indivíduo</a:t>
            </a:r>
            <a:r>
              <a:rPr lang="en-US" sz="6400" dirty="0">
                <a:solidFill>
                  <a:srgbClr val="FF0000"/>
                </a:solidFill>
              </a:rPr>
              <a:t>, </a:t>
            </a:r>
            <a:r>
              <a:rPr lang="en-US" sz="6400" dirty="0" err="1" smtClean="0">
                <a:solidFill>
                  <a:srgbClr val="FF0000"/>
                </a:solidFill>
              </a:rPr>
              <a:t>relação</a:t>
            </a:r>
            <a:r>
              <a:rPr lang="en-US" sz="6400" dirty="0" smtClean="0">
                <a:solidFill>
                  <a:srgbClr val="FF0000"/>
                </a:solidFill>
              </a:rPr>
              <a:t>-outro</a:t>
            </a:r>
            <a:r>
              <a:rPr lang="en-US" sz="6400" dirty="0">
                <a:solidFill>
                  <a:srgbClr val="FF0000"/>
                </a:solidFill>
              </a:rPr>
              <a:t>)</a:t>
            </a:r>
          </a:p>
          <a:p>
            <a:pPr marL="0" indent="0">
              <a:buNone/>
            </a:pPr>
            <a:r>
              <a:rPr lang="en-US" sz="6400" dirty="0">
                <a:solidFill>
                  <a:srgbClr val="FF0000"/>
                </a:solidFill>
                <a:sym typeface="Wingdings"/>
              </a:rPr>
              <a:t>	</a:t>
            </a:r>
            <a:r>
              <a:rPr lang="en-US" sz="6400" dirty="0" err="1">
                <a:solidFill>
                  <a:srgbClr val="FF0000"/>
                </a:solidFill>
                <a:sym typeface="Wingdings"/>
              </a:rPr>
              <a:t>Mediação</a:t>
            </a:r>
            <a:r>
              <a:rPr lang="en-US" sz="6400" dirty="0">
                <a:solidFill>
                  <a:srgbClr val="FF0000"/>
                </a:solidFill>
                <a:sym typeface="Wingdings"/>
              </a:rPr>
              <a:t> </a:t>
            </a:r>
            <a:r>
              <a:rPr lang="en-US" sz="6400" dirty="0" err="1">
                <a:solidFill>
                  <a:srgbClr val="FF0000"/>
                </a:solidFill>
                <a:sym typeface="Wingdings"/>
              </a:rPr>
              <a:t>pela</a:t>
            </a:r>
            <a:r>
              <a:rPr lang="en-US" sz="6400" dirty="0">
                <a:solidFill>
                  <a:srgbClr val="FF0000"/>
                </a:solidFill>
                <a:sym typeface="Wingdings"/>
              </a:rPr>
              <a:t> </a:t>
            </a:r>
            <a:r>
              <a:rPr lang="en-US" sz="6400" dirty="0" err="1" smtClean="0">
                <a:solidFill>
                  <a:srgbClr val="FF0000"/>
                </a:solidFill>
                <a:sym typeface="Wingdings"/>
              </a:rPr>
              <a:t>linguagem</a:t>
            </a:r>
            <a:r>
              <a:rPr lang="en-US" sz="6400" dirty="0">
                <a:solidFill>
                  <a:srgbClr val="FF0000"/>
                </a:solidFill>
                <a:sym typeface="Wingdings"/>
              </a:rPr>
              <a:t>; </a:t>
            </a:r>
            <a:r>
              <a:rPr lang="en-US" sz="6400" dirty="0" err="1" smtClean="0">
                <a:solidFill>
                  <a:srgbClr val="FF0000"/>
                </a:solidFill>
                <a:sym typeface="Wingdings"/>
              </a:rPr>
              <a:t>mediação</a:t>
            </a:r>
            <a:r>
              <a:rPr lang="en-US" sz="6400" dirty="0" smtClean="0">
                <a:solidFill>
                  <a:srgbClr val="FF0000"/>
                </a:solidFill>
                <a:sym typeface="Wingdings"/>
              </a:rPr>
              <a:t> do </a:t>
            </a:r>
            <a:r>
              <a:rPr lang="en-US" sz="6400" dirty="0" err="1" smtClean="0">
                <a:solidFill>
                  <a:srgbClr val="FF0000"/>
                </a:solidFill>
                <a:sym typeface="Wingdings"/>
              </a:rPr>
              <a:t>afeto</a:t>
            </a:r>
            <a:r>
              <a:rPr lang="en-US" sz="6400" dirty="0">
                <a:solidFill>
                  <a:srgbClr val="FF0000"/>
                </a:solidFill>
                <a:sym typeface="Wingdings"/>
              </a:rPr>
              <a:t>; </a:t>
            </a:r>
            <a:r>
              <a:rPr lang="en-US" sz="6400" dirty="0" err="1">
                <a:solidFill>
                  <a:srgbClr val="FF0000"/>
                </a:solidFill>
                <a:sym typeface="Wingdings"/>
              </a:rPr>
              <a:t>não-linearidade</a:t>
            </a:r>
            <a:r>
              <a:rPr lang="en-US" sz="6400" dirty="0">
                <a:solidFill>
                  <a:srgbClr val="FF0000"/>
                </a:solidFill>
                <a:sym typeface="Wingdings"/>
              </a:rPr>
              <a:t>, </a:t>
            </a:r>
            <a:r>
              <a:rPr lang="en-US" sz="6400" dirty="0" err="1" smtClean="0">
                <a:solidFill>
                  <a:srgbClr val="FF0000"/>
                </a:solidFill>
                <a:sym typeface="Wingdings"/>
              </a:rPr>
              <a:t>crise</a:t>
            </a:r>
            <a:r>
              <a:rPr lang="en-US" sz="6400" dirty="0" smtClean="0">
                <a:solidFill>
                  <a:srgbClr val="FF0000"/>
                </a:solidFill>
                <a:sym typeface="Wingdings"/>
              </a:rPr>
              <a:t> </a:t>
            </a:r>
            <a:r>
              <a:rPr lang="en-US" sz="6400" dirty="0" err="1" smtClean="0">
                <a:solidFill>
                  <a:srgbClr val="FF0000"/>
                </a:solidFill>
                <a:sym typeface="Wingdings"/>
              </a:rPr>
              <a:t>como</a:t>
            </a:r>
            <a:r>
              <a:rPr lang="en-US" sz="6400" dirty="0" smtClean="0">
                <a:solidFill>
                  <a:srgbClr val="FF0000"/>
                </a:solidFill>
                <a:sym typeface="Wingdings"/>
              </a:rPr>
              <a:t> </a:t>
            </a:r>
            <a:r>
              <a:rPr lang="en-US" sz="6400" dirty="0" err="1" smtClean="0">
                <a:solidFill>
                  <a:srgbClr val="FF0000"/>
                </a:solidFill>
                <a:sym typeface="Wingdings"/>
              </a:rPr>
              <a:t>propulsor</a:t>
            </a:r>
            <a:endParaRPr lang="en-US" sz="6400" dirty="0">
              <a:solidFill>
                <a:srgbClr val="FF0000"/>
              </a:solidFill>
            </a:endParaRPr>
          </a:p>
          <a:p>
            <a:pPr marL="0" indent="0">
              <a:buNone/>
            </a:pPr>
            <a:r>
              <a:rPr lang="en-US" sz="6400" dirty="0">
                <a:solidFill>
                  <a:srgbClr val="FF0000"/>
                </a:solidFill>
              </a:rPr>
              <a:t>	</a:t>
            </a:r>
            <a:r>
              <a:rPr lang="en-US" sz="6400" dirty="0" err="1">
                <a:solidFill>
                  <a:srgbClr val="FF0000"/>
                </a:solidFill>
              </a:rPr>
              <a:t>Estágios</a:t>
            </a:r>
            <a:r>
              <a:rPr lang="en-US" sz="6400" dirty="0">
                <a:solidFill>
                  <a:srgbClr val="FF0000"/>
                </a:solidFill>
              </a:rPr>
              <a:t> do </a:t>
            </a:r>
            <a:r>
              <a:rPr lang="en-US" sz="6400" dirty="0" err="1" smtClean="0">
                <a:solidFill>
                  <a:srgbClr val="FF0000"/>
                </a:solidFill>
              </a:rPr>
              <a:t>desenvolvimento</a:t>
            </a:r>
            <a:endParaRPr lang="en-US" sz="6400" dirty="0" smtClean="0">
              <a:solidFill>
                <a:srgbClr val="FF0000"/>
              </a:solidFill>
            </a:endParaRPr>
          </a:p>
          <a:p>
            <a:pPr marL="0" indent="0">
              <a:buNone/>
            </a:pPr>
            <a:r>
              <a:rPr lang="en-US" sz="7200" dirty="0">
                <a:solidFill>
                  <a:srgbClr val="FF0000"/>
                </a:solidFill>
              </a:rPr>
              <a:t>	</a:t>
            </a:r>
            <a:r>
              <a:rPr lang="en-US" sz="7200" dirty="0" smtClean="0">
                <a:solidFill>
                  <a:srgbClr val="FF0000"/>
                </a:solidFill>
              </a:rPr>
              <a:t>		</a:t>
            </a:r>
            <a:r>
              <a:rPr lang="en-US" sz="5600" dirty="0" err="1" smtClean="0">
                <a:solidFill>
                  <a:srgbClr val="FF0000"/>
                </a:solidFill>
              </a:rPr>
              <a:t>Impulsivo</a:t>
            </a:r>
            <a:r>
              <a:rPr lang="en-US" sz="5600" dirty="0" err="1">
                <a:solidFill>
                  <a:srgbClr val="FF0000"/>
                </a:solidFill>
              </a:rPr>
              <a:t>-emocional</a:t>
            </a:r>
            <a:r>
              <a:rPr lang="en-US" sz="5600" dirty="0">
                <a:solidFill>
                  <a:srgbClr val="FF0000"/>
                </a:solidFill>
              </a:rPr>
              <a:t> (0-1 </a:t>
            </a:r>
            <a:r>
              <a:rPr lang="en-US" sz="5600" dirty="0" err="1">
                <a:solidFill>
                  <a:srgbClr val="FF0000"/>
                </a:solidFill>
              </a:rPr>
              <a:t>ano</a:t>
            </a:r>
            <a:r>
              <a:rPr lang="en-US" sz="5600" dirty="0">
                <a:solidFill>
                  <a:srgbClr val="FF0000"/>
                </a:solidFill>
              </a:rPr>
              <a:t>); </a:t>
            </a:r>
            <a:r>
              <a:rPr lang="en-US" sz="5600" dirty="0" err="1" smtClean="0">
                <a:solidFill>
                  <a:srgbClr val="008000"/>
                </a:solidFill>
              </a:rPr>
              <a:t>Sensório</a:t>
            </a:r>
            <a:r>
              <a:rPr lang="en-US" sz="5600" dirty="0">
                <a:solidFill>
                  <a:srgbClr val="008000"/>
                </a:solidFill>
              </a:rPr>
              <a:t>-motor e </a:t>
            </a:r>
            <a:r>
              <a:rPr lang="en-US" sz="5600" dirty="0" err="1">
                <a:solidFill>
                  <a:srgbClr val="008000"/>
                </a:solidFill>
              </a:rPr>
              <a:t>projetivo</a:t>
            </a:r>
            <a:r>
              <a:rPr lang="en-US" sz="5600" dirty="0">
                <a:solidFill>
                  <a:srgbClr val="008000"/>
                </a:solidFill>
              </a:rPr>
              <a:t> (1-3 </a:t>
            </a:r>
            <a:r>
              <a:rPr lang="en-US" sz="5600" dirty="0" err="1">
                <a:solidFill>
                  <a:srgbClr val="008000"/>
                </a:solidFill>
              </a:rPr>
              <a:t>anos</a:t>
            </a:r>
            <a:r>
              <a:rPr lang="en-US" sz="5600" dirty="0">
                <a:solidFill>
                  <a:srgbClr val="FF0000"/>
                </a:solidFill>
              </a:rPr>
              <a:t>); </a:t>
            </a:r>
            <a:r>
              <a:rPr lang="en-US" sz="5600" dirty="0" err="1" smtClean="0">
                <a:solidFill>
                  <a:srgbClr val="FF0000"/>
                </a:solidFill>
              </a:rPr>
              <a:t>Personalismo</a:t>
            </a:r>
            <a:r>
              <a:rPr lang="en-US" sz="5600" dirty="0" smtClean="0">
                <a:solidFill>
                  <a:srgbClr val="FF0000"/>
                </a:solidFill>
              </a:rPr>
              <a:t> </a:t>
            </a:r>
            <a:r>
              <a:rPr lang="en-US" sz="5600" dirty="0">
                <a:solidFill>
                  <a:srgbClr val="FF0000"/>
                </a:solidFill>
              </a:rPr>
              <a:t>(3-6 </a:t>
            </a:r>
            <a:r>
              <a:rPr lang="en-US" sz="5600" dirty="0" err="1">
                <a:solidFill>
                  <a:srgbClr val="FF0000"/>
                </a:solidFill>
              </a:rPr>
              <a:t>anos</a:t>
            </a:r>
            <a:r>
              <a:rPr lang="en-US" sz="5600" dirty="0">
                <a:solidFill>
                  <a:srgbClr val="FF0000"/>
                </a:solidFill>
              </a:rPr>
              <a:t>); 	</a:t>
            </a:r>
            <a:r>
              <a:rPr lang="en-US" sz="5600" dirty="0" smtClean="0">
                <a:solidFill>
                  <a:srgbClr val="FF0000"/>
                </a:solidFill>
              </a:rPr>
              <a:t>		</a:t>
            </a:r>
            <a:r>
              <a:rPr lang="en-US" sz="5600" dirty="0" err="1" smtClean="0">
                <a:solidFill>
                  <a:srgbClr val="008000"/>
                </a:solidFill>
              </a:rPr>
              <a:t>Categorial</a:t>
            </a:r>
            <a:r>
              <a:rPr lang="en-US" sz="5600" dirty="0" smtClean="0">
                <a:solidFill>
                  <a:srgbClr val="008000"/>
                </a:solidFill>
              </a:rPr>
              <a:t> </a:t>
            </a:r>
            <a:r>
              <a:rPr lang="en-US" sz="5600" dirty="0">
                <a:solidFill>
                  <a:srgbClr val="008000"/>
                </a:solidFill>
              </a:rPr>
              <a:t>(6-puberdade)</a:t>
            </a:r>
            <a:r>
              <a:rPr lang="en-US" sz="5600" dirty="0">
                <a:solidFill>
                  <a:srgbClr val="FF0000"/>
                </a:solidFill>
              </a:rPr>
              <a:t>;  </a:t>
            </a:r>
            <a:r>
              <a:rPr lang="en-US" sz="5600" dirty="0" smtClean="0">
                <a:solidFill>
                  <a:srgbClr val="FF0000"/>
                </a:solidFill>
              </a:rPr>
              <a:t>       </a:t>
            </a:r>
            <a:r>
              <a:rPr lang="en-US" sz="5600" dirty="0" err="1" smtClean="0">
                <a:solidFill>
                  <a:srgbClr val="FF0000"/>
                </a:solidFill>
              </a:rPr>
              <a:t>Adolescência</a:t>
            </a:r>
            <a:r>
              <a:rPr lang="en-US" sz="5600" dirty="0" smtClean="0">
                <a:solidFill>
                  <a:srgbClr val="FF0000"/>
                </a:solidFill>
              </a:rPr>
              <a:t> </a:t>
            </a:r>
            <a:r>
              <a:rPr lang="en-US" sz="5600" dirty="0">
                <a:solidFill>
                  <a:srgbClr val="FF0000"/>
                </a:solidFill>
              </a:rPr>
              <a:t>(</a:t>
            </a:r>
            <a:r>
              <a:rPr lang="en-US" sz="5600" dirty="0" err="1">
                <a:solidFill>
                  <a:srgbClr val="FF0000"/>
                </a:solidFill>
              </a:rPr>
              <a:t>puberdade</a:t>
            </a:r>
            <a:r>
              <a:rPr lang="en-US" sz="5600" dirty="0">
                <a:solidFill>
                  <a:srgbClr val="FF0000"/>
                </a:solidFill>
              </a:rPr>
              <a:t> </a:t>
            </a:r>
            <a:r>
              <a:rPr lang="en-US" sz="5600" dirty="0">
                <a:solidFill>
                  <a:srgbClr val="FF0000"/>
                </a:solidFill>
                <a:sym typeface="Wingdings"/>
              </a:rPr>
              <a:t>) ; 	</a:t>
            </a:r>
            <a:r>
              <a:rPr lang="en-US" sz="5600" dirty="0" smtClean="0">
                <a:solidFill>
                  <a:srgbClr val="FF0000"/>
                </a:solidFill>
                <a:sym typeface="Wingdings"/>
              </a:rPr>
              <a:t>         </a:t>
            </a:r>
            <a:r>
              <a:rPr lang="en-US" sz="5600" dirty="0" smtClean="0">
                <a:solidFill>
                  <a:srgbClr val="008000"/>
                </a:solidFill>
                <a:sym typeface="Wingdings"/>
              </a:rPr>
              <a:t>Vida </a:t>
            </a:r>
            <a:r>
              <a:rPr lang="en-US" sz="5600" dirty="0" err="1">
                <a:solidFill>
                  <a:srgbClr val="008000"/>
                </a:solidFill>
                <a:sym typeface="Wingdings"/>
              </a:rPr>
              <a:t>adulta</a:t>
            </a:r>
            <a:r>
              <a:rPr lang="en-US" sz="5600" dirty="0">
                <a:solidFill>
                  <a:srgbClr val="008000"/>
                </a:solidFill>
                <a:sym typeface="Wingdings"/>
              </a:rPr>
              <a:t> </a:t>
            </a:r>
            <a:r>
              <a:rPr lang="en-US" sz="5600" dirty="0">
                <a:solidFill>
                  <a:srgbClr val="008000"/>
                </a:solidFill>
              </a:rPr>
              <a:t> </a:t>
            </a:r>
          </a:p>
          <a:p>
            <a:pPr marL="0" indent="0">
              <a:buNone/>
            </a:pPr>
            <a:endParaRPr lang="en-US" sz="8000" dirty="0" smtClean="0"/>
          </a:p>
          <a:p>
            <a:pPr marL="0" indent="0">
              <a:buNone/>
            </a:pPr>
            <a:r>
              <a:rPr lang="en-US" sz="6400" dirty="0" smtClean="0"/>
              <a:t>5</a:t>
            </a:r>
            <a:r>
              <a:rPr lang="en-US" sz="6400" dirty="0" smtClean="0"/>
              <a:t>. </a:t>
            </a:r>
            <a:r>
              <a:rPr lang="en-US" sz="6400" b="1" dirty="0" err="1" smtClean="0"/>
              <a:t>Método</a:t>
            </a:r>
            <a:r>
              <a:rPr lang="en-US" sz="6400" b="1" dirty="0" smtClean="0"/>
              <a:t>:</a:t>
            </a:r>
            <a:endParaRPr lang="en-US" sz="64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6</a:t>
            </a:fld>
            <a:endParaRPr lang="en-US"/>
          </a:p>
        </p:txBody>
      </p:sp>
    </p:spTree>
    <p:extLst>
      <p:ext uri="{BB962C8B-B14F-4D97-AF65-F5344CB8AC3E}">
        <p14:creationId xmlns:p14="http://schemas.microsoft.com/office/powerpoint/2010/main" val="421309775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Perspectiva</a:t>
            </a:r>
            <a:r>
              <a:rPr lang="en-US" sz="2400" b="1" dirty="0" smtClean="0"/>
              <a:t> </a:t>
            </a:r>
            <a:r>
              <a:rPr lang="en-US" sz="2400" b="1" dirty="0" err="1" smtClean="0"/>
              <a:t>desenvolvimetista</a:t>
            </a:r>
            <a:r>
              <a:rPr lang="en-US" sz="2400" b="1" dirty="0" smtClean="0"/>
              <a:t/>
            </a:r>
            <a:br>
              <a:rPr lang="en-US" sz="2400" b="1" dirty="0" smtClean="0"/>
            </a:br>
            <a:r>
              <a:rPr lang="en-US" sz="2400" b="1" dirty="0" err="1" smtClean="0">
                <a:solidFill>
                  <a:srgbClr val="FF0000"/>
                </a:solidFill>
              </a:rPr>
              <a:t>Integração</a:t>
            </a:r>
            <a:r>
              <a:rPr lang="en-US" sz="2400" b="1" dirty="0" smtClean="0">
                <a:solidFill>
                  <a:srgbClr val="FF0000"/>
                </a:solidFill>
              </a:rPr>
              <a:t> </a:t>
            </a:r>
            <a:r>
              <a:rPr lang="en-US" sz="2400" b="1" dirty="0" err="1" smtClean="0">
                <a:solidFill>
                  <a:srgbClr val="FF0000"/>
                </a:solidFill>
              </a:rPr>
              <a:t>funcional</a:t>
            </a:r>
            <a:endParaRPr lang="en-US" sz="2400"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0" indent="0" algn="just">
              <a:lnSpc>
                <a:spcPct val="150000"/>
              </a:lnSpc>
              <a:buNone/>
            </a:pPr>
            <a:r>
              <a:rPr lang="pt-BR" sz="2000" dirty="0"/>
              <a:t>Esta construção recíproca explica-se pelo princípio da </a:t>
            </a:r>
            <a:r>
              <a:rPr lang="pt-BR" sz="2000" i="1" dirty="0"/>
              <a:t>integração funcional</a:t>
            </a:r>
            <a:r>
              <a:rPr lang="pt-BR" sz="2000" dirty="0"/>
              <a:t>. Este é um princípio extraído do processo de maturação do sistema nervoso, no qual as funções mais evoluídas, de amadurecimento mais recente, não suprimem as mais arcaicas, mas exercem sobre elas o controle. As funções elementares vão perdendo a autonomia conforme são integradas pelas mais aptas para adequar as relações às necessidades da situação. No caso das funções psíquicas, o processo é semelhante ao das funções nervosas: as novas possibilidades que surgem num dado estágio não suprimem as capacidades anteriores. Dá-se uma integração das condutas mais antigas pelas mais recentes, em que estas últimas passam a exercer o controle sobre as primeiras. Enquanto não se consolida essa integração, as funções ficam sujeitas a aparições intermitentes, submetendo-se a longos períodos de eclipse depois de ter se manifestado uma, ou mesmo várias vezes durante um curto período.</a:t>
            </a:r>
          </a:p>
          <a:p>
            <a:pPr marL="0" indent="0">
              <a:lnSpc>
                <a:spcPct val="150000"/>
              </a:lnSpc>
              <a:buNone/>
            </a:pPr>
            <a:endParaRPr lang="pt-BR" sz="2000" dirty="0" smtClean="0"/>
          </a:p>
          <a:p>
            <a:pPr marL="0" indent="0" algn="r">
              <a:lnSpc>
                <a:spcPct val="150000"/>
              </a:lnSpc>
              <a:buNone/>
            </a:pPr>
            <a:r>
              <a:rPr lang="pt-BR" sz="2000" dirty="0" smtClean="0">
                <a:solidFill>
                  <a:srgbClr val="0000FF"/>
                </a:solidFill>
              </a:rPr>
              <a:t>(Galvão, 1996, p. 46)</a:t>
            </a:r>
          </a:p>
          <a:p>
            <a:pPr algn="just">
              <a:lnSpc>
                <a:spcPct val="150000"/>
              </a:lnSpc>
              <a:buFontTx/>
              <a:buChar char="•"/>
            </a:pPr>
            <a:endParaRPr lang="pt-BR" sz="2000" dirty="0"/>
          </a:p>
          <a:p>
            <a:pPr algn="just">
              <a:lnSpc>
                <a:spcPct val="150000"/>
              </a:lnSpc>
            </a:pP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60</a:t>
            </a:fld>
            <a:endParaRPr lang="en-US"/>
          </a:p>
        </p:txBody>
      </p:sp>
    </p:spTree>
    <p:extLst>
      <p:ext uri="{BB962C8B-B14F-4D97-AF65-F5344CB8AC3E}">
        <p14:creationId xmlns:p14="http://schemas.microsoft.com/office/powerpoint/2010/main" val="377412859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Perspectiva</a:t>
            </a:r>
            <a:r>
              <a:rPr lang="en-US" sz="2400" b="1" dirty="0" smtClean="0"/>
              <a:t> </a:t>
            </a:r>
            <a:r>
              <a:rPr lang="en-US" sz="2400" b="1" dirty="0" err="1" smtClean="0"/>
              <a:t>desenvolvimetista</a:t>
            </a:r>
            <a:r>
              <a:rPr lang="en-US" sz="2400" b="1" dirty="0" smtClean="0"/>
              <a:t/>
            </a:r>
            <a:br>
              <a:rPr lang="en-US" sz="2400" b="1" dirty="0" smtClean="0"/>
            </a:br>
            <a:r>
              <a:rPr lang="en-US" sz="2400" b="1" dirty="0">
                <a:solidFill>
                  <a:srgbClr val="FF0000"/>
                </a:solidFill>
              </a:rPr>
              <a:t>J</a:t>
            </a:r>
            <a:r>
              <a:rPr lang="en-US" sz="2400" b="1" dirty="0" smtClean="0">
                <a:solidFill>
                  <a:srgbClr val="FF0000"/>
                </a:solidFill>
              </a:rPr>
              <a:t>ogo </a:t>
            </a:r>
            <a:r>
              <a:rPr lang="en-US" sz="2400" b="1" dirty="0" err="1" smtClean="0">
                <a:solidFill>
                  <a:srgbClr val="FF0000"/>
                </a:solidFill>
              </a:rPr>
              <a:t>funcional</a:t>
            </a:r>
            <a:endParaRPr lang="en-US" sz="24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pt-BR" sz="2000" dirty="0" smtClean="0"/>
              <a:t>Outra característica das funções psíquicas desintegradas é exercerem-se desajustadas de objetivos exteriores entregues a exercícios de si mesmas. Para ter uma ideia mais clara dessa noção, basta pensarmos no caso da criança que está aprendendo a andar. É capaz de repetir inúmeras vezes o mesmo percurso sem ter por finalidade chegar a nenhum lugar, totalmente absorta em </a:t>
            </a:r>
            <a:r>
              <a:rPr lang="pt-BR" sz="2000" dirty="0" err="1" smtClean="0"/>
              <a:t>explrar</a:t>
            </a:r>
            <a:r>
              <a:rPr lang="pt-BR" sz="2000" dirty="0" smtClean="0"/>
              <a:t> os vários efeitos de sua capacidade recém-adquirida. Ou ainda a cena da criança que, aprendendo a falar, repete inúmeras vezes a palavra recém-aprendida, independente desta estar ou não adaptada ao contexto do diálogo. Esse tipo de ação que não tem objetivo nas circunstâncias exteriores é chama de jogo funcional, e é considerada o tipo mais primitivo de atividade lúdica. </a:t>
            </a:r>
          </a:p>
          <a:p>
            <a:pPr marL="0" indent="0" algn="r">
              <a:lnSpc>
                <a:spcPct val="150000"/>
              </a:lnSpc>
              <a:buNone/>
            </a:pPr>
            <a:r>
              <a:rPr lang="pt-BR" sz="2000" dirty="0" smtClean="0">
                <a:solidFill>
                  <a:srgbClr val="0000FF"/>
                </a:solidFill>
              </a:rPr>
              <a:t>(Galvão, 1996, p. 46-47)</a:t>
            </a:r>
          </a:p>
          <a:p>
            <a:pPr algn="just">
              <a:lnSpc>
                <a:spcPct val="150000"/>
              </a:lnSpc>
              <a:buFontTx/>
              <a:buChar char="•"/>
            </a:pPr>
            <a:endParaRPr lang="pt-BR" sz="2000" dirty="0"/>
          </a:p>
          <a:p>
            <a:pPr algn="just">
              <a:lnSpc>
                <a:spcPct val="150000"/>
              </a:lnSpc>
            </a:pP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61</a:t>
            </a:fld>
            <a:endParaRPr lang="en-US"/>
          </a:p>
        </p:txBody>
      </p:sp>
    </p:spTree>
    <p:extLst>
      <p:ext uri="{BB962C8B-B14F-4D97-AF65-F5344CB8AC3E}">
        <p14:creationId xmlns:p14="http://schemas.microsoft.com/office/powerpoint/2010/main" val="1302212236"/>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Perspectiva</a:t>
            </a:r>
            <a:r>
              <a:rPr lang="en-US" sz="2400" b="1" dirty="0"/>
              <a:t> </a:t>
            </a:r>
            <a:r>
              <a:rPr lang="en-US" sz="2400" b="1" dirty="0" err="1" smtClean="0"/>
              <a:t>desenvolvimentista</a:t>
            </a:r>
            <a:r>
              <a:rPr lang="en-US" sz="2400" b="1" dirty="0" smtClean="0"/>
              <a:t/>
            </a:r>
            <a:br>
              <a:rPr lang="en-US" sz="2400" b="1" dirty="0" smtClean="0"/>
            </a:br>
            <a:r>
              <a:rPr lang="en-US" sz="2400" b="1" dirty="0" err="1" smtClean="0">
                <a:solidFill>
                  <a:srgbClr val="FF0000"/>
                </a:solidFill>
              </a:rPr>
              <a:t>Oscilação</a:t>
            </a:r>
            <a:r>
              <a:rPr lang="en-US" sz="2400" b="1" dirty="0" smtClean="0">
                <a:solidFill>
                  <a:srgbClr val="FF0000"/>
                </a:solidFill>
              </a:rPr>
              <a:t> da </a:t>
            </a:r>
            <a:r>
              <a:rPr lang="en-US" sz="2400" b="1" dirty="0" err="1" smtClean="0">
                <a:solidFill>
                  <a:srgbClr val="FF0000"/>
                </a:solidFill>
              </a:rPr>
              <a:t>integração</a:t>
            </a:r>
            <a:r>
              <a:rPr lang="en-US" sz="2400" b="1" dirty="0" smtClean="0">
                <a:solidFill>
                  <a:srgbClr val="FF0000"/>
                </a:solidFill>
              </a:rPr>
              <a:t> </a:t>
            </a:r>
            <a:r>
              <a:rPr lang="en-US" sz="2400" b="1" dirty="0" err="1" smtClean="0">
                <a:solidFill>
                  <a:srgbClr val="FF0000"/>
                </a:solidFill>
              </a:rPr>
              <a:t>funcional</a:t>
            </a:r>
            <a:endParaRPr lang="en-US" sz="2400"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marL="0" indent="0" algn="just">
              <a:buNone/>
            </a:pPr>
            <a:endParaRPr lang="pt-BR" dirty="0" smtClean="0"/>
          </a:p>
          <a:p>
            <a:pPr marL="0" indent="0" algn="just">
              <a:lnSpc>
                <a:spcPct val="170000"/>
              </a:lnSpc>
              <a:buNone/>
            </a:pPr>
            <a:r>
              <a:rPr lang="pt-BR" dirty="0" smtClean="0"/>
              <a:t>A </a:t>
            </a:r>
            <a:r>
              <a:rPr lang="pt-BR" dirty="0"/>
              <a:t>integração funcional não é definitiva, mesmo que as capacidades já tenham se subordinado aos centros de controle, podem ser provisoriamente desintegradas. Isso explica os frequentes retrocessos por que é marcado o desenvolvimento. Esses retrocessos, entendidos como o reaparecimento de formas mais arcaicas de atividade, são facilmente observáveis na relação da criança com tarefas escolares. Na atividade de desenho, por exemplo, a atitude de uma criança que, mesmo já dominando sofisticados recursos de representação gráfica, vez por outra rabisca. No processo de alfabetização, a criança que já construiu a hipótese alfabética, mas, vez por outra, escreve com base em hipóteses anteriores – silabicamente, por exemplo</a:t>
            </a:r>
            <a:r>
              <a:rPr lang="pt-BR" dirty="0" smtClean="0"/>
              <a:t>.</a:t>
            </a:r>
            <a:r>
              <a:rPr lang="pt-BR" dirty="0">
                <a:solidFill>
                  <a:srgbClr val="0000FF"/>
                </a:solidFill>
              </a:rPr>
              <a:t> </a:t>
            </a:r>
            <a:endParaRPr lang="pt-BR" dirty="0" smtClean="0">
              <a:solidFill>
                <a:srgbClr val="0000FF"/>
              </a:solidFill>
            </a:endParaRPr>
          </a:p>
          <a:p>
            <a:pPr marL="0" indent="0" algn="r">
              <a:buNone/>
            </a:pPr>
            <a:r>
              <a:rPr lang="pt-BR" sz="1500" dirty="0" smtClean="0">
                <a:solidFill>
                  <a:srgbClr val="0000FF"/>
                </a:solidFill>
              </a:rPr>
              <a:t>(</a:t>
            </a:r>
            <a:r>
              <a:rPr lang="pt-BR" sz="1500" dirty="0">
                <a:solidFill>
                  <a:srgbClr val="0000FF"/>
                </a:solidFill>
              </a:rPr>
              <a:t>Galvão, 1996, p. </a:t>
            </a:r>
            <a:r>
              <a:rPr lang="pt-BR" sz="1500" dirty="0" smtClean="0">
                <a:solidFill>
                  <a:srgbClr val="0000FF"/>
                </a:solidFill>
              </a:rPr>
              <a:t>47)</a:t>
            </a:r>
            <a:endParaRPr lang="pt-BR" sz="1500" dirty="0">
              <a:solidFill>
                <a:srgbClr val="0000FF"/>
              </a:solidFill>
            </a:endParaRPr>
          </a:p>
          <a:p>
            <a:pPr marL="0" indent="0" algn="just">
              <a:buNone/>
            </a:pPr>
            <a:endParaRPr lang="pt-BR" dirty="0"/>
          </a:p>
          <a:p>
            <a:pPr marL="0" indent="0" algn="just">
              <a:buNone/>
            </a:pPr>
            <a:endParaRPr lang="en-US" dirty="0"/>
          </a:p>
          <a:p>
            <a:pPr algn="just"/>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62</a:t>
            </a:fld>
            <a:endParaRPr lang="en-US"/>
          </a:p>
        </p:txBody>
      </p:sp>
    </p:spTree>
    <p:extLst>
      <p:ext uri="{BB962C8B-B14F-4D97-AF65-F5344CB8AC3E}">
        <p14:creationId xmlns:p14="http://schemas.microsoft.com/office/powerpoint/2010/main" val="257136990"/>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4. </a:t>
            </a:r>
            <a:r>
              <a:rPr lang="en-US" sz="2400" b="1" dirty="0" err="1" smtClean="0"/>
              <a:t>Perspectiva</a:t>
            </a:r>
            <a:r>
              <a:rPr lang="en-US" sz="2400" b="1" dirty="0" smtClean="0"/>
              <a:t> </a:t>
            </a:r>
            <a:r>
              <a:rPr lang="en-US" sz="2400" b="1" dirty="0" err="1" smtClean="0"/>
              <a:t>desenvolvimetista</a:t>
            </a:r>
            <a:r>
              <a:rPr lang="en-US" sz="2400" b="1" dirty="0" smtClean="0"/>
              <a:t/>
            </a:r>
            <a:br>
              <a:rPr lang="en-US" sz="2400" b="1" dirty="0" smtClean="0"/>
            </a:br>
            <a:r>
              <a:rPr lang="en-US" sz="2400" b="1" dirty="0" smtClean="0">
                <a:solidFill>
                  <a:srgbClr val="FF0000"/>
                </a:solidFill>
              </a:rPr>
              <a:t>O </a:t>
            </a:r>
            <a:r>
              <a:rPr lang="en-US" sz="2400" b="1" dirty="0" err="1" smtClean="0">
                <a:solidFill>
                  <a:srgbClr val="FF0000"/>
                </a:solidFill>
              </a:rPr>
              <a:t>movimento</a:t>
            </a:r>
            <a:r>
              <a:rPr lang="en-US" sz="2400" b="1" dirty="0" smtClean="0">
                <a:solidFill>
                  <a:srgbClr val="FF0000"/>
                </a:solidFill>
              </a:rPr>
              <a:t> </a:t>
            </a:r>
            <a:r>
              <a:rPr lang="en-US" sz="2400" b="1" dirty="0" err="1" smtClean="0">
                <a:solidFill>
                  <a:srgbClr val="FF0000"/>
                </a:solidFill>
              </a:rPr>
              <a:t>pendular</a:t>
            </a:r>
            <a:r>
              <a:rPr lang="en-US" sz="2400" b="1" dirty="0" smtClean="0">
                <a:solidFill>
                  <a:srgbClr val="FF0000"/>
                </a:solidFill>
              </a:rPr>
              <a:t> do </a:t>
            </a:r>
            <a:r>
              <a:rPr lang="en-US" sz="2400" b="1" dirty="0" err="1" smtClean="0">
                <a:solidFill>
                  <a:srgbClr val="FF0000"/>
                </a:solidFill>
              </a:rPr>
              <a:t>desenvolvimento</a:t>
            </a:r>
            <a:endParaRPr lang="en-US" sz="24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a:lnSpc>
                <a:spcPct val="160000"/>
              </a:lnSpc>
              <a:buNone/>
            </a:pPr>
            <a:endParaRPr lang="pt-BR" sz="2000" dirty="0"/>
          </a:p>
          <a:p>
            <a:pPr marL="0" indent="0" algn="just">
              <a:lnSpc>
                <a:spcPct val="160000"/>
              </a:lnSpc>
              <a:buNone/>
            </a:pPr>
            <a:r>
              <a:rPr lang="pt-BR" sz="2000" dirty="0" smtClean="0"/>
              <a:t>O ritmo </a:t>
            </a:r>
            <a:r>
              <a:rPr lang="pt-BR" sz="2000" dirty="0"/>
              <a:t>descontínuo que </a:t>
            </a:r>
            <a:r>
              <a:rPr lang="pt-BR" sz="2000" dirty="0" err="1"/>
              <a:t>Wallon</a:t>
            </a:r>
            <a:r>
              <a:rPr lang="pt-BR" sz="2000" dirty="0"/>
              <a:t> assinala ao processo de desenvolvimento infantil assemelha-se ao movimento de um pêndulo que, oscilando entre polos opostos, imprime características próprias e cada etapa do desenvolvimento. </a:t>
            </a:r>
            <a:r>
              <a:rPr lang="pt-BR" sz="2000" dirty="0" smtClean="0"/>
              <a:t>Aliás</a:t>
            </a:r>
            <a:r>
              <a:rPr lang="pt-BR" sz="2000" dirty="0"/>
              <a:t>, se pensamos na vida adulta, vemos que esse movimento pendular continua presente. Faz-se visível no permanente pulsar a que está sujeito cada um de nós: ora mais voltados para a realidade exterior, ora mais voltados para si próprio; alternando fases de acúmulo de energia, a fases mais propícias ao dispêndio.</a:t>
            </a:r>
          </a:p>
          <a:p>
            <a:pPr marL="0" indent="0">
              <a:lnSpc>
                <a:spcPct val="150000"/>
              </a:lnSpc>
              <a:buNone/>
            </a:pPr>
            <a:endParaRPr lang="pt-BR" sz="2000" dirty="0" smtClean="0"/>
          </a:p>
          <a:p>
            <a:pPr marL="0" indent="0" algn="r">
              <a:lnSpc>
                <a:spcPct val="150000"/>
              </a:lnSpc>
              <a:buNone/>
            </a:pPr>
            <a:r>
              <a:rPr lang="pt-BR" sz="1300" dirty="0" smtClean="0">
                <a:solidFill>
                  <a:srgbClr val="0000FF"/>
                </a:solidFill>
              </a:rPr>
              <a:t>(Galvão, 1996, p. 45)</a:t>
            </a:r>
          </a:p>
          <a:p>
            <a:pPr algn="just">
              <a:lnSpc>
                <a:spcPct val="150000"/>
              </a:lnSpc>
              <a:buFontTx/>
              <a:buChar char="•"/>
            </a:pPr>
            <a:endParaRPr lang="pt-BR" sz="2000" dirty="0"/>
          </a:p>
          <a:p>
            <a:pPr algn="just">
              <a:lnSpc>
                <a:spcPct val="150000"/>
              </a:lnSpc>
            </a:pPr>
            <a:endParaRPr lang="en-US" sz="20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63</a:t>
            </a:fld>
            <a:endParaRPr lang="en-US"/>
          </a:p>
        </p:txBody>
      </p:sp>
    </p:spTree>
    <p:extLst>
      <p:ext uri="{BB962C8B-B14F-4D97-AF65-F5344CB8AC3E}">
        <p14:creationId xmlns:p14="http://schemas.microsoft.com/office/powerpoint/2010/main" val="1104503336"/>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5. </a:t>
            </a:r>
            <a:r>
              <a:rPr lang="en-US" sz="2400" b="1" dirty="0" err="1" smtClean="0"/>
              <a:t>Método</a:t>
            </a:r>
            <a:r>
              <a:rPr lang="en-US" sz="2400" b="1" dirty="0" smtClean="0"/>
              <a:t/>
            </a:r>
            <a:br>
              <a:rPr lang="en-US" sz="2400" b="1" dirty="0" smtClean="0"/>
            </a:br>
            <a:r>
              <a:rPr lang="en-US" sz="2400" b="1" dirty="0" err="1" smtClean="0">
                <a:solidFill>
                  <a:srgbClr val="FF0000"/>
                </a:solidFill>
              </a:rPr>
              <a:t>Análise</a:t>
            </a:r>
            <a:r>
              <a:rPr lang="en-US" sz="2400" b="1" dirty="0" smtClean="0">
                <a:solidFill>
                  <a:srgbClr val="FF0000"/>
                </a:solidFill>
              </a:rPr>
              <a:t> </a:t>
            </a:r>
            <a:r>
              <a:rPr lang="en-US" sz="2400" b="1" dirty="0" err="1" smtClean="0">
                <a:solidFill>
                  <a:srgbClr val="FF0000"/>
                </a:solidFill>
              </a:rPr>
              <a:t>comparativa</a:t>
            </a:r>
            <a:r>
              <a:rPr lang="en-US" sz="2400" b="1" dirty="0" smtClean="0">
                <a:solidFill>
                  <a:srgbClr val="FF0000"/>
                </a:solidFill>
              </a:rPr>
              <a:t> e global</a:t>
            </a:r>
            <a:endParaRPr lang="en-US" sz="2400" b="1"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marL="0" indent="0" algn="just">
              <a:lnSpc>
                <a:spcPct val="170000"/>
              </a:lnSpc>
              <a:buNone/>
            </a:pPr>
            <a:r>
              <a:rPr lang="pt-BR" sz="6800" dirty="0" smtClean="0"/>
              <a:t>Em </a:t>
            </a:r>
            <a:r>
              <a:rPr lang="pt-BR" sz="6800" dirty="0"/>
              <a:t>termos metodológicos, a teoria </a:t>
            </a:r>
            <a:r>
              <a:rPr lang="pt-BR" sz="6800" dirty="0" err="1"/>
              <a:t>walloniana</a:t>
            </a:r>
            <a:r>
              <a:rPr lang="pt-BR" sz="6800" dirty="0"/>
              <a:t> tem seus pilares na perspectiva genética e na analise comparativa</a:t>
            </a:r>
            <a:r>
              <a:rPr lang="pt-BR" sz="6800" dirty="0" smtClean="0"/>
              <a:t>.</a:t>
            </a:r>
          </a:p>
          <a:p>
            <a:pPr marL="0" indent="0" algn="just">
              <a:lnSpc>
                <a:spcPct val="170000"/>
              </a:lnSpc>
              <a:buNone/>
            </a:pPr>
            <a:endParaRPr lang="pt-BR" sz="6800" dirty="0"/>
          </a:p>
          <a:p>
            <a:pPr marL="0" indent="0" algn="just">
              <a:lnSpc>
                <a:spcPct val="170000"/>
              </a:lnSpc>
              <a:buNone/>
            </a:pPr>
            <a:r>
              <a:rPr lang="pt-BR" sz="6800" dirty="0" smtClean="0"/>
              <a:t>Para </a:t>
            </a:r>
            <a:r>
              <a:rPr lang="pt-BR" sz="6800" dirty="0"/>
              <a:t>este autor, “a explicação de um fenômeno exige que se saia do plano em que ele se dá, já que um fato não pode conter a própria causa”; quanto maior o número de planos de comparação utilizados mais completa a explicação dos fenômenos estudados. </a:t>
            </a:r>
            <a:endParaRPr lang="pt-BR" sz="6800" dirty="0" smtClean="0"/>
          </a:p>
          <a:p>
            <a:pPr marL="0" indent="0" algn="just">
              <a:lnSpc>
                <a:spcPct val="170000"/>
              </a:lnSpc>
              <a:buNone/>
            </a:pPr>
            <a:endParaRPr lang="pt-BR" sz="6800" dirty="0"/>
          </a:p>
          <a:p>
            <a:pPr marL="0" indent="0" algn="just">
              <a:lnSpc>
                <a:spcPct val="170000"/>
              </a:lnSpc>
              <a:buNone/>
            </a:pPr>
            <a:r>
              <a:rPr lang="pt-BR" sz="6800" dirty="0" smtClean="0"/>
              <a:t>Assim</a:t>
            </a:r>
            <a:r>
              <a:rPr lang="pt-BR" sz="6800" dirty="0"/>
              <a:t>, para a compreensão do desenvolvimento infantil não bastam os dados fornecidos pela psicologia genética, é preciso recorrer a dados provenientes de outros campos de conhecimento. Neurologia, psicopatologia, antropologia e a psicologia animal foram os campos de comparação privilegiados por </a:t>
            </a:r>
            <a:r>
              <a:rPr lang="pt-BR" sz="6800" dirty="0" err="1"/>
              <a:t>Wallon</a:t>
            </a:r>
            <a:r>
              <a:rPr lang="pt-BR" sz="6800" dirty="0" smtClean="0"/>
              <a:t>.                                                        </a:t>
            </a:r>
            <a:r>
              <a:rPr lang="pt-BR" sz="3700" dirty="0" smtClean="0">
                <a:solidFill>
                  <a:srgbClr val="0000FF"/>
                </a:solidFill>
              </a:rPr>
              <a:t>(</a:t>
            </a:r>
            <a:r>
              <a:rPr lang="pt-BR" sz="3700" dirty="0">
                <a:solidFill>
                  <a:srgbClr val="0000FF"/>
                </a:solidFill>
              </a:rPr>
              <a:t>Galvão, 1996, p. 32</a:t>
            </a:r>
            <a:r>
              <a:rPr lang="pt-BR" sz="3700" dirty="0" smtClean="0">
                <a:solidFill>
                  <a:srgbClr val="0000FF"/>
                </a:solidFill>
              </a:rPr>
              <a:t>)</a:t>
            </a:r>
          </a:p>
          <a:p>
            <a:pPr marL="0" indent="0" algn="just">
              <a:lnSpc>
                <a:spcPct val="170000"/>
              </a:lnSpc>
              <a:buNone/>
            </a:pPr>
            <a:endParaRPr lang="pt-BR" sz="3700" dirty="0">
              <a:solidFill>
                <a:srgbClr val="0000FF"/>
              </a:solidFill>
            </a:endParaRPr>
          </a:p>
          <a:p>
            <a:pPr marL="0" indent="0" algn="just">
              <a:lnSpc>
                <a:spcPct val="170000"/>
              </a:lnSpc>
              <a:buNone/>
            </a:pPr>
            <a:endParaRPr lang="pt-BR" sz="3700" dirty="0">
              <a:solidFill>
                <a:srgbClr val="0000FF"/>
              </a:solidFill>
            </a:endParaRPr>
          </a:p>
        </p:txBody>
      </p:sp>
      <p:sp>
        <p:nvSpPr>
          <p:cNvPr id="4" name="Slide Number Placeholder 3"/>
          <p:cNvSpPr>
            <a:spLocks noGrp="1"/>
          </p:cNvSpPr>
          <p:nvPr>
            <p:ph type="sldNum" sz="quarter" idx="12"/>
          </p:nvPr>
        </p:nvSpPr>
        <p:spPr/>
        <p:txBody>
          <a:bodyPr/>
          <a:lstStyle/>
          <a:p>
            <a:fld id="{55C99EAA-D3A5-EC42-B47C-72599F453DF1}" type="slidenum">
              <a:rPr lang="en-US" smtClean="0"/>
              <a:pPr/>
              <a:t>64</a:t>
            </a:fld>
            <a:endParaRPr lang="en-US"/>
          </a:p>
        </p:txBody>
      </p:sp>
    </p:spTree>
    <p:extLst>
      <p:ext uri="{BB962C8B-B14F-4D97-AF65-F5344CB8AC3E}">
        <p14:creationId xmlns:p14="http://schemas.microsoft.com/office/powerpoint/2010/main" val="4286386582"/>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5. </a:t>
            </a:r>
            <a:r>
              <a:rPr lang="en-US" sz="2400" b="1" dirty="0" err="1" smtClean="0"/>
              <a:t>Método</a:t>
            </a:r>
            <a:r>
              <a:rPr lang="en-US" sz="2400" b="1" dirty="0" smtClean="0"/>
              <a:t/>
            </a:r>
            <a:br>
              <a:rPr lang="en-US" sz="2400" b="1" dirty="0" smtClean="0"/>
            </a:br>
            <a:r>
              <a:rPr lang="en-US" sz="2400" b="1" dirty="0" err="1" smtClean="0">
                <a:solidFill>
                  <a:srgbClr val="FF0000"/>
                </a:solidFill>
              </a:rPr>
              <a:t>Relatividade</a:t>
            </a:r>
            <a:r>
              <a:rPr lang="en-US" sz="2400" b="1" dirty="0" smtClean="0">
                <a:solidFill>
                  <a:srgbClr val="FF0000"/>
                </a:solidFill>
              </a:rPr>
              <a:t> da </a:t>
            </a:r>
            <a:r>
              <a:rPr lang="en-US" sz="2400" b="1" dirty="0" err="1">
                <a:solidFill>
                  <a:srgbClr val="FF0000"/>
                </a:solidFill>
              </a:rPr>
              <a:t>o</a:t>
            </a:r>
            <a:r>
              <a:rPr lang="en-US" sz="2400" b="1" dirty="0" err="1" smtClean="0">
                <a:solidFill>
                  <a:srgbClr val="FF0000"/>
                </a:solidFill>
              </a:rPr>
              <a:t>bservação</a:t>
            </a:r>
            <a:r>
              <a:rPr lang="en-US" sz="2400" b="1" dirty="0" smtClean="0">
                <a:solidFill>
                  <a:srgbClr val="FF0000"/>
                </a:solidFill>
              </a:rPr>
              <a:t> e </a:t>
            </a:r>
            <a:r>
              <a:rPr lang="en-US" sz="2400" b="1" dirty="0" err="1" smtClean="0">
                <a:solidFill>
                  <a:srgbClr val="FF0000"/>
                </a:solidFill>
              </a:rPr>
              <a:t>análise</a:t>
            </a:r>
            <a:r>
              <a:rPr lang="en-US" sz="2400" b="1" dirty="0" smtClean="0">
                <a:solidFill>
                  <a:srgbClr val="FF0000"/>
                </a:solidFill>
              </a:rPr>
              <a:t> </a:t>
            </a:r>
            <a:r>
              <a:rPr lang="en-US" sz="2400" b="1" dirty="0" err="1" smtClean="0">
                <a:solidFill>
                  <a:srgbClr val="FF0000"/>
                </a:solidFill>
              </a:rPr>
              <a:t>comparativa</a:t>
            </a:r>
            <a:endParaRPr lang="en-US" sz="2400"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marL="0" indent="0" algn="just">
              <a:lnSpc>
                <a:spcPct val="160000"/>
              </a:lnSpc>
              <a:buNone/>
            </a:pPr>
            <a:endParaRPr lang="en-US" sz="2000" dirty="0" smtClean="0"/>
          </a:p>
          <a:p>
            <a:pPr marL="0" indent="0" algn="just">
              <a:lnSpc>
                <a:spcPct val="150000"/>
              </a:lnSpc>
              <a:buNone/>
            </a:pPr>
            <a:r>
              <a:rPr lang="en-US" sz="2000" dirty="0"/>
              <a:t>No </a:t>
            </a:r>
            <a:r>
              <a:rPr lang="en-US" sz="2000" dirty="0" err="1"/>
              <a:t>que</a:t>
            </a:r>
            <a:r>
              <a:rPr lang="en-US" sz="2000" dirty="0"/>
              <a:t> </a:t>
            </a:r>
            <a:r>
              <a:rPr lang="en-US" sz="2000" dirty="0" err="1"/>
              <a:t>concerne</a:t>
            </a:r>
            <a:r>
              <a:rPr lang="en-US" sz="2000" dirty="0"/>
              <a:t> </a:t>
            </a:r>
            <a:r>
              <a:rPr lang="en-US" sz="2000" dirty="0" err="1"/>
              <a:t>aos</a:t>
            </a:r>
            <a:r>
              <a:rPr lang="en-US" sz="2000" dirty="0"/>
              <a:t> </a:t>
            </a:r>
            <a:r>
              <a:rPr lang="en-US" sz="2000" dirty="0" err="1"/>
              <a:t>procedimentos</a:t>
            </a:r>
            <a:r>
              <a:rPr lang="en-US" sz="2000" dirty="0"/>
              <a:t> </a:t>
            </a:r>
            <a:r>
              <a:rPr lang="en-US" sz="2000" dirty="0" err="1"/>
              <a:t>metodológicos</a:t>
            </a:r>
            <a:r>
              <a:rPr lang="en-US" sz="2000" dirty="0"/>
              <a:t> </a:t>
            </a:r>
            <a:r>
              <a:rPr lang="en-US" sz="2000" dirty="0" err="1"/>
              <a:t>para</a:t>
            </a:r>
            <a:r>
              <a:rPr lang="en-US" sz="2000" dirty="0"/>
              <a:t> se </a:t>
            </a:r>
            <a:r>
              <a:rPr lang="en-US" sz="2000" dirty="0" err="1"/>
              <a:t>ter</a:t>
            </a:r>
            <a:r>
              <a:rPr lang="en-US" sz="2000" dirty="0"/>
              <a:t> </a:t>
            </a:r>
            <a:r>
              <a:rPr lang="en-US" sz="2000" dirty="0" err="1"/>
              <a:t>acesso</a:t>
            </a:r>
            <a:r>
              <a:rPr lang="en-US" sz="2000" dirty="0"/>
              <a:t> </a:t>
            </a:r>
            <a:r>
              <a:rPr lang="en-US" sz="2000" dirty="0" err="1"/>
              <a:t>à</a:t>
            </a:r>
            <a:r>
              <a:rPr lang="en-US" sz="2000" dirty="0"/>
              <a:t> </a:t>
            </a:r>
            <a:r>
              <a:rPr lang="en-US" sz="2000" dirty="0" err="1"/>
              <a:t>criança</a:t>
            </a:r>
            <a:r>
              <a:rPr lang="en-US" sz="2000" dirty="0"/>
              <a:t>. </a:t>
            </a:r>
            <a:r>
              <a:rPr lang="en-US" sz="2000" dirty="0" err="1"/>
              <a:t>Wallon</a:t>
            </a:r>
            <a:r>
              <a:rPr lang="en-US" sz="2000" dirty="0"/>
              <a:t> </a:t>
            </a:r>
            <a:r>
              <a:rPr lang="en-US" sz="2000" dirty="0" err="1"/>
              <a:t>elege</a:t>
            </a:r>
            <a:r>
              <a:rPr lang="en-US" sz="2000" dirty="0"/>
              <a:t> a </a:t>
            </a:r>
            <a:r>
              <a:rPr lang="en-US" sz="2000" i="1" dirty="0" err="1"/>
              <a:t>observação</a:t>
            </a:r>
            <a:r>
              <a:rPr lang="en-US" sz="2000" dirty="0"/>
              <a:t> </a:t>
            </a:r>
            <a:r>
              <a:rPr lang="en-US" sz="2000" dirty="0" err="1"/>
              <a:t>como</a:t>
            </a:r>
            <a:r>
              <a:rPr lang="en-US" sz="2000" dirty="0"/>
              <a:t> </a:t>
            </a:r>
            <a:r>
              <a:rPr lang="en-US" sz="2000" dirty="0" err="1"/>
              <a:t>instrumento</a:t>
            </a:r>
            <a:r>
              <a:rPr lang="en-US" sz="2000" dirty="0"/>
              <a:t> </a:t>
            </a:r>
            <a:r>
              <a:rPr lang="en-US" sz="2000" dirty="0" err="1"/>
              <a:t>privilegiado</a:t>
            </a:r>
            <a:r>
              <a:rPr lang="en-US" sz="2000" dirty="0"/>
              <a:t> da </a:t>
            </a:r>
            <a:r>
              <a:rPr lang="en-US" sz="2000" dirty="0" err="1"/>
              <a:t>psicologia</a:t>
            </a:r>
            <a:r>
              <a:rPr lang="en-US" sz="2000" dirty="0"/>
              <a:t> </a:t>
            </a:r>
            <a:r>
              <a:rPr lang="en-US" sz="2000" dirty="0" err="1"/>
              <a:t>genética</a:t>
            </a:r>
            <a:r>
              <a:rPr lang="en-US" sz="2000" dirty="0"/>
              <a:t>. A </a:t>
            </a:r>
            <a:r>
              <a:rPr lang="en-US" sz="2000" i="1" dirty="0" err="1"/>
              <a:t>observação</a:t>
            </a:r>
            <a:r>
              <a:rPr lang="en-US" sz="2000" dirty="0"/>
              <a:t> </a:t>
            </a:r>
            <a:r>
              <a:rPr lang="en-US" sz="2000" dirty="0" err="1"/>
              <a:t>permite</a:t>
            </a:r>
            <a:r>
              <a:rPr lang="en-US" sz="2000" dirty="0"/>
              <a:t> o </a:t>
            </a:r>
            <a:r>
              <a:rPr lang="en-US" sz="2000" dirty="0" err="1"/>
              <a:t>acesso</a:t>
            </a:r>
            <a:r>
              <a:rPr lang="en-US" sz="2000" dirty="0"/>
              <a:t> </a:t>
            </a:r>
            <a:r>
              <a:rPr lang="en-US" sz="2000" dirty="0" err="1"/>
              <a:t>à</a:t>
            </a:r>
            <a:r>
              <a:rPr lang="en-US" sz="2000" dirty="0"/>
              <a:t> </a:t>
            </a:r>
            <a:r>
              <a:rPr lang="en-US" sz="2000" dirty="0" err="1"/>
              <a:t>atividade</a:t>
            </a:r>
            <a:r>
              <a:rPr lang="en-US" sz="2000" dirty="0"/>
              <a:t> da </a:t>
            </a:r>
            <a:r>
              <a:rPr lang="en-US" sz="2000" dirty="0" err="1"/>
              <a:t>criança</a:t>
            </a:r>
            <a:r>
              <a:rPr lang="en-US" sz="2000" dirty="0"/>
              <a:t> </a:t>
            </a:r>
            <a:r>
              <a:rPr lang="en-US" sz="2000" dirty="0" err="1"/>
              <a:t>em</a:t>
            </a:r>
            <a:r>
              <a:rPr lang="en-US" sz="2000" dirty="0"/>
              <a:t> </a:t>
            </a:r>
            <a:r>
              <a:rPr lang="en-US" sz="2000" dirty="0" err="1"/>
              <a:t>seus</a:t>
            </a:r>
            <a:r>
              <a:rPr lang="en-US" sz="2000" dirty="0"/>
              <a:t> </a:t>
            </a:r>
            <a:r>
              <a:rPr lang="en-US" sz="2000" dirty="0" err="1"/>
              <a:t>contextos</a:t>
            </a:r>
            <a:r>
              <a:rPr lang="en-US" sz="2000" dirty="0"/>
              <a:t>, </a:t>
            </a:r>
            <a:r>
              <a:rPr lang="en-US" sz="2000" dirty="0" err="1"/>
              <a:t>condição</a:t>
            </a:r>
            <a:r>
              <a:rPr lang="en-US" sz="2000" dirty="0"/>
              <a:t> </a:t>
            </a:r>
            <a:r>
              <a:rPr lang="en-US" sz="2000" dirty="0" err="1"/>
              <a:t>para</a:t>
            </a:r>
            <a:r>
              <a:rPr lang="en-US" sz="2000" dirty="0"/>
              <a:t> </a:t>
            </a:r>
            <a:r>
              <a:rPr lang="en-US" sz="2000" dirty="0" err="1"/>
              <a:t>qie</a:t>
            </a:r>
            <a:r>
              <a:rPr lang="en-US" sz="2000" dirty="0"/>
              <a:t> se </a:t>
            </a:r>
            <a:r>
              <a:rPr lang="en-US" sz="2000" dirty="0" err="1"/>
              <a:t>compreenda</a:t>
            </a:r>
            <a:r>
              <a:rPr lang="en-US" sz="2000" dirty="0"/>
              <a:t> o real </a:t>
            </a:r>
            <a:r>
              <a:rPr lang="en-US" sz="2000" dirty="0" err="1"/>
              <a:t>significado</a:t>
            </a:r>
            <a:r>
              <a:rPr lang="en-US" sz="2000" dirty="0"/>
              <a:t> de </a:t>
            </a:r>
            <a:r>
              <a:rPr lang="en-US" sz="2000" dirty="0" err="1"/>
              <a:t>cada</a:t>
            </a:r>
            <a:r>
              <a:rPr lang="en-US" sz="2000" dirty="0"/>
              <a:t> </a:t>
            </a:r>
            <a:r>
              <a:rPr lang="en-US" sz="2000" dirty="0" err="1"/>
              <a:t>uma</a:t>
            </a:r>
            <a:r>
              <a:rPr lang="en-US" sz="2000" dirty="0"/>
              <a:t> de </a:t>
            </a:r>
            <a:r>
              <a:rPr lang="en-US" sz="2000" dirty="0" err="1"/>
              <a:t>suas</a:t>
            </a:r>
            <a:r>
              <a:rPr lang="en-US" sz="2000" dirty="0"/>
              <a:t> </a:t>
            </a:r>
            <a:r>
              <a:rPr lang="en-US" sz="2000" dirty="0" err="1"/>
              <a:t>manifestações</a:t>
            </a:r>
            <a:r>
              <a:rPr lang="en-US" sz="2000" dirty="0"/>
              <a:t>: </a:t>
            </a:r>
            <a:r>
              <a:rPr lang="en-US" sz="2000" dirty="0" err="1"/>
              <a:t>só</a:t>
            </a:r>
            <a:r>
              <a:rPr lang="en-US" sz="2000" dirty="0"/>
              <a:t> </a:t>
            </a:r>
            <a:r>
              <a:rPr lang="en-US" sz="2000" dirty="0" err="1"/>
              <a:t>podemos</a:t>
            </a:r>
            <a:r>
              <a:rPr lang="en-US" sz="2000" dirty="0"/>
              <a:t> </a:t>
            </a:r>
            <a:r>
              <a:rPr lang="en-US" sz="2000" dirty="0" err="1"/>
              <a:t>entender</a:t>
            </a:r>
            <a:r>
              <a:rPr lang="en-US" sz="2000" dirty="0"/>
              <a:t> as </a:t>
            </a:r>
            <a:r>
              <a:rPr lang="en-US" sz="2000" dirty="0" err="1"/>
              <a:t>atitudes</a:t>
            </a:r>
            <a:r>
              <a:rPr lang="en-US" sz="2000" dirty="0"/>
              <a:t> da </a:t>
            </a:r>
            <a:r>
              <a:rPr lang="en-US" sz="2000" dirty="0" err="1"/>
              <a:t>criança</a:t>
            </a:r>
            <a:r>
              <a:rPr lang="en-US" sz="2000" dirty="0"/>
              <a:t> se </a:t>
            </a:r>
            <a:r>
              <a:rPr lang="en-US" sz="2000" dirty="0" err="1"/>
              <a:t>entendemos</a:t>
            </a:r>
            <a:r>
              <a:rPr lang="en-US" sz="2000" dirty="0"/>
              <a:t> a </a:t>
            </a:r>
            <a:r>
              <a:rPr lang="en-US" sz="2000" dirty="0" err="1"/>
              <a:t>trama</a:t>
            </a:r>
            <a:r>
              <a:rPr lang="en-US" sz="2000" dirty="0"/>
              <a:t> do </a:t>
            </a:r>
            <a:r>
              <a:rPr lang="en-US" sz="2000" dirty="0" err="1"/>
              <a:t>ambiente</a:t>
            </a:r>
            <a:r>
              <a:rPr lang="en-US" sz="2000" dirty="0"/>
              <a:t> </a:t>
            </a:r>
            <a:r>
              <a:rPr lang="en-US" sz="2000" dirty="0" err="1"/>
              <a:t>na</a:t>
            </a:r>
            <a:r>
              <a:rPr lang="en-US" sz="2000" dirty="0"/>
              <a:t> </a:t>
            </a:r>
            <a:r>
              <a:rPr lang="en-US" sz="2000" dirty="0" err="1"/>
              <a:t>qual</a:t>
            </a:r>
            <a:r>
              <a:rPr lang="en-US" sz="2000" dirty="0"/>
              <a:t> </a:t>
            </a:r>
            <a:r>
              <a:rPr lang="en-US" sz="2000" dirty="0" err="1"/>
              <a:t>está</a:t>
            </a:r>
            <a:r>
              <a:rPr lang="en-US" sz="2000" dirty="0"/>
              <a:t> </a:t>
            </a:r>
            <a:r>
              <a:rPr lang="en-US" sz="2000" dirty="0" err="1"/>
              <a:t>inserida</a:t>
            </a:r>
            <a:r>
              <a:rPr lang="en-US" sz="2000" dirty="0"/>
              <a:t>.</a:t>
            </a:r>
          </a:p>
          <a:p>
            <a:pPr marL="0" indent="0" algn="just">
              <a:lnSpc>
                <a:spcPct val="150000"/>
              </a:lnSpc>
              <a:buNone/>
            </a:pPr>
            <a:endParaRPr lang="en-US" sz="2000" dirty="0"/>
          </a:p>
          <a:p>
            <a:pPr marL="0" indent="0" algn="r">
              <a:buNone/>
            </a:pPr>
            <a:r>
              <a:rPr lang="en-US" sz="1100" dirty="0">
                <a:solidFill>
                  <a:srgbClr val="0000FF"/>
                </a:solidFill>
              </a:rPr>
              <a:t>(</a:t>
            </a:r>
            <a:r>
              <a:rPr lang="en-US" sz="1100" dirty="0" err="1">
                <a:solidFill>
                  <a:srgbClr val="0000FF"/>
                </a:solidFill>
              </a:rPr>
              <a:t>Galvão</a:t>
            </a:r>
            <a:r>
              <a:rPr lang="en-US" sz="1100" dirty="0">
                <a:solidFill>
                  <a:srgbClr val="0000FF"/>
                </a:solidFill>
              </a:rPr>
              <a:t>, 1996, p. 36)</a:t>
            </a:r>
          </a:p>
          <a:p>
            <a:pPr marL="0" indent="0" algn="just">
              <a:lnSpc>
                <a:spcPct val="160000"/>
              </a:lnSpc>
              <a:buNone/>
            </a:pPr>
            <a:r>
              <a:rPr lang="en-US" sz="2000" dirty="0" err="1" smtClean="0"/>
              <a:t>Wallon</a:t>
            </a:r>
            <a:r>
              <a:rPr lang="en-US" sz="2000" dirty="0" smtClean="0"/>
              <a:t> </a:t>
            </a:r>
            <a:r>
              <a:rPr lang="en-US" sz="2000" dirty="0" err="1" smtClean="0"/>
              <a:t>adverte</a:t>
            </a:r>
            <a:r>
              <a:rPr lang="en-US" sz="2000" dirty="0" smtClean="0"/>
              <a:t>, </a:t>
            </a:r>
            <a:r>
              <a:rPr lang="en-US" sz="2000" dirty="0" err="1" smtClean="0"/>
              <a:t>todavia</a:t>
            </a:r>
            <a:r>
              <a:rPr lang="en-US" sz="2000" dirty="0" smtClean="0"/>
              <a:t>, </a:t>
            </a:r>
            <a:r>
              <a:rPr lang="en-US" sz="2000" dirty="0" err="1" smtClean="0"/>
              <a:t>para</a:t>
            </a:r>
            <a:r>
              <a:rPr lang="en-US" sz="2000" dirty="0" smtClean="0"/>
              <a:t> a </a:t>
            </a:r>
            <a:r>
              <a:rPr lang="en-US" sz="2000" dirty="0" err="1" smtClean="0"/>
              <a:t>ilusão</a:t>
            </a:r>
            <a:r>
              <a:rPr lang="en-US" sz="2000" dirty="0" smtClean="0"/>
              <a:t> de </a:t>
            </a:r>
            <a:r>
              <a:rPr lang="en-US" sz="2000" dirty="0" err="1" smtClean="0"/>
              <a:t>que</a:t>
            </a:r>
            <a:r>
              <a:rPr lang="en-US" sz="2000" dirty="0" smtClean="0"/>
              <a:t> a </a:t>
            </a:r>
            <a:r>
              <a:rPr lang="en-US" sz="2000" dirty="0" err="1" smtClean="0"/>
              <a:t>observaçãoi</a:t>
            </a:r>
            <a:r>
              <a:rPr lang="en-US" sz="2000" dirty="0" smtClean="0"/>
              <a:t> </a:t>
            </a:r>
            <a:r>
              <a:rPr lang="en-US" sz="2000" dirty="0" err="1" smtClean="0"/>
              <a:t>seja</a:t>
            </a:r>
            <a:r>
              <a:rPr lang="en-US" sz="2000" dirty="0" smtClean="0"/>
              <a:t> um </a:t>
            </a:r>
            <a:r>
              <a:rPr lang="en-US" sz="2000" dirty="0" err="1" smtClean="0"/>
              <a:t>recurso</a:t>
            </a:r>
            <a:r>
              <a:rPr lang="en-US" sz="2000" dirty="0" smtClean="0"/>
              <a:t> </a:t>
            </a:r>
            <a:r>
              <a:rPr lang="en-US" sz="2000" dirty="0" err="1" smtClean="0"/>
              <a:t>totalmente</a:t>
            </a:r>
            <a:r>
              <a:rPr lang="en-US" sz="2000" dirty="0" smtClean="0"/>
              <a:t> </a:t>
            </a:r>
            <a:r>
              <a:rPr lang="en-US" sz="2000" dirty="0" err="1" smtClean="0"/>
              <a:t>objetivo</a:t>
            </a:r>
            <a:r>
              <a:rPr lang="en-US" sz="2000" dirty="0" smtClean="0"/>
              <a:t>, um </a:t>
            </a:r>
            <a:r>
              <a:rPr lang="en-US" sz="2000" dirty="0" err="1" smtClean="0"/>
              <a:t>decalque</a:t>
            </a:r>
            <a:r>
              <a:rPr lang="en-US" sz="2000" dirty="0" smtClean="0"/>
              <a:t> </a:t>
            </a:r>
            <a:r>
              <a:rPr lang="en-US" sz="2000" dirty="0" err="1" smtClean="0"/>
              <a:t>exato</a:t>
            </a:r>
            <a:r>
              <a:rPr lang="en-US" sz="2000" dirty="0" smtClean="0"/>
              <a:t> e </a:t>
            </a:r>
            <a:r>
              <a:rPr lang="en-US" sz="2000" dirty="0" err="1" smtClean="0"/>
              <a:t>completo</a:t>
            </a:r>
            <a:r>
              <a:rPr lang="en-US" sz="2000" dirty="0" smtClean="0"/>
              <a:t> da </a:t>
            </a:r>
            <a:r>
              <a:rPr lang="en-US" sz="2000" dirty="0" err="1" smtClean="0"/>
              <a:t>realidade</a:t>
            </a:r>
            <a:r>
              <a:rPr lang="en-US" sz="2000" dirty="0" smtClean="0"/>
              <a:t>. Toda </a:t>
            </a:r>
            <a:r>
              <a:rPr lang="en-US" sz="2000" dirty="0" err="1" smtClean="0"/>
              <a:t>observação</a:t>
            </a:r>
            <a:r>
              <a:rPr lang="en-US" sz="2000" dirty="0" smtClean="0"/>
              <a:t> </a:t>
            </a:r>
            <a:r>
              <a:rPr lang="en-US" sz="2000" dirty="0" err="1" smtClean="0"/>
              <a:t>pressupões</a:t>
            </a:r>
            <a:r>
              <a:rPr lang="en-US" sz="2000" dirty="0" smtClean="0"/>
              <a:t> </a:t>
            </a:r>
            <a:r>
              <a:rPr lang="en-US" sz="2000" dirty="0" err="1" smtClean="0"/>
              <a:t>uma</a:t>
            </a:r>
            <a:r>
              <a:rPr lang="en-US" sz="2000" dirty="0" smtClean="0"/>
              <a:t> </a:t>
            </a:r>
            <a:r>
              <a:rPr lang="en-US" sz="2000" dirty="0" err="1" smtClean="0"/>
              <a:t>escolha</a:t>
            </a:r>
            <a:r>
              <a:rPr lang="en-US" sz="2000" dirty="0" smtClean="0"/>
              <a:t>, “</a:t>
            </a:r>
            <a:r>
              <a:rPr lang="en-US" sz="2000" dirty="0" err="1" smtClean="0"/>
              <a:t>dirigida</a:t>
            </a:r>
            <a:r>
              <a:rPr lang="en-US" sz="2000" dirty="0" smtClean="0"/>
              <a:t> </a:t>
            </a:r>
            <a:r>
              <a:rPr lang="en-US" sz="2000" dirty="0" err="1" smtClean="0"/>
              <a:t>pelas</a:t>
            </a:r>
            <a:r>
              <a:rPr lang="en-US" sz="2000" dirty="0" smtClean="0"/>
              <a:t> </a:t>
            </a:r>
            <a:r>
              <a:rPr lang="en-US" sz="2000" dirty="0" err="1" smtClean="0"/>
              <a:t>relações</a:t>
            </a:r>
            <a:r>
              <a:rPr lang="en-US" sz="2000" dirty="0" smtClean="0"/>
              <a:t> </a:t>
            </a:r>
            <a:r>
              <a:rPr lang="en-US" sz="2000" dirty="0" err="1" smtClean="0"/>
              <a:t>que</a:t>
            </a:r>
            <a:r>
              <a:rPr lang="en-US" sz="2000" dirty="0" smtClean="0"/>
              <a:t> </a:t>
            </a:r>
            <a:r>
              <a:rPr lang="en-US" sz="2000" dirty="0" err="1" smtClean="0"/>
              <a:t>podem</a:t>
            </a:r>
            <a:r>
              <a:rPr lang="en-US" sz="2000" dirty="0" smtClean="0"/>
              <a:t> </a:t>
            </a:r>
            <a:r>
              <a:rPr lang="en-US" sz="2000" dirty="0" err="1" smtClean="0"/>
              <a:t>existir</a:t>
            </a:r>
            <a:r>
              <a:rPr lang="en-US" sz="2000" dirty="0" smtClean="0"/>
              <a:t> entre o </a:t>
            </a:r>
            <a:r>
              <a:rPr lang="en-US" sz="2000" dirty="0" err="1" smtClean="0"/>
              <a:t>objeto</a:t>
            </a:r>
            <a:r>
              <a:rPr lang="en-US" sz="2000" dirty="0" smtClean="0"/>
              <a:t> </a:t>
            </a:r>
            <a:r>
              <a:rPr lang="en-US" sz="2000" dirty="0" err="1" smtClean="0"/>
              <a:t>ou</a:t>
            </a:r>
            <a:r>
              <a:rPr lang="en-US" sz="2000" dirty="0" smtClean="0"/>
              <a:t> </a:t>
            </a:r>
            <a:r>
              <a:rPr lang="en-US" sz="2000" dirty="0" err="1" smtClean="0"/>
              <a:t>fato</a:t>
            </a:r>
            <a:r>
              <a:rPr lang="en-US" sz="2000" dirty="0" smtClean="0"/>
              <a:t> e a </a:t>
            </a:r>
            <a:r>
              <a:rPr lang="en-US" sz="2000" dirty="0" err="1" smtClean="0"/>
              <a:t>nossa</a:t>
            </a:r>
            <a:r>
              <a:rPr lang="en-US" sz="2000" dirty="0" smtClean="0"/>
              <a:t> </a:t>
            </a:r>
            <a:r>
              <a:rPr lang="en-US" sz="2000" dirty="0" err="1" smtClean="0"/>
              <a:t>espectativa</a:t>
            </a:r>
            <a:r>
              <a:rPr lang="en-US" sz="2000" dirty="0" smtClean="0"/>
              <a:t>, </a:t>
            </a:r>
            <a:r>
              <a:rPr lang="en-US" sz="2000" dirty="0" err="1" smtClean="0"/>
              <a:t>em</a:t>
            </a:r>
            <a:r>
              <a:rPr lang="en-US" sz="2000" dirty="0" smtClean="0"/>
              <a:t> outros </a:t>
            </a:r>
            <a:r>
              <a:rPr lang="en-US" sz="2000" dirty="0" err="1" smtClean="0"/>
              <a:t>termos</a:t>
            </a:r>
            <a:r>
              <a:rPr lang="en-US" sz="2000" dirty="0" smtClean="0"/>
              <a:t>, </a:t>
            </a:r>
            <a:r>
              <a:rPr lang="en-US" sz="2000" dirty="0" err="1" smtClean="0"/>
              <a:t>nosso</a:t>
            </a:r>
            <a:r>
              <a:rPr lang="en-US" sz="2000" dirty="0" smtClean="0"/>
              <a:t> </a:t>
            </a:r>
            <a:r>
              <a:rPr lang="en-US" sz="2000" dirty="0" err="1" smtClean="0"/>
              <a:t>desejo</a:t>
            </a:r>
            <a:r>
              <a:rPr lang="en-US" sz="2000" dirty="0" smtClean="0"/>
              <a:t>, </a:t>
            </a:r>
            <a:r>
              <a:rPr lang="en-US" sz="2000" dirty="0" err="1" smtClean="0"/>
              <a:t>nossa</a:t>
            </a:r>
            <a:r>
              <a:rPr lang="en-US" sz="2000" dirty="0" smtClean="0"/>
              <a:t> </a:t>
            </a:r>
            <a:r>
              <a:rPr lang="en-US" sz="2000" dirty="0" err="1" smtClean="0"/>
              <a:t>hipótese</a:t>
            </a:r>
            <a:r>
              <a:rPr lang="en-US" sz="2000" dirty="0" smtClean="0"/>
              <a:t> </a:t>
            </a:r>
            <a:r>
              <a:rPr lang="en-US" sz="2000" dirty="0" err="1" smtClean="0"/>
              <a:t>ou</a:t>
            </a:r>
            <a:r>
              <a:rPr lang="en-US" sz="2000" dirty="0" smtClean="0"/>
              <a:t> </a:t>
            </a:r>
            <a:r>
              <a:rPr lang="en-US" sz="2000" dirty="0" err="1" smtClean="0"/>
              <a:t>mesmo</a:t>
            </a:r>
            <a:r>
              <a:rPr lang="en-US" sz="2000" dirty="0" smtClean="0"/>
              <a:t> </a:t>
            </a:r>
            <a:r>
              <a:rPr lang="en-US" sz="2000" dirty="0" err="1" smtClean="0"/>
              <a:t>nossos</a:t>
            </a:r>
            <a:r>
              <a:rPr lang="en-US" sz="2000" dirty="0" smtClean="0"/>
              <a:t> simples </a:t>
            </a:r>
            <a:r>
              <a:rPr lang="en-US" sz="2000" dirty="0" err="1" smtClean="0"/>
              <a:t>hábitos</a:t>
            </a:r>
            <a:r>
              <a:rPr lang="en-US" sz="2000" dirty="0" smtClean="0"/>
              <a:t> </a:t>
            </a:r>
            <a:r>
              <a:rPr lang="en-US" sz="2000" dirty="0" err="1" smtClean="0"/>
              <a:t>mentais</a:t>
            </a:r>
            <a:r>
              <a:rPr lang="en-US" sz="2000" dirty="0" smtClean="0"/>
              <a:t>”(</a:t>
            </a:r>
            <a:r>
              <a:rPr lang="en-US" sz="2000" dirty="0" err="1" smtClean="0"/>
              <a:t>Wallon</a:t>
            </a:r>
            <a:r>
              <a:rPr lang="en-US" sz="2000" dirty="0" smtClean="0"/>
              <a:t>, Henri. </a:t>
            </a:r>
            <a:r>
              <a:rPr lang="en-US" sz="2000" dirty="0" err="1" smtClean="0"/>
              <a:t>L’évolution</a:t>
            </a:r>
            <a:r>
              <a:rPr lang="en-US" sz="2000" dirty="0" smtClean="0"/>
              <a:t> </a:t>
            </a:r>
            <a:r>
              <a:rPr lang="en-US" sz="2000" dirty="0" err="1" smtClean="0"/>
              <a:t>psychologique</a:t>
            </a:r>
            <a:r>
              <a:rPr lang="en-US" sz="2000" dirty="0" smtClean="0"/>
              <a:t> de </a:t>
            </a:r>
            <a:r>
              <a:rPr lang="en-US" sz="2000" dirty="0" err="1" smtClean="0"/>
              <a:t>l’enfant</a:t>
            </a:r>
            <a:r>
              <a:rPr lang="en-US" sz="2000" dirty="0" smtClean="0"/>
              <a:t>. Paris, Armand Colin, p. 18 e 19).</a:t>
            </a:r>
          </a:p>
          <a:p>
            <a:pPr marL="0" indent="0" algn="just">
              <a:lnSpc>
                <a:spcPct val="160000"/>
              </a:lnSpc>
              <a:buNone/>
            </a:pPr>
            <a:endParaRPr lang="en-US" sz="2000" dirty="0"/>
          </a:p>
          <a:p>
            <a:pPr marL="0" indent="0" algn="just">
              <a:lnSpc>
                <a:spcPct val="160000"/>
              </a:lnSpc>
              <a:buNone/>
            </a:pPr>
            <a:r>
              <a:rPr lang="en-US" sz="2000" dirty="0" smtClean="0"/>
              <a:t>Um </a:t>
            </a:r>
            <a:r>
              <a:rPr lang="en-US" sz="2000" dirty="0" err="1" smtClean="0"/>
              <a:t>referencial</a:t>
            </a:r>
            <a:r>
              <a:rPr lang="en-US" sz="2000" dirty="0" smtClean="0"/>
              <a:t> </a:t>
            </a:r>
            <a:r>
              <a:rPr lang="en-US" sz="2000" dirty="0" err="1" smtClean="0"/>
              <a:t>inevitável</a:t>
            </a:r>
            <a:r>
              <a:rPr lang="en-US" sz="2000" dirty="0" smtClean="0"/>
              <a:t> </a:t>
            </a:r>
            <a:r>
              <a:rPr lang="en-US" sz="2000" dirty="0" err="1" smtClean="0"/>
              <a:t>para</a:t>
            </a:r>
            <a:r>
              <a:rPr lang="en-US" sz="2000" dirty="0" smtClean="0"/>
              <a:t> o </a:t>
            </a:r>
            <a:r>
              <a:rPr lang="en-US" sz="2000" dirty="0" err="1" smtClean="0"/>
              <a:t>adulto</a:t>
            </a:r>
            <a:r>
              <a:rPr lang="en-US" sz="2000" dirty="0" smtClean="0"/>
              <a:t> </a:t>
            </a:r>
            <a:r>
              <a:rPr lang="en-US" sz="2000" dirty="0" err="1" smtClean="0"/>
              <a:t>que</a:t>
            </a:r>
            <a:r>
              <a:rPr lang="en-US" sz="2000" dirty="0" smtClean="0"/>
              <a:t> </a:t>
            </a:r>
            <a:r>
              <a:rPr lang="en-US" sz="2000" dirty="0" err="1" smtClean="0"/>
              <a:t>estuda</a:t>
            </a:r>
            <a:r>
              <a:rPr lang="en-US" sz="2000" dirty="0" smtClean="0"/>
              <a:t> a </a:t>
            </a:r>
            <a:r>
              <a:rPr lang="en-US" sz="2000" dirty="0" err="1" smtClean="0"/>
              <a:t>criança</a:t>
            </a:r>
            <a:r>
              <a:rPr lang="en-US" sz="2000" dirty="0" smtClean="0"/>
              <a:t> </a:t>
            </a:r>
            <a:r>
              <a:rPr lang="en-US" sz="2000" dirty="0" err="1" smtClean="0"/>
              <a:t>é</a:t>
            </a:r>
            <a:r>
              <a:rPr lang="en-US" sz="2000" dirty="0" smtClean="0"/>
              <a:t> a </a:t>
            </a:r>
            <a:r>
              <a:rPr lang="en-US" sz="2000" dirty="0" err="1" smtClean="0"/>
              <a:t>comparação</a:t>
            </a:r>
            <a:r>
              <a:rPr lang="en-US" sz="2000" dirty="0" smtClean="0"/>
              <a:t> entre o </a:t>
            </a:r>
            <a:r>
              <a:rPr lang="en-US" sz="2000" dirty="0" err="1" smtClean="0"/>
              <a:t>comportamento</a:t>
            </a:r>
            <a:r>
              <a:rPr lang="en-US" sz="2000" dirty="0" smtClean="0"/>
              <a:t> </a:t>
            </a:r>
            <a:r>
              <a:rPr lang="en-US" sz="2000" dirty="0" err="1" smtClean="0"/>
              <a:t>desta</a:t>
            </a:r>
            <a:r>
              <a:rPr lang="en-US" sz="2000" dirty="0" smtClean="0"/>
              <a:t> e o </a:t>
            </a:r>
            <a:r>
              <a:rPr lang="en-US" sz="2000" dirty="0" err="1" smtClean="0"/>
              <a:t>seu</a:t>
            </a:r>
            <a:r>
              <a:rPr lang="en-US" sz="2000" dirty="0" smtClean="0"/>
              <a:t> </a:t>
            </a:r>
            <a:r>
              <a:rPr lang="en-US" sz="2000" dirty="0" err="1" smtClean="0"/>
              <a:t>próprio</a:t>
            </a:r>
            <a:r>
              <a:rPr lang="en-US" sz="2000" dirty="0" smtClean="0"/>
              <a:t>.</a:t>
            </a:r>
          </a:p>
          <a:p>
            <a:pPr marL="0" indent="0" algn="just">
              <a:lnSpc>
                <a:spcPct val="160000"/>
              </a:lnSpc>
              <a:buNone/>
            </a:pPr>
            <a:r>
              <a:rPr lang="en-US" sz="2000" dirty="0" smtClean="0"/>
              <a:t>[</a:t>
            </a:r>
            <a:r>
              <a:rPr lang="en-US" sz="2000" dirty="0" err="1" smtClean="0"/>
              <a:t>sem</a:t>
            </a:r>
            <a:r>
              <a:rPr lang="en-US" sz="2000" dirty="0" smtClean="0"/>
              <a:t> </a:t>
            </a:r>
            <a:r>
              <a:rPr lang="en-US" sz="2000" dirty="0" err="1" smtClean="0"/>
              <a:t>diminuir</a:t>
            </a:r>
            <a:r>
              <a:rPr lang="en-US" sz="2000" dirty="0" smtClean="0"/>
              <a:t> a </a:t>
            </a:r>
            <a:r>
              <a:rPr lang="en-US" sz="2000" dirty="0" err="1" smtClean="0"/>
              <a:t>criança</a:t>
            </a:r>
            <a:r>
              <a:rPr lang="en-US" sz="2000" dirty="0" smtClean="0"/>
              <a:t>, </a:t>
            </a:r>
            <a:r>
              <a:rPr lang="en-US" sz="2000" dirty="0" err="1" smtClean="0"/>
              <a:t>na</a:t>
            </a:r>
            <a:r>
              <a:rPr lang="en-US" sz="2000" dirty="0" smtClean="0"/>
              <a:t> </a:t>
            </a:r>
            <a:r>
              <a:rPr lang="en-US" sz="2000" dirty="0" err="1" smtClean="0"/>
              <a:t>comparação</a:t>
            </a:r>
            <a:r>
              <a:rPr lang="en-US" sz="2000" dirty="0" smtClean="0"/>
              <a:t> com o </a:t>
            </a:r>
            <a:r>
              <a:rPr lang="en-US" sz="2000" dirty="0" err="1" smtClean="0"/>
              <a:t>adulto</a:t>
            </a:r>
            <a:r>
              <a:rPr lang="en-US" sz="2000" dirty="0" smtClean="0"/>
              <a:t>] </a:t>
            </a:r>
            <a:r>
              <a:rPr lang="en-US" sz="2000" dirty="0" err="1" smtClean="0"/>
              <a:t>Wallon</a:t>
            </a:r>
            <a:r>
              <a:rPr lang="en-US" sz="2000" dirty="0" smtClean="0"/>
              <a:t> </a:t>
            </a:r>
            <a:r>
              <a:rPr lang="en-US" sz="2000" dirty="0" err="1" smtClean="0"/>
              <a:t>propõe</a:t>
            </a:r>
            <a:r>
              <a:rPr lang="en-US" sz="2000" dirty="0" smtClean="0"/>
              <a:t> </a:t>
            </a:r>
            <a:r>
              <a:rPr lang="en-US" sz="2000" dirty="0" err="1" smtClean="0"/>
              <a:t>que</a:t>
            </a:r>
            <a:r>
              <a:rPr lang="en-US" sz="2000" dirty="0" smtClean="0"/>
              <a:t> se </a:t>
            </a:r>
            <a:r>
              <a:rPr lang="en-US" sz="2000" dirty="0" err="1" smtClean="0"/>
              <a:t>estude</a:t>
            </a:r>
            <a:r>
              <a:rPr lang="en-US" sz="2000" dirty="0" smtClean="0"/>
              <a:t> o </a:t>
            </a:r>
            <a:r>
              <a:rPr lang="en-US" sz="2000" dirty="0" err="1" smtClean="0"/>
              <a:t>desenvolvimento</a:t>
            </a:r>
            <a:r>
              <a:rPr lang="en-US" sz="2000" dirty="0" smtClean="0"/>
              <a:t> </a:t>
            </a:r>
            <a:r>
              <a:rPr lang="en-US" sz="2000" dirty="0" err="1" smtClean="0"/>
              <a:t>infantil</a:t>
            </a:r>
            <a:r>
              <a:rPr lang="en-US" sz="2000" dirty="0" smtClean="0"/>
              <a:t> </a:t>
            </a:r>
            <a:r>
              <a:rPr lang="en-US" sz="2000" dirty="0" err="1" smtClean="0"/>
              <a:t>tomando</a:t>
            </a:r>
            <a:r>
              <a:rPr lang="en-US" sz="2000" dirty="0" smtClean="0"/>
              <a:t> a </a:t>
            </a:r>
            <a:r>
              <a:rPr lang="en-US" sz="2000" dirty="0" err="1" smtClean="0"/>
              <a:t>própria</a:t>
            </a:r>
            <a:r>
              <a:rPr lang="en-US" sz="2000" dirty="0" smtClean="0"/>
              <a:t> </a:t>
            </a:r>
            <a:r>
              <a:rPr lang="en-US" sz="2000" dirty="0" err="1" smtClean="0"/>
              <a:t>criança</a:t>
            </a:r>
            <a:r>
              <a:rPr lang="en-US" sz="2000" dirty="0" smtClean="0"/>
              <a:t> </a:t>
            </a:r>
            <a:r>
              <a:rPr lang="en-US" sz="2000" dirty="0" err="1" smtClean="0"/>
              <a:t>como</a:t>
            </a:r>
            <a:r>
              <a:rPr lang="en-US" sz="2000" dirty="0" smtClean="0"/>
              <a:t> </a:t>
            </a:r>
            <a:r>
              <a:rPr lang="en-US" sz="2000" dirty="0" err="1" smtClean="0"/>
              <a:t>ponto</a:t>
            </a:r>
            <a:r>
              <a:rPr lang="en-US" sz="2000" dirty="0" smtClean="0"/>
              <a:t> de </a:t>
            </a:r>
            <a:r>
              <a:rPr lang="en-US" sz="2000" dirty="0" err="1" smtClean="0"/>
              <a:t>partida</a:t>
            </a:r>
            <a:r>
              <a:rPr lang="en-US" sz="2000" dirty="0" smtClean="0"/>
              <a:t>, </a:t>
            </a:r>
            <a:r>
              <a:rPr lang="en-US" sz="2000" dirty="0" err="1" smtClean="0"/>
              <a:t>buscando</a:t>
            </a:r>
            <a:r>
              <a:rPr lang="en-US" sz="2000" dirty="0" smtClean="0"/>
              <a:t> </a:t>
            </a:r>
            <a:r>
              <a:rPr lang="en-US" sz="2000" dirty="0" err="1" smtClean="0"/>
              <a:t>compreender</a:t>
            </a:r>
            <a:r>
              <a:rPr lang="en-US" sz="2000" dirty="0" smtClean="0"/>
              <a:t> </a:t>
            </a:r>
            <a:r>
              <a:rPr lang="en-US" sz="2000" dirty="0" err="1" smtClean="0"/>
              <a:t>cada</a:t>
            </a:r>
            <a:r>
              <a:rPr lang="en-US" sz="2000" dirty="0" smtClean="0"/>
              <a:t> </a:t>
            </a:r>
            <a:r>
              <a:rPr lang="en-US" sz="2000" dirty="0" err="1" smtClean="0"/>
              <a:t>uma</a:t>
            </a:r>
            <a:r>
              <a:rPr lang="en-US" sz="2000" dirty="0" smtClean="0"/>
              <a:t> das </a:t>
            </a:r>
            <a:r>
              <a:rPr lang="en-US" sz="2000" dirty="0" err="1" smtClean="0"/>
              <a:t>suas</a:t>
            </a:r>
            <a:r>
              <a:rPr lang="en-US" sz="2000" dirty="0" smtClean="0"/>
              <a:t> </a:t>
            </a:r>
            <a:r>
              <a:rPr lang="en-US" sz="2000" dirty="0" err="1" smtClean="0"/>
              <a:t>manifestações</a:t>
            </a:r>
            <a:r>
              <a:rPr lang="en-US" sz="2000" dirty="0" smtClean="0"/>
              <a:t> no </a:t>
            </a:r>
            <a:r>
              <a:rPr lang="en-US" sz="2000" dirty="0" err="1" smtClean="0"/>
              <a:t>conjunto</a:t>
            </a:r>
            <a:r>
              <a:rPr lang="en-US" sz="2000" dirty="0" smtClean="0"/>
              <a:t> de </a:t>
            </a:r>
            <a:r>
              <a:rPr lang="en-US" sz="2000" dirty="0" err="1" smtClean="0"/>
              <a:t>suas</a:t>
            </a:r>
            <a:r>
              <a:rPr lang="en-US" sz="2000" dirty="0" smtClean="0"/>
              <a:t> </a:t>
            </a:r>
            <a:r>
              <a:rPr lang="en-US" sz="2000" dirty="0" err="1" smtClean="0"/>
              <a:t>possibilidade</a:t>
            </a:r>
            <a:r>
              <a:rPr lang="en-US" sz="2000" dirty="0" smtClean="0"/>
              <a:t>, </a:t>
            </a:r>
            <a:r>
              <a:rPr lang="en-US" sz="2000" dirty="0" err="1" smtClean="0"/>
              <a:t>sem</a:t>
            </a:r>
            <a:r>
              <a:rPr lang="en-US" sz="2000" dirty="0" smtClean="0"/>
              <a:t> </a:t>
            </a:r>
            <a:r>
              <a:rPr lang="en-US" sz="2000" dirty="0" err="1" smtClean="0"/>
              <a:t>prévia</a:t>
            </a:r>
            <a:r>
              <a:rPr lang="en-US" sz="2000" dirty="0" smtClean="0"/>
              <a:t> </a:t>
            </a:r>
            <a:r>
              <a:rPr lang="en-US" sz="2000" dirty="0" err="1" smtClean="0"/>
              <a:t>censura</a:t>
            </a:r>
            <a:r>
              <a:rPr lang="en-US" sz="2000" dirty="0" smtClean="0"/>
              <a:t> da </a:t>
            </a:r>
            <a:r>
              <a:rPr lang="en-US" sz="2000" dirty="0" err="1" smtClean="0"/>
              <a:t>lógica</a:t>
            </a:r>
            <a:r>
              <a:rPr lang="en-US" sz="2000" dirty="0" smtClean="0"/>
              <a:t> </a:t>
            </a:r>
            <a:r>
              <a:rPr lang="en-US" sz="2000" dirty="0" err="1" smtClean="0"/>
              <a:t>adulta</a:t>
            </a:r>
            <a:r>
              <a:rPr lang="en-US" sz="2000" dirty="0" smtClean="0"/>
              <a:t>. </a:t>
            </a:r>
          </a:p>
          <a:p>
            <a:pPr marL="0" indent="0" algn="r">
              <a:lnSpc>
                <a:spcPct val="160000"/>
              </a:lnSpc>
              <a:buNone/>
            </a:pPr>
            <a:r>
              <a:rPr lang="en-US" sz="2000" dirty="0" smtClean="0">
                <a:solidFill>
                  <a:srgbClr val="0000FF"/>
                </a:solidFill>
              </a:rPr>
              <a:t>(</a:t>
            </a:r>
            <a:r>
              <a:rPr lang="en-US" sz="2000" dirty="0" err="1" smtClean="0">
                <a:solidFill>
                  <a:srgbClr val="0000FF"/>
                </a:solidFill>
              </a:rPr>
              <a:t>Galvão</a:t>
            </a:r>
            <a:r>
              <a:rPr lang="en-US" sz="2000" dirty="0" smtClean="0">
                <a:solidFill>
                  <a:srgbClr val="0000FF"/>
                </a:solidFill>
              </a:rPr>
              <a:t>, 1996, p. 36-37) </a:t>
            </a:r>
            <a:endParaRPr lang="en-US" sz="2000" dirty="0">
              <a:solidFill>
                <a:srgbClr val="0000FF"/>
              </a:solidFill>
            </a:endParaRPr>
          </a:p>
        </p:txBody>
      </p:sp>
      <p:sp>
        <p:nvSpPr>
          <p:cNvPr id="4" name="Slide Number Placeholder 3"/>
          <p:cNvSpPr>
            <a:spLocks noGrp="1"/>
          </p:cNvSpPr>
          <p:nvPr>
            <p:ph type="sldNum" sz="quarter" idx="12"/>
          </p:nvPr>
        </p:nvSpPr>
        <p:spPr/>
        <p:txBody>
          <a:bodyPr/>
          <a:lstStyle/>
          <a:p>
            <a:fld id="{55C99EAA-D3A5-EC42-B47C-72599F453DF1}" type="slidenum">
              <a:rPr lang="en-US" smtClean="0"/>
              <a:pPr/>
              <a:t>65</a:t>
            </a:fld>
            <a:endParaRPr lang="en-US"/>
          </a:p>
        </p:txBody>
      </p:sp>
    </p:spTree>
    <p:extLst>
      <p:ext uri="{BB962C8B-B14F-4D97-AF65-F5344CB8AC3E}">
        <p14:creationId xmlns:p14="http://schemas.microsoft.com/office/powerpoint/2010/main" val="423757500"/>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5. </a:t>
            </a:r>
            <a:r>
              <a:rPr lang="en-US" sz="2400" b="1" dirty="0" err="1" smtClean="0"/>
              <a:t>Método</a:t>
            </a:r>
            <a:r>
              <a:rPr lang="en-US" sz="2400" b="1" dirty="0" smtClean="0"/>
              <a:t/>
            </a:r>
            <a:br>
              <a:rPr lang="en-US" sz="2400" b="1" dirty="0" smtClean="0"/>
            </a:br>
            <a:r>
              <a:rPr lang="en-US" sz="2400" b="1" dirty="0" smtClean="0">
                <a:solidFill>
                  <a:srgbClr val="FF0000"/>
                </a:solidFill>
              </a:rPr>
              <a:t>Uma </a:t>
            </a:r>
            <a:r>
              <a:rPr lang="en-US" sz="2400" b="1" dirty="0" err="1" smtClean="0">
                <a:solidFill>
                  <a:srgbClr val="FF0000"/>
                </a:solidFill>
              </a:rPr>
              <a:t>perspectiva</a:t>
            </a:r>
            <a:r>
              <a:rPr lang="en-US" sz="2400" b="1" dirty="0" smtClean="0">
                <a:solidFill>
                  <a:srgbClr val="FF0000"/>
                </a:solidFill>
              </a:rPr>
              <a:t> </a:t>
            </a:r>
            <a:r>
              <a:rPr lang="en-US" sz="2400" b="1" dirty="0" err="1" smtClean="0">
                <a:solidFill>
                  <a:srgbClr val="FF0000"/>
                </a:solidFill>
              </a:rPr>
              <a:t>interacionista</a:t>
            </a:r>
            <a:r>
              <a:rPr lang="en-US" sz="2400" b="1" dirty="0" smtClean="0">
                <a:solidFill>
                  <a:srgbClr val="FF0000"/>
                </a:solidFill>
              </a:rPr>
              <a:t> e </a:t>
            </a:r>
            <a:r>
              <a:rPr lang="en-US" sz="2400" b="1" dirty="0" err="1" smtClean="0">
                <a:solidFill>
                  <a:srgbClr val="FF0000"/>
                </a:solidFill>
              </a:rPr>
              <a:t>genética</a:t>
            </a:r>
            <a:endParaRPr lang="en-US" sz="24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a:lnSpc>
                <a:spcPct val="160000"/>
              </a:lnSpc>
              <a:buNone/>
            </a:pPr>
            <a:r>
              <a:rPr lang="pt-BR" sz="2200" dirty="0" smtClean="0"/>
              <a:t>As </a:t>
            </a:r>
            <a:r>
              <a:rPr lang="pt-BR" sz="2200" dirty="0"/>
              <a:t>bases de sua concepção metodológica estão lançadas [curar e investigar]: à psicologia convém um tratamento histórico (genético), </a:t>
            </a:r>
            <a:r>
              <a:rPr lang="pt-BR" sz="2200" dirty="0" err="1"/>
              <a:t>neurofuncional</a:t>
            </a:r>
            <a:r>
              <a:rPr lang="pt-BR" sz="2200" dirty="0"/>
              <a:t>, multidimensional, comparativo. </a:t>
            </a:r>
            <a:endParaRPr lang="pt-BR" sz="2200" dirty="0" smtClean="0"/>
          </a:p>
          <a:p>
            <a:pPr marL="0" indent="0" algn="just">
              <a:lnSpc>
                <a:spcPct val="160000"/>
              </a:lnSpc>
              <a:buNone/>
            </a:pPr>
            <a:endParaRPr lang="pt-BR" sz="2200" dirty="0"/>
          </a:p>
          <a:p>
            <a:pPr marL="0" indent="0" algn="just">
              <a:lnSpc>
                <a:spcPct val="160000"/>
              </a:lnSpc>
              <a:buNone/>
            </a:pPr>
            <a:r>
              <a:rPr lang="pt-BR" sz="2200" dirty="0" smtClean="0"/>
              <a:t>As </a:t>
            </a:r>
            <a:r>
              <a:rPr lang="pt-BR" sz="2200" dirty="0"/>
              <a:t>funções devem ser estudadas evolutiva e </a:t>
            </a:r>
            <a:r>
              <a:rPr lang="pt-BR" sz="2200" dirty="0" err="1"/>
              <a:t>involutivamente</a:t>
            </a:r>
            <a:r>
              <a:rPr lang="pt-BR" sz="2200" dirty="0"/>
              <a:t> (daí o interesse pela doença e pela velhice), partindo das usas bases neurológicas, e comparando-as com as suas equivalentes em diferentes espécies animais, em diferentes momentos da história humana individual e coletiva. </a:t>
            </a:r>
            <a:r>
              <a:rPr lang="pt-BR" sz="2400" dirty="0"/>
              <a:t>(</a:t>
            </a:r>
            <a:r>
              <a:rPr lang="pt-BR" sz="1900" dirty="0"/>
              <a:t>Dantas, 1992a, p. 36</a:t>
            </a:r>
            <a:r>
              <a:rPr lang="pt-BR" sz="1900" dirty="0" smtClean="0"/>
              <a:t>)</a:t>
            </a:r>
            <a:r>
              <a:rPr lang="pt-BR" sz="1900" dirty="0"/>
              <a:t> </a:t>
            </a:r>
          </a:p>
          <a:p>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66</a:t>
            </a:fld>
            <a:endParaRPr lang="en-US"/>
          </a:p>
        </p:txBody>
      </p:sp>
    </p:spTree>
    <p:extLst>
      <p:ext uri="{BB962C8B-B14F-4D97-AF65-F5344CB8AC3E}">
        <p14:creationId xmlns:p14="http://schemas.microsoft.com/office/powerpoint/2010/main" val="2159764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0000"/>
                </a:solidFill>
              </a:rPr>
              <a:t>6. </a:t>
            </a:r>
            <a:r>
              <a:rPr lang="en-US" sz="2400" b="1" dirty="0" err="1" smtClean="0">
                <a:solidFill>
                  <a:srgbClr val="000000"/>
                </a:solidFill>
              </a:rPr>
              <a:t>Implicações</a:t>
            </a:r>
            <a:r>
              <a:rPr lang="en-US" sz="2400" b="1" dirty="0" smtClean="0">
                <a:solidFill>
                  <a:srgbClr val="000000"/>
                </a:solidFill>
              </a:rPr>
              <a:t> </a:t>
            </a:r>
            <a:r>
              <a:rPr lang="en-US" sz="2400" b="1" dirty="0" err="1" smtClean="0">
                <a:solidFill>
                  <a:srgbClr val="000000"/>
                </a:solidFill>
              </a:rPr>
              <a:t>educacionais</a:t>
            </a:r>
            <a:r>
              <a:rPr lang="en-US" sz="2400" b="1" dirty="0" smtClean="0">
                <a:solidFill>
                  <a:srgbClr val="000000"/>
                </a:solidFill>
              </a:rPr>
              <a:t> (1)</a:t>
            </a:r>
            <a:endParaRPr lang="en-US" sz="2400" b="1" dirty="0">
              <a:solidFill>
                <a:srgbClr val="000000"/>
              </a:solidFill>
            </a:endParaRPr>
          </a:p>
        </p:txBody>
      </p:sp>
      <p:sp>
        <p:nvSpPr>
          <p:cNvPr id="3" name="Content Placeholder 2"/>
          <p:cNvSpPr>
            <a:spLocks noGrp="1"/>
          </p:cNvSpPr>
          <p:nvPr>
            <p:ph idx="1"/>
          </p:nvPr>
        </p:nvSpPr>
        <p:spPr/>
        <p:txBody>
          <a:bodyPr>
            <a:normAutofit fontScale="47500" lnSpcReduction="20000"/>
          </a:bodyPr>
          <a:lstStyle/>
          <a:p>
            <a:pPr marL="0" indent="0" algn="just">
              <a:buNone/>
            </a:pPr>
            <a:endParaRPr lang="pt-BR" sz="1200" dirty="0" smtClean="0">
              <a:solidFill>
                <a:srgbClr val="0000FF"/>
              </a:solidFill>
            </a:endParaRPr>
          </a:p>
          <a:p>
            <a:pPr marL="0" indent="0" algn="just">
              <a:lnSpc>
                <a:spcPct val="170000"/>
              </a:lnSpc>
              <a:buNone/>
            </a:pPr>
            <a:r>
              <a:rPr lang="pt-BR" sz="2500" dirty="0"/>
              <a:t>Devido ao seu objeto e à sua abordagem, a psicologia genética de </a:t>
            </a:r>
            <a:r>
              <a:rPr lang="pt-BR" sz="2500" dirty="0" err="1"/>
              <a:t>Wallon</a:t>
            </a:r>
            <a:r>
              <a:rPr lang="pt-BR" sz="2500" dirty="0"/>
              <a:t> traz um campo vasto de implicações educacionais. A opção por estudar o desenvolvimento da pessoa completa e a de basear este estudo numa perspectiva dialética, faz com que sua teoria, abrangente e dinâmica, sirva a múltiplas leituras por parte de quem procura, nela, subsídios para a reflexão pedagógica. Tratando de temas como emoção, movimento, formação da personalidade, linguagem, pensamento e tantos outros, fornece valioso material para a adequação da prática pedagógica ao desenvolvimento da criança</a:t>
            </a:r>
            <a:r>
              <a:rPr lang="pt-BR" sz="2500" dirty="0" smtClean="0"/>
              <a:t>.</a:t>
            </a:r>
          </a:p>
          <a:p>
            <a:pPr marL="0" indent="0" algn="just">
              <a:lnSpc>
                <a:spcPct val="170000"/>
              </a:lnSpc>
              <a:buNone/>
            </a:pPr>
            <a:endParaRPr lang="pt-BR" sz="2500" dirty="0" smtClean="0"/>
          </a:p>
          <a:p>
            <a:pPr marL="0" indent="0" algn="just">
              <a:lnSpc>
                <a:spcPct val="170000"/>
              </a:lnSpc>
              <a:buNone/>
            </a:pPr>
            <a:r>
              <a:rPr lang="pt-BR" sz="2500" dirty="0" smtClean="0"/>
              <a:t>Além </a:t>
            </a:r>
            <a:r>
              <a:rPr lang="pt-BR" sz="2500" dirty="0"/>
              <a:t>das implicações educacionais decorrentes das leituras que se faça de sua psicogenética, </a:t>
            </a:r>
            <a:r>
              <a:rPr lang="pt-BR" sz="2500" dirty="0" err="1"/>
              <a:t>Wallon</a:t>
            </a:r>
            <a:r>
              <a:rPr lang="pt-BR" sz="2500" dirty="0"/>
              <a:t> tratou de explicitar, ele próprio, interessantes considerações acerca da educação. A maior parte dessas ideias encontram-se desenvolvidas em artigos especialmente destinados a temas pedagógicos. Reforma da universidade, doutrinas da Escola Nova, orientação vocacional e o papel do psicólogo escolar, formação de professor, interação entre alunos e problemas de comportamento são alguns dos assuntos tratados em seus artigos mais propriamente pedagógicos</a:t>
            </a:r>
            <a:r>
              <a:rPr lang="pt-BR" sz="2500" dirty="0" smtClean="0"/>
              <a:t>.</a:t>
            </a:r>
          </a:p>
          <a:p>
            <a:pPr marL="0" indent="0" algn="just">
              <a:lnSpc>
                <a:spcPct val="170000"/>
              </a:lnSpc>
              <a:buNone/>
            </a:pPr>
            <a:endParaRPr lang="pt-BR" sz="2500" dirty="0" smtClean="0"/>
          </a:p>
          <a:p>
            <a:pPr marL="0" indent="0" algn="just">
              <a:lnSpc>
                <a:spcPct val="170000"/>
              </a:lnSpc>
              <a:buNone/>
            </a:pPr>
            <a:r>
              <a:rPr lang="pt-BR" sz="2500" dirty="0" smtClean="0">
                <a:solidFill>
                  <a:srgbClr val="0000FF"/>
                </a:solidFill>
              </a:rPr>
              <a:t>(</a:t>
            </a:r>
            <a:r>
              <a:rPr lang="pt-BR" sz="2500" dirty="0">
                <a:solidFill>
                  <a:srgbClr val="0000FF"/>
                </a:solidFill>
              </a:rPr>
              <a:t>Galvão, 1996, p. </a:t>
            </a:r>
            <a:r>
              <a:rPr lang="pt-BR" sz="2500" dirty="0" smtClean="0">
                <a:solidFill>
                  <a:srgbClr val="0000FF"/>
                </a:solidFill>
              </a:rPr>
              <a:t>89-90)</a:t>
            </a:r>
            <a:endParaRPr lang="pt-BR" sz="2500" dirty="0">
              <a:solidFill>
                <a:srgbClr val="0000FF"/>
              </a:solidFill>
            </a:endParaRPr>
          </a:p>
          <a:p>
            <a:endParaRPr lang="en-US" sz="25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67</a:t>
            </a:fld>
            <a:endParaRPr lang="en-US"/>
          </a:p>
        </p:txBody>
      </p:sp>
    </p:spTree>
    <p:extLst>
      <p:ext uri="{BB962C8B-B14F-4D97-AF65-F5344CB8AC3E}">
        <p14:creationId xmlns:p14="http://schemas.microsoft.com/office/powerpoint/2010/main" val="231583803"/>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0000"/>
                </a:solidFill>
              </a:rPr>
              <a:t>6. </a:t>
            </a:r>
            <a:r>
              <a:rPr lang="en-US" sz="2400" b="1" dirty="0" err="1" smtClean="0">
                <a:solidFill>
                  <a:srgbClr val="000000"/>
                </a:solidFill>
              </a:rPr>
              <a:t>Implicações</a:t>
            </a:r>
            <a:r>
              <a:rPr lang="en-US" sz="2400" b="1" dirty="0" smtClean="0">
                <a:solidFill>
                  <a:srgbClr val="000000"/>
                </a:solidFill>
              </a:rPr>
              <a:t> </a:t>
            </a:r>
            <a:r>
              <a:rPr lang="en-US" sz="2400" b="1" dirty="0" err="1" smtClean="0">
                <a:solidFill>
                  <a:srgbClr val="000000"/>
                </a:solidFill>
              </a:rPr>
              <a:t>educacionais</a:t>
            </a:r>
            <a:r>
              <a:rPr lang="en-US" sz="2400" b="1" dirty="0" smtClean="0">
                <a:solidFill>
                  <a:srgbClr val="000000"/>
                </a:solidFill>
              </a:rPr>
              <a:t> (2)</a:t>
            </a:r>
            <a:endParaRPr lang="en-US" sz="2400" b="1" dirty="0">
              <a:solidFill>
                <a:srgbClr val="000000"/>
              </a:solidFill>
            </a:endParaRPr>
          </a:p>
        </p:txBody>
      </p:sp>
      <p:sp>
        <p:nvSpPr>
          <p:cNvPr id="3" name="Content Placeholder 2"/>
          <p:cNvSpPr>
            <a:spLocks noGrp="1"/>
          </p:cNvSpPr>
          <p:nvPr>
            <p:ph idx="1"/>
          </p:nvPr>
        </p:nvSpPr>
        <p:spPr/>
        <p:txBody>
          <a:bodyPr>
            <a:normAutofit fontScale="62500" lnSpcReduction="20000"/>
          </a:bodyPr>
          <a:lstStyle/>
          <a:p>
            <a:pPr marL="0" indent="0" algn="just">
              <a:buNone/>
            </a:pPr>
            <a:endParaRPr lang="pt-BR" sz="1200" dirty="0" smtClean="0">
              <a:solidFill>
                <a:srgbClr val="0000FF"/>
              </a:solidFill>
            </a:endParaRPr>
          </a:p>
          <a:p>
            <a:pPr marL="0" indent="0" algn="just">
              <a:lnSpc>
                <a:spcPct val="170000"/>
              </a:lnSpc>
              <a:buNone/>
            </a:pPr>
            <a:endParaRPr lang="pt-BR" sz="2500" dirty="0" smtClean="0"/>
          </a:p>
          <a:p>
            <a:pPr marL="0" indent="0" algn="just">
              <a:lnSpc>
                <a:spcPct val="170000"/>
              </a:lnSpc>
              <a:buNone/>
            </a:pPr>
            <a:r>
              <a:rPr lang="pt-BR" sz="2500" dirty="0" smtClean="0"/>
              <a:t>Das </a:t>
            </a:r>
            <a:r>
              <a:rPr lang="pt-BR" sz="2500" dirty="0"/>
              <a:t>ideias pedagógicas explicitadas por </a:t>
            </a:r>
            <a:r>
              <a:rPr lang="pt-BR" sz="2500" dirty="0" err="1"/>
              <a:t>Wallon</a:t>
            </a:r>
            <a:r>
              <a:rPr lang="pt-BR" sz="2500" dirty="0"/>
              <a:t>, destaca-se a que se refere à necessidade de superação da dicotomia entre indivíduo e sociedade subjacente à maior parte dos sistemas de ensino. Segundo nosso autor, estes costumam oscilar contraditoriamente entre um e outro polo da antinomia. A educação tradicional, tendo por objetivo transmitir aos alunos a herança dos antepassados e assegurar-lhe o domínio de ideias e costumes que lhe permitiriam melhor se adaptar à sociedade tal como é estabelecida, prioriza a ação dos adultos sobre a juventude e acena com a perpetuação da ordem social. Por outro lado, o movimento Escola Nova, ao buscar romper com a opressão do indivíduo pela sociedade, acabou por desprezar as dimensões sociais da educação, preconizando o individualismo</a:t>
            </a:r>
            <a:r>
              <a:rPr lang="pt-BR" sz="2500" dirty="0" smtClean="0"/>
              <a:t>.</a:t>
            </a:r>
            <a:r>
              <a:rPr lang="en-US" sz="2500" dirty="0"/>
              <a:t> </a:t>
            </a:r>
            <a:endParaRPr lang="en-US" sz="2500" dirty="0" smtClean="0"/>
          </a:p>
          <a:p>
            <a:pPr marL="0" indent="0" algn="just">
              <a:lnSpc>
                <a:spcPct val="170000"/>
              </a:lnSpc>
              <a:buNone/>
            </a:pPr>
            <a:r>
              <a:rPr lang="pt-BR" sz="2500" dirty="0" smtClean="0">
                <a:solidFill>
                  <a:srgbClr val="0000FF"/>
                </a:solidFill>
              </a:rPr>
              <a:t>(</a:t>
            </a:r>
            <a:r>
              <a:rPr lang="pt-BR" sz="2500" dirty="0">
                <a:solidFill>
                  <a:srgbClr val="0000FF"/>
                </a:solidFill>
              </a:rPr>
              <a:t>Galvão, 1996, p. </a:t>
            </a:r>
            <a:r>
              <a:rPr lang="pt-BR" sz="2500" dirty="0" smtClean="0">
                <a:solidFill>
                  <a:srgbClr val="0000FF"/>
                </a:solidFill>
              </a:rPr>
              <a:t>89-90)</a:t>
            </a:r>
            <a:endParaRPr lang="pt-BR" sz="2500" dirty="0">
              <a:solidFill>
                <a:srgbClr val="0000FF"/>
              </a:solidFill>
            </a:endParaRPr>
          </a:p>
          <a:p>
            <a:endParaRPr lang="en-US" sz="2500"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68</a:t>
            </a:fld>
            <a:endParaRPr lang="en-US"/>
          </a:p>
        </p:txBody>
      </p:sp>
    </p:spTree>
    <p:extLst>
      <p:ext uri="{BB962C8B-B14F-4D97-AF65-F5344CB8AC3E}">
        <p14:creationId xmlns:p14="http://schemas.microsoft.com/office/powerpoint/2010/main" val="1110734426"/>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7</a:t>
            </a:r>
            <a:r>
              <a:rPr lang="en-US" sz="2400" b="1" dirty="0" smtClean="0"/>
              <a:t>. </a:t>
            </a:r>
            <a:r>
              <a:rPr lang="en-US" sz="2400" b="1" dirty="0" err="1" smtClean="0"/>
              <a:t>Diálogo</a:t>
            </a:r>
            <a:r>
              <a:rPr lang="en-US" sz="2400" b="1" dirty="0" smtClean="0"/>
              <a:t> com Piaget</a:t>
            </a:r>
            <a:endParaRPr lang="en-US" sz="2400" b="1" dirty="0"/>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r>
              <a:rPr lang="pt-BR" sz="2300" dirty="0" smtClean="0"/>
              <a:t>No </a:t>
            </a:r>
            <a:r>
              <a:rPr lang="pt-BR" sz="2300" dirty="0"/>
              <a:t>diálogo mantido com o </a:t>
            </a:r>
            <a:r>
              <a:rPr lang="pt-BR" sz="2300" dirty="0" smtClean="0"/>
              <a:t>primeiro [Piaget], </a:t>
            </a:r>
            <a:r>
              <a:rPr lang="pt-BR" sz="2300" dirty="0"/>
              <a:t>de quem foi contemporâneo, alimenta o tom de polêmica, numa atitude que lhe era peculiar. </a:t>
            </a:r>
            <a:endParaRPr lang="pt-BR" sz="2300" dirty="0" smtClean="0"/>
          </a:p>
          <a:p>
            <a:pPr marL="0" indent="0" algn="just">
              <a:lnSpc>
                <a:spcPct val="170000"/>
              </a:lnSpc>
              <a:buNone/>
            </a:pPr>
            <a:endParaRPr lang="pt-BR" sz="2300" dirty="0" smtClean="0"/>
          </a:p>
          <a:p>
            <a:pPr marL="0" indent="0" algn="just">
              <a:lnSpc>
                <a:spcPct val="170000"/>
              </a:lnSpc>
              <a:buNone/>
            </a:pPr>
            <a:r>
              <a:rPr lang="pt-BR" sz="2300" dirty="0" smtClean="0"/>
              <a:t>“</a:t>
            </a:r>
            <a:r>
              <a:rPr lang="pt-BR" sz="2300" dirty="0"/>
              <a:t>Por parte de Piaget, existe uma disposição permanente para buscar continuidade e complementaridade entre sua obra e a do colega. (...) </a:t>
            </a:r>
            <a:r>
              <a:rPr lang="pt-BR" sz="2300" dirty="0" err="1"/>
              <a:t>Wallon</a:t>
            </a:r>
            <a:r>
              <a:rPr lang="pt-BR" sz="2300" dirty="0"/>
              <a:t>, pelo contrário, acentua sempre as contradições e dessemelhanças entre elas, </a:t>
            </a:r>
            <a:r>
              <a:rPr lang="pt-BR" sz="2300" dirty="0" err="1"/>
              <a:t>j</a:t>
            </a:r>
            <a:r>
              <a:rPr lang="pt-BR" sz="2300" dirty="0"/>
              <a:t>[a que, a seu ver, esse é o melhor procedimento a adotar na busca do conhecimento”. </a:t>
            </a:r>
            <a:r>
              <a:rPr lang="pt-BR" sz="2300" dirty="0" smtClean="0"/>
              <a:t>(Dantas, </a:t>
            </a:r>
            <a:r>
              <a:rPr lang="pt-BR" sz="2300" dirty="0" err="1" smtClean="0"/>
              <a:t>Heloysaa</a:t>
            </a:r>
            <a:r>
              <a:rPr lang="pt-BR" sz="2300" dirty="0" smtClean="0"/>
              <a:t>. A </a:t>
            </a:r>
            <a:r>
              <a:rPr lang="pt-BR" sz="2300" dirty="0" err="1" smtClean="0"/>
              <a:t>indância</a:t>
            </a:r>
            <a:r>
              <a:rPr lang="pt-BR" sz="2300" dirty="0" smtClean="0"/>
              <a:t> da razão: uma introdução à psicologia da inteligência de Henri </a:t>
            </a:r>
            <a:r>
              <a:rPr lang="pt-BR" sz="2300" dirty="0" err="1" smtClean="0"/>
              <a:t>Wallon</a:t>
            </a:r>
            <a:r>
              <a:rPr lang="pt-BR" sz="2300" dirty="0" smtClean="0"/>
              <a:t>. São Paulo, Manole, 1990, pp. 11-12).</a:t>
            </a:r>
          </a:p>
          <a:p>
            <a:pPr marL="0" indent="0" algn="just">
              <a:lnSpc>
                <a:spcPct val="170000"/>
              </a:lnSpc>
              <a:buNone/>
            </a:pPr>
            <a:endParaRPr lang="pt-BR" sz="2300" dirty="0"/>
          </a:p>
          <a:p>
            <a:pPr marL="0" indent="0" algn="just">
              <a:lnSpc>
                <a:spcPct val="170000"/>
              </a:lnSpc>
              <a:buNone/>
            </a:pPr>
            <a:r>
              <a:rPr lang="pt-BR" sz="2300" dirty="0" smtClean="0"/>
              <a:t>Concordes </a:t>
            </a:r>
            <a:r>
              <a:rPr lang="pt-BR" sz="2300" dirty="0"/>
              <a:t>quanto à utilidade da análise genética para a compreensão dos processos psíquicos</a:t>
            </a:r>
            <a:r>
              <a:rPr lang="pt-BR" sz="2300" dirty="0" smtClean="0"/>
              <a:t>, utilizavam</a:t>
            </a:r>
            <a:r>
              <a:rPr lang="pt-BR" sz="2300" dirty="0"/>
              <a:t>-na para projetos teóricos distintos</a:t>
            </a:r>
            <a:r>
              <a:rPr lang="pt-BR" sz="2300" dirty="0" smtClean="0"/>
              <a:t>:</a:t>
            </a:r>
          </a:p>
          <a:p>
            <a:pPr marL="0" indent="0" algn="just">
              <a:lnSpc>
                <a:spcPct val="170000"/>
              </a:lnSpc>
              <a:buNone/>
            </a:pPr>
            <a:r>
              <a:rPr lang="pt-BR" sz="2300" dirty="0"/>
              <a:t>	</a:t>
            </a:r>
            <a:r>
              <a:rPr lang="pt-BR" sz="2300" dirty="0" err="1" smtClean="0"/>
              <a:t>Wallon</a:t>
            </a:r>
            <a:r>
              <a:rPr lang="pt-BR" sz="2300" dirty="0" smtClean="0"/>
              <a:t> </a:t>
            </a:r>
            <a:r>
              <a:rPr lang="pt-BR" sz="2300" dirty="0"/>
              <a:t>pretendia realizar uma psicogênese de pessoa </a:t>
            </a:r>
            <a:endParaRPr lang="pt-BR" sz="2300" dirty="0" smtClean="0"/>
          </a:p>
          <a:p>
            <a:pPr marL="0" indent="0" algn="just">
              <a:lnSpc>
                <a:spcPct val="170000"/>
              </a:lnSpc>
              <a:buNone/>
            </a:pPr>
            <a:r>
              <a:rPr lang="pt-BR" sz="2300" dirty="0"/>
              <a:t>	</a:t>
            </a:r>
            <a:r>
              <a:rPr lang="pt-BR" sz="2300" dirty="0" smtClean="0"/>
              <a:t>e </a:t>
            </a:r>
            <a:r>
              <a:rPr lang="pt-BR" sz="2300" dirty="0"/>
              <a:t>Piaget uma psicogênese de inteligência</a:t>
            </a:r>
            <a:r>
              <a:rPr lang="pt-BR" sz="2300" dirty="0" smtClean="0"/>
              <a:t>.</a:t>
            </a:r>
          </a:p>
          <a:p>
            <a:pPr marL="0" indent="0" algn="r">
              <a:lnSpc>
                <a:spcPct val="170000"/>
              </a:lnSpc>
              <a:buNone/>
            </a:pPr>
            <a:r>
              <a:rPr lang="pt-BR" sz="2300" dirty="0" smtClean="0">
                <a:solidFill>
                  <a:srgbClr val="0000FF"/>
                </a:solidFill>
              </a:rPr>
              <a:t>(</a:t>
            </a:r>
            <a:r>
              <a:rPr lang="pt-BR" sz="2300" dirty="0">
                <a:solidFill>
                  <a:srgbClr val="0000FF"/>
                </a:solidFill>
              </a:rPr>
              <a:t>G</a:t>
            </a:r>
            <a:r>
              <a:rPr lang="pt-BR" sz="2300" dirty="0" smtClean="0">
                <a:solidFill>
                  <a:srgbClr val="0000FF"/>
                </a:solidFill>
              </a:rPr>
              <a:t>alvão, 1996, p. 35)</a:t>
            </a:r>
            <a:endParaRPr lang="pt-BR" sz="2300" dirty="0">
              <a:solidFill>
                <a:srgbClr val="0000FF"/>
              </a:solidFill>
            </a:endParaRPr>
          </a:p>
          <a:p>
            <a:pPr algn="just">
              <a:lnSpc>
                <a:spcPct val="170000"/>
              </a:lnSpc>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69</a:t>
            </a:fld>
            <a:endParaRPr lang="en-US"/>
          </a:p>
        </p:txBody>
      </p:sp>
    </p:spTree>
    <p:extLst>
      <p:ext uri="{BB962C8B-B14F-4D97-AF65-F5344CB8AC3E}">
        <p14:creationId xmlns:p14="http://schemas.microsoft.com/office/powerpoint/2010/main" val="29051041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t>Esquema</a:t>
            </a:r>
            <a:r>
              <a:rPr lang="en-US" sz="2400" b="1" dirty="0" smtClean="0"/>
              <a:t> </a:t>
            </a:r>
            <a:r>
              <a:rPr lang="en-US" sz="2400" b="1" dirty="0" err="1" smtClean="0"/>
              <a:t>geral</a:t>
            </a:r>
            <a:r>
              <a:rPr lang="en-US" sz="2400" b="1" dirty="0" smtClean="0"/>
              <a:t> </a:t>
            </a:r>
            <a:r>
              <a:rPr lang="en-US" sz="2400" b="1" dirty="0" err="1" smtClean="0"/>
              <a:t>para</a:t>
            </a:r>
            <a:r>
              <a:rPr lang="en-US" sz="2400" b="1" dirty="0" smtClean="0"/>
              <a:t> </a:t>
            </a:r>
            <a:r>
              <a:rPr lang="en-US" sz="2400" b="1" dirty="0" err="1" smtClean="0"/>
              <a:t>apresentação</a:t>
            </a:r>
            <a:r>
              <a:rPr lang="en-US" sz="2400" b="1" dirty="0" smtClean="0"/>
              <a:t> </a:t>
            </a:r>
            <a:br>
              <a:rPr lang="en-US" sz="2400" b="1" dirty="0" smtClean="0"/>
            </a:br>
            <a:r>
              <a:rPr lang="en-US" sz="2400" b="1" dirty="0" smtClean="0"/>
              <a:t>do </a:t>
            </a:r>
            <a:r>
              <a:rPr lang="en-US" sz="2400" b="1" dirty="0" err="1" smtClean="0"/>
              <a:t>pensamento</a:t>
            </a:r>
            <a:r>
              <a:rPr lang="en-US" sz="2400" b="1" dirty="0" smtClean="0"/>
              <a:t> de Henri </a:t>
            </a:r>
            <a:r>
              <a:rPr lang="en-US" sz="2400" b="1" dirty="0" err="1" smtClean="0"/>
              <a:t>Wallon</a:t>
            </a:r>
            <a:endParaRPr lang="en-US" sz="2400" b="1" dirty="0"/>
          </a:p>
        </p:txBody>
      </p:sp>
      <p:sp>
        <p:nvSpPr>
          <p:cNvPr id="3" name="Content Placeholder 2"/>
          <p:cNvSpPr>
            <a:spLocks noGrp="1"/>
          </p:cNvSpPr>
          <p:nvPr>
            <p:ph idx="1"/>
          </p:nvPr>
        </p:nvSpPr>
        <p:spPr>
          <a:xfrm>
            <a:off x="688119" y="1330960"/>
            <a:ext cx="8229600" cy="5025390"/>
          </a:xfrm>
        </p:spPr>
        <p:txBody>
          <a:bodyPr>
            <a:normAutofit fontScale="25000" lnSpcReduction="20000"/>
          </a:bodyPr>
          <a:lstStyle/>
          <a:p>
            <a:pPr marL="457200" indent="-457200">
              <a:buAutoNum type="arabicPeriod"/>
            </a:pPr>
            <a:r>
              <a:rPr lang="en-US" sz="6400" b="1" dirty="0" err="1" smtClean="0"/>
              <a:t>Proposta</a:t>
            </a:r>
            <a:r>
              <a:rPr lang="en-US" sz="6400" dirty="0" smtClean="0"/>
              <a:t>: </a:t>
            </a:r>
            <a:r>
              <a:rPr lang="en-US" sz="6400" dirty="0" err="1">
                <a:solidFill>
                  <a:srgbClr val="FF0000"/>
                </a:solidFill>
              </a:rPr>
              <a:t>Psicogênese</a:t>
            </a:r>
            <a:r>
              <a:rPr lang="en-US" sz="6400" dirty="0">
                <a:solidFill>
                  <a:srgbClr val="FF0000"/>
                </a:solidFill>
              </a:rPr>
              <a:t> da </a:t>
            </a:r>
            <a:r>
              <a:rPr lang="en-US" sz="6400" dirty="0" err="1">
                <a:solidFill>
                  <a:srgbClr val="FF0000"/>
                </a:solidFill>
              </a:rPr>
              <a:t>pessoa</a:t>
            </a:r>
            <a:r>
              <a:rPr lang="en-US" sz="6400" dirty="0">
                <a:solidFill>
                  <a:srgbClr val="FF0000"/>
                </a:solidFill>
              </a:rPr>
              <a:t> </a:t>
            </a:r>
            <a:r>
              <a:rPr lang="en-US" sz="6400" dirty="0" err="1">
                <a:solidFill>
                  <a:srgbClr val="FF0000"/>
                </a:solidFill>
              </a:rPr>
              <a:t>como</a:t>
            </a:r>
            <a:r>
              <a:rPr lang="en-US" sz="6400" dirty="0">
                <a:solidFill>
                  <a:srgbClr val="FF0000"/>
                </a:solidFill>
              </a:rPr>
              <a:t> um </a:t>
            </a:r>
            <a:r>
              <a:rPr lang="en-US" sz="6400" dirty="0" err="1">
                <a:solidFill>
                  <a:srgbClr val="FF0000"/>
                </a:solidFill>
              </a:rPr>
              <a:t>todo</a:t>
            </a:r>
            <a:r>
              <a:rPr lang="en-US" sz="6400" dirty="0">
                <a:solidFill>
                  <a:srgbClr val="FF0000"/>
                </a:solidFill>
              </a:rPr>
              <a:t>, </a:t>
            </a:r>
            <a:r>
              <a:rPr lang="en-US" sz="6400" dirty="0" err="1">
                <a:solidFill>
                  <a:srgbClr val="FF0000"/>
                </a:solidFill>
              </a:rPr>
              <a:t>centrada</a:t>
            </a:r>
            <a:r>
              <a:rPr lang="en-US" sz="6400" dirty="0">
                <a:solidFill>
                  <a:srgbClr val="FF0000"/>
                </a:solidFill>
              </a:rPr>
              <a:t> no </a:t>
            </a:r>
            <a:r>
              <a:rPr lang="en-US" sz="6400" dirty="0" err="1">
                <a:solidFill>
                  <a:srgbClr val="FF0000"/>
                </a:solidFill>
              </a:rPr>
              <a:t>estudo</a:t>
            </a:r>
            <a:r>
              <a:rPr lang="en-US" sz="6400" dirty="0">
                <a:solidFill>
                  <a:srgbClr val="FF0000"/>
                </a:solidFill>
              </a:rPr>
              <a:t> da </a:t>
            </a:r>
            <a:r>
              <a:rPr lang="en-US" sz="6400" dirty="0" err="1">
                <a:solidFill>
                  <a:srgbClr val="FF0000"/>
                </a:solidFill>
              </a:rPr>
              <a:t>construção</a:t>
            </a:r>
            <a:r>
              <a:rPr lang="en-US" sz="6400" dirty="0">
                <a:solidFill>
                  <a:srgbClr val="FF0000"/>
                </a:solidFill>
              </a:rPr>
              <a:t> da </a:t>
            </a:r>
            <a:r>
              <a:rPr lang="en-US" sz="6400" dirty="0" err="1" smtClean="0">
                <a:solidFill>
                  <a:srgbClr val="FF0000"/>
                </a:solidFill>
              </a:rPr>
              <a:t>consciência</a:t>
            </a:r>
            <a:endParaRPr lang="en-US" sz="6400" dirty="0" smtClean="0">
              <a:solidFill>
                <a:srgbClr val="FF0000"/>
              </a:solidFill>
            </a:endParaRPr>
          </a:p>
          <a:p>
            <a:pPr marL="0" indent="0">
              <a:buNone/>
            </a:pPr>
            <a:endParaRPr lang="en-US" sz="6400" dirty="0" smtClean="0"/>
          </a:p>
          <a:p>
            <a:pPr marL="0" indent="0">
              <a:buNone/>
            </a:pPr>
            <a:r>
              <a:rPr lang="en-US" sz="6400" dirty="0" smtClean="0"/>
              <a:t>2. </a:t>
            </a:r>
            <a:r>
              <a:rPr lang="en-US" sz="6400" b="1" dirty="0" err="1" smtClean="0"/>
              <a:t>Biografia</a:t>
            </a:r>
            <a:r>
              <a:rPr lang="en-US" sz="6400" b="1" dirty="0" smtClean="0"/>
              <a:t> </a:t>
            </a:r>
            <a:r>
              <a:rPr lang="en-US" sz="6400" b="1" dirty="0" err="1" smtClean="0"/>
              <a:t>intelectual</a:t>
            </a:r>
            <a:r>
              <a:rPr lang="en-US" sz="6400" b="1" dirty="0" smtClean="0"/>
              <a:t>: </a:t>
            </a:r>
            <a:r>
              <a:rPr lang="en-US" sz="6400" dirty="0" err="1">
                <a:solidFill>
                  <a:srgbClr val="008000"/>
                </a:solidFill>
              </a:rPr>
              <a:t>estudo</a:t>
            </a:r>
            <a:r>
              <a:rPr lang="en-US" sz="6400" dirty="0">
                <a:solidFill>
                  <a:srgbClr val="008000"/>
                </a:solidFill>
              </a:rPr>
              <a:t> </a:t>
            </a:r>
            <a:r>
              <a:rPr lang="en-US" sz="6400" dirty="0"/>
              <a:t>(</a:t>
            </a:r>
            <a:r>
              <a:rPr lang="en-US" sz="6400" dirty="0">
                <a:solidFill>
                  <a:srgbClr val="FF0000"/>
                </a:solidFill>
              </a:rPr>
              <a:t>ENS, </a:t>
            </a:r>
            <a:r>
              <a:rPr lang="en-US" sz="6400" dirty="0" err="1">
                <a:solidFill>
                  <a:srgbClr val="FF0000"/>
                </a:solidFill>
              </a:rPr>
              <a:t>medicina</a:t>
            </a:r>
            <a:r>
              <a:rPr lang="en-US" sz="6400" dirty="0">
                <a:solidFill>
                  <a:srgbClr val="FF0000"/>
                </a:solidFill>
              </a:rPr>
              <a:t> e </a:t>
            </a:r>
            <a:r>
              <a:rPr lang="en-US" sz="6400" dirty="0" err="1">
                <a:solidFill>
                  <a:srgbClr val="FF0000"/>
                </a:solidFill>
              </a:rPr>
              <a:t>filosofia</a:t>
            </a:r>
            <a:r>
              <a:rPr lang="en-US" sz="6400" dirty="0">
                <a:solidFill>
                  <a:srgbClr val="FF0000"/>
                </a:solidFill>
              </a:rPr>
              <a:t>, </a:t>
            </a:r>
            <a:r>
              <a:rPr lang="en-US" sz="6400" dirty="0" err="1">
                <a:solidFill>
                  <a:srgbClr val="FF0000"/>
                </a:solidFill>
              </a:rPr>
              <a:t>influência</a:t>
            </a:r>
            <a:r>
              <a:rPr lang="en-US" sz="6400" dirty="0">
                <a:solidFill>
                  <a:srgbClr val="FF0000"/>
                </a:solidFill>
              </a:rPr>
              <a:t> de Levy-</a:t>
            </a:r>
            <a:r>
              <a:rPr lang="en-US" sz="6400" dirty="0" err="1">
                <a:solidFill>
                  <a:srgbClr val="FF0000"/>
                </a:solidFill>
              </a:rPr>
              <a:t>Bruhl</a:t>
            </a:r>
            <a:r>
              <a:rPr lang="en-US" sz="6400" dirty="0">
                <a:solidFill>
                  <a:srgbClr val="FF0000"/>
                </a:solidFill>
              </a:rPr>
              <a:t>)</a:t>
            </a:r>
          </a:p>
          <a:p>
            <a:pPr marL="0" indent="0">
              <a:buNone/>
            </a:pPr>
            <a:r>
              <a:rPr lang="en-US" sz="6400" dirty="0">
                <a:solidFill>
                  <a:srgbClr val="FF0000"/>
                </a:solidFill>
              </a:rPr>
              <a:t>	</a:t>
            </a:r>
            <a:r>
              <a:rPr lang="en-US" sz="6400" dirty="0" err="1">
                <a:solidFill>
                  <a:srgbClr val="008000"/>
                </a:solidFill>
              </a:rPr>
              <a:t>trabalho</a:t>
            </a:r>
            <a:r>
              <a:rPr lang="en-US" sz="6400" dirty="0">
                <a:solidFill>
                  <a:srgbClr val="008000"/>
                </a:solidFill>
              </a:rPr>
              <a:t> </a:t>
            </a:r>
            <a:r>
              <a:rPr lang="en-US" sz="6400" dirty="0"/>
              <a:t>(</a:t>
            </a:r>
            <a:r>
              <a:rPr lang="en-US" sz="6400" dirty="0">
                <a:solidFill>
                  <a:srgbClr val="FF0000"/>
                </a:solidFill>
              </a:rPr>
              <a:t>com </a:t>
            </a:r>
            <a:r>
              <a:rPr lang="en-US" sz="6400" dirty="0" err="1">
                <a:solidFill>
                  <a:srgbClr val="FF0000"/>
                </a:solidFill>
              </a:rPr>
              <a:t>crianças-deficiências</a:t>
            </a:r>
            <a:r>
              <a:rPr lang="en-US" sz="6400" dirty="0">
                <a:solidFill>
                  <a:srgbClr val="FF0000"/>
                </a:solidFill>
              </a:rPr>
              <a:t>, </a:t>
            </a:r>
            <a:r>
              <a:rPr lang="en-US" sz="6400" dirty="0" err="1">
                <a:solidFill>
                  <a:srgbClr val="FF0000"/>
                </a:solidFill>
              </a:rPr>
              <a:t>lesões-adultos</a:t>
            </a:r>
            <a:r>
              <a:rPr lang="en-US" sz="6400" dirty="0">
                <a:solidFill>
                  <a:srgbClr val="FF0000"/>
                </a:solidFill>
              </a:rPr>
              <a:t>, </a:t>
            </a:r>
            <a:r>
              <a:rPr lang="en-US" sz="6400" dirty="0" err="1">
                <a:solidFill>
                  <a:srgbClr val="FF0000"/>
                </a:solidFill>
              </a:rPr>
              <a:t>pesquisador</a:t>
            </a:r>
            <a:r>
              <a:rPr lang="en-US" sz="6400" dirty="0">
                <a:solidFill>
                  <a:srgbClr val="FF0000"/>
                </a:solidFill>
              </a:rPr>
              <a:t> da </a:t>
            </a:r>
            <a:r>
              <a:rPr lang="en-US" sz="6400" dirty="0" err="1">
                <a:solidFill>
                  <a:srgbClr val="FF0000"/>
                </a:solidFill>
              </a:rPr>
              <a:t>Psic</a:t>
            </a:r>
            <a:r>
              <a:rPr lang="en-US" sz="6400" dirty="0">
                <a:solidFill>
                  <a:srgbClr val="FF0000"/>
                </a:solidFill>
              </a:rPr>
              <a:t>/ </a:t>
            </a:r>
            <a:r>
              <a:rPr lang="en-US" sz="6400" dirty="0" err="1">
                <a:solidFill>
                  <a:srgbClr val="FF0000"/>
                </a:solidFill>
              </a:rPr>
              <a:t>Criança</a:t>
            </a:r>
            <a:r>
              <a:rPr lang="en-US" sz="6400" dirty="0">
                <a:solidFill>
                  <a:srgbClr val="FF0000"/>
                </a:solidFill>
              </a:rPr>
              <a:t>)</a:t>
            </a:r>
          </a:p>
          <a:p>
            <a:pPr marL="0" indent="0" algn="just">
              <a:buNone/>
            </a:pPr>
            <a:r>
              <a:rPr lang="en-US" sz="6400" dirty="0" smtClean="0"/>
              <a:t>        </a:t>
            </a:r>
            <a:r>
              <a:rPr lang="en-US" sz="6400" dirty="0" err="1" smtClean="0">
                <a:solidFill>
                  <a:srgbClr val="008000"/>
                </a:solidFill>
              </a:rPr>
              <a:t>atuação</a:t>
            </a:r>
            <a:r>
              <a:rPr lang="en-US" sz="6400" dirty="0" smtClean="0">
                <a:solidFill>
                  <a:srgbClr val="008000"/>
                </a:solidFill>
              </a:rPr>
              <a:t> </a:t>
            </a:r>
            <a:r>
              <a:rPr lang="en-US" sz="6400" dirty="0" err="1">
                <a:solidFill>
                  <a:srgbClr val="008000"/>
                </a:solidFill>
              </a:rPr>
              <a:t>política</a:t>
            </a:r>
            <a:r>
              <a:rPr lang="en-US" sz="6400" dirty="0">
                <a:solidFill>
                  <a:srgbClr val="008000"/>
                </a:solidFill>
              </a:rPr>
              <a:t> </a:t>
            </a:r>
            <a:r>
              <a:rPr lang="en-US" sz="6400" dirty="0">
                <a:solidFill>
                  <a:srgbClr val="FF0000"/>
                </a:solidFill>
              </a:rPr>
              <a:t>(</a:t>
            </a:r>
            <a:r>
              <a:rPr lang="en-US" sz="6400" dirty="0" err="1">
                <a:solidFill>
                  <a:srgbClr val="FF0000"/>
                </a:solidFill>
              </a:rPr>
              <a:t>resistência</a:t>
            </a:r>
            <a:r>
              <a:rPr lang="en-US" sz="6400" dirty="0">
                <a:solidFill>
                  <a:srgbClr val="FF0000"/>
                </a:solidFill>
              </a:rPr>
              <a:t> </a:t>
            </a:r>
            <a:r>
              <a:rPr lang="en-US" sz="6400" dirty="0" err="1">
                <a:solidFill>
                  <a:srgbClr val="FF0000"/>
                </a:solidFill>
              </a:rPr>
              <a:t>francesa</a:t>
            </a:r>
            <a:r>
              <a:rPr lang="en-US" sz="6400" dirty="0">
                <a:solidFill>
                  <a:srgbClr val="FF0000"/>
                </a:solidFill>
              </a:rPr>
              <a:t>, </a:t>
            </a:r>
            <a:r>
              <a:rPr lang="en-US" sz="6400" dirty="0" err="1">
                <a:solidFill>
                  <a:srgbClr val="FF0000"/>
                </a:solidFill>
              </a:rPr>
              <a:t>plano</a:t>
            </a:r>
            <a:r>
              <a:rPr lang="en-US" sz="6400" dirty="0">
                <a:solidFill>
                  <a:srgbClr val="FF0000"/>
                </a:solidFill>
              </a:rPr>
              <a:t> </a:t>
            </a:r>
            <a:r>
              <a:rPr lang="en-US" sz="6400" dirty="0" err="1">
                <a:solidFill>
                  <a:srgbClr val="FF0000"/>
                </a:solidFill>
              </a:rPr>
              <a:t>Langevin-Wallon</a:t>
            </a:r>
            <a:r>
              <a:rPr lang="en-US" sz="6400" dirty="0" smtClean="0">
                <a:solidFill>
                  <a:srgbClr val="FF0000"/>
                </a:solidFill>
              </a:rPr>
              <a:t>)</a:t>
            </a:r>
          </a:p>
          <a:p>
            <a:pPr marL="0" indent="0" algn="just">
              <a:buNone/>
            </a:pPr>
            <a:endParaRPr lang="en-US" sz="6400" dirty="0" smtClean="0"/>
          </a:p>
          <a:p>
            <a:pPr marL="0" indent="0" algn="just">
              <a:buNone/>
            </a:pPr>
            <a:r>
              <a:rPr lang="en-US" sz="6400" dirty="0" smtClean="0"/>
              <a:t>3. </a:t>
            </a:r>
            <a:r>
              <a:rPr lang="en-US" sz="6400" b="1" dirty="0" err="1" smtClean="0"/>
              <a:t>Fundamentos</a:t>
            </a:r>
            <a:r>
              <a:rPr lang="en-US" sz="6400" b="1" dirty="0" smtClean="0"/>
              <a:t>: </a:t>
            </a:r>
            <a:r>
              <a:rPr lang="en-US" sz="6400" dirty="0" smtClean="0">
                <a:solidFill>
                  <a:srgbClr val="FF0000"/>
                </a:solidFill>
              </a:rPr>
              <a:t>o </a:t>
            </a:r>
            <a:r>
              <a:rPr lang="en-US" sz="6400" dirty="0" err="1">
                <a:solidFill>
                  <a:srgbClr val="FF0000"/>
                </a:solidFill>
              </a:rPr>
              <a:t>ser</a:t>
            </a:r>
            <a:r>
              <a:rPr lang="en-US" sz="6400" dirty="0">
                <a:solidFill>
                  <a:srgbClr val="FF0000"/>
                </a:solidFill>
              </a:rPr>
              <a:t> </a:t>
            </a:r>
            <a:r>
              <a:rPr lang="en-US" sz="6400" dirty="0" err="1">
                <a:solidFill>
                  <a:srgbClr val="FF0000"/>
                </a:solidFill>
              </a:rPr>
              <a:t>humano</a:t>
            </a:r>
            <a:r>
              <a:rPr lang="en-US" sz="6400" dirty="0">
                <a:solidFill>
                  <a:srgbClr val="FF0000"/>
                </a:solidFill>
              </a:rPr>
              <a:t> </a:t>
            </a:r>
            <a:r>
              <a:rPr lang="en-US" sz="6400" dirty="0" err="1">
                <a:solidFill>
                  <a:srgbClr val="FF0000"/>
                </a:solidFill>
              </a:rPr>
              <a:t>é</a:t>
            </a:r>
            <a:r>
              <a:rPr lang="en-US" sz="6400" dirty="0">
                <a:solidFill>
                  <a:srgbClr val="FF0000"/>
                </a:solidFill>
              </a:rPr>
              <a:t> </a:t>
            </a:r>
            <a:r>
              <a:rPr lang="en-US" sz="6400" dirty="0" err="1">
                <a:solidFill>
                  <a:srgbClr val="FF0000"/>
                </a:solidFill>
              </a:rPr>
              <a:t>indissociavelmente</a:t>
            </a:r>
            <a:r>
              <a:rPr lang="en-US" sz="6400" dirty="0">
                <a:solidFill>
                  <a:srgbClr val="FF0000"/>
                </a:solidFill>
              </a:rPr>
              <a:t> </a:t>
            </a:r>
            <a:r>
              <a:rPr lang="en-US" sz="6400" dirty="0" err="1">
                <a:solidFill>
                  <a:srgbClr val="FF0000"/>
                </a:solidFill>
              </a:rPr>
              <a:t>biológico</a:t>
            </a:r>
            <a:r>
              <a:rPr lang="en-US" sz="6400" dirty="0">
                <a:solidFill>
                  <a:srgbClr val="FF0000"/>
                </a:solidFill>
              </a:rPr>
              <a:t> e </a:t>
            </a:r>
            <a:r>
              <a:rPr lang="en-US" sz="6400" dirty="0" smtClean="0">
                <a:solidFill>
                  <a:srgbClr val="FF0000"/>
                </a:solidFill>
              </a:rPr>
              <a:t>social; </a:t>
            </a:r>
          </a:p>
          <a:p>
            <a:pPr marL="0" indent="0" algn="just">
              <a:buNone/>
            </a:pPr>
            <a:r>
              <a:rPr lang="en-US" sz="6400" dirty="0">
                <a:solidFill>
                  <a:srgbClr val="FF0000"/>
                </a:solidFill>
              </a:rPr>
              <a:t>	</a:t>
            </a:r>
            <a:r>
              <a:rPr lang="en-US" sz="6400" dirty="0" err="1" smtClean="0">
                <a:solidFill>
                  <a:srgbClr val="FF0000"/>
                </a:solidFill>
              </a:rPr>
              <a:t>perspectiva</a:t>
            </a:r>
            <a:r>
              <a:rPr lang="en-US" sz="6400" dirty="0" smtClean="0">
                <a:solidFill>
                  <a:srgbClr val="FF0000"/>
                </a:solidFill>
              </a:rPr>
              <a:t> </a:t>
            </a:r>
            <a:r>
              <a:rPr lang="en-US" sz="6400" dirty="0" err="1" smtClean="0">
                <a:solidFill>
                  <a:srgbClr val="FF0000"/>
                </a:solidFill>
              </a:rPr>
              <a:t>materialista-dialética</a:t>
            </a:r>
            <a:r>
              <a:rPr lang="en-US" sz="6400" dirty="0" smtClean="0">
                <a:solidFill>
                  <a:srgbClr val="FF0000"/>
                </a:solidFill>
              </a:rPr>
              <a:t>; </a:t>
            </a:r>
          </a:p>
          <a:p>
            <a:pPr marL="0" indent="0" algn="just">
              <a:buNone/>
            </a:pPr>
            <a:r>
              <a:rPr lang="en-US" sz="6400" dirty="0">
                <a:solidFill>
                  <a:srgbClr val="FF0000"/>
                </a:solidFill>
              </a:rPr>
              <a:t>	</a:t>
            </a:r>
            <a:r>
              <a:rPr lang="en-US" sz="6400" dirty="0" smtClean="0">
                <a:solidFill>
                  <a:srgbClr val="FF0000"/>
                </a:solidFill>
              </a:rPr>
              <a:t>o </a:t>
            </a:r>
            <a:r>
              <a:rPr lang="en-US" sz="6400" dirty="0" err="1" smtClean="0">
                <a:solidFill>
                  <a:srgbClr val="FF0000"/>
                </a:solidFill>
              </a:rPr>
              <a:t>afeto</a:t>
            </a:r>
            <a:r>
              <a:rPr lang="en-US" sz="6400" dirty="0" smtClean="0">
                <a:solidFill>
                  <a:srgbClr val="FF0000"/>
                </a:solidFill>
              </a:rPr>
              <a:t> </a:t>
            </a:r>
            <a:r>
              <a:rPr lang="en-US" sz="6400" dirty="0" err="1" smtClean="0">
                <a:solidFill>
                  <a:srgbClr val="FF0000"/>
                </a:solidFill>
              </a:rPr>
              <a:t>é</a:t>
            </a:r>
            <a:r>
              <a:rPr lang="en-US" sz="6400" dirty="0" smtClean="0">
                <a:solidFill>
                  <a:srgbClr val="FF0000"/>
                </a:solidFill>
              </a:rPr>
              <a:t> o </a:t>
            </a:r>
            <a:r>
              <a:rPr lang="en-US" sz="6400" dirty="0" err="1" smtClean="0">
                <a:solidFill>
                  <a:srgbClr val="FF0000"/>
                </a:solidFill>
              </a:rPr>
              <a:t>elemento</a:t>
            </a:r>
            <a:r>
              <a:rPr lang="en-US" sz="6400" dirty="0" smtClean="0">
                <a:solidFill>
                  <a:srgbClr val="FF0000"/>
                </a:solidFill>
              </a:rPr>
              <a:t> </a:t>
            </a:r>
            <a:r>
              <a:rPr lang="en-US" sz="6400" dirty="0" err="1" smtClean="0">
                <a:solidFill>
                  <a:srgbClr val="FF0000"/>
                </a:solidFill>
              </a:rPr>
              <a:t>mediador</a:t>
            </a:r>
            <a:r>
              <a:rPr lang="en-US" sz="6400" dirty="0" smtClean="0">
                <a:solidFill>
                  <a:srgbClr val="FF0000"/>
                </a:solidFill>
              </a:rPr>
              <a:t> da </a:t>
            </a:r>
            <a:r>
              <a:rPr lang="en-US" sz="6400" dirty="0" err="1" smtClean="0">
                <a:solidFill>
                  <a:srgbClr val="FF0000"/>
                </a:solidFill>
              </a:rPr>
              <a:t>construção</a:t>
            </a:r>
            <a:r>
              <a:rPr lang="en-US" sz="6400" dirty="0" smtClean="0">
                <a:solidFill>
                  <a:srgbClr val="FF0000"/>
                </a:solidFill>
              </a:rPr>
              <a:t> da </a:t>
            </a:r>
            <a:r>
              <a:rPr lang="en-US" sz="6400" dirty="0" err="1" smtClean="0">
                <a:solidFill>
                  <a:srgbClr val="FF0000"/>
                </a:solidFill>
              </a:rPr>
              <a:t>pessoa</a:t>
            </a:r>
            <a:endParaRPr lang="en-US" sz="6400" dirty="0" smtClean="0">
              <a:solidFill>
                <a:srgbClr val="FF0000"/>
              </a:solidFill>
            </a:endParaRPr>
          </a:p>
          <a:p>
            <a:pPr marL="0" indent="0" algn="just">
              <a:buNone/>
            </a:pPr>
            <a:r>
              <a:rPr lang="en-US" sz="6400" dirty="0">
                <a:solidFill>
                  <a:srgbClr val="FF0000"/>
                </a:solidFill>
              </a:rPr>
              <a:t>	</a:t>
            </a:r>
            <a:endParaRPr lang="en-US" sz="6400" dirty="0" smtClean="0">
              <a:solidFill>
                <a:srgbClr val="FF0000"/>
              </a:solidFill>
            </a:endParaRPr>
          </a:p>
          <a:p>
            <a:pPr marL="0" indent="0" algn="just">
              <a:buNone/>
            </a:pPr>
            <a:r>
              <a:rPr lang="en-US" sz="6400" dirty="0" smtClean="0"/>
              <a:t>4. </a:t>
            </a:r>
            <a:r>
              <a:rPr lang="en-US" sz="6400" b="1" dirty="0" err="1" smtClean="0"/>
              <a:t>Aspectos</a:t>
            </a:r>
            <a:r>
              <a:rPr lang="en-US" sz="6400" b="1" dirty="0" smtClean="0"/>
              <a:t> </a:t>
            </a:r>
            <a:r>
              <a:rPr lang="en-US" sz="6400" b="1" dirty="0" err="1" smtClean="0"/>
              <a:t>Gerais</a:t>
            </a:r>
            <a:r>
              <a:rPr lang="en-US" sz="6400" b="1" dirty="0" smtClean="0"/>
              <a:t>: </a:t>
            </a:r>
            <a:endParaRPr lang="en-US" sz="6400" b="1" dirty="0"/>
          </a:p>
          <a:p>
            <a:pPr marL="0" indent="0" algn="just">
              <a:buNone/>
            </a:pPr>
            <a:r>
              <a:rPr lang="en-US" sz="6400" b="1" dirty="0" smtClean="0">
                <a:solidFill>
                  <a:srgbClr val="FF0000"/>
                </a:solidFill>
              </a:rPr>
              <a:t>	</a:t>
            </a:r>
            <a:r>
              <a:rPr lang="en-US" sz="6400" dirty="0" err="1" smtClean="0">
                <a:solidFill>
                  <a:srgbClr val="FF0000"/>
                </a:solidFill>
              </a:rPr>
              <a:t>Psicogênese</a:t>
            </a:r>
            <a:r>
              <a:rPr lang="en-US" sz="6400" dirty="0" smtClean="0">
                <a:solidFill>
                  <a:srgbClr val="FF0000"/>
                </a:solidFill>
              </a:rPr>
              <a:t> </a:t>
            </a:r>
            <a:r>
              <a:rPr lang="en-US" sz="6400" dirty="0">
                <a:solidFill>
                  <a:srgbClr val="FF0000"/>
                </a:solidFill>
              </a:rPr>
              <a:t>da </a:t>
            </a:r>
            <a:r>
              <a:rPr lang="en-US" sz="6400" dirty="0" err="1">
                <a:solidFill>
                  <a:srgbClr val="FF0000"/>
                </a:solidFill>
              </a:rPr>
              <a:t>pessoa</a:t>
            </a:r>
            <a:r>
              <a:rPr lang="en-US" sz="6400" dirty="0">
                <a:solidFill>
                  <a:srgbClr val="FF0000"/>
                </a:solidFill>
              </a:rPr>
              <a:t> </a:t>
            </a:r>
            <a:r>
              <a:rPr lang="en-US" sz="6400" dirty="0" err="1">
                <a:solidFill>
                  <a:srgbClr val="FF0000"/>
                </a:solidFill>
              </a:rPr>
              <a:t>como</a:t>
            </a:r>
            <a:r>
              <a:rPr lang="en-US" sz="6400" dirty="0">
                <a:solidFill>
                  <a:srgbClr val="FF0000"/>
                </a:solidFill>
              </a:rPr>
              <a:t> um </a:t>
            </a:r>
            <a:r>
              <a:rPr lang="en-US" sz="6400" dirty="0" err="1">
                <a:solidFill>
                  <a:srgbClr val="FF0000"/>
                </a:solidFill>
              </a:rPr>
              <a:t>todo</a:t>
            </a:r>
            <a:r>
              <a:rPr lang="en-US" sz="6400" dirty="0">
                <a:solidFill>
                  <a:srgbClr val="FF0000"/>
                </a:solidFill>
              </a:rPr>
              <a:t> (</a:t>
            </a:r>
            <a:r>
              <a:rPr lang="en-US" sz="6400" dirty="0" err="1">
                <a:solidFill>
                  <a:srgbClr val="FF0000"/>
                </a:solidFill>
              </a:rPr>
              <a:t>biologia</a:t>
            </a:r>
            <a:r>
              <a:rPr lang="en-US" sz="6400" dirty="0">
                <a:solidFill>
                  <a:srgbClr val="FF0000"/>
                </a:solidFill>
              </a:rPr>
              <a:t>, </a:t>
            </a:r>
            <a:r>
              <a:rPr lang="en-US" sz="6400" dirty="0" err="1">
                <a:solidFill>
                  <a:srgbClr val="FF0000"/>
                </a:solidFill>
              </a:rPr>
              <a:t>indivíduo</a:t>
            </a:r>
            <a:r>
              <a:rPr lang="en-US" sz="6400" dirty="0">
                <a:solidFill>
                  <a:srgbClr val="FF0000"/>
                </a:solidFill>
              </a:rPr>
              <a:t>, </a:t>
            </a:r>
            <a:r>
              <a:rPr lang="en-US" sz="6400" dirty="0" err="1">
                <a:solidFill>
                  <a:srgbClr val="FF0000"/>
                </a:solidFill>
              </a:rPr>
              <a:t>inteligência-afeto</a:t>
            </a:r>
            <a:r>
              <a:rPr lang="en-US" sz="6400" dirty="0">
                <a:solidFill>
                  <a:srgbClr val="FF0000"/>
                </a:solidFill>
              </a:rPr>
              <a:t>, </a:t>
            </a:r>
            <a:r>
              <a:rPr lang="en-US" sz="6400" dirty="0" err="1">
                <a:solidFill>
                  <a:srgbClr val="FF0000"/>
                </a:solidFill>
              </a:rPr>
              <a:t>meio</a:t>
            </a:r>
            <a:r>
              <a:rPr lang="en-US" sz="6400" dirty="0">
                <a:solidFill>
                  <a:srgbClr val="FF0000"/>
                </a:solidFill>
              </a:rPr>
              <a:t>)</a:t>
            </a:r>
          </a:p>
          <a:p>
            <a:pPr marL="0" indent="0">
              <a:buNone/>
            </a:pPr>
            <a:r>
              <a:rPr lang="en-US" sz="6400" dirty="0">
                <a:solidFill>
                  <a:srgbClr val="FF0000"/>
                </a:solidFill>
              </a:rPr>
              <a:t>	Campos de </a:t>
            </a:r>
            <a:r>
              <a:rPr lang="en-US" sz="6400" dirty="0" err="1">
                <a:solidFill>
                  <a:srgbClr val="FF0000"/>
                </a:solidFill>
              </a:rPr>
              <a:t>estudo</a:t>
            </a:r>
            <a:r>
              <a:rPr lang="en-US" sz="6400" dirty="0">
                <a:solidFill>
                  <a:srgbClr val="FF0000"/>
                </a:solidFill>
              </a:rPr>
              <a:t>: (</a:t>
            </a:r>
            <a:r>
              <a:rPr lang="en-US" sz="6400" dirty="0" err="1">
                <a:solidFill>
                  <a:srgbClr val="FF0000"/>
                </a:solidFill>
              </a:rPr>
              <a:t>movimento</a:t>
            </a:r>
            <a:r>
              <a:rPr lang="en-US" sz="6400" dirty="0">
                <a:solidFill>
                  <a:srgbClr val="FF0000"/>
                </a:solidFill>
              </a:rPr>
              <a:t>, </a:t>
            </a:r>
            <a:r>
              <a:rPr lang="en-US" sz="6400" dirty="0" err="1">
                <a:solidFill>
                  <a:srgbClr val="FF0000"/>
                </a:solidFill>
              </a:rPr>
              <a:t>emoção-inteligência</a:t>
            </a:r>
            <a:r>
              <a:rPr lang="en-US" sz="6400" dirty="0">
                <a:solidFill>
                  <a:srgbClr val="FF0000"/>
                </a:solidFill>
              </a:rPr>
              <a:t>, </a:t>
            </a:r>
            <a:r>
              <a:rPr lang="en-US" sz="6400" dirty="0" err="1">
                <a:solidFill>
                  <a:srgbClr val="FF0000"/>
                </a:solidFill>
              </a:rPr>
              <a:t>indivíduo</a:t>
            </a:r>
            <a:r>
              <a:rPr lang="en-US" sz="6400" dirty="0">
                <a:solidFill>
                  <a:srgbClr val="FF0000"/>
                </a:solidFill>
              </a:rPr>
              <a:t>, </a:t>
            </a:r>
            <a:r>
              <a:rPr lang="en-US" sz="6400" dirty="0" err="1" smtClean="0">
                <a:solidFill>
                  <a:srgbClr val="FF0000"/>
                </a:solidFill>
              </a:rPr>
              <a:t>relação</a:t>
            </a:r>
            <a:r>
              <a:rPr lang="en-US" sz="6400" dirty="0" smtClean="0">
                <a:solidFill>
                  <a:srgbClr val="FF0000"/>
                </a:solidFill>
              </a:rPr>
              <a:t>-outro</a:t>
            </a:r>
            <a:r>
              <a:rPr lang="en-US" sz="6400" dirty="0">
                <a:solidFill>
                  <a:srgbClr val="FF0000"/>
                </a:solidFill>
              </a:rPr>
              <a:t>)</a:t>
            </a:r>
          </a:p>
          <a:p>
            <a:pPr marL="0" indent="0">
              <a:buNone/>
            </a:pPr>
            <a:r>
              <a:rPr lang="en-US" sz="6400" dirty="0">
                <a:solidFill>
                  <a:srgbClr val="FF0000"/>
                </a:solidFill>
                <a:sym typeface="Wingdings"/>
              </a:rPr>
              <a:t>	</a:t>
            </a:r>
            <a:r>
              <a:rPr lang="en-US" sz="6400" dirty="0" err="1">
                <a:solidFill>
                  <a:srgbClr val="FF0000"/>
                </a:solidFill>
                <a:sym typeface="Wingdings"/>
              </a:rPr>
              <a:t>Mediação</a:t>
            </a:r>
            <a:r>
              <a:rPr lang="en-US" sz="6400" dirty="0">
                <a:solidFill>
                  <a:srgbClr val="FF0000"/>
                </a:solidFill>
                <a:sym typeface="Wingdings"/>
              </a:rPr>
              <a:t> </a:t>
            </a:r>
            <a:r>
              <a:rPr lang="en-US" sz="6400" dirty="0" err="1">
                <a:solidFill>
                  <a:srgbClr val="FF0000"/>
                </a:solidFill>
                <a:sym typeface="Wingdings"/>
              </a:rPr>
              <a:t>pela</a:t>
            </a:r>
            <a:r>
              <a:rPr lang="en-US" sz="6400" dirty="0">
                <a:solidFill>
                  <a:srgbClr val="FF0000"/>
                </a:solidFill>
                <a:sym typeface="Wingdings"/>
              </a:rPr>
              <a:t> </a:t>
            </a:r>
            <a:r>
              <a:rPr lang="en-US" sz="6400" dirty="0" err="1" smtClean="0">
                <a:solidFill>
                  <a:srgbClr val="FF0000"/>
                </a:solidFill>
                <a:sym typeface="Wingdings"/>
              </a:rPr>
              <a:t>linguagem</a:t>
            </a:r>
            <a:r>
              <a:rPr lang="en-US" sz="6400" dirty="0">
                <a:solidFill>
                  <a:srgbClr val="FF0000"/>
                </a:solidFill>
                <a:sym typeface="Wingdings"/>
              </a:rPr>
              <a:t>; </a:t>
            </a:r>
            <a:r>
              <a:rPr lang="en-US" sz="6400" dirty="0" err="1" smtClean="0">
                <a:solidFill>
                  <a:srgbClr val="FF0000"/>
                </a:solidFill>
                <a:sym typeface="Wingdings"/>
              </a:rPr>
              <a:t>mediação</a:t>
            </a:r>
            <a:r>
              <a:rPr lang="en-US" sz="6400" dirty="0" smtClean="0">
                <a:solidFill>
                  <a:srgbClr val="FF0000"/>
                </a:solidFill>
                <a:sym typeface="Wingdings"/>
              </a:rPr>
              <a:t> do </a:t>
            </a:r>
            <a:r>
              <a:rPr lang="en-US" sz="6400" dirty="0" err="1" smtClean="0">
                <a:solidFill>
                  <a:srgbClr val="FF0000"/>
                </a:solidFill>
                <a:sym typeface="Wingdings"/>
              </a:rPr>
              <a:t>afeto</a:t>
            </a:r>
            <a:r>
              <a:rPr lang="en-US" sz="6400" dirty="0">
                <a:solidFill>
                  <a:srgbClr val="FF0000"/>
                </a:solidFill>
                <a:sym typeface="Wingdings"/>
              </a:rPr>
              <a:t>; </a:t>
            </a:r>
            <a:r>
              <a:rPr lang="en-US" sz="6400" dirty="0" err="1">
                <a:solidFill>
                  <a:srgbClr val="FF0000"/>
                </a:solidFill>
                <a:sym typeface="Wingdings"/>
              </a:rPr>
              <a:t>não-linearidade</a:t>
            </a:r>
            <a:r>
              <a:rPr lang="en-US" sz="6400" dirty="0">
                <a:solidFill>
                  <a:srgbClr val="FF0000"/>
                </a:solidFill>
                <a:sym typeface="Wingdings"/>
              </a:rPr>
              <a:t>, </a:t>
            </a:r>
            <a:r>
              <a:rPr lang="en-US" sz="6400" dirty="0" err="1" smtClean="0">
                <a:solidFill>
                  <a:srgbClr val="FF0000"/>
                </a:solidFill>
                <a:sym typeface="Wingdings"/>
              </a:rPr>
              <a:t>crise</a:t>
            </a:r>
            <a:r>
              <a:rPr lang="en-US" sz="6400" dirty="0" smtClean="0">
                <a:solidFill>
                  <a:srgbClr val="FF0000"/>
                </a:solidFill>
                <a:sym typeface="Wingdings"/>
              </a:rPr>
              <a:t> </a:t>
            </a:r>
            <a:r>
              <a:rPr lang="en-US" sz="6400" dirty="0" err="1" smtClean="0">
                <a:solidFill>
                  <a:srgbClr val="FF0000"/>
                </a:solidFill>
                <a:sym typeface="Wingdings"/>
              </a:rPr>
              <a:t>como</a:t>
            </a:r>
            <a:r>
              <a:rPr lang="en-US" sz="6400" dirty="0" smtClean="0">
                <a:solidFill>
                  <a:srgbClr val="FF0000"/>
                </a:solidFill>
                <a:sym typeface="Wingdings"/>
              </a:rPr>
              <a:t> </a:t>
            </a:r>
            <a:r>
              <a:rPr lang="en-US" sz="6400" dirty="0" err="1" smtClean="0">
                <a:solidFill>
                  <a:srgbClr val="FF0000"/>
                </a:solidFill>
                <a:sym typeface="Wingdings"/>
              </a:rPr>
              <a:t>propulsor</a:t>
            </a:r>
            <a:endParaRPr lang="en-US" sz="6400" dirty="0">
              <a:solidFill>
                <a:srgbClr val="FF0000"/>
              </a:solidFill>
            </a:endParaRPr>
          </a:p>
          <a:p>
            <a:pPr marL="0" indent="0">
              <a:buNone/>
            </a:pPr>
            <a:r>
              <a:rPr lang="en-US" sz="6400" dirty="0">
                <a:solidFill>
                  <a:srgbClr val="FF0000"/>
                </a:solidFill>
              </a:rPr>
              <a:t>	</a:t>
            </a:r>
            <a:r>
              <a:rPr lang="en-US" sz="6400" dirty="0" err="1">
                <a:solidFill>
                  <a:srgbClr val="FF0000"/>
                </a:solidFill>
              </a:rPr>
              <a:t>Estágios</a:t>
            </a:r>
            <a:r>
              <a:rPr lang="en-US" sz="6400" dirty="0">
                <a:solidFill>
                  <a:srgbClr val="FF0000"/>
                </a:solidFill>
              </a:rPr>
              <a:t> do </a:t>
            </a:r>
            <a:r>
              <a:rPr lang="en-US" sz="6400" dirty="0" err="1" smtClean="0">
                <a:solidFill>
                  <a:srgbClr val="FF0000"/>
                </a:solidFill>
              </a:rPr>
              <a:t>desenvolvimento</a:t>
            </a:r>
            <a:endParaRPr lang="en-US" sz="6400" dirty="0" smtClean="0">
              <a:solidFill>
                <a:srgbClr val="FF0000"/>
              </a:solidFill>
            </a:endParaRPr>
          </a:p>
          <a:p>
            <a:pPr marL="0" indent="0">
              <a:buNone/>
            </a:pPr>
            <a:r>
              <a:rPr lang="en-US" sz="7200" dirty="0">
                <a:solidFill>
                  <a:srgbClr val="FF0000"/>
                </a:solidFill>
              </a:rPr>
              <a:t>	</a:t>
            </a:r>
            <a:r>
              <a:rPr lang="en-US" sz="7200" dirty="0" smtClean="0">
                <a:solidFill>
                  <a:srgbClr val="FF0000"/>
                </a:solidFill>
              </a:rPr>
              <a:t>		</a:t>
            </a:r>
            <a:r>
              <a:rPr lang="en-US" sz="5600" dirty="0" err="1" smtClean="0">
                <a:solidFill>
                  <a:srgbClr val="FF0000"/>
                </a:solidFill>
              </a:rPr>
              <a:t>Impulsivo</a:t>
            </a:r>
            <a:r>
              <a:rPr lang="en-US" sz="5600" dirty="0" err="1">
                <a:solidFill>
                  <a:srgbClr val="FF0000"/>
                </a:solidFill>
              </a:rPr>
              <a:t>-emocional</a:t>
            </a:r>
            <a:r>
              <a:rPr lang="en-US" sz="5600" dirty="0">
                <a:solidFill>
                  <a:srgbClr val="FF0000"/>
                </a:solidFill>
              </a:rPr>
              <a:t> (0-1 </a:t>
            </a:r>
            <a:r>
              <a:rPr lang="en-US" sz="5600" dirty="0" err="1">
                <a:solidFill>
                  <a:srgbClr val="FF0000"/>
                </a:solidFill>
              </a:rPr>
              <a:t>ano</a:t>
            </a:r>
            <a:r>
              <a:rPr lang="en-US" sz="5600" dirty="0">
                <a:solidFill>
                  <a:srgbClr val="FF0000"/>
                </a:solidFill>
              </a:rPr>
              <a:t>); </a:t>
            </a:r>
            <a:r>
              <a:rPr lang="en-US" sz="5600" dirty="0" err="1" smtClean="0">
                <a:solidFill>
                  <a:srgbClr val="008000"/>
                </a:solidFill>
              </a:rPr>
              <a:t>Sensório</a:t>
            </a:r>
            <a:r>
              <a:rPr lang="en-US" sz="5600" dirty="0">
                <a:solidFill>
                  <a:srgbClr val="008000"/>
                </a:solidFill>
              </a:rPr>
              <a:t>-motor e </a:t>
            </a:r>
            <a:r>
              <a:rPr lang="en-US" sz="5600" dirty="0" err="1">
                <a:solidFill>
                  <a:srgbClr val="008000"/>
                </a:solidFill>
              </a:rPr>
              <a:t>projetivo</a:t>
            </a:r>
            <a:r>
              <a:rPr lang="en-US" sz="5600" dirty="0">
                <a:solidFill>
                  <a:srgbClr val="008000"/>
                </a:solidFill>
              </a:rPr>
              <a:t> (1-3 </a:t>
            </a:r>
            <a:r>
              <a:rPr lang="en-US" sz="5600" dirty="0" err="1">
                <a:solidFill>
                  <a:srgbClr val="008000"/>
                </a:solidFill>
              </a:rPr>
              <a:t>anos</a:t>
            </a:r>
            <a:r>
              <a:rPr lang="en-US" sz="5600" dirty="0">
                <a:solidFill>
                  <a:srgbClr val="FF0000"/>
                </a:solidFill>
              </a:rPr>
              <a:t>); </a:t>
            </a:r>
            <a:r>
              <a:rPr lang="en-US" sz="5600" dirty="0" err="1" smtClean="0">
                <a:solidFill>
                  <a:srgbClr val="FF0000"/>
                </a:solidFill>
              </a:rPr>
              <a:t>Personalismo</a:t>
            </a:r>
            <a:r>
              <a:rPr lang="en-US" sz="5600" dirty="0" smtClean="0">
                <a:solidFill>
                  <a:srgbClr val="FF0000"/>
                </a:solidFill>
              </a:rPr>
              <a:t> </a:t>
            </a:r>
            <a:r>
              <a:rPr lang="en-US" sz="5600" dirty="0">
                <a:solidFill>
                  <a:srgbClr val="FF0000"/>
                </a:solidFill>
              </a:rPr>
              <a:t>(3-6 </a:t>
            </a:r>
            <a:r>
              <a:rPr lang="en-US" sz="5600" dirty="0" err="1">
                <a:solidFill>
                  <a:srgbClr val="FF0000"/>
                </a:solidFill>
              </a:rPr>
              <a:t>anos</a:t>
            </a:r>
            <a:r>
              <a:rPr lang="en-US" sz="5600" dirty="0">
                <a:solidFill>
                  <a:srgbClr val="FF0000"/>
                </a:solidFill>
              </a:rPr>
              <a:t>); 	</a:t>
            </a:r>
            <a:r>
              <a:rPr lang="en-US" sz="5600" dirty="0" smtClean="0">
                <a:solidFill>
                  <a:srgbClr val="FF0000"/>
                </a:solidFill>
              </a:rPr>
              <a:t>		</a:t>
            </a:r>
            <a:r>
              <a:rPr lang="en-US" sz="5600" dirty="0" err="1" smtClean="0">
                <a:solidFill>
                  <a:srgbClr val="008000"/>
                </a:solidFill>
              </a:rPr>
              <a:t>Categorial</a:t>
            </a:r>
            <a:r>
              <a:rPr lang="en-US" sz="5600" dirty="0" smtClean="0">
                <a:solidFill>
                  <a:srgbClr val="008000"/>
                </a:solidFill>
              </a:rPr>
              <a:t> </a:t>
            </a:r>
            <a:r>
              <a:rPr lang="en-US" sz="5600" dirty="0">
                <a:solidFill>
                  <a:srgbClr val="008000"/>
                </a:solidFill>
              </a:rPr>
              <a:t>(6-puberdade)</a:t>
            </a:r>
            <a:r>
              <a:rPr lang="en-US" sz="5600" dirty="0">
                <a:solidFill>
                  <a:srgbClr val="FF0000"/>
                </a:solidFill>
              </a:rPr>
              <a:t>;  </a:t>
            </a:r>
            <a:r>
              <a:rPr lang="en-US" sz="5600" dirty="0" smtClean="0">
                <a:solidFill>
                  <a:srgbClr val="FF0000"/>
                </a:solidFill>
              </a:rPr>
              <a:t>       </a:t>
            </a:r>
            <a:r>
              <a:rPr lang="en-US" sz="5600" dirty="0" err="1" smtClean="0">
                <a:solidFill>
                  <a:srgbClr val="FF0000"/>
                </a:solidFill>
              </a:rPr>
              <a:t>Adolescência</a:t>
            </a:r>
            <a:r>
              <a:rPr lang="en-US" sz="5600" dirty="0" smtClean="0">
                <a:solidFill>
                  <a:srgbClr val="FF0000"/>
                </a:solidFill>
              </a:rPr>
              <a:t> </a:t>
            </a:r>
            <a:r>
              <a:rPr lang="en-US" sz="5600" dirty="0">
                <a:solidFill>
                  <a:srgbClr val="FF0000"/>
                </a:solidFill>
              </a:rPr>
              <a:t>(</a:t>
            </a:r>
            <a:r>
              <a:rPr lang="en-US" sz="5600" dirty="0" err="1">
                <a:solidFill>
                  <a:srgbClr val="FF0000"/>
                </a:solidFill>
              </a:rPr>
              <a:t>puberdade</a:t>
            </a:r>
            <a:r>
              <a:rPr lang="en-US" sz="5600" dirty="0">
                <a:solidFill>
                  <a:srgbClr val="FF0000"/>
                </a:solidFill>
              </a:rPr>
              <a:t> </a:t>
            </a:r>
            <a:r>
              <a:rPr lang="en-US" sz="5600" dirty="0">
                <a:solidFill>
                  <a:srgbClr val="FF0000"/>
                </a:solidFill>
                <a:sym typeface="Wingdings"/>
              </a:rPr>
              <a:t>) ; 	</a:t>
            </a:r>
            <a:r>
              <a:rPr lang="en-US" sz="5600" dirty="0" smtClean="0">
                <a:solidFill>
                  <a:srgbClr val="FF0000"/>
                </a:solidFill>
                <a:sym typeface="Wingdings"/>
              </a:rPr>
              <a:t>         </a:t>
            </a:r>
            <a:r>
              <a:rPr lang="en-US" sz="5600" dirty="0" smtClean="0">
                <a:solidFill>
                  <a:srgbClr val="008000"/>
                </a:solidFill>
                <a:sym typeface="Wingdings"/>
              </a:rPr>
              <a:t>Vida </a:t>
            </a:r>
            <a:r>
              <a:rPr lang="en-US" sz="5600" dirty="0" err="1">
                <a:solidFill>
                  <a:srgbClr val="008000"/>
                </a:solidFill>
                <a:sym typeface="Wingdings"/>
              </a:rPr>
              <a:t>adulta</a:t>
            </a:r>
            <a:r>
              <a:rPr lang="en-US" sz="5600" dirty="0">
                <a:solidFill>
                  <a:srgbClr val="008000"/>
                </a:solidFill>
                <a:sym typeface="Wingdings"/>
              </a:rPr>
              <a:t> </a:t>
            </a:r>
            <a:r>
              <a:rPr lang="en-US" sz="5600" dirty="0">
                <a:solidFill>
                  <a:srgbClr val="008000"/>
                </a:solidFill>
              </a:rPr>
              <a:t> </a:t>
            </a:r>
            <a:endParaRPr lang="en-US" sz="5600" dirty="0" smtClean="0">
              <a:solidFill>
                <a:srgbClr val="008000"/>
              </a:solidFill>
            </a:endParaRPr>
          </a:p>
          <a:p>
            <a:pPr marL="0" indent="0">
              <a:buNone/>
            </a:pPr>
            <a:endParaRPr lang="en-US" sz="5600" dirty="0">
              <a:solidFill>
                <a:srgbClr val="008000"/>
              </a:solidFill>
            </a:endParaRPr>
          </a:p>
          <a:p>
            <a:pPr marL="0" indent="0">
              <a:buNone/>
            </a:pPr>
            <a:r>
              <a:rPr lang="en-US" sz="6400" dirty="0" smtClean="0"/>
              <a:t>5. </a:t>
            </a:r>
            <a:r>
              <a:rPr lang="en-US" sz="6400" b="1" dirty="0" err="1" smtClean="0"/>
              <a:t>Método</a:t>
            </a:r>
            <a:r>
              <a:rPr lang="en-US" sz="6400" b="1" dirty="0" smtClean="0"/>
              <a:t>: </a:t>
            </a:r>
            <a:r>
              <a:rPr lang="en-US" sz="6400" dirty="0" err="1">
                <a:solidFill>
                  <a:srgbClr val="FF0000"/>
                </a:solidFill>
              </a:rPr>
              <a:t>observação</a:t>
            </a:r>
            <a:r>
              <a:rPr lang="en-US" sz="6400" dirty="0">
                <a:solidFill>
                  <a:srgbClr val="FF0000"/>
                </a:solidFill>
              </a:rPr>
              <a:t> (</a:t>
            </a:r>
            <a:r>
              <a:rPr lang="en-US" sz="6400" dirty="0" err="1">
                <a:solidFill>
                  <a:srgbClr val="FF0000"/>
                </a:solidFill>
              </a:rPr>
              <a:t>relatividade</a:t>
            </a:r>
            <a:r>
              <a:rPr lang="en-US" sz="6400" dirty="0">
                <a:solidFill>
                  <a:srgbClr val="FF0000"/>
                </a:solidFill>
              </a:rPr>
              <a:t>) + </a:t>
            </a:r>
            <a:r>
              <a:rPr lang="en-US" sz="6400" dirty="0" err="1">
                <a:solidFill>
                  <a:srgbClr val="FF0000"/>
                </a:solidFill>
              </a:rPr>
              <a:t>procura</a:t>
            </a:r>
            <a:r>
              <a:rPr lang="en-US" sz="6400" dirty="0">
                <a:solidFill>
                  <a:srgbClr val="FF0000"/>
                </a:solidFill>
              </a:rPr>
              <a:t> </a:t>
            </a:r>
            <a:r>
              <a:rPr lang="en-US" sz="6400" dirty="0" err="1">
                <a:solidFill>
                  <a:srgbClr val="FF0000"/>
                </a:solidFill>
              </a:rPr>
              <a:t>pela</a:t>
            </a:r>
            <a:r>
              <a:rPr lang="en-US" sz="6400" dirty="0">
                <a:solidFill>
                  <a:srgbClr val="FF0000"/>
                </a:solidFill>
              </a:rPr>
              <a:t> </a:t>
            </a:r>
            <a:r>
              <a:rPr lang="en-US" sz="6400" dirty="0" err="1">
                <a:solidFill>
                  <a:srgbClr val="FF0000"/>
                </a:solidFill>
              </a:rPr>
              <a:t>gênese</a:t>
            </a:r>
            <a:r>
              <a:rPr lang="en-US" sz="6400" dirty="0">
                <a:solidFill>
                  <a:srgbClr val="FF0000"/>
                </a:solidFill>
              </a:rPr>
              <a:t> + </a:t>
            </a:r>
            <a:r>
              <a:rPr lang="en-US" sz="6400" dirty="0" err="1">
                <a:solidFill>
                  <a:srgbClr val="FF0000"/>
                </a:solidFill>
              </a:rPr>
              <a:t>análise</a:t>
            </a:r>
            <a:r>
              <a:rPr lang="en-US" sz="6400" dirty="0">
                <a:solidFill>
                  <a:srgbClr val="FF0000"/>
                </a:solidFill>
              </a:rPr>
              <a:t> </a:t>
            </a:r>
            <a:r>
              <a:rPr lang="en-US" sz="6400" dirty="0" err="1">
                <a:solidFill>
                  <a:srgbClr val="FF0000"/>
                </a:solidFill>
              </a:rPr>
              <a:t>comparativa</a:t>
            </a:r>
            <a:r>
              <a:rPr lang="en-US" sz="6400" dirty="0">
                <a:solidFill>
                  <a:srgbClr val="FF0000"/>
                </a:solidFill>
              </a:rPr>
              <a:t> </a:t>
            </a:r>
          </a:p>
          <a:p>
            <a:pPr marL="0" indent="0">
              <a:buNone/>
            </a:pPr>
            <a:endParaRPr lang="en-US" sz="8000"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55C99EAA-D3A5-EC42-B47C-72599F453DF1}" type="slidenum">
              <a:rPr lang="en-US" smtClean="0"/>
              <a:pPr/>
              <a:t>7</a:t>
            </a:fld>
            <a:endParaRPr lang="en-US"/>
          </a:p>
        </p:txBody>
      </p:sp>
    </p:spTree>
    <p:extLst>
      <p:ext uri="{BB962C8B-B14F-4D97-AF65-F5344CB8AC3E}">
        <p14:creationId xmlns:p14="http://schemas.microsoft.com/office/powerpoint/2010/main" val="25084292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0000"/>
                </a:solidFill>
              </a:rPr>
              <a:t>8</a:t>
            </a:r>
            <a:r>
              <a:rPr lang="en-US" sz="2400" b="1" dirty="0" smtClean="0">
                <a:solidFill>
                  <a:srgbClr val="000000"/>
                </a:solidFill>
              </a:rPr>
              <a:t>. </a:t>
            </a:r>
            <a:r>
              <a:rPr lang="en-US" sz="2400" b="1" dirty="0" err="1" smtClean="0">
                <a:solidFill>
                  <a:srgbClr val="000000"/>
                </a:solidFill>
              </a:rPr>
              <a:t>Diálogo</a:t>
            </a:r>
            <a:r>
              <a:rPr lang="en-US" sz="2400" b="1" dirty="0" smtClean="0">
                <a:solidFill>
                  <a:srgbClr val="000000"/>
                </a:solidFill>
              </a:rPr>
              <a:t> com Freud</a:t>
            </a:r>
            <a:endParaRPr lang="en-US" sz="2400" b="1" dirty="0">
              <a:solidFill>
                <a:srgbClr val="000000"/>
              </a:solidFill>
            </a:endParaRPr>
          </a:p>
        </p:txBody>
      </p:sp>
      <p:sp>
        <p:nvSpPr>
          <p:cNvPr id="3" name="Content Placeholder 2"/>
          <p:cNvSpPr>
            <a:spLocks noGrp="1"/>
          </p:cNvSpPr>
          <p:nvPr>
            <p:ph idx="1"/>
          </p:nvPr>
        </p:nvSpPr>
        <p:spPr/>
        <p:txBody>
          <a:bodyPr>
            <a:normAutofit/>
          </a:bodyPr>
          <a:lstStyle/>
          <a:p>
            <a:pPr marL="0" indent="0" algn="just">
              <a:lnSpc>
                <a:spcPct val="170000"/>
              </a:lnSpc>
              <a:buNone/>
            </a:pPr>
            <a:endParaRPr lang="en-US" sz="1400" dirty="0" smtClean="0"/>
          </a:p>
          <a:p>
            <a:pPr marL="0" indent="0" algn="just">
              <a:lnSpc>
                <a:spcPct val="170000"/>
              </a:lnSpc>
              <a:buNone/>
            </a:pPr>
            <a:r>
              <a:rPr lang="en-US" sz="1400" dirty="0" err="1" smtClean="0"/>
              <a:t>Nas</a:t>
            </a:r>
            <a:r>
              <a:rPr lang="en-US" sz="1400" dirty="0" smtClean="0"/>
              <a:t> </a:t>
            </a:r>
            <a:r>
              <a:rPr lang="en-US" sz="1400" dirty="0" err="1" smtClean="0"/>
              <a:t>mumerosas</a:t>
            </a:r>
            <a:r>
              <a:rPr lang="en-US" sz="1400" dirty="0" smtClean="0"/>
              <a:t> </a:t>
            </a:r>
            <a:r>
              <a:rPr lang="en-US" sz="1400" dirty="0" err="1" smtClean="0"/>
              <a:t>referências</a:t>
            </a:r>
            <a:r>
              <a:rPr lang="en-US" sz="1400" dirty="0" smtClean="0"/>
              <a:t> </a:t>
            </a:r>
            <a:r>
              <a:rPr lang="en-US" sz="1400" dirty="0" err="1" smtClean="0"/>
              <a:t>que</a:t>
            </a:r>
            <a:r>
              <a:rPr lang="en-US" sz="1400" dirty="0" smtClean="0"/>
              <a:t> </a:t>
            </a:r>
            <a:r>
              <a:rPr lang="en-US" sz="1400" dirty="0" err="1" smtClean="0"/>
              <a:t>faz</a:t>
            </a:r>
            <a:r>
              <a:rPr lang="en-US" sz="1400" dirty="0" smtClean="0"/>
              <a:t> </a:t>
            </a:r>
            <a:r>
              <a:rPr lang="en-US" sz="1400" dirty="0" err="1" smtClean="0"/>
              <a:t>à</a:t>
            </a:r>
            <a:r>
              <a:rPr lang="en-US" sz="1400" dirty="0" smtClean="0"/>
              <a:t> </a:t>
            </a:r>
            <a:r>
              <a:rPr lang="en-US" sz="1400" dirty="0" err="1" smtClean="0"/>
              <a:t>psicanálise</a:t>
            </a:r>
            <a:r>
              <a:rPr lang="en-US" sz="1400" dirty="0" smtClean="0"/>
              <a:t> de Freud, </a:t>
            </a:r>
            <a:r>
              <a:rPr lang="en-US" sz="1400" dirty="0" err="1" smtClean="0"/>
              <a:t>Wallon</a:t>
            </a:r>
            <a:r>
              <a:rPr lang="en-US" sz="1400" dirty="0" smtClean="0"/>
              <a:t> </a:t>
            </a:r>
            <a:r>
              <a:rPr lang="en-US" sz="1400" dirty="0" err="1" smtClean="0"/>
              <a:t>mantém</a:t>
            </a:r>
            <a:r>
              <a:rPr lang="en-US" sz="1400" dirty="0" smtClean="0"/>
              <a:t> </a:t>
            </a:r>
            <a:r>
              <a:rPr lang="en-US" sz="1400" dirty="0" err="1" smtClean="0"/>
              <a:t>uma</a:t>
            </a:r>
            <a:r>
              <a:rPr lang="en-US" sz="1400" dirty="0" smtClean="0"/>
              <a:t> </a:t>
            </a:r>
            <a:r>
              <a:rPr lang="en-US" sz="1400" dirty="0" err="1" smtClean="0"/>
              <a:t>atitude</a:t>
            </a:r>
            <a:r>
              <a:rPr lang="en-US" sz="1400" dirty="0" smtClean="0"/>
              <a:t> </a:t>
            </a:r>
            <a:r>
              <a:rPr lang="en-US" sz="1400" dirty="0" err="1" smtClean="0"/>
              <a:t>ambivalente</a:t>
            </a:r>
            <a:r>
              <a:rPr lang="en-US" sz="1400" dirty="0" smtClean="0"/>
              <a:t>, o </a:t>
            </a:r>
            <a:r>
              <a:rPr lang="en-US" sz="1400" dirty="0" err="1" smtClean="0"/>
              <a:t>mesmo</a:t>
            </a:r>
            <a:r>
              <a:rPr lang="en-US" sz="1400" dirty="0" smtClean="0"/>
              <a:t> tempo de </a:t>
            </a:r>
            <a:r>
              <a:rPr lang="en-US" sz="1400" dirty="0" err="1" smtClean="0"/>
              <a:t>interesse</a:t>
            </a:r>
            <a:r>
              <a:rPr lang="en-US" sz="1400" dirty="0" smtClean="0"/>
              <a:t> e </a:t>
            </a:r>
            <a:r>
              <a:rPr lang="en-US" sz="1400" dirty="0" err="1" smtClean="0"/>
              <a:t>reserva</a:t>
            </a:r>
            <a:r>
              <a:rPr lang="en-US" sz="1400" dirty="0" smtClean="0"/>
              <a:t>. </a:t>
            </a:r>
            <a:r>
              <a:rPr lang="en-US" sz="1400" dirty="0" err="1" smtClean="0"/>
              <a:t>Partindo</a:t>
            </a:r>
            <a:r>
              <a:rPr lang="en-US" sz="1400" dirty="0" smtClean="0"/>
              <a:t> de </a:t>
            </a:r>
            <a:r>
              <a:rPr lang="en-US" sz="1400" dirty="0" err="1" smtClean="0"/>
              <a:t>formação</a:t>
            </a:r>
            <a:r>
              <a:rPr lang="en-US" sz="1400" dirty="0" smtClean="0"/>
              <a:t> similar (</a:t>
            </a:r>
            <a:r>
              <a:rPr lang="en-US" sz="1400" dirty="0" err="1" smtClean="0"/>
              <a:t>neurologia</a:t>
            </a:r>
            <a:r>
              <a:rPr lang="en-US" sz="1400" dirty="0" smtClean="0"/>
              <a:t> e </a:t>
            </a:r>
            <a:r>
              <a:rPr lang="en-US" sz="1400" dirty="0" err="1" smtClean="0"/>
              <a:t>medicina</a:t>
            </a:r>
            <a:r>
              <a:rPr lang="en-US" sz="1400" dirty="0" smtClean="0"/>
              <a:t>) a </a:t>
            </a:r>
            <a:r>
              <a:rPr lang="en-US" sz="1400" dirty="0" err="1" smtClean="0"/>
              <a:t>atuação</a:t>
            </a:r>
            <a:r>
              <a:rPr lang="en-US" sz="1400" dirty="0" smtClean="0"/>
              <a:t> </a:t>
            </a:r>
            <a:r>
              <a:rPr lang="en-US" sz="1400" dirty="0" err="1" smtClean="0"/>
              <a:t>prátiva</a:t>
            </a:r>
            <a:r>
              <a:rPr lang="en-US" sz="1400" dirty="0" smtClean="0"/>
              <a:t> </a:t>
            </a:r>
            <a:r>
              <a:rPr lang="en-US" sz="1400" dirty="0" err="1" smtClean="0"/>
              <a:t>que</a:t>
            </a:r>
            <a:r>
              <a:rPr lang="en-US" sz="1400" dirty="0" smtClean="0"/>
              <a:t> </a:t>
            </a:r>
            <a:r>
              <a:rPr lang="en-US" sz="1400" dirty="0" err="1" smtClean="0"/>
              <a:t>tiveram</a:t>
            </a:r>
            <a:r>
              <a:rPr lang="en-US" sz="1400" dirty="0" smtClean="0"/>
              <a:t> </a:t>
            </a:r>
            <a:r>
              <a:rPr lang="en-US" sz="1400" dirty="0" err="1" smtClean="0"/>
              <a:t>esses</a:t>
            </a:r>
            <a:r>
              <a:rPr lang="en-US" sz="1400" dirty="0" smtClean="0"/>
              <a:t> </a:t>
            </a:r>
            <a:r>
              <a:rPr lang="en-US" sz="1400" dirty="0" err="1" smtClean="0"/>
              <a:t>psicólogos</a:t>
            </a:r>
            <a:r>
              <a:rPr lang="en-US" sz="1400" dirty="0" smtClean="0"/>
              <a:t> </a:t>
            </a:r>
            <a:r>
              <a:rPr lang="en-US" sz="1400" dirty="0" err="1" smtClean="0"/>
              <a:t>imprimiu</a:t>
            </a:r>
            <a:r>
              <a:rPr lang="en-US" sz="1400" dirty="0" smtClean="0"/>
              <a:t> </a:t>
            </a:r>
            <a:r>
              <a:rPr lang="en-US" sz="1400" dirty="0" err="1" smtClean="0"/>
              <a:t>direções</a:t>
            </a:r>
            <a:r>
              <a:rPr lang="en-US" sz="1400" dirty="0" smtClean="0"/>
              <a:t> </a:t>
            </a:r>
            <a:r>
              <a:rPr lang="en-US" sz="1400" dirty="0" err="1" smtClean="0"/>
              <a:t>distintas</a:t>
            </a:r>
            <a:r>
              <a:rPr lang="en-US" sz="1400" dirty="0" smtClean="0"/>
              <a:t> </a:t>
            </a:r>
            <a:r>
              <a:rPr lang="en-US" sz="1400" dirty="0" err="1" smtClean="0"/>
              <a:t>à</a:t>
            </a:r>
            <a:r>
              <a:rPr lang="en-US" sz="1400" dirty="0" smtClean="0"/>
              <a:t> </a:t>
            </a:r>
            <a:r>
              <a:rPr lang="en-US" sz="1400" dirty="0" err="1" smtClean="0"/>
              <a:t>evolução</a:t>
            </a:r>
            <a:r>
              <a:rPr lang="en-US" sz="1400" dirty="0" smtClean="0"/>
              <a:t> de </a:t>
            </a:r>
            <a:r>
              <a:rPr lang="en-US" sz="1400" dirty="0" err="1" smtClean="0"/>
              <a:t>suas</a:t>
            </a:r>
            <a:r>
              <a:rPr lang="en-US" sz="1400" dirty="0" smtClean="0"/>
              <a:t> </a:t>
            </a:r>
            <a:r>
              <a:rPr lang="en-US" sz="1400" dirty="0" err="1" smtClean="0"/>
              <a:t>teorias</a:t>
            </a:r>
            <a:r>
              <a:rPr lang="en-US" sz="1400" dirty="0" smtClean="0"/>
              <a:t>.</a:t>
            </a:r>
          </a:p>
          <a:p>
            <a:pPr marL="0" indent="0" algn="just">
              <a:lnSpc>
                <a:spcPct val="170000"/>
              </a:lnSpc>
              <a:buNone/>
            </a:pPr>
            <a:endParaRPr lang="en-US" sz="1400" dirty="0" smtClean="0"/>
          </a:p>
          <a:p>
            <a:pPr marL="0" indent="0" algn="just">
              <a:lnSpc>
                <a:spcPct val="170000"/>
              </a:lnSpc>
              <a:buNone/>
            </a:pPr>
            <a:r>
              <a:rPr lang="en-US" sz="1400" dirty="0" smtClean="0"/>
              <a:t>“</a:t>
            </a:r>
            <a:r>
              <a:rPr lang="en-US" sz="1400" dirty="0"/>
              <a:t>Freud </a:t>
            </a:r>
            <a:r>
              <a:rPr lang="en-US" sz="1400" dirty="0" err="1"/>
              <a:t>foi</a:t>
            </a:r>
            <a:r>
              <a:rPr lang="en-US" sz="1400" dirty="0"/>
              <a:t> obrigado a </a:t>
            </a:r>
            <a:r>
              <a:rPr lang="en-US" sz="1400" dirty="0" err="1"/>
              <a:t>abandonar</a:t>
            </a:r>
            <a:r>
              <a:rPr lang="en-US" sz="1400" dirty="0"/>
              <a:t> o </a:t>
            </a:r>
            <a:r>
              <a:rPr lang="en-US" sz="1400" dirty="0" err="1"/>
              <a:t>domínio</a:t>
            </a:r>
            <a:r>
              <a:rPr lang="en-US" sz="1400" dirty="0"/>
              <a:t> da </a:t>
            </a:r>
            <a:r>
              <a:rPr lang="en-US" sz="1400" dirty="0" err="1"/>
              <a:t>neurologia</a:t>
            </a:r>
            <a:r>
              <a:rPr lang="en-US" sz="1400" dirty="0"/>
              <a:t> </a:t>
            </a:r>
            <a:r>
              <a:rPr lang="en-US" sz="1400" dirty="0" err="1"/>
              <a:t>para</a:t>
            </a:r>
            <a:r>
              <a:rPr lang="en-US" sz="1400" dirty="0"/>
              <a:t> </a:t>
            </a:r>
            <a:r>
              <a:rPr lang="en-US" sz="1400" dirty="0" err="1"/>
              <a:t>criar</a:t>
            </a:r>
            <a:r>
              <a:rPr lang="en-US" sz="1400" dirty="0"/>
              <a:t> a </a:t>
            </a:r>
            <a:r>
              <a:rPr lang="en-US" sz="1400" dirty="0" err="1"/>
              <a:t>terapia</a:t>
            </a:r>
            <a:r>
              <a:rPr lang="en-US" sz="1400" dirty="0"/>
              <a:t> das neuroses, </a:t>
            </a:r>
            <a:r>
              <a:rPr lang="en-US" sz="1400" dirty="0" err="1"/>
              <a:t>ao</a:t>
            </a:r>
            <a:r>
              <a:rPr lang="en-US" sz="1400" dirty="0"/>
              <a:t> </a:t>
            </a:r>
            <a:r>
              <a:rPr lang="en-US" sz="1400" dirty="0" err="1"/>
              <a:t>passo</a:t>
            </a:r>
            <a:r>
              <a:rPr lang="en-US" sz="1400" dirty="0"/>
              <a:t> </a:t>
            </a:r>
            <a:r>
              <a:rPr lang="en-US" sz="1400" dirty="0" err="1"/>
              <a:t>que</a:t>
            </a:r>
            <a:r>
              <a:rPr lang="en-US" sz="1400" dirty="0"/>
              <a:t> </a:t>
            </a:r>
            <a:r>
              <a:rPr lang="en-US" sz="1400" dirty="0" err="1"/>
              <a:t>Wallon</a:t>
            </a:r>
            <a:r>
              <a:rPr lang="en-US" sz="1400" dirty="0"/>
              <a:t> </a:t>
            </a:r>
            <a:r>
              <a:rPr lang="en-US" sz="1400" dirty="0" err="1"/>
              <a:t>mantém</a:t>
            </a:r>
            <a:r>
              <a:rPr lang="en-US" sz="1400" dirty="0"/>
              <a:t>-se </a:t>
            </a:r>
            <a:r>
              <a:rPr lang="en-US" sz="1400" dirty="0" err="1"/>
              <a:t>ligado</a:t>
            </a:r>
            <a:r>
              <a:rPr lang="en-US" sz="1400" dirty="0"/>
              <a:t> </a:t>
            </a:r>
            <a:r>
              <a:rPr lang="en-US" sz="1400" dirty="0" err="1"/>
              <a:t>às</a:t>
            </a:r>
            <a:r>
              <a:rPr lang="en-US" sz="1400" dirty="0"/>
              <a:t> </a:t>
            </a:r>
            <a:r>
              <a:rPr lang="en-US" sz="1400" dirty="0" err="1"/>
              <a:t>categorias</a:t>
            </a:r>
            <a:r>
              <a:rPr lang="en-US" sz="1400" dirty="0"/>
              <a:t> </a:t>
            </a:r>
            <a:r>
              <a:rPr lang="en-US" sz="1400" dirty="0" err="1"/>
              <a:t>neurológicas</a:t>
            </a:r>
            <a:r>
              <a:rPr lang="en-US" sz="1400" dirty="0"/>
              <a:t>, </a:t>
            </a:r>
            <a:r>
              <a:rPr lang="en-US" sz="1400" dirty="0" err="1"/>
              <a:t>uma</a:t>
            </a:r>
            <a:r>
              <a:rPr lang="en-US" sz="1400" dirty="0"/>
              <a:t> </a:t>
            </a:r>
            <a:r>
              <a:rPr lang="en-US" sz="1400" dirty="0" err="1"/>
              <a:t>necessidade</a:t>
            </a:r>
            <a:r>
              <a:rPr lang="en-US" sz="1400" dirty="0"/>
              <a:t> </a:t>
            </a:r>
            <a:r>
              <a:rPr lang="en-US" sz="1400" dirty="0" err="1"/>
              <a:t>que</a:t>
            </a:r>
            <a:r>
              <a:rPr lang="en-US" sz="1400" dirty="0"/>
              <a:t> </a:t>
            </a:r>
            <a:r>
              <a:rPr lang="en-US" sz="1400" dirty="0" err="1"/>
              <a:t>lhe</a:t>
            </a:r>
            <a:r>
              <a:rPr lang="en-US" sz="1400" dirty="0"/>
              <a:t> era, </a:t>
            </a:r>
            <a:r>
              <a:rPr lang="en-US" sz="1400" dirty="0" err="1"/>
              <a:t>provavelmente</a:t>
            </a:r>
            <a:r>
              <a:rPr lang="en-US" sz="1400" dirty="0"/>
              <a:t>, </a:t>
            </a:r>
            <a:r>
              <a:rPr lang="en-US" sz="1400" dirty="0" err="1"/>
              <a:t>imposta</a:t>
            </a:r>
            <a:r>
              <a:rPr lang="en-US" sz="1400" dirty="0"/>
              <a:t> </a:t>
            </a:r>
            <a:r>
              <a:rPr lang="en-US" sz="1400" dirty="0" err="1"/>
              <a:t>pelo</a:t>
            </a:r>
            <a:r>
              <a:rPr lang="en-US" sz="1400" dirty="0"/>
              <a:t> </a:t>
            </a:r>
            <a:r>
              <a:rPr lang="en-US" sz="1400" dirty="0" err="1"/>
              <a:t>atendimento</a:t>
            </a:r>
            <a:r>
              <a:rPr lang="en-US" sz="1400" dirty="0"/>
              <a:t> </a:t>
            </a:r>
            <a:r>
              <a:rPr lang="en-US" sz="1400" dirty="0" err="1"/>
              <a:t>clínico</a:t>
            </a:r>
            <a:r>
              <a:rPr lang="en-US" sz="1400" dirty="0"/>
              <a:t> a </a:t>
            </a:r>
            <a:r>
              <a:rPr lang="en-US" sz="1400" dirty="0" err="1"/>
              <a:t>crianças</a:t>
            </a:r>
            <a:r>
              <a:rPr lang="en-US" sz="1400" dirty="0"/>
              <a:t> com </a:t>
            </a:r>
            <a:r>
              <a:rPr lang="en-US" sz="1400" dirty="0" err="1"/>
              <a:t>distúrbios</a:t>
            </a:r>
            <a:r>
              <a:rPr lang="en-US" sz="1400" dirty="0"/>
              <a:t> de </a:t>
            </a:r>
            <a:r>
              <a:rPr lang="en-US" sz="1400" dirty="0" err="1"/>
              <a:t>comportamento</a:t>
            </a:r>
            <a:r>
              <a:rPr lang="en-US" sz="1400" dirty="0" smtClean="0"/>
              <a:t>”</a:t>
            </a:r>
            <a:r>
              <a:rPr lang="en-US" sz="1400" dirty="0" smtClean="0">
                <a:solidFill>
                  <a:srgbClr val="0000FF"/>
                </a:solidFill>
              </a:rPr>
              <a:t>(</a:t>
            </a:r>
            <a:r>
              <a:rPr lang="en-US" sz="1400" dirty="0" err="1" smtClean="0">
                <a:solidFill>
                  <a:srgbClr val="0000FF"/>
                </a:solidFill>
              </a:rPr>
              <a:t>Jalley</a:t>
            </a:r>
            <a:r>
              <a:rPr lang="en-US" sz="1400" dirty="0" smtClean="0">
                <a:solidFill>
                  <a:srgbClr val="0000FF"/>
                </a:solidFill>
              </a:rPr>
              <a:t>, Introduction </a:t>
            </a:r>
            <a:r>
              <a:rPr lang="en-US" sz="1400" dirty="0" err="1" smtClean="0">
                <a:solidFill>
                  <a:srgbClr val="0000FF"/>
                </a:solidFill>
              </a:rPr>
              <a:t>à</a:t>
            </a:r>
            <a:r>
              <a:rPr lang="en-US" sz="1400" dirty="0" smtClean="0">
                <a:solidFill>
                  <a:srgbClr val="0000FF"/>
                </a:solidFill>
              </a:rPr>
              <a:t> la lecture de la vie </a:t>
            </a:r>
            <a:r>
              <a:rPr lang="en-US" sz="1400" dirty="0" err="1" smtClean="0">
                <a:solidFill>
                  <a:srgbClr val="0000FF"/>
                </a:solidFill>
              </a:rPr>
              <a:t>mentale</a:t>
            </a:r>
            <a:r>
              <a:rPr lang="en-US" sz="1400" dirty="0" smtClean="0">
                <a:solidFill>
                  <a:srgbClr val="0000FF"/>
                </a:solidFill>
              </a:rPr>
              <a:t>. In la vie </a:t>
            </a:r>
            <a:r>
              <a:rPr lang="en-US" sz="1400" dirty="0" err="1" smtClean="0">
                <a:solidFill>
                  <a:srgbClr val="0000FF"/>
                </a:solidFill>
              </a:rPr>
              <a:t>mentale</a:t>
            </a:r>
            <a:r>
              <a:rPr lang="en-US" sz="1400" dirty="0" smtClean="0">
                <a:solidFill>
                  <a:srgbClr val="0000FF"/>
                </a:solidFill>
              </a:rPr>
              <a:t>. Paris, Editions </a:t>
            </a:r>
            <a:r>
              <a:rPr lang="en-US" sz="1400" dirty="0" err="1" smtClean="0">
                <a:solidFill>
                  <a:srgbClr val="0000FF"/>
                </a:solidFill>
              </a:rPr>
              <a:t>Sociales</a:t>
            </a:r>
            <a:r>
              <a:rPr lang="en-US" sz="1400" dirty="0" smtClean="0">
                <a:solidFill>
                  <a:srgbClr val="0000FF"/>
                </a:solidFill>
              </a:rPr>
              <a:t>, 1982, p. 27).</a:t>
            </a:r>
          </a:p>
          <a:p>
            <a:pPr marL="0" indent="0" algn="r">
              <a:lnSpc>
                <a:spcPct val="170000"/>
              </a:lnSpc>
              <a:buNone/>
            </a:pPr>
            <a:r>
              <a:rPr lang="en-US" sz="1400" dirty="0" smtClean="0">
                <a:solidFill>
                  <a:srgbClr val="0000FF"/>
                </a:solidFill>
              </a:rPr>
              <a:t>(</a:t>
            </a:r>
            <a:r>
              <a:rPr lang="en-US" sz="1400" dirty="0" err="1" smtClean="0">
                <a:solidFill>
                  <a:srgbClr val="0000FF"/>
                </a:solidFill>
              </a:rPr>
              <a:t>Galvão</a:t>
            </a:r>
            <a:r>
              <a:rPr lang="en-US" sz="1400" dirty="0" smtClean="0">
                <a:solidFill>
                  <a:srgbClr val="0000FF"/>
                </a:solidFill>
              </a:rPr>
              <a:t>, 1996, p. 36)</a:t>
            </a:r>
          </a:p>
          <a:p>
            <a:pPr marL="0" indent="0">
              <a:lnSpc>
                <a:spcPct val="170000"/>
              </a:lnSpc>
              <a:buNone/>
            </a:pPr>
            <a:endParaRPr lang="en-US" sz="1400" dirty="0"/>
          </a:p>
        </p:txBody>
      </p:sp>
      <p:sp>
        <p:nvSpPr>
          <p:cNvPr id="5" name="Slide Number Placeholder 4"/>
          <p:cNvSpPr>
            <a:spLocks noGrp="1"/>
          </p:cNvSpPr>
          <p:nvPr>
            <p:ph type="sldNum" sz="quarter" idx="12"/>
          </p:nvPr>
        </p:nvSpPr>
        <p:spPr/>
        <p:txBody>
          <a:bodyPr/>
          <a:lstStyle/>
          <a:p>
            <a:fld id="{55C99EAA-D3A5-EC42-B47C-72599F453DF1}" type="slidenum">
              <a:rPr lang="en-US" smtClean="0"/>
              <a:pPr/>
              <a:t>70</a:t>
            </a:fld>
            <a:endParaRPr lang="en-US"/>
          </a:p>
        </p:txBody>
      </p:sp>
    </p:spTree>
    <p:extLst>
      <p:ext uri="{BB962C8B-B14F-4D97-AF65-F5344CB8AC3E}">
        <p14:creationId xmlns:p14="http://schemas.microsoft.com/office/powerpoint/2010/main" val="2396759429"/>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7. Referências</a:t>
            </a:r>
            <a:br>
              <a:rPr lang="pt-BR" sz="2400" b="1" dirty="0" smtClean="0"/>
            </a:br>
            <a:r>
              <a:rPr lang="pt-BR" sz="2400" b="1" dirty="0" smtClean="0"/>
              <a:t>Henri </a:t>
            </a:r>
            <a:r>
              <a:rPr lang="pt-BR" sz="2400" b="1" dirty="0" err="1" smtClean="0"/>
              <a:t>Wallon</a:t>
            </a:r>
            <a:endParaRPr lang="pt-BR" sz="2400" b="1" dirty="0"/>
          </a:p>
        </p:txBody>
      </p:sp>
      <p:sp>
        <p:nvSpPr>
          <p:cNvPr id="3" name="Espaço Reservado para Conteúdo 2"/>
          <p:cNvSpPr>
            <a:spLocks noGrp="1"/>
          </p:cNvSpPr>
          <p:nvPr>
            <p:ph idx="1"/>
          </p:nvPr>
        </p:nvSpPr>
        <p:spPr/>
        <p:txBody>
          <a:bodyPr>
            <a:noAutofit/>
          </a:bodyPr>
          <a:lstStyle/>
          <a:p>
            <a:pPr marL="0" indent="0">
              <a:lnSpc>
                <a:spcPct val="170000"/>
              </a:lnSpc>
              <a:buNone/>
            </a:pPr>
            <a:r>
              <a:rPr lang="pt-BR" sz="1800" dirty="0" err="1" smtClean="0"/>
              <a:t>Wallon</a:t>
            </a:r>
            <a:r>
              <a:rPr lang="pt-BR" sz="1800" dirty="0"/>
              <a:t>, H. (1950). </a:t>
            </a:r>
            <a:r>
              <a:rPr lang="pt-BR" sz="1800" i="1" dirty="0" err="1"/>
              <a:t>L'évolution</a:t>
            </a:r>
            <a:r>
              <a:rPr lang="pt-BR" sz="1800" i="1" dirty="0"/>
              <a:t> </a:t>
            </a:r>
            <a:r>
              <a:rPr lang="pt-BR" sz="1800" i="1" dirty="0" err="1"/>
              <a:t>psychologique</a:t>
            </a:r>
            <a:r>
              <a:rPr lang="pt-BR" sz="1800" i="1" dirty="0"/>
              <a:t> de </a:t>
            </a:r>
            <a:r>
              <a:rPr lang="pt-BR" sz="1800" i="1" dirty="0" err="1"/>
              <a:t>l'enfant</a:t>
            </a:r>
            <a:r>
              <a:rPr lang="pt-BR" sz="1800" dirty="0"/>
              <a:t>. Paris: Armand Colin.</a:t>
            </a:r>
          </a:p>
          <a:p>
            <a:pPr marL="0" indent="0">
              <a:lnSpc>
                <a:spcPct val="170000"/>
              </a:lnSpc>
              <a:buNone/>
            </a:pPr>
            <a:r>
              <a:rPr lang="pt-BR" sz="1800" dirty="0" err="1"/>
              <a:t>Wallon</a:t>
            </a:r>
            <a:r>
              <a:rPr lang="pt-BR" sz="1800" dirty="0"/>
              <a:t>, H. (1975a). </a:t>
            </a:r>
            <a:r>
              <a:rPr lang="pt-BR" sz="1800" i="1" dirty="0"/>
              <a:t>Origens e métodos da psicologia</a:t>
            </a:r>
            <a:r>
              <a:rPr lang="pt-BR" sz="1800" dirty="0"/>
              <a:t>. Lisboa: </a:t>
            </a:r>
            <a:r>
              <a:rPr lang="pt-BR" sz="1800" dirty="0" err="1"/>
              <a:t>EStampa</a:t>
            </a:r>
            <a:r>
              <a:rPr lang="pt-BR" sz="1800" dirty="0"/>
              <a:t>.</a:t>
            </a:r>
          </a:p>
          <a:p>
            <a:pPr marL="0" indent="0">
              <a:lnSpc>
                <a:spcPct val="170000"/>
              </a:lnSpc>
              <a:buNone/>
            </a:pPr>
            <a:r>
              <a:rPr lang="pt-BR" sz="1800" dirty="0" err="1"/>
              <a:t>Wallon</a:t>
            </a:r>
            <a:r>
              <a:rPr lang="pt-BR" sz="1800" dirty="0"/>
              <a:t>, H. (1975b). </a:t>
            </a:r>
            <a:r>
              <a:rPr lang="pt-BR" sz="1800" i="1" dirty="0"/>
              <a:t>Psicologia e educação da infância </a:t>
            </a:r>
            <a:r>
              <a:rPr lang="pt-BR" sz="1800" dirty="0"/>
              <a:t>Lisboa: Estampa.</a:t>
            </a:r>
          </a:p>
          <a:p>
            <a:pPr marL="0" indent="0">
              <a:lnSpc>
                <a:spcPct val="170000"/>
              </a:lnSpc>
              <a:buNone/>
            </a:pPr>
            <a:r>
              <a:rPr lang="pt-BR" sz="1800" dirty="0" err="1"/>
              <a:t>Wallon</a:t>
            </a:r>
            <a:r>
              <a:rPr lang="pt-BR" sz="1800" dirty="0"/>
              <a:t>, H. (1982). </a:t>
            </a:r>
            <a:r>
              <a:rPr lang="pt-BR" sz="1800" i="1" dirty="0"/>
              <a:t>La </a:t>
            </a:r>
            <a:r>
              <a:rPr lang="pt-BR" sz="1800" i="1" dirty="0" err="1"/>
              <a:t>vie</a:t>
            </a:r>
            <a:r>
              <a:rPr lang="pt-BR" sz="1800" i="1" dirty="0"/>
              <a:t> </a:t>
            </a:r>
            <a:r>
              <a:rPr lang="pt-BR" sz="1800" i="1" dirty="0" err="1"/>
              <a:t>mentale</a:t>
            </a:r>
            <a:r>
              <a:rPr lang="pt-BR" sz="1800" dirty="0"/>
              <a:t>. Paris: </a:t>
            </a:r>
            <a:r>
              <a:rPr lang="pt-BR" sz="1800" dirty="0" err="1"/>
              <a:t>Éditions</a:t>
            </a:r>
            <a:r>
              <a:rPr lang="pt-BR" sz="1800" dirty="0"/>
              <a:t> </a:t>
            </a:r>
            <a:r>
              <a:rPr lang="pt-BR" sz="1800" dirty="0" err="1"/>
              <a:t>Sociales</a:t>
            </a:r>
            <a:r>
              <a:rPr lang="pt-BR" sz="1800" dirty="0"/>
              <a:t>.</a:t>
            </a:r>
          </a:p>
          <a:p>
            <a:pPr marL="0" indent="0">
              <a:lnSpc>
                <a:spcPct val="170000"/>
              </a:lnSpc>
              <a:buNone/>
            </a:pPr>
            <a:r>
              <a:rPr lang="pt-BR" sz="1800" dirty="0" err="1"/>
              <a:t>Wallon</a:t>
            </a:r>
            <a:r>
              <a:rPr lang="pt-BR" sz="1800" dirty="0"/>
              <a:t>, H. (1987). </a:t>
            </a:r>
            <a:r>
              <a:rPr lang="pt-BR" sz="1800" i="1" dirty="0" err="1"/>
              <a:t>Les</a:t>
            </a:r>
            <a:r>
              <a:rPr lang="pt-BR" sz="1800" i="1" dirty="0"/>
              <a:t> origines </a:t>
            </a:r>
            <a:r>
              <a:rPr lang="pt-BR" sz="1800" i="1" dirty="0" err="1"/>
              <a:t>du</a:t>
            </a:r>
            <a:r>
              <a:rPr lang="pt-BR" sz="1800" i="1" dirty="0"/>
              <a:t> </a:t>
            </a:r>
            <a:r>
              <a:rPr lang="pt-BR" sz="1800" i="1" dirty="0" err="1"/>
              <a:t>caractère</a:t>
            </a:r>
            <a:r>
              <a:rPr lang="pt-BR" sz="1800" i="1" dirty="0"/>
              <a:t> chez </a:t>
            </a:r>
            <a:r>
              <a:rPr lang="pt-BR" sz="1800" i="1" dirty="0" err="1"/>
              <a:t>l'enfant</a:t>
            </a:r>
            <a:r>
              <a:rPr lang="pt-BR" sz="1800" dirty="0"/>
              <a:t>. Paris: PUF.</a:t>
            </a:r>
          </a:p>
          <a:p>
            <a:pPr marL="0" indent="0">
              <a:lnSpc>
                <a:spcPct val="170000"/>
              </a:lnSpc>
              <a:buNone/>
            </a:pPr>
            <a:r>
              <a:rPr lang="pt-BR" sz="1800" dirty="0" err="1"/>
              <a:t>Wallon</a:t>
            </a:r>
            <a:r>
              <a:rPr lang="pt-BR" sz="1800" dirty="0"/>
              <a:t>, H. (1989). </a:t>
            </a:r>
            <a:r>
              <a:rPr lang="pt-BR" sz="1800" i="1" dirty="0"/>
              <a:t>Origens do pensamento na criança</a:t>
            </a:r>
            <a:r>
              <a:rPr lang="pt-BR" sz="1800" dirty="0"/>
              <a:t>. São Paulo: Manole.</a:t>
            </a:r>
          </a:p>
          <a:p>
            <a:pPr marL="0" indent="0">
              <a:lnSpc>
                <a:spcPct val="170000"/>
              </a:lnSpc>
              <a:buNone/>
            </a:pPr>
            <a:r>
              <a:rPr lang="pt-BR" sz="1800" dirty="0" err="1"/>
              <a:t>Wallon</a:t>
            </a:r>
            <a:r>
              <a:rPr lang="pt-BR" sz="1800" dirty="0"/>
              <a:t>, H. (1990). </a:t>
            </a:r>
            <a:r>
              <a:rPr lang="pt-BR" sz="1800" i="1" dirty="0" err="1"/>
              <a:t>Psychologie</a:t>
            </a:r>
            <a:r>
              <a:rPr lang="pt-BR" sz="1800" i="1" dirty="0"/>
              <a:t> et </a:t>
            </a:r>
            <a:r>
              <a:rPr lang="pt-BR" sz="1800" i="1" dirty="0" err="1"/>
              <a:t>dialectique</a:t>
            </a:r>
            <a:r>
              <a:rPr lang="pt-BR" sz="1800" dirty="0"/>
              <a:t>. Paris: </a:t>
            </a:r>
            <a:r>
              <a:rPr lang="pt-BR" sz="1800" dirty="0" err="1"/>
              <a:t>Messidor</a:t>
            </a:r>
            <a:r>
              <a:rPr lang="pt-BR" sz="1800" dirty="0"/>
              <a:t> / Ed. </a:t>
            </a:r>
            <a:r>
              <a:rPr lang="pt-BR" sz="1800" dirty="0" err="1"/>
              <a:t>Sociales</a:t>
            </a:r>
            <a:r>
              <a:rPr lang="pt-BR" sz="1800" dirty="0"/>
              <a:t>.</a:t>
            </a:r>
          </a:p>
          <a:p>
            <a:pPr marL="0" indent="0">
              <a:lnSpc>
                <a:spcPct val="170000"/>
              </a:lnSpc>
              <a:buNone/>
            </a:pPr>
            <a:endParaRPr lang="pt-BR" sz="1800" b="1" dirty="0" smtClean="0"/>
          </a:p>
        </p:txBody>
      </p:sp>
      <p:sp>
        <p:nvSpPr>
          <p:cNvPr id="4" name="Espaço Reservado para Número de Slide 3"/>
          <p:cNvSpPr>
            <a:spLocks noGrp="1"/>
          </p:cNvSpPr>
          <p:nvPr>
            <p:ph type="sldNum" sz="quarter" idx="12"/>
          </p:nvPr>
        </p:nvSpPr>
        <p:spPr/>
        <p:txBody>
          <a:bodyPr/>
          <a:lstStyle/>
          <a:p>
            <a:fld id="{55C99EAA-D3A5-EC42-B47C-72599F453DF1}" type="slidenum">
              <a:rPr lang="en-US" smtClean="0"/>
              <a:pPr/>
              <a:t>71</a:t>
            </a:fld>
            <a:endParaRPr lang="en-US"/>
          </a:p>
        </p:txBody>
      </p:sp>
    </p:spTree>
    <p:extLst>
      <p:ext uri="{BB962C8B-B14F-4D97-AF65-F5344CB8AC3E}">
        <p14:creationId xmlns:p14="http://schemas.microsoft.com/office/powerpoint/2010/main" val="22953661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7. Referências</a:t>
            </a:r>
            <a:br>
              <a:rPr lang="pt-BR" sz="2400" b="1" dirty="0" smtClean="0"/>
            </a:br>
            <a:r>
              <a:rPr lang="pt-BR" sz="2400" b="1" dirty="0" smtClean="0"/>
              <a:t>Comentadores </a:t>
            </a:r>
            <a:endParaRPr lang="pt-BR" sz="2400" b="1" dirty="0"/>
          </a:p>
        </p:txBody>
      </p:sp>
      <p:sp>
        <p:nvSpPr>
          <p:cNvPr id="3" name="Espaço Reservado para Conteúdo 2"/>
          <p:cNvSpPr>
            <a:spLocks noGrp="1"/>
          </p:cNvSpPr>
          <p:nvPr>
            <p:ph idx="1"/>
          </p:nvPr>
        </p:nvSpPr>
        <p:spPr/>
        <p:txBody>
          <a:bodyPr>
            <a:noAutofit/>
          </a:bodyPr>
          <a:lstStyle/>
          <a:p>
            <a:pPr marL="0" indent="0">
              <a:lnSpc>
                <a:spcPct val="150000"/>
              </a:lnSpc>
              <a:buNone/>
            </a:pPr>
            <a:r>
              <a:rPr lang="pt-BR" sz="1200" dirty="0" smtClean="0"/>
              <a:t>Dantas</a:t>
            </a:r>
            <a:r>
              <a:rPr lang="pt-BR" sz="1200" dirty="0"/>
              <a:t>, H. (1990). </a:t>
            </a:r>
            <a:r>
              <a:rPr lang="pt-BR" sz="1200" i="1" dirty="0"/>
              <a:t>A infância da razão: uma introdução à psicologia da inteligência de Henri </a:t>
            </a:r>
            <a:r>
              <a:rPr lang="pt-BR" sz="1200" i="1" dirty="0" err="1"/>
              <a:t>Wallon</a:t>
            </a:r>
            <a:r>
              <a:rPr lang="pt-BR" sz="1200" dirty="0"/>
              <a:t>. São Paulo: Manole.</a:t>
            </a:r>
          </a:p>
          <a:p>
            <a:pPr marL="0" indent="0">
              <a:lnSpc>
                <a:spcPct val="150000"/>
              </a:lnSpc>
              <a:buNone/>
            </a:pPr>
            <a:r>
              <a:rPr lang="pt-BR" sz="1200" dirty="0"/>
              <a:t>Dantas, H. (1992a). A afetividade e a construção do sujeito na psicogenética </a:t>
            </a:r>
            <a:r>
              <a:rPr lang="pt-BR" sz="1200" i="1" dirty="0"/>
              <a:t>Piaget, Vygotsky, </a:t>
            </a:r>
            <a:r>
              <a:rPr lang="pt-BR" sz="1200" i="1" dirty="0" err="1"/>
              <a:t>Wallon</a:t>
            </a:r>
            <a:r>
              <a:rPr lang="pt-BR" sz="1200" i="1" dirty="0"/>
              <a:t>: teorias psicogenéticas em </a:t>
            </a:r>
            <a:endParaRPr lang="pt-BR" sz="1200" i="1" dirty="0" smtClean="0"/>
          </a:p>
          <a:p>
            <a:pPr marL="0" indent="0">
              <a:lnSpc>
                <a:spcPct val="150000"/>
              </a:lnSpc>
              <a:buNone/>
            </a:pPr>
            <a:r>
              <a:rPr lang="pt-BR" sz="1200" i="1" dirty="0" smtClean="0"/>
              <a:t>	discussão</a:t>
            </a:r>
            <a:r>
              <a:rPr lang="pt-BR" sz="1200" dirty="0" smtClean="0"/>
              <a:t> </a:t>
            </a:r>
            <a:r>
              <a:rPr lang="pt-BR" sz="1200" dirty="0"/>
              <a:t>(pp. 85-100). São Paulo: </a:t>
            </a:r>
            <a:r>
              <a:rPr lang="pt-BR" sz="1200" dirty="0" err="1"/>
              <a:t>Summus</a:t>
            </a:r>
            <a:r>
              <a:rPr lang="pt-BR" sz="1200" dirty="0"/>
              <a:t>.</a:t>
            </a:r>
          </a:p>
          <a:p>
            <a:pPr marL="0" indent="0">
              <a:lnSpc>
                <a:spcPct val="150000"/>
              </a:lnSpc>
              <a:buNone/>
            </a:pPr>
            <a:r>
              <a:rPr lang="pt-BR" sz="1200" dirty="0"/>
              <a:t>Dantas, H. (1992b). Do ato motor ao ato mental: a gênese da inteligência </a:t>
            </a:r>
            <a:r>
              <a:rPr lang="pt-BR" sz="1200" i="1" dirty="0"/>
              <a:t>Piaget, Vygotsky, </a:t>
            </a:r>
            <a:r>
              <a:rPr lang="pt-BR" sz="1200" i="1" dirty="0" err="1"/>
              <a:t>Wallon</a:t>
            </a:r>
            <a:r>
              <a:rPr lang="pt-BR" sz="1200" i="1" dirty="0"/>
              <a:t>: teorias psicogenéticas em </a:t>
            </a:r>
            <a:endParaRPr lang="pt-BR" sz="1200" i="1" dirty="0" smtClean="0"/>
          </a:p>
          <a:p>
            <a:pPr marL="0" indent="0">
              <a:lnSpc>
                <a:spcPct val="150000"/>
              </a:lnSpc>
              <a:buNone/>
            </a:pPr>
            <a:r>
              <a:rPr lang="pt-BR" sz="1200" i="1" dirty="0" smtClean="0"/>
              <a:t>	discussão</a:t>
            </a:r>
            <a:r>
              <a:rPr lang="pt-BR" sz="1200" dirty="0" smtClean="0"/>
              <a:t> </a:t>
            </a:r>
            <a:r>
              <a:rPr lang="pt-BR" sz="1200" dirty="0"/>
              <a:t>(pp. 35-45). São Paulo: </a:t>
            </a:r>
            <a:r>
              <a:rPr lang="pt-BR" sz="1200" dirty="0" err="1"/>
              <a:t>Summus</a:t>
            </a:r>
            <a:endParaRPr lang="pt-BR" sz="1200" dirty="0"/>
          </a:p>
          <a:p>
            <a:pPr marL="0" indent="0">
              <a:lnSpc>
                <a:spcPct val="150000"/>
              </a:lnSpc>
              <a:buNone/>
            </a:pPr>
            <a:r>
              <a:rPr lang="pt-BR" sz="1200" dirty="0" smtClean="0"/>
              <a:t>Dantas</a:t>
            </a:r>
            <a:r>
              <a:rPr lang="pt-BR" sz="1200" dirty="0"/>
              <a:t>, P. d. s. (1983). </a:t>
            </a:r>
            <a:r>
              <a:rPr lang="pt-BR" sz="1200" i="1" dirty="0"/>
              <a:t>Para conhecer </a:t>
            </a:r>
            <a:r>
              <a:rPr lang="pt-BR" sz="1200" i="1" dirty="0" err="1"/>
              <a:t>Wallon</a:t>
            </a:r>
            <a:r>
              <a:rPr lang="pt-BR" sz="1200" i="1" dirty="0"/>
              <a:t>: uma psicologia dialética</a:t>
            </a:r>
            <a:r>
              <a:rPr lang="pt-BR" sz="1200" dirty="0"/>
              <a:t>. São Paulo: Braziliense.</a:t>
            </a:r>
          </a:p>
          <a:p>
            <a:pPr marL="0" indent="0">
              <a:lnSpc>
                <a:spcPct val="150000"/>
              </a:lnSpc>
              <a:buNone/>
            </a:pPr>
            <a:r>
              <a:rPr lang="pt-BR" sz="1200" dirty="0"/>
              <a:t>Galvão, I. (1996). </a:t>
            </a:r>
            <a:r>
              <a:rPr lang="pt-BR" sz="1200" i="1" dirty="0"/>
              <a:t>Henri </a:t>
            </a:r>
            <a:r>
              <a:rPr lang="pt-BR" sz="1200" i="1" dirty="0" err="1"/>
              <a:t>Wallon</a:t>
            </a:r>
            <a:r>
              <a:rPr lang="pt-BR" sz="1200" i="1" dirty="0"/>
              <a:t>: uma concepção dialética do desenvolvimento infantil</a:t>
            </a:r>
            <a:r>
              <a:rPr lang="pt-BR" sz="1200" dirty="0"/>
              <a:t>. Petrópolis: Vozes.</a:t>
            </a:r>
          </a:p>
          <a:p>
            <a:pPr marL="0" indent="0">
              <a:lnSpc>
                <a:spcPct val="150000"/>
              </a:lnSpc>
              <a:buNone/>
            </a:pPr>
            <a:r>
              <a:rPr lang="pt-BR" sz="1200" dirty="0" err="1"/>
              <a:t>Nadel</a:t>
            </a:r>
            <a:r>
              <a:rPr lang="pt-BR" sz="1200" dirty="0"/>
              <a:t>, J., &amp; Best, F. (1980). </a:t>
            </a:r>
            <a:r>
              <a:rPr lang="pt-BR" sz="1200" i="1" dirty="0" err="1"/>
              <a:t>Wallon</a:t>
            </a:r>
            <a:r>
              <a:rPr lang="pt-BR" sz="1200" i="1" dirty="0"/>
              <a:t> </a:t>
            </a:r>
            <a:r>
              <a:rPr lang="pt-BR" sz="1200" i="1" dirty="0" err="1"/>
              <a:t>aujourd'hui</a:t>
            </a:r>
            <a:r>
              <a:rPr lang="pt-BR" sz="1200" dirty="0"/>
              <a:t>. Paris: </a:t>
            </a:r>
            <a:r>
              <a:rPr lang="pt-BR" sz="1200" dirty="0" err="1"/>
              <a:t>Scarabé</a:t>
            </a:r>
            <a:r>
              <a:rPr lang="pt-BR" sz="1200" dirty="0"/>
              <a:t>.</a:t>
            </a:r>
          </a:p>
          <a:p>
            <a:pPr marL="0" indent="0">
              <a:lnSpc>
                <a:spcPct val="150000"/>
              </a:lnSpc>
              <a:buNone/>
            </a:pPr>
            <a:r>
              <a:rPr lang="pt-BR" sz="1200" dirty="0" err="1"/>
              <a:t>Taille</a:t>
            </a:r>
            <a:r>
              <a:rPr lang="pt-BR" sz="1200" dirty="0"/>
              <a:t>, </a:t>
            </a:r>
            <a:r>
              <a:rPr lang="pt-BR" sz="1200" dirty="0" err="1"/>
              <a:t>Y</a:t>
            </a:r>
            <a:r>
              <a:rPr lang="pt-BR" sz="1200" dirty="0"/>
              <a:t>. d. L., Oliveira, M. </a:t>
            </a:r>
            <a:r>
              <a:rPr lang="pt-BR" sz="1200" dirty="0" err="1"/>
              <a:t>K</a:t>
            </a:r>
            <a:r>
              <a:rPr lang="pt-BR" sz="1200" dirty="0"/>
              <a:t>. d., &amp; Dantas, H. (1992). </a:t>
            </a:r>
            <a:r>
              <a:rPr lang="pt-BR" sz="1200" i="1" dirty="0"/>
              <a:t>Piaget, Vygotsky, </a:t>
            </a:r>
            <a:r>
              <a:rPr lang="pt-BR" sz="1200" i="1" dirty="0" err="1"/>
              <a:t>Wallon</a:t>
            </a:r>
            <a:r>
              <a:rPr lang="pt-BR" sz="1200" i="1" dirty="0"/>
              <a:t>: teorias psicogenéticas em </a:t>
            </a:r>
            <a:r>
              <a:rPr lang="pt-BR" sz="1200" i="1" dirty="0" smtClean="0"/>
              <a:t>discussão</a:t>
            </a:r>
            <a:r>
              <a:rPr lang="pt-BR" sz="1200" dirty="0" smtClean="0"/>
              <a:t>. São </a:t>
            </a:r>
            <a:r>
              <a:rPr lang="pt-BR" sz="1200" dirty="0"/>
              <a:t>Paulo: </a:t>
            </a:r>
            <a:endParaRPr lang="pt-BR" sz="1200" dirty="0" smtClean="0"/>
          </a:p>
          <a:p>
            <a:pPr marL="0" indent="0">
              <a:lnSpc>
                <a:spcPct val="150000"/>
              </a:lnSpc>
              <a:buNone/>
            </a:pPr>
            <a:r>
              <a:rPr lang="pt-BR" sz="1200" dirty="0" smtClean="0"/>
              <a:t>	</a:t>
            </a:r>
            <a:r>
              <a:rPr lang="pt-BR" sz="1200" dirty="0" err="1" smtClean="0"/>
              <a:t>Summus</a:t>
            </a:r>
            <a:r>
              <a:rPr lang="pt-BR" sz="1200" dirty="0"/>
              <a:t>.</a:t>
            </a:r>
          </a:p>
          <a:p>
            <a:pPr marL="0" indent="0">
              <a:lnSpc>
                <a:spcPct val="150000"/>
              </a:lnSpc>
              <a:buNone/>
            </a:pPr>
            <a:r>
              <a:rPr lang="pt-BR" sz="1200" dirty="0" err="1"/>
              <a:t>Thong</a:t>
            </a:r>
            <a:r>
              <a:rPr lang="pt-BR" sz="1200" dirty="0"/>
              <a:t>, T. (1969). </a:t>
            </a:r>
            <a:r>
              <a:rPr lang="pt-BR" sz="1200" i="1" dirty="0"/>
              <a:t>La </a:t>
            </a:r>
            <a:r>
              <a:rPr lang="pt-BR" sz="1200" i="1" dirty="0" err="1"/>
              <a:t>pensée</a:t>
            </a:r>
            <a:r>
              <a:rPr lang="pt-BR" sz="1200" i="1" dirty="0"/>
              <a:t> </a:t>
            </a:r>
            <a:r>
              <a:rPr lang="pt-BR" sz="1200" i="1" dirty="0" err="1"/>
              <a:t>pédagogique</a:t>
            </a:r>
            <a:r>
              <a:rPr lang="pt-BR" sz="1200" i="1" dirty="0"/>
              <a:t> de Henri </a:t>
            </a:r>
            <a:r>
              <a:rPr lang="pt-BR" sz="1200" i="1" dirty="0" err="1"/>
              <a:t>Wallon</a:t>
            </a:r>
            <a:r>
              <a:rPr lang="pt-BR" sz="1200" dirty="0"/>
              <a:t>. Paris: PUF.</a:t>
            </a:r>
          </a:p>
          <a:p>
            <a:pPr marL="0" indent="0">
              <a:lnSpc>
                <a:spcPct val="150000"/>
              </a:lnSpc>
              <a:buNone/>
            </a:pPr>
            <a:r>
              <a:rPr lang="pt-BR" sz="1200" dirty="0" err="1"/>
              <a:t>Zazzo</a:t>
            </a:r>
            <a:r>
              <a:rPr lang="pt-BR" sz="1200" dirty="0"/>
              <a:t>, R. (1978). </a:t>
            </a:r>
            <a:r>
              <a:rPr lang="pt-BR" sz="1200" i="1" dirty="0"/>
              <a:t>Henri </a:t>
            </a:r>
            <a:r>
              <a:rPr lang="pt-BR" sz="1200" i="1" dirty="0" err="1"/>
              <a:t>Wallon</a:t>
            </a:r>
            <a:r>
              <a:rPr lang="pt-BR" sz="1200" i="1" dirty="0"/>
              <a:t>: Psicologia e marxismo</a:t>
            </a:r>
            <a:r>
              <a:rPr lang="pt-BR" sz="1200" dirty="0"/>
              <a:t>. Lisboa: Vega.</a:t>
            </a:r>
          </a:p>
        </p:txBody>
      </p:sp>
      <p:sp>
        <p:nvSpPr>
          <p:cNvPr id="4" name="Espaço Reservado para Número de Slide 3"/>
          <p:cNvSpPr>
            <a:spLocks noGrp="1"/>
          </p:cNvSpPr>
          <p:nvPr>
            <p:ph type="sldNum" sz="quarter" idx="12"/>
          </p:nvPr>
        </p:nvSpPr>
        <p:spPr/>
        <p:txBody>
          <a:bodyPr/>
          <a:lstStyle/>
          <a:p>
            <a:fld id="{55C99EAA-D3A5-EC42-B47C-72599F453DF1}" type="slidenum">
              <a:rPr lang="en-US" smtClean="0"/>
              <a:pPr/>
              <a:t>72</a:t>
            </a:fld>
            <a:endParaRPr lang="en-US"/>
          </a:p>
        </p:txBody>
      </p:sp>
    </p:spTree>
    <p:extLst>
      <p:ext uri="{BB962C8B-B14F-4D97-AF65-F5344CB8AC3E}">
        <p14:creationId xmlns:p14="http://schemas.microsoft.com/office/powerpoint/2010/main" val="39926993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55000" lnSpcReduction="20000"/>
          </a:bodyPr>
          <a:lstStyle/>
          <a:p>
            <a:r>
              <a:rPr lang="pt-BR" dirty="0" smtClean="0"/>
              <a:t>Ao final da Aula sobre </a:t>
            </a:r>
            <a:r>
              <a:rPr lang="pt-BR" dirty="0" err="1" smtClean="0"/>
              <a:t>Wallon</a:t>
            </a:r>
            <a:r>
              <a:rPr lang="pt-BR" dirty="0" smtClean="0"/>
              <a:t>, incluir os parágrafos a serem lidos do livro: </a:t>
            </a:r>
            <a:endParaRPr lang="pt-BR" sz="2800" dirty="0" smtClean="0"/>
          </a:p>
          <a:p>
            <a:r>
              <a:rPr lang="pt-BR" dirty="0" err="1" smtClean="0"/>
              <a:t>Wallon</a:t>
            </a:r>
            <a:r>
              <a:rPr lang="pt-BR" dirty="0" smtClean="0"/>
              <a:t>, H. (1941). </a:t>
            </a:r>
            <a:r>
              <a:rPr lang="pt-BR" i="1" dirty="0" smtClean="0"/>
              <a:t>A evolução psicológica da criança</a:t>
            </a:r>
            <a:r>
              <a:rPr lang="pt-BR" dirty="0" smtClean="0"/>
              <a:t>. São Paulo: </a:t>
            </a:r>
            <a:endParaRPr lang="pt-BR" sz="2800" dirty="0" smtClean="0"/>
          </a:p>
          <a:p>
            <a:r>
              <a:rPr lang="pt-BR" dirty="0" smtClean="0"/>
              <a:t>Martins Fontes, 2010. </a:t>
            </a:r>
            <a:endParaRPr lang="pt-BR" sz="2800" dirty="0" smtClean="0"/>
          </a:p>
          <a:p>
            <a:pPr lvl="0"/>
            <a:r>
              <a:rPr lang="pt-BR" dirty="0" smtClean="0"/>
              <a:t>Introdução de Émile </a:t>
            </a:r>
            <a:r>
              <a:rPr lang="pt-BR" dirty="0" err="1" smtClean="0"/>
              <a:t>Jalley</a:t>
            </a:r>
            <a:endParaRPr lang="pt-BR" sz="2800" dirty="0" smtClean="0"/>
          </a:p>
          <a:p>
            <a:pPr lvl="1"/>
            <a:r>
              <a:rPr lang="pt-BR" dirty="0" smtClean="0"/>
              <a:t>Escolher parágrafos para ler e comentar com os alunos</a:t>
            </a:r>
            <a:endParaRPr lang="pt-BR" sz="2400" dirty="0" smtClean="0"/>
          </a:p>
          <a:p>
            <a:pPr lvl="2"/>
            <a:r>
              <a:rPr lang="pt-BR" dirty="0" smtClean="0"/>
              <a:t>p. XV-XVII; </a:t>
            </a:r>
            <a:endParaRPr lang="pt-BR" sz="2000" dirty="0" smtClean="0"/>
          </a:p>
          <a:p>
            <a:pPr lvl="2"/>
            <a:r>
              <a:rPr lang="pt-BR" dirty="0" smtClean="0"/>
              <a:t>p. XXX; indeterminação, </a:t>
            </a:r>
            <a:r>
              <a:rPr lang="pt-BR" dirty="0" err="1" smtClean="0"/>
              <a:t>prematuração</a:t>
            </a:r>
            <a:endParaRPr lang="pt-BR" sz="2000" dirty="0" smtClean="0"/>
          </a:p>
          <a:p>
            <a:pPr lvl="2"/>
            <a:r>
              <a:rPr lang="pt-BR" dirty="0" smtClean="0"/>
              <a:t>p. XXXII-XXXV; Cap. V, brincar </a:t>
            </a:r>
            <a:endParaRPr lang="pt-BR" sz="2000" dirty="0" smtClean="0"/>
          </a:p>
          <a:p>
            <a:pPr lvl="2"/>
            <a:r>
              <a:rPr lang="pt-BR" dirty="0" smtClean="0"/>
              <a:t>p. XXXV; Cap. VI, disciplinas mentais</a:t>
            </a:r>
            <a:endParaRPr lang="pt-BR" sz="2000" dirty="0" smtClean="0"/>
          </a:p>
          <a:p>
            <a:pPr lvl="2"/>
            <a:r>
              <a:rPr lang="pt-BR" dirty="0" smtClean="0"/>
              <a:t>p. XXXVIII-XXXIX, Em </a:t>
            </a:r>
            <a:r>
              <a:rPr lang="pt-BR" dirty="0" err="1" smtClean="0"/>
              <a:t>Wallon</a:t>
            </a:r>
            <a:r>
              <a:rPr lang="pt-BR" dirty="0" smtClean="0"/>
              <a:t>, a relação com o sujeito...</a:t>
            </a:r>
            <a:endParaRPr lang="pt-BR" sz="2000" dirty="0" smtClean="0"/>
          </a:p>
          <a:p>
            <a:pPr lvl="2"/>
            <a:r>
              <a:rPr lang="pt-BR" dirty="0" smtClean="0"/>
              <a:t>p. XLIII, moral</a:t>
            </a:r>
            <a:endParaRPr lang="pt-BR" sz="2000" dirty="0" smtClean="0"/>
          </a:p>
          <a:p>
            <a:pPr lvl="2"/>
            <a:r>
              <a:rPr lang="pt-BR" dirty="0" smtClean="0"/>
              <a:t>p. XLIV, afeto, emoção + </a:t>
            </a:r>
            <a:r>
              <a:rPr lang="pt-BR" dirty="0" err="1" smtClean="0"/>
              <a:t>Ya</a:t>
            </a:r>
            <a:endParaRPr lang="pt-BR" sz="2000" dirty="0" smtClean="0"/>
          </a:p>
          <a:p>
            <a:pPr lvl="2"/>
            <a:r>
              <a:rPr lang="pt-BR" dirty="0" smtClean="0"/>
              <a:t>p. XLIX, aquisição da linguagem</a:t>
            </a:r>
            <a:endParaRPr lang="pt-BR" sz="2000" dirty="0" smtClean="0"/>
          </a:p>
          <a:p>
            <a:pPr lvl="2"/>
            <a:r>
              <a:rPr lang="pt-BR" dirty="0" smtClean="0"/>
              <a:t>p. LIV, a pessoa; LVI, adolescência</a:t>
            </a:r>
            <a:endParaRPr lang="pt-BR" sz="2000" dirty="0" smtClean="0"/>
          </a:p>
          <a:p>
            <a:pPr lvl="0"/>
            <a:r>
              <a:rPr lang="pt-BR" dirty="0" smtClean="0"/>
              <a:t>	Retomar a Conclusão </a:t>
            </a:r>
            <a:endParaRPr lang="pt-BR" sz="2800" dirty="0" smtClean="0"/>
          </a:p>
          <a:p>
            <a:pPr lvl="1"/>
            <a:r>
              <a:rPr lang="pt-BR" dirty="0" smtClean="0"/>
              <a:t>p. LVII, A segunda parte ....</a:t>
            </a:r>
            <a:endParaRPr lang="pt-BR" sz="2400" dirty="0" smtClean="0"/>
          </a:p>
          <a:p>
            <a:pPr lvl="1"/>
            <a:r>
              <a:rPr lang="pt-BR" dirty="0" smtClean="0"/>
              <a:t>Conclusão. As idades sucessivas da infância</a:t>
            </a:r>
            <a:endParaRPr lang="pt-BR" sz="2400" dirty="0" smtClean="0"/>
          </a:p>
          <a:p>
            <a:pPr lvl="2"/>
            <a:r>
              <a:rPr lang="pt-BR" dirty="0" smtClean="0"/>
              <a:t>Ler de pag. </a:t>
            </a:r>
            <a:r>
              <a:rPr lang="pt-BR" smtClean="0"/>
              <a:t>193 a 198</a:t>
            </a:r>
            <a:endParaRPr lang="pt-BR" sz="2000" smtClean="0"/>
          </a:p>
          <a:p>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1. </a:t>
            </a:r>
            <a:r>
              <a:rPr lang="en-US" sz="2400" b="1" dirty="0" err="1" smtClean="0"/>
              <a:t>Proposta</a:t>
            </a:r>
            <a:r>
              <a:rPr lang="en-US" sz="2400" b="1" dirty="0" smtClean="0"/>
              <a:t/>
            </a:r>
            <a:br>
              <a:rPr lang="en-US" sz="2400" b="1" dirty="0" smtClean="0"/>
            </a:br>
            <a:r>
              <a:rPr lang="en-US" sz="2400" b="1" dirty="0" err="1" smtClean="0"/>
              <a:t>Psicogênese</a:t>
            </a:r>
            <a:r>
              <a:rPr lang="en-US" sz="2400" b="1" dirty="0" smtClean="0"/>
              <a:t> da </a:t>
            </a:r>
            <a:r>
              <a:rPr lang="en-US" sz="2400" b="1" dirty="0" err="1" smtClean="0"/>
              <a:t>pessoa</a:t>
            </a:r>
            <a:endParaRPr lang="en-US" sz="2400" b="1" dirty="0"/>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r>
              <a:rPr lang="en-US" b="1" dirty="0"/>
              <a:t/>
            </a:r>
            <a:br>
              <a:rPr lang="en-US" b="1" dirty="0"/>
            </a:br>
            <a:r>
              <a:rPr lang="en-US" dirty="0" err="1"/>
              <a:t>Tornou</a:t>
            </a:r>
            <a:r>
              <a:rPr lang="en-US" dirty="0"/>
              <a:t>-se </a:t>
            </a:r>
            <a:r>
              <a:rPr lang="en-US" dirty="0" err="1"/>
              <a:t>conhecido</a:t>
            </a:r>
            <a:r>
              <a:rPr lang="en-US" dirty="0"/>
              <a:t> </a:t>
            </a:r>
            <a:r>
              <a:rPr lang="en-US" dirty="0" err="1"/>
              <a:t>por</a:t>
            </a:r>
            <a:r>
              <a:rPr lang="en-US" dirty="0"/>
              <a:t> </a:t>
            </a:r>
            <a:r>
              <a:rPr lang="en-US" dirty="0" err="1"/>
              <a:t>seu</a:t>
            </a:r>
            <a:r>
              <a:rPr lang="en-US" dirty="0"/>
              <a:t> </a:t>
            </a:r>
            <a:r>
              <a:rPr lang="en-US" dirty="0" err="1"/>
              <a:t>trabalho</a:t>
            </a:r>
            <a:r>
              <a:rPr lang="en-US" dirty="0"/>
              <a:t> </a:t>
            </a:r>
            <a:r>
              <a:rPr lang="en-US" dirty="0" err="1"/>
              <a:t>científico</a:t>
            </a:r>
            <a:r>
              <a:rPr lang="en-US" dirty="0"/>
              <a:t> </a:t>
            </a:r>
            <a:r>
              <a:rPr lang="en-US" dirty="0" err="1"/>
              <a:t>sobre</a:t>
            </a:r>
            <a:r>
              <a:rPr lang="en-US" dirty="0"/>
              <a:t> a </a:t>
            </a:r>
            <a:r>
              <a:rPr lang="en-US" i="1" dirty="0" err="1">
                <a:solidFill>
                  <a:srgbClr val="FF0000"/>
                </a:solidFill>
              </a:rPr>
              <a:t>Psicologia</a:t>
            </a:r>
            <a:r>
              <a:rPr lang="en-US" i="1" dirty="0">
                <a:solidFill>
                  <a:srgbClr val="FF0000"/>
                </a:solidFill>
              </a:rPr>
              <a:t> do </a:t>
            </a:r>
            <a:r>
              <a:rPr lang="en-US" i="1" dirty="0" err="1">
                <a:solidFill>
                  <a:srgbClr val="FF0000"/>
                </a:solidFill>
              </a:rPr>
              <a:t>Desenvolvimento</a:t>
            </a:r>
            <a:r>
              <a:rPr lang="en-US" dirty="0"/>
              <a:t>, </a:t>
            </a:r>
            <a:r>
              <a:rPr lang="en-US" dirty="0" err="1"/>
              <a:t>devotado</a:t>
            </a:r>
            <a:r>
              <a:rPr lang="en-US" dirty="0"/>
              <a:t> </a:t>
            </a:r>
            <a:r>
              <a:rPr lang="en-US" dirty="0" err="1"/>
              <a:t>principalmente</a:t>
            </a:r>
            <a:r>
              <a:rPr lang="en-US" dirty="0"/>
              <a:t> </a:t>
            </a:r>
            <a:r>
              <a:rPr lang="en-US" dirty="0" err="1"/>
              <a:t>à</a:t>
            </a:r>
            <a:r>
              <a:rPr lang="en-US" dirty="0"/>
              <a:t> </a:t>
            </a:r>
            <a:r>
              <a:rPr lang="en-US" dirty="0" err="1"/>
              <a:t>infância</a:t>
            </a:r>
            <a:r>
              <a:rPr lang="en-US" dirty="0"/>
              <a:t>, </a:t>
            </a:r>
            <a:r>
              <a:rPr lang="en-US" dirty="0" err="1"/>
              <a:t>em</a:t>
            </a:r>
            <a:r>
              <a:rPr lang="en-US" dirty="0"/>
              <a:t> </a:t>
            </a:r>
            <a:r>
              <a:rPr lang="en-US" dirty="0" err="1"/>
              <a:t>que</a:t>
            </a:r>
            <a:r>
              <a:rPr lang="en-US" dirty="0"/>
              <a:t> assume </a:t>
            </a:r>
            <a:r>
              <a:rPr lang="en-US" dirty="0" err="1"/>
              <a:t>uma</a:t>
            </a:r>
            <a:r>
              <a:rPr lang="en-US" dirty="0"/>
              <a:t> </a:t>
            </a:r>
            <a:r>
              <a:rPr lang="en-US" dirty="0" err="1">
                <a:solidFill>
                  <a:srgbClr val="0000FF"/>
                </a:solidFill>
              </a:rPr>
              <a:t>postura</a:t>
            </a:r>
            <a:r>
              <a:rPr lang="en-US" dirty="0">
                <a:solidFill>
                  <a:srgbClr val="0000FF"/>
                </a:solidFill>
              </a:rPr>
              <a:t> </a:t>
            </a:r>
            <a:r>
              <a:rPr lang="en-US" dirty="0" err="1">
                <a:solidFill>
                  <a:srgbClr val="0000FF"/>
                </a:solidFill>
              </a:rPr>
              <a:t>notadamente</a:t>
            </a:r>
            <a:r>
              <a:rPr lang="en-US" dirty="0">
                <a:solidFill>
                  <a:srgbClr val="0000FF"/>
                </a:solidFill>
              </a:rPr>
              <a:t> </a:t>
            </a:r>
            <a:r>
              <a:rPr lang="en-US" dirty="0" err="1">
                <a:solidFill>
                  <a:srgbClr val="0000FF"/>
                </a:solidFill>
              </a:rPr>
              <a:t>interacionista</a:t>
            </a:r>
            <a:r>
              <a:rPr lang="en-US" dirty="0">
                <a:solidFill>
                  <a:srgbClr val="0000FF"/>
                </a:solidFill>
              </a:rPr>
              <a:t> </a:t>
            </a:r>
            <a:r>
              <a:rPr lang="en-US" dirty="0"/>
              <a:t>(</a:t>
            </a:r>
            <a:r>
              <a:rPr lang="en-US" dirty="0" err="1">
                <a:solidFill>
                  <a:srgbClr val="008000"/>
                </a:solidFill>
              </a:rPr>
              <a:t>na</a:t>
            </a:r>
            <a:r>
              <a:rPr lang="en-US" dirty="0">
                <a:solidFill>
                  <a:srgbClr val="008000"/>
                </a:solidFill>
              </a:rPr>
              <a:t> </a:t>
            </a:r>
            <a:r>
              <a:rPr lang="en-US" dirty="0" err="1">
                <a:solidFill>
                  <a:srgbClr val="008000"/>
                </a:solidFill>
              </a:rPr>
              <a:t>procura</a:t>
            </a:r>
            <a:r>
              <a:rPr lang="en-US" dirty="0">
                <a:solidFill>
                  <a:srgbClr val="008000"/>
                </a:solidFill>
              </a:rPr>
              <a:t> da </a:t>
            </a:r>
            <a:r>
              <a:rPr lang="en-US" dirty="0" err="1">
                <a:solidFill>
                  <a:srgbClr val="008000"/>
                </a:solidFill>
              </a:rPr>
              <a:t>compreensão</a:t>
            </a:r>
            <a:r>
              <a:rPr lang="en-US" dirty="0">
                <a:solidFill>
                  <a:srgbClr val="008000"/>
                </a:solidFill>
              </a:rPr>
              <a:t> da </a:t>
            </a:r>
            <a:r>
              <a:rPr lang="en-US" dirty="0" err="1">
                <a:solidFill>
                  <a:srgbClr val="008000"/>
                </a:solidFill>
              </a:rPr>
              <a:t>gênese</a:t>
            </a:r>
            <a:r>
              <a:rPr lang="en-US" dirty="0">
                <a:solidFill>
                  <a:srgbClr val="008000"/>
                </a:solidFill>
              </a:rPr>
              <a:t> da </a:t>
            </a:r>
            <a:r>
              <a:rPr lang="en-US" dirty="0" err="1" smtClean="0">
                <a:solidFill>
                  <a:srgbClr val="008000"/>
                </a:solidFill>
              </a:rPr>
              <a:t>pessoa</a:t>
            </a:r>
            <a:r>
              <a:rPr lang="en-US" dirty="0" smtClean="0">
                <a:solidFill>
                  <a:srgbClr val="008000"/>
                </a:solidFill>
              </a:rPr>
              <a:t> </a:t>
            </a:r>
            <a:r>
              <a:rPr lang="en-US" dirty="0" err="1">
                <a:solidFill>
                  <a:srgbClr val="008000"/>
                </a:solidFill>
              </a:rPr>
              <a:t>como</a:t>
            </a:r>
            <a:r>
              <a:rPr lang="en-US" dirty="0">
                <a:solidFill>
                  <a:srgbClr val="008000"/>
                </a:solidFill>
              </a:rPr>
              <a:t> um </a:t>
            </a:r>
            <a:r>
              <a:rPr lang="en-US" dirty="0" err="1">
                <a:solidFill>
                  <a:srgbClr val="008000"/>
                </a:solidFill>
              </a:rPr>
              <a:t>todo</a:t>
            </a:r>
            <a:r>
              <a:rPr lang="en-US" dirty="0">
                <a:solidFill>
                  <a:srgbClr val="008000"/>
                </a:solidFill>
              </a:rPr>
              <a:t>, </a:t>
            </a:r>
            <a:r>
              <a:rPr lang="en-US" dirty="0" err="1">
                <a:solidFill>
                  <a:srgbClr val="008000"/>
                </a:solidFill>
              </a:rPr>
              <a:t>numa</a:t>
            </a:r>
            <a:r>
              <a:rPr lang="en-US" dirty="0">
                <a:solidFill>
                  <a:srgbClr val="008000"/>
                </a:solidFill>
              </a:rPr>
              <a:t> </a:t>
            </a:r>
            <a:r>
              <a:rPr lang="en-US" dirty="0" err="1">
                <a:solidFill>
                  <a:srgbClr val="008000"/>
                </a:solidFill>
              </a:rPr>
              <a:t>perspectiva</a:t>
            </a:r>
            <a:r>
              <a:rPr lang="en-US" dirty="0">
                <a:solidFill>
                  <a:srgbClr val="008000"/>
                </a:solidFill>
              </a:rPr>
              <a:t> </a:t>
            </a:r>
            <a:r>
              <a:rPr lang="en-US" dirty="0" err="1">
                <a:solidFill>
                  <a:srgbClr val="008000"/>
                </a:solidFill>
              </a:rPr>
              <a:t>materialista-dialética</a:t>
            </a:r>
            <a:r>
              <a:rPr lang="en-US" dirty="0"/>
              <a:t>), </a:t>
            </a:r>
            <a:r>
              <a:rPr lang="en-US" dirty="0" err="1"/>
              <a:t>bem</a:t>
            </a:r>
            <a:r>
              <a:rPr lang="en-US" dirty="0"/>
              <a:t> </a:t>
            </a:r>
            <a:r>
              <a:rPr lang="en-US" dirty="0" err="1"/>
              <a:t>como</a:t>
            </a:r>
            <a:r>
              <a:rPr lang="en-US" dirty="0"/>
              <a:t> </a:t>
            </a:r>
            <a:r>
              <a:rPr lang="en-US" dirty="0" err="1"/>
              <a:t>por</a:t>
            </a:r>
            <a:r>
              <a:rPr lang="en-US" dirty="0"/>
              <a:t> </a:t>
            </a:r>
            <a:r>
              <a:rPr lang="en-US" dirty="0" err="1"/>
              <a:t>sua</a:t>
            </a:r>
            <a:r>
              <a:rPr lang="en-US" dirty="0"/>
              <a:t> </a:t>
            </a:r>
            <a:r>
              <a:rPr lang="en-US" dirty="0" err="1"/>
              <a:t>atuação</a:t>
            </a:r>
            <a:r>
              <a:rPr lang="en-US" dirty="0"/>
              <a:t> </a:t>
            </a:r>
            <a:r>
              <a:rPr lang="en-US" dirty="0" err="1"/>
              <a:t>política</a:t>
            </a:r>
            <a:r>
              <a:rPr lang="en-US" dirty="0"/>
              <a:t> e </a:t>
            </a:r>
            <a:r>
              <a:rPr lang="en-US" dirty="0" err="1"/>
              <a:t>seu</a:t>
            </a:r>
            <a:r>
              <a:rPr lang="en-US" dirty="0"/>
              <a:t> </a:t>
            </a:r>
            <a:r>
              <a:rPr lang="en-US" dirty="0" err="1"/>
              <a:t>posicionamento</a:t>
            </a:r>
            <a:r>
              <a:rPr lang="en-US" dirty="0"/>
              <a:t> </a:t>
            </a:r>
            <a:r>
              <a:rPr lang="en-US" dirty="0" err="1"/>
              <a:t>marxista</a:t>
            </a:r>
            <a:r>
              <a:rPr lang="en-US" dirty="0"/>
              <a:t>, </a:t>
            </a:r>
            <a:r>
              <a:rPr lang="en-US" dirty="0" err="1"/>
              <a:t>tendo</a:t>
            </a:r>
            <a:r>
              <a:rPr lang="en-US" dirty="0"/>
              <a:t> </a:t>
            </a:r>
            <a:r>
              <a:rPr lang="en-US" dirty="0" err="1"/>
              <a:t>sdio</a:t>
            </a:r>
            <a:r>
              <a:rPr lang="en-US" dirty="0"/>
              <a:t> </a:t>
            </a:r>
            <a:r>
              <a:rPr lang="en-US" dirty="0" err="1"/>
              <a:t>responsável</a:t>
            </a:r>
            <a:r>
              <a:rPr lang="en-US" dirty="0"/>
              <a:t> </a:t>
            </a:r>
            <a:r>
              <a:rPr lang="en-US" dirty="0" err="1"/>
              <a:t>pela</a:t>
            </a:r>
            <a:r>
              <a:rPr lang="en-US" dirty="0"/>
              <a:t> </a:t>
            </a:r>
            <a:r>
              <a:rPr lang="en-US" dirty="0" err="1"/>
              <a:t>proposta</a:t>
            </a:r>
            <a:r>
              <a:rPr lang="en-US" dirty="0"/>
              <a:t> de </a:t>
            </a:r>
            <a:r>
              <a:rPr lang="en-US" dirty="0" err="1" smtClean="0"/>
              <a:t>implatação</a:t>
            </a:r>
            <a:r>
              <a:rPr lang="en-US" dirty="0" smtClean="0"/>
              <a:t> </a:t>
            </a:r>
            <a:r>
              <a:rPr lang="en-US" dirty="0"/>
              <a:t>de um novo </a:t>
            </a:r>
            <a:r>
              <a:rPr lang="en-US" dirty="0" err="1"/>
              <a:t>sistema</a:t>
            </a:r>
            <a:r>
              <a:rPr lang="en-US" dirty="0"/>
              <a:t> </a:t>
            </a:r>
            <a:r>
              <a:rPr lang="en-US" dirty="0" err="1"/>
              <a:t>educacional</a:t>
            </a:r>
            <a:r>
              <a:rPr lang="en-US" dirty="0"/>
              <a:t> </a:t>
            </a:r>
            <a:r>
              <a:rPr lang="en-US" dirty="0" err="1"/>
              <a:t>na</a:t>
            </a:r>
            <a:r>
              <a:rPr lang="en-US" dirty="0"/>
              <a:t> </a:t>
            </a:r>
            <a:r>
              <a:rPr lang="en-US" dirty="0" err="1"/>
              <a:t>F</a:t>
            </a:r>
            <a:r>
              <a:rPr lang="en-US" dirty="0" err="1" smtClean="0"/>
              <a:t>rança</a:t>
            </a:r>
            <a:r>
              <a:rPr lang="en-US" dirty="0"/>
              <a:t>, </a:t>
            </a:r>
            <a:r>
              <a:rPr lang="en-US" dirty="0" err="1"/>
              <a:t>ainda</a:t>
            </a:r>
            <a:r>
              <a:rPr lang="en-US" dirty="0"/>
              <a:t> </a:t>
            </a:r>
            <a:r>
              <a:rPr lang="en-US" dirty="0" err="1"/>
              <a:t>que</a:t>
            </a:r>
            <a:r>
              <a:rPr lang="en-US" dirty="0"/>
              <a:t> </a:t>
            </a:r>
            <a:r>
              <a:rPr lang="en-US" dirty="0" err="1"/>
              <a:t>não</a:t>
            </a:r>
            <a:r>
              <a:rPr lang="en-US" dirty="0"/>
              <a:t> </a:t>
            </a:r>
            <a:r>
              <a:rPr lang="en-US" dirty="0" err="1"/>
              <a:t>tenha</a:t>
            </a:r>
            <a:r>
              <a:rPr lang="en-US" dirty="0"/>
              <a:t> </a:t>
            </a:r>
            <a:r>
              <a:rPr lang="en-US" dirty="0" err="1"/>
              <a:t>sido</a:t>
            </a:r>
            <a:r>
              <a:rPr lang="en-US" dirty="0"/>
              <a:t> </a:t>
            </a:r>
            <a:r>
              <a:rPr lang="en-US" dirty="0" err="1"/>
              <a:t>implantando</a:t>
            </a:r>
            <a:r>
              <a:rPr lang="en-US" dirty="0"/>
              <a:t> </a:t>
            </a:r>
            <a:r>
              <a:rPr lang="en-US" dirty="0" err="1"/>
              <a:t>na</a:t>
            </a:r>
            <a:r>
              <a:rPr lang="en-US" dirty="0"/>
              <a:t> </a:t>
            </a:r>
            <a:r>
              <a:rPr lang="en-US" dirty="0" err="1"/>
              <a:t>sua</a:t>
            </a:r>
            <a:r>
              <a:rPr lang="en-US" dirty="0"/>
              <a:t> </a:t>
            </a:r>
            <a:r>
              <a:rPr lang="en-US" dirty="0" err="1"/>
              <a:t>totalidade</a:t>
            </a:r>
            <a:r>
              <a:rPr lang="en-US" dirty="0"/>
              <a:t>. </a:t>
            </a:r>
            <a:endParaRPr lang="pt-BR" dirty="0"/>
          </a:p>
          <a:p>
            <a:pPr marL="0" indent="0" algn="just">
              <a:lnSpc>
                <a:spcPct val="170000"/>
              </a:lnSpc>
              <a:buNone/>
            </a:pPr>
            <a:r>
              <a:rPr lang="en-US" dirty="0"/>
              <a:t> </a:t>
            </a:r>
            <a:endParaRPr lang="pt-BR" dirty="0"/>
          </a:p>
          <a:p>
            <a:pPr marL="0" indent="0" algn="just">
              <a:lnSpc>
                <a:spcPct val="170000"/>
              </a:lnSpc>
              <a:buNone/>
            </a:pPr>
            <a:r>
              <a:rPr lang="pt-BR" dirty="0" smtClean="0"/>
              <a:t>(</a:t>
            </a:r>
            <a:r>
              <a:rPr lang="pt-BR" dirty="0"/>
              <a:t>Dantas, 1992a, p. 36)</a:t>
            </a:r>
          </a:p>
          <a:p>
            <a:pPr marL="0" indent="0" algn="just">
              <a:lnSpc>
                <a:spcPct val="170000"/>
              </a:lnSpc>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8</a:t>
            </a:fld>
            <a:endParaRPr lang="en-US"/>
          </a:p>
        </p:txBody>
      </p:sp>
    </p:spTree>
    <p:extLst>
      <p:ext uri="{BB962C8B-B14F-4D97-AF65-F5344CB8AC3E}">
        <p14:creationId xmlns:p14="http://schemas.microsoft.com/office/powerpoint/2010/main" val="358952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700" b="1" dirty="0" smtClean="0"/>
              <a:t>1. </a:t>
            </a:r>
            <a:r>
              <a:rPr lang="en-US" sz="2700" b="1" dirty="0" err="1" smtClean="0"/>
              <a:t>Visão</a:t>
            </a:r>
            <a:r>
              <a:rPr lang="en-US" sz="2700" b="1" dirty="0" smtClean="0"/>
              <a:t> </a:t>
            </a:r>
            <a:r>
              <a:rPr lang="en-US" sz="2700" b="1" dirty="0" err="1" smtClean="0"/>
              <a:t>Geral</a:t>
            </a:r>
            <a:r>
              <a:rPr lang="en-US" sz="2700" b="1" dirty="0" smtClean="0"/>
              <a:t/>
            </a:r>
            <a:br>
              <a:rPr lang="en-US" sz="2700" b="1" dirty="0" smtClean="0"/>
            </a:br>
            <a:r>
              <a:rPr lang="en-US" sz="2700" b="1" dirty="0"/>
              <a:t>A </a:t>
            </a:r>
            <a:r>
              <a:rPr lang="en-US" sz="2700" b="1" dirty="0" err="1"/>
              <a:t>psicogenética</a:t>
            </a:r>
            <a:r>
              <a:rPr lang="en-US" sz="2700" b="1" dirty="0"/>
              <a:t> de </a:t>
            </a:r>
            <a:r>
              <a:rPr lang="en-US" sz="2700" b="1" dirty="0" err="1" smtClean="0"/>
              <a:t>WaIIon</a:t>
            </a:r>
            <a:r>
              <a:rPr lang="en-US" sz="2700" b="1" dirty="0" smtClean="0"/>
              <a:t> (1) </a:t>
            </a:r>
            <a:r>
              <a:rPr lang="en-US" sz="2700" b="1" dirty="0"/>
              <a:t/>
            </a:r>
            <a:br>
              <a:rPr lang="en-US" sz="2700" b="1" dirty="0"/>
            </a:br>
            <a:r>
              <a:rPr lang="en-US" dirty="0" smtClean="0"/>
              <a:t> </a:t>
            </a:r>
            <a:endParaRPr lang="en-US" dirty="0"/>
          </a:p>
        </p:txBody>
      </p:sp>
      <p:sp>
        <p:nvSpPr>
          <p:cNvPr id="3" name="Content Placeholder 2"/>
          <p:cNvSpPr>
            <a:spLocks noGrp="1"/>
          </p:cNvSpPr>
          <p:nvPr>
            <p:ph idx="1"/>
          </p:nvPr>
        </p:nvSpPr>
        <p:spPr/>
        <p:txBody>
          <a:bodyPr>
            <a:normAutofit fontScale="40000" lnSpcReduction="20000"/>
          </a:bodyPr>
          <a:lstStyle/>
          <a:p>
            <a:pPr marL="0" indent="0">
              <a:lnSpc>
                <a:spcPct val="170000"/>
              </a:lnSpc>
              <a:buNone/>
            </a:pPr>
            <a:r>
              <a:rPr lang="en-US" sz="2900" dirty="0" smtClean="0"/>
              <a:t>A </a:t>
            </a:r>
            <a:r>
              <a:rPr lang="en-US" sz="2900" dirty="0" err="1"/>
              <a:t>psicogenética</a:t>
            </a:r>
            <a:r>
              <a:rPr lang="en-US" sz="2900" dirty="0"/>
              <a:t> </a:t>
            </a:r>
            <a:r>
              <a:rPr lang="en-US" sz="2900" dirty="0" err="1"/>
              <a:t>walloniana</a:t>
            </a:r>
            <a:r>
              <a:rPr lang="en-US" sz="2900" dirty="0"/>
              <a:t> </a:t>
            </a:r>
            <a:r>
              <a:rPr lang="en-US" sz="2900" dirty="0" err="1"/>
              <a:t>postula</a:t>
            </a:r>
            <a:r>
              <a:rPr lang="en-US" sz="2900" dirty="0"/>
              <a:t> a </a:t>
            </a:r>
            <a:r>
              <a:rPr lang="en-US" sz="2900" dirty="0" err="1"/>
              <a:t>unidade</a:t>
            </a:r>
            <a:r>
              <a:rPr lang="en-US" sz="2900" dirty="0"/>
              <a:t> </a:t>
            </a:r>
            <a:r>
              <a:rPr lang="en-US" sz="2900" dirty="0" err="1"/>
              <a:t>organismo-meio</a:t>
            </a:r>
            <a:r>
              <a:rPr lang="en-US" sz="2900" dirty="0"/>
              <a:t> da </a:t>
            </a:r>
            <a:r>
              <a:rPr lang="en-US" sz="2900" dirty="0" err="1"/>
              <a:t>qual</a:t>
            </a:r>
            <a:r>
              <a:rPr lang="en-US" sz="2900" dirty="0"/>
              <a:t> </a:t>
            </a:r>
            <a:r>
              <a:rPr lang="en-US" sz="2900" dirty="0" err="1" smtClean="0"/>
              <a:t>resulta</a:t>
            </a:r>
            <a:r>
              <a:rPr lang="en-US" sz="2900" dirty="0"/>
              <a:t> </a:t>
            </a:r>
            <a:r>
              <a:rPr lang="en-US" sz="2900" dirty="0" smtClean="0"/>
              <a:t>a </a:t>
            </a:r>
            <a:r>
              <a:rPr lang="en-US" sz="2900" dirty="0" err="1"/>
              <a:t>integração</a:t>
            </a:r>
            <a:r>
              <a:rPr lang="en-US" sz="2900" dirty="0"/>
              <a:t> dos </a:t>
            </a:r>
            <a:r>
              <a:rPr lang="en-US" sz="2900" dirty="0" err="1"/>
              <a:t>conjuntos</a:t>
            </a:r>
            <a:r>
              <a:rPr lang="en-US" sz="2900" dirty="0"/>
              <a:t> </a:t>
            </a:r>
            <a:r>
              <a:rPr lang="en-US" sz="2900" dirty="0" err="1"/>
              <a:t>funcionais</a:t>
            </a:r>
            <a:r>
              <a:rPr lang="en-US" sz="2900" dirty="0"/>
              <a:t>: motor, </a:t>
            </a:r>
            <a:r>
              <a:rPr lang="en-US" sz="2900" dirty="0" err="1"/>
              <a:t>afetivo</a:t>
            </a:r>
            <a:r>
              <a:rPr lang="en-US" sz="2900" dirty="0"/>
              <a:t>, </a:t>
            </a:r>
            <a:r>
              <a:rPr lang="en-US" sz="2900" dirty="0" err="1"/>
              <a:t>cognitivo</a:t>
            </a:r>
            <a:r>
              <a:rPr lang="en-US" sz="2900" dirty="0"/>
              <a:t>, </a:t>
            </a:r>
            <a:r>
              <a:rPr lang="en-US" sz="2900" dirty="0" err="1"/>
              <a:t>pessoa</a:t>
            </a:r>
            <a:r>
              <a:rPr lang="en-US" sz="2900" dirty="0"/>
              <a:t>, </a:t>
            </a:r>
            <a:r>
              <a:rPr lang="en-US" sz="2900" dirty="0" err="1"/>
              <a:t>os</a:t>
            </a:r>
            <a:r>
              <a:rPr lang="en-US" sz="2900" dirty="0"/>
              <a:t> </a:t>
            </a:r>
            <a:r>
              <a:rPr lang="en-US" sz="2900" dirty="0" err="1"/>
              <a:t>quais</a:t>
            </a:r>
            <a:r>
              <a:rPr lang="en-US" sz="2900" dirty="0"/>
              <a:t> </a:t>
            </a:r>
            <a:r>
              <a:rPr lang="en-US" sz="2900" dirty="0" err="1"/>
              <a:t>formam</a:t>
            </a:r>
            <a:r>
              <a:rPr lang="en-US" sz="2900" dirty="0"/>
              <a:t> o </a:t>
            </a:r>
            <a:r>
              <a:rPr lang="en-US" sz="2900" dirty="0" err="1"/>
              <a:t>psiquismo</a:t>
            </a:r>
            <a:r>
              <a:rPr lang="en-US" sz="2900" dirty="0"/>
              <a:t> </a:t>
            </a:r>
            <a:r>
              <a:rPr lang="en-US" sz="2900" dirty="0" err="1"/>
              <a:t>humano</a:t>
            </a:r>
            <a:r>
              <a:rPr lang="en-US" sz="2900" dirty="0"/>
              <a:t>. </a:t>
            </a:r>
            <a:endParaRPr lang="en-US" sz="2900" dirty="0" smtClean="0"/>
          </a:p>
          <a:p>
            <a:pPr marL="0" indent="0">
              <a:lnSpc>
                <a:spcPct val="170000"/>
              </a:lnSpc>
              <a:buNone/>
            </a:pPr>
            <a:endParaRPr lang="en-US" sz="2900" dirty="0"/>
          </a:p>
          <a:p>
            <a:pPr marL="0" indent="0">
              <a:lnSpc>
                <a:spcPct val="170000"/>
              </a:lnSpc>
              <a:buNone/>
            </a:pPr>
            <a:r>
              <a:rPr lang="en-US" sz="2900" dirty="0" smtClean="0"/>
              <a:t>Assume </a:t>
            </a:r>
            <a:r>
              <a:rPr lang="en-US" sz="2900" dirty="0" err="1"/>
              <a:t>que</a:t>
            </a:r>
            <a:r>
              <a:rPr lang="en-US" sz="2900" dirty="0"/>
              <a:t> </a:t>
            </a:r>
            <a:r>
              <a:rPr lang="en-US" sz="2900" dirty="0" err="1"/>
              <a:t>os</a:t>
            </a:r>
            <a:r>
              <a:rPr lang="en-US" sz="2900" dirty="0"/>
              <a:t> </a:t>
            </a:r>
            <a:r>
              <a:rPr lang="en-US" sz="2900" dirty="0" err="1"/>
              <a:t>seres</a:t>
            </a:r>
            <a:r>
              <a:rPr lang="en-US" sz="2900" dirty="0"/>
              <a:t> </a:t>
            </a:r>
            <a:r>
              <a:rPr lang="en-US" sz="2900" dirty="0" err="1"/>
              <a:t>humanos</a:t>
            </a:r>
            <a:r>
              <a:rPr lang="en-US" sz="2900" dirty="0"/>
              <a:t> </a:t>
            </a:r>
            <a:r>
              <a:rPr lang="en-US" sz="2900" dirty="0" err="1"/>
              <a:t>estão</a:t>
            </a:r>
            <a:r>
              <a:rPr lang="en-US" sz="2900" dirty="0"/>
              <a:t> </a:t>
            </a:r>
            <a:r>
              <a:rPr lang="en-US" sz="2900" dirty="0" err="1"/>
              <a:t>em</a:t>
            </a:r>
            <a:r>
              <a:rPr lang="en-US" sz="2900" dirty="0"/>
              <a:t> </a:t>
            </a:r>
            <a:r>
              <a:rPr lang="en-US" sz="2900" dirty="0" err="1"/>
              <a:t>constante</a:t>
            </a:r>
            <a:r>
              <a:rPr lang="en-US" sz="2900" dirty="0"/>
              <a:t> </a:t>
            </a:r>
            <a:r>
              <a:rPr lang="en-US" sz="2900" dirty="0" err="1"/>
              <a:t>transformação</a:t>
            </a:r>
            <a:r>
              <a:rPr lang="en-US" sz="2900" dirty="0"/>
              <a:t>, </a:t>
            </a:r>
            <a:r>
              <a:rPr lang="en-US" sz="2900" dirty="0" err="1"/>
              <a:t>transformação</a:t>
            </a:r>
            <a:r>
              <a:rPr lang="en-US" sz="2900" dirty="0"/>
              <a:t> </a:t>
            </a:r>
            <a:r>
              <a:rPr lang="en-US" sz="2900" dirty="0" err="1"/>
              <a:t>essa</a:t>
            </a:r>
            <a:r>
              <a:rPr lang="en-US" sz="2900" dirty="0"/>
              <a:t> </a:t>
            </a:r>
            <a:r>
              <a:rPr lang="en-US" sz="2900" dirty="0" err="1"/>
              <a:t>que</a:t>
            </a:r>
            <a:r>
              <a:rPr lang="en-US" sz="2900" dirty="0"/>
              <a:t> </a:t>
            </a:r>
            <a:r>
              <a:rPr lang="en-US" sz="2900" dirty="0" err="1"/>
              <a:t>é</a:t>
            </a:r>
            <a:r>
              <a:rPr lang="en-US" sz="2900" dirty="0"/>
              <a:t> </a:t>
            </a:r>
            <a:r>
              <a:rPr lang="en-US" sz="2900" dirty="0" err="1"/>
              <a:t>moldada</a:t>
            </a:r>
            <a:r>
              <a:rPr lang="en-US" sz="2900" dirty="0"/>
              <a:t> </a:t>
            </a:r>
            <a:r>
              <a:rPr lang="en-US" sz="2900" dirty="0" err="1"/>
              <a:t>pela</a:t>
            </a:r>
            <a:r>
              <a:rPr lang="en-US" sz="2900" dirty="0"/>
              <a:t> </a:t>
            </a:r>
            <a:r>
              <a:rPr lang="en-US" sz="2900" dirty="0" err="1"/>
              <a:t>troca</a:t>
            </a:r>
            <a:r>
              <a:rPr lang="en-US" sz="2900" dirty="0"/>
              <a:t> </a:t>
            </a:r>
            <a:r>
              <a:rPr lang="en-US" sz="2900" dirty="0" err="1" smtClean="0"/>
              <a:t>constante</a:t>
            </a:r>
            <a:r>
              <a:rPr lang="en-US" sz="2900" dirty="0" smtClean="0"/>
              <a:t> </a:t>
            </a:r>
            <a:r>
              <a:rPr lang="en-US" sz="2900" dirty="0"/>
              <a:t>entre </a:t>
            </a:r>
            <a:r>
              <a:rPr lang="en-US" sz="2900" dirty="0" err="1"/>
              <a:t>os</a:t>
            </a:r>
            <a:r>
              <a:rPr lang="en-US" sz="2900" dirty="0"/>
              <a:t> </a:t>
            </a:r>
            <a:r>
              <a:rPr lang="en-US" sz="2900" dirty="0" err="1" smtClean="0"/>
              <a:t>fatores</a:t>
            </a:r>
            <a:r>
              <a:rPr lang="en-US" sz="2900" dirty="0" smtClean="0"/>
              <a:t> </a:t>
            </a:r>
            <a:r>
              <a:rPr lang="en-US" sz="2900" dirty="0" err="1"/>
              <a:t>genéticos</a:t>
            </a:r>
            <a:r>
              <a:rPr lang="en-US" sz="2900" dirty="0"/>
              <a:t> e </a:t>
            </a:r>
            <a:r>
              <a:rPr lang="en-US" sz="2900" dirty="0" err="1"/>
              <a:t>condições</a:t>
            </a:r>
            <a:r>
              <a:rPr lang="en-US" sz="2900" dirty="0"/>
              <a:t> </a:t>
            </a:r>
            <a:r>
              <a:rPr lang="en-US" sz="2900" dirty="0" err="1"/>
              <a:t>sociais</a:t>
            </a:r>
            <a:r>
              <a:rPr lang="en-US" sz="2900" dirty="0"/>
              <a:t>, </a:t>
            </a:r>
            <a:r>
              <a:rPr lang="en-US" sz="2900" dirty="0" err="1"/>
              <a:t>os</a:t>
            </a:r>
            <a:r>
              <a:rPr lang="en-US" sz="2900" dirty="0"/>
              <a:t> </a:t>
            </a:r>
            <a:r>
              <a:rPr lang="en-US" sz="2900" dirty="0" err="1"/>
              <a:t>quais</a:t>
            </a:r>
            <a:r>
              <a:rPr lang="en-US" sz="2900" dirty="0"/>
              <a:t> </a:t>
            </a:r>
            <a:r>
              <a:rPr lang="en-US" sz="2900" dirty="0" err="1"/>
              <a:t>determinam</a:t>
            </a:r>
            <a:r>
              <a:rPr lang="en-US" sz="2900" dirty="0"/>
              <a:t> a </a:t>
            </a:r>
            <a:r>
              <a:rPr lang="en-US" sz="2900" dirty="0" err="1" smtClean="0"/>
              <a:t>direção</a:t>
            </a:r>
            <a:r>
              <a:rPr lang="en-US" sz="2900" dirty="0" smtClean="0"/>
              <a:t> </a:t>
            </a:r>
            <a:r>
              <a:rPr lang="en-US" sz="2900" dirty="0"/>
              <a:t>do </a:t>
            </a:r>
            <a:r>
              <a:rPr lang="en-US" sz="2900" dirty="0" err="1"/>
              <a:t>processo</a:t>
            </a:r>
            <a:r>
              <a:rPr lang="en-US" sz="2900" dirty="0"/>
              <a:t> de </a:t>
            </a:r>
            <a:r>
              <a:rPr lang="en-US" sz="2900" dirty="0" err="1"/>
              <a:t>desenvolvimento</a:t>
            </a:r>
            <a:r>
              <a:rPr lang="en-US" sz="2900" dirty="0"/>
              <a:t>, </a:t>
            </a:r>
            <a:r>
              <a:rPr lang="en-US" sz="2900" dirty="0" err="1" smtClean="0"/>
              <a:t>transfornando</a:t>
            </a:r>
            <a:r>
              <a:rPr lang="en-US" sz="2900" dirty="0" smtClean="0"/>
              <a:t> </a:t>
            </a:r>
            <a:r>
              <a:rPr lang="en-US" sz="2900" dirty="0"/>
              <a:t>a </a:t>
            </a:r>
            <a:r>
              <a:rPr lang="en-US" sz="2900" dirty="0" err="1"/>
              <a:t>criança</a:t>
            </a:r>
            <a:r>
              <a:rPr lang="en-US" sz="2900" dirty="0"/>
              <a:t> no </a:t>
            </a:r>
            <a:r>
              <a:rPr lang="en-US" sz="2900" dirty="0" err="1"/>
              <a:t>adulto</a:t>
            </a:r>
            <a:r>
              <a:rPr lang="en-US" sz="2900" dirty="0"/>
              <a:t> </a:t>
            </a:r>
            <a:r>
              <a:rPr lang="en-US" sz="2900" dirty="0" smtClean="0"/>
              <a:t>de </a:t>
            </a:r>
            <a:r>
              <a:rPr lang="en-US" sz="2900" dirty="0" err="1"/>
              <a:t>sua</a:t>
            </a:r>
            <a:r>
              <a:rPr lang="en-US" sz="2900" dirty="0"/>
              <a:t> </a:t>
            </a:r>
            <a:r>
              <a:rPr lang="en-US" sz="2900" dirty="0" err="1"/>
              <a:t>cultura</a:t>
            </a:r>
            <a:r>
              <a:rPr lang="en-US" sz="2900" dirty="0"/>
              <a:t>. </a:t>
            </a:r>
            <a:endParaRPr lang="en-US" sz="2900" dirty="0" smtClean="0"/>
          </a:p>
          <a:p>
            <a:pPr marL="0" indent="0">
              <a:lnSpc>
                <a:spcPct val="170000"/>
              </a:lnSpc>
              <a:buNone/>
            </a:pPr>
            <a:endParaRPr lang="en-US" sz="2900" dirty="0"/>
          </a:p>
          <a:p>
            <a:pPr marL="0" indent="0">
              <a:lnSpc>
                <a:spcPct val="170000"/>
              </a:lnSpc>
              <a:buNone/>
            </a:pPr>
            <a:r>
              <a:rPr lang="en-US" sz="2900" dirty="0" err="1" smtClean="0"/>
              <a:t>Busca</a:t>
            </a:r>
            <a:r>
              <a:rPr lang="en-US" sz="2900" dirty="0"/>
              <a:t>, </a:t>
            </a:r>
            <a:r>
              <a:rPr lang="en-US" sz="2900" dirty="0" err="1"/>
              <a:t>então</a:t>
            </a:r>
            <a:r>
              <a:rPr lang="en-US" sz="2900" dirty="0"/>
              <a:t>, a </a:t>
            </a:r>
            <a:r>
              <a:rPr lang="en-US" sz="2900" dirty="0" err="1"/>
              <a:t>origem</a:t>
            </a:r>
            <a:r>
              <a:rPr lang="en-US" sz="2900" dirty="0"/>
              <a:t> e </a:t>
            </a:r>
            <a:r>
              <a:rPr lang="en-US" sz="2900" dirty="0" err="1"/>
              <a:t>transformações</a:t>
            </a:r>
            <a:r>
              <a:rPr lang="en-US" sz="2900" dirty="0"/>
              <a:t> dos </a:t>
            </a:r>
            <a:r>
              <a:rPr lang="en-US" sz="2900" dirty="0" err="1"/>
              <a:t>fenómenos</a:t>
            </a:r>
            <a:r>
              <a:rPr lang="en-US" sz="2900" dirty="0"/>
              <a:t> </a:t>
            </a:r>
            <a:r>
              <a:rPr lang="en-US" sz="2900" dirty="0" err="1" smtClean="0"/>
              <a:t>na</a:t>
            </a:r>
            <a:r>
              <a:rPr lang="en-US" sz="2900" dirty="0"/>
              <a:t> </a:t>
            </a:r>
            <a:r>
              <a:rPr lang="en-US" sz="2900" dirty="0" err="1" smtClean="0"/>
              <a:t>integração</a:t>
            </a:r>
            <a:r>
              <a:rPr lang="en-US" sz="2900" dirty="0" smtClean="0"/>
              <a:t> </a:t>
            </a:r>
            <a:r>
              <a:rPr lang="en-US" sz="2900" dirty="0"/>
              <a:t>do </a:t>
            </a:r>
            <a:r>
              <a:rPr lang="en-US" sz="2900" dirty="0" err="1"/>
              <a:t>genético</a:t>
            </a:r>
            <a:r>
              <a:rPr lang="en-US" sz="2900" dirty="0"/>
              <a:t> e do social. </a:t>
            </a:r>
            <a:endParaRPr lang="en-US" sz="2900" dirty="0" smtClean="0"/>
          </a:p>
          <a:p>
            <a:pPr marL="0" indent="0">
              <a:lnSpc>
                <a:spcPct val="170000"/>
              </a:lnSpc>
              <a:buNone/>
            </a:pPr>
            <a:endParaRPr lang="en-US" sz="2900" dirty="0"/>
          </a:p>
          <a:p>
            <a:pPr marL="0" indent="0">
              <a:lnSpc>
                <a:spcPct val="170000"/>
              </a:lnSpc>
              <a:buNone/>
            </a:pPr>
            <a:r>
              <a:rPr lang="en-US" sz="2900" dirty="0" err="1" smtClean="0"/>
              <a:t>Essas</a:t>
            </a:r>
            <a:r>
              <a:rPr lang="en-US" sz="2900" dirty="0" smtClean="0"/>
              <a:t> </a:t>
            </a:r>
            <a:r>
              <a:rPr lang="en-US" sz="2900" dirty="0" err="1"/>
              <a:t>mudanças</a:t>
            </a:r>
            <a:r>
              <a:rPr lang="en-US" sz="2900" dirty="0"/>
              <a:t> </a:t>
            </a:r>
            <a:r>
              <a:rPr lang="en-US" sz="2900" dirty="0" err="1"/>
              <a:t>constantes</a:t>
            </a:r>
            <a:r>
              <a:rPr lang="en-US" sz="2900" dirty="0"/>
              <a:t> </a:t>
            </a:r>
            <a:r>
              <a:rPr lang="en-US" sz="2900" dirty="0" err="1"/>
              <a:t>são</a:t>
            </a:r>
            <a:r>
              <a:rPr lang="en-US" sz="2900" dirty="0"/>
              <a:t> a </a:t>
            </a:r>
            <a:r>
              <a:rPr lang="en-US" sz="2900" dirty="0" err="1"/>
              <a:t>condição</a:t>
            </a:r>
            <a:r>
              <a:rPr lang="en-US" sz="2900" dirty="0"/>
              <a:t> </a:t>
            </a:r>
            <a:r>
              <a:rPr lang="en-US" sz="2900" dirty="0" smtClean="0"/>
              <a:t>do </a:t>
            </a:r>
            <a:r>
              <a:rPr lang="en-US" sz="2900" dirty="0" err="1"/>
              <a:t>ser</a:t>
            </a:r>
            <a:r>
              <a:rPr lang="en-US" sz="2900" dirty="0"/>
              <a:t>, a </a:t>
            </a:r>
            <a:r>
              <a:rPr lang="en-US" sz="2900" dirty="0" err="1"/>
              <a:t>qual</a:t>
            </a:r>
            <a:r>
              <a:rPr lang="en-US" sz="2900" dirty="0"/>
              <a:t> </a:t>
            </a:r>
            <a:r>
              <a:rPr lang="en-US" sz="2900" dirty="0" err="1"/>
              <a:t>revela</a:t>
            </a:r>
            <a:r>
              <a:rPr lang="en-US" sz="2900" dirty="0"/>
              <a:t> </a:t>
            </a:r>
            <a:r>
              <a:rPr lang="en-US" sz="2900" dirty="0" err="1"/>
              <a:t>mudanças</a:t>
            </a:r>
            <a:r>
              <a:rPr lang="en-US" sz="2900" dirty="0"/>
              <a:t> </a:t>
            </a:r>
            <a:r>
              <a:rPr lang="en-US" sz="2900" dirty="0" err="1"/>
              <a:t>quantitativas</a:t>
            </a:r>
            <a:r>
              <a:rPr lang="en-US" sz="2900" dirty="0"/>
              <a:t> e </a:t>
            </a:r>
            <a:r>
              <a:rPr lang="en-US" sz="2900" dirty="0" err="1"/>
              <a:t>qualitativas</a:t>
            </a:r>
            <a:r>
              <a:rPr lang="en-US" sz="2900" dirty="0"/>
              <a:t>, </a:t>
            </a:r>
            <a:r>
              <a:rPr lang="en-US" sz="2900" dirty="0" err="1"/>
              <a:t>que</a:t>
            </a:r>
            <a:r>
              <a:rPr lang="en-US" sz="2900" dirty="0"/>
              <a:t> </a:t>
            </a:r>
            <a:r>
              <a:rPr lang="en-US" sz="2900" dirty="0" err="1"/>
              <a:t>definem</a:t>
            </a:r>
            <a:r>
              <a:rPr lang="en-US" sz="2900" dirty="0"/>
              <a:t> </a:t>
            </a:r>
            <a:r>
              <a:rPr lang="en-US" sz="2900" dirty="0" err="1"/>
              <a:t>cada</a:t>
            </a:r>
            <a:r>
              <a:rPr lang="en-US" sz="2900" dirty="0"/>
              <a:t> </a:t>
            </a:r>
            <a:r>
              <a:rPr lang="en-US" sz="2900" dirty="0" err="1"/>
              <a:t>estágio</a:t>
            </a:r>
            <a:r>
              <a:rPr lang="en-US" sz="2900" dirty="0"/>
              <a:t> de </a:t>
            </a:r>
            <a:r>
              <a:rPr lang="en-US" sz="2900" dirty="0" err="1"/>
              <a:t>sua</a:t>
            </a:r>
            <a:r>
              <a:rPr lang="en-US" sz="2900" dirty="0"/>
              <a:t> </a:t>
            </a:r>
            <a:r>
              <a:rPr lang="en-US" sz="2900" dirty="0" err="1"/>
              <a:t>teoria</a:t>
            </a:r>
            <a:r>
              <a:rPr lang="en-US" sz="2900" dirty="0"/>
              <a:t> de </a:t>
            </a:r>
            <a:r>
              <a:rPr lang="en-US" sz="2900" dirty="0" err="1"/>
              <a:t>desenvolvimento</a:t>
            </a:r>
            <a:r>
              <a:rPr lang="en-US" sz="2900" dirty="0"/>
              <a:t>. E </a:t>
            </a:r>
            <a:r>
              <a:rPr lang="en-US" sz="2900" dirty="0" err="1"/>
              <a:t>preciso</a:t>
            </a:r>
            <a:r>
              <a:rPr lang="en-US" sz="2900" dirty="0"/>
              <a:t> se </a:t>
            </a:r>
            <a:r>
              <a:rPr lang="en-US" sz="2900" dirty="0" err="1"/>
              <a:t>modificar</a:t>
            </a:r>
            <a:r>
              <a:rPr lang="en-US" sz="2900" dirty="0"/>
              <a:t> </a:t>
            </a:r>
            <a:r>
              <a:rPr lang="en-US" sz="2900" dirty="0" err="1"/>
              <a:t>para</a:t>
            </a:r>
            <a:r>
              <a:rPr lang="en-US" sz="2900" dirty="0"/>
              <a:t> </a:t>
            </a:r>
            <a:r>
              <a:rPr lang="en-US" sz="2900" dirty="0" err="1"/>
              <a:t>continuar</a:t>
            </a:r>
            <a:r>
              <a:rPr lang="en-US" sz="2900" dirty="0"/>
              <a:t> a </a:t>
            </a:r>
            <a:r>
              <a:rPr lang="en-US" sz="2900" dirty="0" err="1"/>
              <a:t>existir</a:t>
            </a:r>
            <a:r>
              <a:rPr lang="en-US" sz="2900" dirty="0"/>
              <a:t>, e </a:t>
            </a:r>
            <a:r>
              <a:rPr lang="en-US" sz="2900" dirty="0" err="1"/>
              <a:t>isso</a:t>
            </a:r>
            <a:r>
              <a:rPr lang="en-US" sz="2900" dirty="0"/>
              <a:t> </a:t>
            </a:r>
            <a:r>
              <a:rPr lang="en-US" sz="2900" dirty="0" err="1"/>
              <a:t>só</a:t>
            </a:r>
            <a:r>
              <a:rPr lang="en-US" sz="2900" dirty="0"/>
              <a:t> se </a:t>
            </a:r>
            <a:r>
              <a:rPr lang="en-US" sz="2900" dirty="0" err="1"/>
              <a:t>faz</a:t>
            </a:r>
            <a:r>
              <a:rPr lang="en-US" sz="2900" dirty="0"/>
              <a:t> </a:t>
            </a:r>
            <a:r>
              <a:rPr lang="en-US" sz="2900" dirty="0" err="1"/>
              <a:t>pelo</a:t>
            </a:r>
            <a:r>
              <a:rPr lang="en-US" sz="2900" dirty="0"/>
              <a:t> </a:t>
            </a:r>
            <a:r>
              <a:rPr lang="en-US" sz="2900" dirty="0" err="1"/>
              <a:t>efeito</a:t>
            </a:r>
            <a:r>
              <a:rPr lang="en-US" sz="2900" dirty="0"/>
              <a:t> </a:t>
            </a:r>
            <a:r>
              <a:rPr lang="en-US" sz="2900" dirty="0" err="1"/>
              <a:t>integrado</a:t>
            </a:r>
            <a:r>
              <a:rPr lang="en-US" sz="2900" dirty="0"/>
              <a:t> do </a:t>
            </a:r>
            <a:r>
              <a:rPr lang="en-US" sz="2900" dirty="0" err="1"/>
              <a:t>genético</a:t>
            </a:r>
            <a:r>
              <a:rPr lang="en-US" sz="2900" dirty="0"/>
              <a:t> e do social</a:t>
            </a:r>
            <a:r>
              <a:rPr lang="en-US" sz="2900" dirty="0" smtClean="0"/>
              <a:t>.</a:t>
            </a:r>
          </a:p>
          <a:p>
            <a:pPr marL="0" indent="0">
              <a:buNone/>
            </a:pPr>
            <a:endParaRPr lang="en-US" dirty="0"/>
          </a:p>
          <a:p>
            <a:pPr marL="0" indent="0">
              <a:buNone/>
            </a:pPr>
            <a:r>
              <a:rPr lang="pt-BR" sz="2100" dirty="0"/>
              <a:t>Almeida, Laurinda Ramalho de, &amp; </a:t>
            </a:r>
            <a:r>
              <a:rPr lang="pt-BR" sz="2100" dirty="0" err="1"/>
              <a:t>Mahoney</a:t>
            </a:r>
            <a:r>
              <a:rPr lang="pt-BR" sz="2100" dirty="0"/>
              <a:t>, Abigail Alvarenga. (2011). A Psicogenética </a:t>
            </a:r>
            <a:r>
              <a:rPr lang="pt-BR" sz="2100" dirty="0" err="1"/>
              <a:t>walloniana</a:t>
            </a:r>
            <a:r>
              <a:rPr lang="pt-BR" sz="2100" dirty="0"/>
              <a:t> e sua contribuição para a educação </a:t>
            </a:r>
            <a:r>
              <a:rPr lang="pt-BR" sz="2100" i="1" dirty="0"/>
              <a:t>Psicologia e Educação</a:t>
            </a:r>
            <a:r>
              <a:rPr lang="pt-BR" sz="2100" dirty="0"/>
              <a:t> (pp. 101-127). São Paulo: Casa do </a:t>
            </a:r>
            <a:r>
              <a:rPr lang="pt-BR" sz="2100" dirty="0" smtClean="0"/>
              <a:t>Psicólogo; p. 102.</a:t>
            </a:r>
            <a:endParaRPr lang="pt-BR" sz="2100"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5C99EAA-D3A5-EC42-B47C-72599F453DF1}" type="slidenum">
              <a:rPr lang="en-US" smtClean="0"/>
              <a:pPr/>
              <a:t>9</a:t>
            </a:fld>
            <a:endParaRPr lang="en-US"/>
          </a:p>
        </p:txBody>
      </p:sp>
    </p:spTree>
    <p:extLst>
      <p:ext uri="{BB962C8B-B14F-4D97-AF65-F5344CB8AC3E}">
        <p14:creationId xmlns:p14="http://schemas.microsoft.com/office/powerpoint/2010/main" val="1369411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7596</Words>
  <Application>Microsoft Macintosh PowerPoint</Application>
  <PresentationFormat>On-screen Show (4:3)</PresentationFormat>
  <Paragraphs>716</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Henri Wallon (1879-1960)    Psicogênese da pessoa</vt:lpstr>
      <vt:lpstr>Esquema geral para apresentação  do pensamento de Henri Wallon</vt:lpstr>
      <vt:lpstr>Esquema geral para apresentação  do pensamento de Henri Wallon</vt:lpstr>
      <vt:lpstr>Esquema geral para apresentação  do pensamento de Henri Wallon</vt:lpstr>
      <vt:lpstr>Esquema geral para apresentação  do pensamento de Henri Wallon</vt:lpstr>
      <vt:lpstr>Esquema geral para apresentação  do pensamento de Henri Wallon</vt:lpstr>
      <vt:lpstr>Esquema geral para apresentação  do pensamento de Henri Wallon</vt:lpstr>
      <vt:lpstr>1. Proposta Psicogênese da pessoa</vt:lpstr>
      <vt:lpstr> 1. Visão Geral A psicogenética de WaIIon (1)   </vt:lpstr>
      <vt:lpstr> 1. Visão Geral O Desenvolvimento para Wallon  </vt:lpstr>
      <vt:lpstr>1. Visão Geral Os fatores básicos do desenvolvimento</vt:lpstr>
      <vt:lpstr>1. Visão Geral As fases do desenvolvimento</vt:lpstr>
      <vt:lpstr>1. Visão Geral O que ocorre em cada estágio (2)</vt:lpstr>
      <vt:lpstr>1. Visão Geral O que ocorre em cada estágio (2)</vt:lpstr>
      <vt:lpstr>2. Biografia intelectual Formação e desenvolvimento intelectual</vt:lpstr>
      <vt:lpstr>2. Biografia intelectual École Normale Supérieure</vt:lpstr>
      <vt:lpstr>2. Biografia intelectual Ex-alunos Notáveis da ENS</vt:lpstr>
      <vt:lpstr>2. Biografia intelectual Alguns Ex-alunos da ENS agraciados com  a Medalha Fields (matemática)  e com o Prêmio Nobel</vt:lpstr>
      <vt:lpstr> 2. Biografia intelectual Lucien Lévy-Bruhl (1857-1939); Filósofo e Sociólogo francês  </vt:lpstr>
      <vt:lpstr>2. Biografia intelectual de Henri Wallon Trabalho</vt:lpstr>
      <vt:lpstr>2. Biografia intelectual  Vida política</vt:lpstr>
      <vt:lpstr>2. Biografia intelectual O que é o Plano Langevin-Wallon ?</vt:lpstr>
      <vt:lpstr>2. Biografia intelectual Plan Langevin-Wallon: A proposta (1)</vt:lpstr>
      <vt:lpstr>2. Biografia intelectual Plan Langevin-Wallon: A proposta (2)</vt:lpstr>
      <vt:lpstr>3. Fundamentos Unidade organismo-meio</vt:lpstr>
      <vt:lpstr>3. Fundamentos O materialismo dialético  como método de análise e fundamento epistemológico</vt:lpstr>
      <vt:lpstr>3. Fundamentos Materialismo histórico</vt:lpstr>
      <vt:lpstr>3. Fundamentos Materialismo dialético</vt:lpstr>
      <vt:lpstr>3. Fundamentos Meio social e existência individual</vt:lpstr>
      <vt:lpstr>3. Fundamentos Fatores básicos do desenvolvimento</vt:lpstr>
      <vt:lpstr>3. Fundamentos O ser humano, indissociavelmente biológico e social</vt:lpstr>
      <vt:lpstr>3. Fundamentos A preocupação com a psicogênese</vt:lpstr>
      <vt:lpstr>4. Aspectos Gerais A Psicogênese da pessoa completa</vt:lpstr>
      <vt:lpstr> 4. Aspectos Gerais A dinâmica do desenvolvimento infantil </vt:lpstr>
      <vt:lpstr> 4. Aspetos Gerais Princípios funcionais do desenvolvimento </vt:lpstr>
      <vt:lpstr>4. Aspectos Gerais Os fatores orgânicos</vt:lpstr>
      <vt:lpstr>4. Aspectos Gerais Integração entre a biologia e a cultura</vt:lpstr>
      <vt:lpstr>4. Aspectos Gerais O desenvolvimento depende das condições ambientais</vt:lpstr>
      <vt:lpstr>4. Aspectos gerais A mediação da linguagem </vt:lpstr>
      <vt:lpstr>4. Aspectos gerais Ritmo do desenvolvimento</vt:lpstr>
      <vt:lpstr>4. Aspectos gerais Não-linearidade,  os conflitos no processo de desenvolvimento </vt:lpstr>
      <vt:lpstr>4. Aspectos Gerais A crise como elemento propulsor do desenvolvimento</vt:lpstr>
      <vt:lpstr>4. Aspectos Gerais Os estágios do desenvolvimento</vt:lpstr>
      <vt:lpstr>4. Aspectos gerais Os estágios do desenvolvimento  com predomínio de um tipo de atividade</vt:lpstr>
      <vt:lpstr>4. Aspectos Gerais Campos de Estudo da Psicogênese da Pessoa</vt:lpstr>
      <vt:lpstr>4. Aspectos Gerais Campos de Estudo da Psicogênese da Pessoa O Movimento</vt:lpstr>
      <vt:lpstr>4. Aspectos Gerais Campos de Estudo da Psicogênese da Pessoa Emoção e inteligência</vt:lpstr>
      <vt:lpstr>4. Aspectos Gerais Campos de Estudo da Psicogênese da Pessoa Princípios Funcionais do Desenvolvimento</vt:lpstr>
      <vt:lpstr>4. Aspectos Gerais Campos de Estudo da Psicogênese da Pessoa O Indivíduo</vt:lpstr>
      <vt:lpstr>4. Aspectos Gerais Campos de Estudo da Psicogênese da Pessoa Relação com o outro</vt:lpstr>
      <vt:lpstr>4. Os estágios do desenvolvimento </vt:lpstr>
      <vt:lpstr> 4. Aspectos descitivos de cada estágio do desenvolvimento  Estágio Impulsivo-emocional  (primeiro ano de vida, colorido dado pela emoção) </vt:lpstr>
      <vt:lpstr>4. Aspectos descitivos de cada estágio do desenvolvimento  Estágio Sensório-motor e projetivo  (até o terceiro ano, exploração sensorio-motora do mundo físico)</vt:lpstr>
      <vt:lpstr> 4. Aspectos descitivos de cada estágio do desenvolvimento  Estágio do Personalismo  (3 aos 6 anos, formação da personalidade)  </vt:lpstr>
      <vt:lpstr>4. Aspectos descitivos de cada estágio do desenvolvimento  Estágio Categorial  (graças à consolidação da função simbolica, desenvolvimento da inteligência)</vt:lpstr>
      <vt:lpstr>4. Aspectos descitivos de cada estágio do desenvolvimento  Estágio da Adolescência  (crise pubertária, reorganização da personalidade)</vt:lpstr>
      <vt:lpstr>4. Perspectiva desenvolvimetista Predominância funcional</vt:lpstr>
      <vt:lpstr>4. Perspectiva desenvolvimetista Alternância funcional</vt:lpstr>
      <vt:lpstr>4. Perspectiva desenvolvimetista Alternância funcional (2)</vt:lpstr>
      <vt:lpstr>4. Perspectiva desenvolvimetista Integração funcional</vt:lpstr>
      <vt:lpstr>4. Perspectiva desenvolvimetista Jogo funcional</vt:lpstr>
      <vt:lpstr>4. Perspectiva desenvolvimentista Oscilação da integração funcional</vt:lpstr>
      <vt:lpstr>4. Perspectiva desenvolvimetista O movimento pendular do desenvolvimento</vt:lpstr>
      <vt:lpstr>5. Método Análise comparativa e global</vt:lpstr>
      <vt:lpstr>5. Método Relatividade da observação e análise comparativa</vt:lpstr>
      <vt:lpstr>5. Método Uma perspectiva interacionista e genética</vt:lpstr>
      <vt:lpstr>6. Implicações educacionais (1)</vt:lpstr>
      <vt:lpstr>6. Implicações educacionais (2)</vt:lpstr>
      <vt:lpstr>7. Diálogo com Piaget</vt:lpstr>
      <vt:lpstr>8. Diálogo com Freud</vt:lpstr>
      <vt:lpstr>7. Referências Henri Wallon</vt:lpstr>
      <vt:lpstr>7. Referências Comentadores </vt:lpstr>
      <vt:lpstr>PowerPoint Presentation</vt:lpstr>
    </vt:vector>
  </TitlesOfParts>
  <Company>Fulgencio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2 As teorias construtivistas-interacionistas  e a proposta de Wallon </dc:title>
  <dc:creator>Leopoldo Fulgencio</dc:creator>
  <cp:lastModifiedBy>LEOPOLDO FULGENCIO</cp:lastModifiedBy>
  <cp:revision>5</cp:revision>
  <dcterms:created xsi:type="dcterms:W3CDTF">2015-05-30T15:33:42Z</dcterms:created>
  <dcterms:modified xsi:type="dcterms:W3CDTF">2017-08-30T01:06:33Z</dcterms:modified>
</cp:coreProperties>
</file>