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2" r:id="rId6"/>
    <p:sldId id="293" r:id="rId7"/>
    <p:sldId id="283" r:id="rId8"/>
    <p:sldId id="275" r:id="rId9"/>
    <p:sldId id="288" r:id="rId10"/>
    <p:sldId id="257" r:id="rId11"/>
    <p:sldId id="258" r:id="rId12"/>
    <p:sldId id="279" r:id="rId13"/>
    <p:sldId id="264" r:id="rId14"/>
    <p:sldId id="286" r:id="rId15"/>
    <p:sldId id="268" r:id="rId16"/>
    <p:sldId id="281" r:id="rId17"/>
    <p:sldId id="265" r:id="rId18"/>
    <p:sldId id="266" r:id="rId19"/>
    <p:sldId id="292" r:id="rId20"/>
    <p:sldId id="269" r:id="rId21"/>
    <p:sldId id="270" r:id="rId22"/>
    <p:sldId id="271" r:id="rId23"/>
    <p:sldId id="272" r:id="rId24"/>
    <p:sldId id="280" r:id="rId25"/>
    <p:sldId id="290" r:id="rId26"/>
    <p:sldId id="291" r:id="rId27"/>
    <p:sldId id="276" r:id="rId28"/>
    <p:sldId id="259" r:id="rId29"/>
    <p:sldId id="263" r:id="rId30"/>
    <p:sldId id="260" r:id="rId31"/>
    <p:sldId id="261" r:id="rId32"/>
    <p:sldId id="284" r:id="rId33"/>
    <p:sldId id="262" r:id="rId34"/>
    <p:sldId id="285" r:id="rId35"/>
    <p:sldId id="273" r:id="rId36"/>
    <p:sldId id="274" r:id="rId37"/>
    <p:sldId id="287" r:id="rId38"/>
    <p:sldId id="289" r:id="rId39"/>
    <p:sldId id="277" r:id="rId40"/>
    <p:sldId id="278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5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FD750-3331-4056-8C4F-1641BEC953D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044E86-2CD8-410C-A643-7294548BD30C}">
      <dgm:prSet/>
      <dgm:spPr/>
      <dgm:t>
        <a:bodyPr/>
        <a:lstStyle/>
        <a:p>
          <a:r>
            <a:rPr lang="pt-BR" b="1"/>
            <a:t>seguro de vida, </a:t>
          </a:r>
          <a:endParaRPr lang="en-US"/>
        </a:p>
      </dgm:t>
    </dgm:pt>
    <dgm:pt modelId="{3DF3B033-42CB-4C6A-B9B1-74B16802A464}" type="parTrans" cxnId="{5A08EFCF-1434-4675-8D79-F3CF804B2B28}">
      <dgm:prSet/>
      <dgm:spPr/>
      <dgm:t>
        <a:bodyPr/>
        <a:lstStyle/>
        <a:p>
          <a:endParaRPr lang="en-US"/>
        </a:p>
      </dgm:t>
    </dgm:pt>
    <dgm:pt modelId="{87065E5E-4511-41D0-8A8D-646C84307B7A}" type="sibTrans" cxnId="{5A08EFCF-1434-4675-8D79-F3CF804B2B28}">
      <dgm:prSet/>
      <dgm:spPr/>
      <dgm:t>
        <a:bodyPr/>
        <a:lstStyle/>
        <a:p>
          <a:endParaRPr lang="en-US"/>
        </a:p>
      </dgm:t>
    </dgm:pt>
    <dgm:pt modelId="{7D67EADE-073B-4274-ADC6-87AB47781467}">
      <dgm:prSet/>
      <dgm:spPr/>
      <dgm:t>
        <a:bodyPr/>
        <a:lstStyle/>
        <a:p>
          <a:r>
            <a:rPr lang="pt-BR" b="1"/>
            <a:t>seguro funeral, </a:t>
          </a:r>
          <a:endParaRPr lang="en-US"/>
        </a:p>
      </dgm:t>
    </dgm:pt>
    <dgm:pt modelId="{4EFB59C4-CD83-4AA1-B4C6-0E890F727646}" type="parTrans" cxnId="{78828A72-79CF-4795-AFE4-4F156F41271A}">
      <dgm:prSet/>
      <dgm:spPr/>
      <dgm:t>
        <a:bodyPr/>
        <a:lstStyle/>
        <a:p>
          <a:endParaRPr lang="en-US"/>
        </a:p>
      </dgm:t>
    </dgm:pt>
    <dgm:pt modelId="{818CBD49-99DA-4E11-BA54-5B79DEDD356A}" type="sibTrans" cxnId="{78828A72-79CF-4795-AFE4-4F156F41271A}">
      <dgm:prSet/>
      <dgm:spPr/>
      <dgm:t>
        <a:bodyPr/>
        <a:lstStyle/>
        <a:p>
          <a:endParaRPr lang="en-US"/>
        </a:p>
      </dgm:t>
    </dgm:pt>
    <dgm:pt modelId="{6F87F7FA-827E-4CC2-B3A2-615143E7F5B5}">
      <dgm:prSet/>
      <dgm:spPr/>
      <dgm:t>
        <a:bodyPr/>
        <a:lstStyle/>
        <a:p>
          <a:r>
            <a:rPr lang="pt-BR" b="1"/>
            <a:t>seguro de acidentes pessoais, </a:t>
          </a:r>
          <a:endParaRPr lang="en-US"/>
        </a:p>
      </dgm:t>
    </dgm:pt>
    <dgm:pt modelId="{04B23FE1-AEB2-4A5B-B2EF-7D2261E78782}" type="parTrans" cxnId="{0E8A451E-4C89-46FB-8FDC-33772AA415CA}">
      <dgm:prSet/>
      <dgm:spPr/>
      <dgm:t>
        <a:bodyPr/>
        <a:lstStyle/>
        <a:p>
          <a:endParaRPr lang="en-US"/>
        </a:p>
      </dgm:t>
    </dgm:pt>
    <dgm:pt modelId="{2BE758D6-A2F9-4C7F-8817-7AC156546190}" type="sibTrans" cxnId="{0E8A451E-4C89-46FB-8FDC-33772AA415CA}">
      <dgm:prSet/>
      <dgm:spPr/>
      <dgm:t>
        <a:bodyPr/>
        <a:lstStyle/>
        <a:p>
          <a:endParaRPr lang="en-US"/>
        </a:p>
      </dgm:t>
    </dgm:pt>
    <dgm:pt modelId="{8D1AA2B8-A57D-4425-A06B-5298E6BBF1A5}">
      <dgm:prSet/>
      <dgm:spPr/>
      <dgm:t>
        <a:bodyPr/>
        <a:lstStyle/>
        <a:p>
          <a:r>
            <a:rPr lang="pt-BR" b="1"/>
            <a:t>seguro educacional, </a:t>
          </a:r>
          <a:endParaRPr lang="en-US"/>
        </a:p>
      </dgm:t>
    </dgm:pt>
    <dgm:pt modelId="{BC27C0C2-DD4C-41D3-BBAF-1479FF8FB30C}" type="parTrans" cxnId="{04DBF7DF-F035-49D9-AB76-F8C63FBC1A11}">
      <dgm:prSet/>
      <dgm:spPr/>
      <dgm:t>
        <a:bodyPr/>
        <a:lstStyle/>
        <a:p>
          <a:endParaRPr lang="en-US"/>
        </a:p>
      </dgm:t>
    </dgm:pt>
    <dgm:pt modelId="{6CBE6CC3-3B81-4804-AA50-6085A464D945}" type="sibTrans" cxnId="{04DBF7DF-F035-49D9-AB76-F8C63FBC1A11}">
      <dgm:prSet/>
      <dgm:spPr/>
      <dgm:t>
        <a:bodyPr/>
        <a:lstStyle/>
        <a:p>
          <a:endParaRPr lang="en-US"/>
        </a:p>
      </dgm:t>
    </dgm:pt>
    <dgm:pt modelId="{A03753E4-8023-4910-A025-F68C5C574E01}">
      <dgm:prSet/>
      <dgm:spPr/>
      <dgm:t>
        <a:bodyPr/>
        <a:lstStyle/>
        <a:p>
          <a:r>
            <a:rPr lang="pt-BR" b="1"/>
            <a:t>seguro viagem, </a:t>
          </a:r>
          <a:endParaRPr lang="en-US"/>
        </a:p>
      </dgm:t>
    </dgm:pt>
    <dgm:pt modelId="{627B31C6-0152-4BA9-B20F-A22887851B24}" type="parTrans" cxnId="{49834421-8F68-4503-AAF5-BE3311418B09}">
      <dgm:prSet/>
      <dgm:spPr/>
      <dgm:t>
        <a:bodyPr/>
        <a:lstStyle/>
        <a:p>
          <a:endParaRPr lang="en-US"/>
        </a:p>
      </dgm:t>
    </dgm:pt>
    <dgm:pt modelId="{E2C2ACA2-D150-4AAF-9726-E0D3CE5800CD}" type="sibTrans" cxnId="{49834421-8F68-4503-AAF5-BE3311418B09}">
      <dgm:prSet/>
      <dgm:spPr/>
      <dgm:t>
        <a:bodyPr/>
        <a:lstStyle/>
        <a:p>
          <a:endParaRPr lang="en-US"/>
        </a:p>
      </dgm:t>
    </dgm:pt>
    <dgm:pt modelId="{60F9E940-D802-434C-AFFB-40A7F857472A}">
      <dgm:prSet/>
      <dgm:spPr/>
      <dgm:t>
        <a:bodyPr/>
        <a:lstStyle/>
        <a:p>
          <a:r>
            <a:rPr lang="pt-BR" b="1"/>
            <a:t>seguro prestamista, </a:t>
          </a:r>
          <a:endParaRPr lang="en-US"/>
        </a:p>
      </dgm:t>
    </dgm:pt>
    <dgm:pt modelId="{C8988A13-428E-4163-AE45-D670D810BA5B}" type="parTrans" cxnId="{DAB4BC66-DD34-4AC6-9087-EC3DF22C97F3}">
      <dgm:prSet/>
      <dgm:spPr/>
      <dgm:t>
        <a:bodyPr/>
        <a:lstStyle/>
        <a:p>
          <a:endParaRPr lang="en-US"/>
        </a:p>
      </dgm:t>
    </dgm:pt>
    <dgm:pt modelId="{F533CBE0-AA1E-43EC-B393-9F2527415C38}" type="sibTrans" cxnId="{DAB4BC66-DD34-4AC6-9087-EC3DF22C97F3}">
      <dgm:prSet/>
      <dgm:spPr/>
      <dgm:t>
        <a:bodyPr/>
        <a:lstStyle/>
        <a:p>
          <a:endParaRPr lang="en-US"/>
        </a:p>
      </dgm:t>
    </dgm:pt>
    <dgm:pt modelId="{D1D8488B-6604-4C9A-8014-1CCC65A4D573}">
      <dgm:prSet/>
      <dgm:spPr/>
      <dgm:t>
        <a:bodyPr/>
        <a:lstStyle/>
        <a:p>
          <a:r>
            <a:rPr lang="pt-BR" b="1"/>
            <a:t>seguro de diária por internação hospitalar, </a:t>
          </a:r>
          <a:endParaRPr lang="en-US"/>
        </a:p>
      </dgm:t>
    </dgm:pt>
    <dgm:pt modelId="{5784208A-3B12-47EF-AD97-435A6ACEA34E}" type="parTrans" cxnId="{B6126487-2965-44B0-8796-7A07608F1BFF}">
      <dgm:prSet/>
      <dgm:spPr/>
      <dgm:t>
        <a:bodyPr/>
        <a:lstStyle/>
        <a:p>
          <a:endParaRPr lang="en-US"/>
        </a:p>
      </dgm:t>
    </dgm:pt>
    <dgm:pt modelId="{699030A2-19BB-4D68-8179-FAE7582C662C}" type="sibTrans" cxnId="{B6126487-2965-44B0-8796-7A07608F1BFF}">
      <dgm:prSet/>
      <dgm:spPr/>
      <dgm:t>
        <a:bodyPr/>
        <a:lstStyle/>
        <a:p>
          <a:endParaRPr lang="en-US"/>
        </a:p>
      </dgm:t>
    </dgm:pt>
    <dgm:pt modelId="{330CC068-F727-46EF-8651-30279C3923E8}">
      <dgm:prSet/>
      <dgm:spPr/>
      <dgm:t>
        <a:bodyPr/>
        <a:lstStyle/>
        <a:p>
          <a:r>
            <a:rPr lang="pt-BR" b="1"/>
            <a:t>seguro desemprego (perda de renda), </a:t>
          </a:r>
          <a:endParaRPr lang="en-US"/>
        </a:p>
      </dgm:t>
    </dgm:pt>
    <dgm:pt modelId="{AF89BF83-AF51-4573-81E9-319B9CDA3E81}" type="parTrans" cxnId="{5AA5FBD4-85CD-4985-9931-CCAC67912BA9}">
      <dgm:prSet/>
      <dgm:spPr/>
      <dgm:t>
        <a:bodyPr/>
        <a:lstStyle/>
        <a:p>
          <a:endParaRPr lang="en-US"/>
        </a:p>
      </dgm:t>
    </dgm:pt>
    <dgm:pt modelId="{8D60EFF3-4311-49F1-ACDB-A4AEF47BF3CC}" type="sibTrans" cxnId="{5AA5FBD4-85CD-4985-9931-CCAC67912BA9}">
      <dgm:prSet/>
      <dgm:spPr/>
      <dgm:t>
        <a:bodyPr/>
        <a:lstStyle/>
        <a:p>
          <a:endParaRPr lang="en-US"/>
        </a:p>
      </dgm:t>
    </dgm:pt>
    <dgm:pt modelId="{DBEBC34F-863D-4B6B-8DE5-8DB926A17FE6}">
      <dgm:prSet/>
      <dgm:spPr/>
      <dgm:t>
        <a:bodyPr/>
        <a:lstStyle/>
        <a:p>
          <a:r>
            <a:rPr lang="pt-BR" b="1"/>
            <a:t>seguro de diária de incapacidade temporária</a:t>
          </a:r>
          <a:endParaRPr lang="en-US"/>
        </a:p>
      </dgm:t>
    </dgm:pt>
    <dgm:pt modelId="{556A17C0-DCEF-4A9A-A256-0B87130E4110}" type="parTrans" cxnId="{AB650AE1-00CB-49CF-AC36-D622D37F02A1}">
      <dgm:prSet/>
      <dgm:spPr/>
      <dgm:t>
        <a:bodyPr/>
        <a:lstStyle/>
        <a:p>
          <a:endParaRPr lang="en-US"/>
        </a:p>
      </dgm:t>
    </dgm:pt>
    <dgm:pt modelId="{74504006-312B-4201-A979-5CC7DBA97A53}" type="sibTrans" cxnId="{AB650AE1-00CB-49CF-AC36-D622D37F02A1}">
      <dgm:prSet/>
      <dgm:spPr/>
      <dgm:t>
        <a:bodyPr/>
        <a:lstStyle/>
        <a:p>
          <a:endParaRPr lang="en-US"/>
        </a:p>
      </dgm:t>
    </dgm:pt>
    <dgm:pt modelId="{E4B43DE9-6CBF-1A44-B3FC-4EAD9652FFBA}" type="pres">
      <dgm:prSet presAssocID="{81AFD750-3331-4056-8C4F-1641BEC953D1}" presName="vert0" presStyleCnt="0">
        <dgm:presLayoutVars>
          <dgm:dir/>
          <dgm:animOne val="branch"/>
          <dgm:animLvl val="lvl"/>
        </dgm:presLayoutVars>
      </dgm:prSet>
      <dgm:spPr/>
    </dgm:pt>
    <dgm:pt modelId="{10387BCC-5D39-4845-A0E0-C258867C8FAD}" type="pres">
      <dgm:prSet presAssocID="{A5044E86-2CD8-410C-A643-7294548BD30C}" presName="thickLine" presStyleLbl="alignNode1" presStyleIdx="0" presStyleCnt="9"/>
      <dgm:spPr/>
    </dgm:pt>
    <dgm:pt modelId="{E48E2778-7EDA-C04F-BB5C-4D157B9C377A}" type="pres">
      <dgm:prSet presAssocID="{A5044E86-2CD8-410C-A643-7294548BD30C}" presName="horz1" presStyleCnt="0"/>
      <dgm:spPr/>
    </dgm:pt>
    <dgm:pt modelId="{C00C0BDA-792E-0C46-B195-D7FCAC3873F1}" type="pres">
      <dgm:prSet presAssocID="{A5044E86-2CD8-410C-A643-7294548BD30C}" presName="tx1" presStyleLbl="revTx" presStyleIdx="0" presStyleCnt="9"/>
      <dgm:spPr/>
    </dgm:pt>
    <dgm:pt modelId="{A381A18B-C5D1-E54F-9535-84E67E80998B}" type="pres">
      <dgm:prSet presAssocID="{A5044E86-2CD8-410C-A643-7294548BD30C}" presName="vert1" presStyleCnt="0"/>
      <dgm:spPr/>
    </dgm:pt>
    <dgm:pt modelId="{19BF4C45-75EC-E149-9486-394513187AC8}" type="pres">
      <dgm:prSet presAssocID="{7D67EADE-073B-4274-ADC6-87AB47781467}" presName="thickLine" presStyleLbl="alignNode1" presStyleIdx="1" presStyleCnt="9"/>
      <dgm:spPr/>
    </dgm:pt>
    <dgm:pt modelId="{D95D12D7-51D4-8D42-A23C-B064EC3E8859}" type="pres">
      <dgm:prSet presAssocID="{7D67EADE-073B-4274-ADC6-87AB47781467}" presName="horz1" presStyleCnt="0"/>
      <dgm:spPr/>
    </dgm:pt>
    <dgm:pt modelId="{085FFD80-293F-8E43-81FF-72097DC8EC2A}" type="pres">
      <dgm:prSet presAssocID="{7D67EADE-073B-4274-ADC6-87AB47781467}" presName="tx1" presStyleLbl="revTx" presStyleIdx="1" presStyleCnt="9"/>
      <dgm:spPr/>
    </dgm:pt>
    <dgm:pt modelId="{F2673BE5-6C03-9F40-B944-CFD9A09B6518}" type="pres">
      <dgm:prSet presAssocID="{7D67EADE-073B-4274-ADC6-87AB47781467}" presName="vert1" presStyleCnt="0"/>
      <dgm:spPr/>
    </dgm:pt>
    <dgm:pt modelId="{1CC7CCE0-F557-6146-B1F3-680F6DC2D2D5}" type="pres">
      <dgm:prSet presAssocID="{6F87F7FA-827E-4CC2-B3A2-615143E7F5B5}" presName="thickLine" presStyleLbl="alignNode1" presStyleIdx="2" presStyleCnt="9"/>
      <dgm:spPr/>
    </dgm:pt>
    <dgm:pt modelId="{422C137B-0AAE-234B-B5AE-4994BCEAEEC9}" type="pres">
      <dgm:prSet presAssocID="{6F87F7FA-827E-4CC2-B3A2-615143E7F5B5}" presName="horz1" presStyleCnt="0"/>
      <dgm:spPr/>
    </dgm:pt>
    <dgm:pt modelId="{4377DD52-387C-034A-859F-296E08071683}" type="pres">
      <dgm:prSet presAssocID="{6F87F7FA-827E-4CC2-B3A2-615143E7F5B5}" presName="tx1" presStyleLbl="revTx" presStyleIdx="2" presStyleCnt="9"/>
      <dgm:spPr/>
    </dgm:pt>
    <dgm:pt modelId="{0AD63C19-ED8B-2542-B58E-C7BC275FEF19}" type="pres">
      <dgm:prSet presAssocID="{6F87F7FA-827E-4CC2-B3A2-615143E7F5B5}" presName="vert1" presStyleCnt="0"/>
      <dgm:spPr/>
    </dgm:pt>
    <dgm:pt modelId="{52235B04-468C-3845-AD57-346878163631}" type="pres">
      <dgm:prSet presAssocID="{8D1AA2B8-A57D-4425-A06B-5298E6BBF1A5}" presName="thickLine" presStyleLbl="alignNode1" presStyleIdx="3" presStyleCnt="9"/>
      <dgm:spPr/>
    </dgm:pt>
    <dgm:pt modelId="{447C0C86-DAD1-444F-9724-A7FBEAB762D8}" type="pres">
      <dgm:prSet presAssocID="{8D1AA2B8-A57D-4425-A06B-5298E6BBF1A5}" presName="horz1" presStyleCnt="0"/>
      <dgm:spPr/>
    </dgm:pt>
    <dgm:pt modelId="{CDD14CD5-E92C-BB41-B9DF-ADF65FAD8E32}" type="pres">
      <dgm:prSet presAssocID="{8D1AA2B8-A57D-4425-A06B-5298E6BBF1A5}" presName="tx1" presStyleLbl="revTx" presStyleIdx="3" presStyleCnt="9"/>
      <dgm:spPr/>
    </dgm:pt>
    <dgm:pt modelId="{95640369-D355-B74D-AD38-CB6DA509BDD9}" type="pres">
      <dgm:prSet presAssocID="{8D1AA2B8-A57D-4425-A06B-5298E6BBF1A5}" presName="vert1" presStyleCnt="0"/>
      <dgm:spPr/>
    </dgm:pt>
    <dgm:pt modelId="{D2F489A6-228E-FA40-AC00-F54FC601A636}" type="pres">
      <dgm:prSet presAssocID="{A03753E4-8023-4910-A025-F68C5C574E01}" presName="thickLine" presStyleLbl="alignNode1" presStyleIdx="4" presStyleCnt="9"/>
      <dgm:spPr/>
    </dgm:pt>
    <dgm:pt modelId="{C74168B5-30B3-8B43-9246-BB9299175E93}" type="pres">
      <dgm:prSet presAssocID="{A03753E4-8023-4910-A025-F68C5C574E01}" presName="horz1" presStyleCnt="0"/>
      <dgm:spPr/>
    </dgm:pt>
    <dgm:pt modelId="{3F0C90C2-D003-514B-B216-6592BCB9D293}" type="pres">
      <dgm:prSet presAssocID="{A03753E4-8023-4910-A025-F68C5C574E01}" presName="tx1" presStyleLbl="revTx" presStyleIdx="4" presStyleCnt="9"/>
      <dgm:spPr/>
    </dgm:pt>
    <dgm:pt modelId="{2D615133-6500-1B4B-9794-F9BCFCE7080F}" type="pres">
      <dgm:prSet presAssocID="{A03753E4-8023-4910-A025-F68C5C574E01}" presName="vert1" presStyleCnt="0"/>
      <dgm:spPr/>
    </dgm:pt>
    <dgm:pt modelId="{7F2C2F5A-54F7-0F49-BEDB-D2C37A61AA9C}" type="pres">
      <dgm:prSet presAssocID="{60F9E940-D802-434C-AFFB-40A7F857472A}" presName="thickLine" presStyleLbl="alignNode1" presStyleIdx="5" presStyleCnt="9"/>
      <dgm:spPr/>
    </dgm:pt>
    <dgm:pt modelId="{ECC005CF-D9C8-3146-809D-C419B7AFE933}" type="pres">
      <dgm:prSet presAssocID="{60F9E940-D802-434C-AFFB-40A7F857472A}" presName="horz1" presStyleCnt="0"/>
      <dgm:spPr/>
    </dgm:pt>
    <dgm:pt modelId="{08747CB3-D514-F340-87BC-BBDC18CECDF0}" type="pres">
      <dgm:prSet presAssocID="{60F9E940-D802-434C-AFFB-40A7F857472A}" presName="tx1" presStyleLbl="revTx" presStyleIdx="5" presStyleCnt="9"/>
      <dgm:spPr/>
    </dgm:pt>
    <dgm:pt modelId="{0976D771-711C-C741-B7A9-F1DBB625B4BD}" type="pres">
      <dgm:prSet presAssocID="{60F9E940-D802-434C-AFFB-40A7F857472A}" presName="vert1" presStyleCnt="0"/>
      <dgm:spPr/>
    </dgm:pt>
    <dgm:pt modelId="{8491D425-2A79-E149-93CF-77E5F936DB54}" type="pres">
      <dgm:prSet presAssocID="{D1D8488B-6604-4C9A-8014-1CCC65A4D573}" presName="thickLine" presStyleLbl="alignNode1" presStyleIdx="6" presStyleCnt="9"/>
      <dgm:spPr/>
    </dgm:pt>
    <dgm:pt modelId="{8E163B90-8C57-C44B-BD7A-77A4A992FCD8}" type="pres">
      <dgm:prSet presAssocID="{D1D8488B-6604-4C9A-8014-1CCC65A4D573}" presName="horz1" presStyleCnt="0"/>
      <dgm:spPr/>
    </dgm:pt>
    <dgm:pt modelId="{9731CB04-1586-D74A-B164-E29DCC336157}" type="pres">
      <dgm:prSet presAssocID="{D1D8488B-6604-4C9A-8014-1CCC65A4D573}" presName="tx1" presStyleLbl="revTx" presStyleIdx="6" presStyleCnt="9"/>
      <dgm:spPr/>
    </dgm:pt>
    <dgm:pt modelId="{82539B8C-0C60-2D4E-9683-8E3F8E7A84AB}" type="pres">
      <dgm:prSet presAssocID="{D1D8488B-6604-4C9A-8014-1CCC65A4D573}" presName="vert1" presStyleCnt="0"/>
      <dgm:spPr/>
    </dgm:pt>
    <dgm:pt modelId="{080F8EDF-6FA4-B942-8FAB-AF13ECAEE476}" type="pres">
      <dgm:prSet presAssocID="{330CC068-F727-46EF-8651-30279C3923E8}" presName="thickLine" presStyleLbl="alignNode1" presStyleIdx="7" presStyleCnt="9"/>
      <dgm:spPr/>
    </dgm:pt>
    <dgm:pt modelId="{5D09FA48-FD23-564C-BCF5-51C4B6ABDD60}" type="pres">
      <dgm:prSet presAssocID="{330CC068-F727-46EF-8651-30279C3923E8}" presName="horz1" presStyleCnt="0"/>
      <dgm:spPr/>
    </dgm:pt>
    <dgm:pt modelId="{001EE084-6CAB-9543-A90C-A0F65E60265A}" type="pres">
      <dgm:prSet presAssocID="{330CC068-F727-46EF-8651-30279C3923E8}" presName="tx1" presStyleLbl="revTx" presStyleIdx="7" presStyleCnt="9"/>
      <dgm:spPr/>
    </dgm:pt>
    <dgm:pt modelId="{059CAAB6-BE81-EC40-BFB8-CFB7EF35C767}" type="pres">
      <dgm:prSet presAssocID="{330CC068-F727-46EF-8651-30279C3923E8}" presName="vert1" presStyleCnt="0"/>
      <dgm:spPr/>
    </dgm:pt>
    <dgm:pt modelId="{E78694CE-5E64-7F42-8FC9-95AA837DD9F5}" type="pres">
      <dgm:prSet presAssocID="{DBEBC34F-863D-4B6B-8DE5-8DB926A17FE6}" presName="thickLine" presStyleLbl="alignNode1" presStyleIdx="8" presStyleCnt="9"/>
      <dgm:spPr/>
    </dgm:pt>
    <dgm:pt modelId="{9A524D3B-A0EE-474E-B7D7-B167877AB598}" type="pres">
      <dgm:prSet presAssocID="{DBEBC34F-863D-4B6B-8DE5-8DB926A17FE6}" presName="horz1" presStyleCnt="0"/>
      <dgm:spPr/>
    </dgm:pt>
    <dgm:pt modelId="{66B1688F-7678-0A48-B2B5-647FAEB05BBC}" type="pres">
      <dgm:prSet presAssocID="{DBEBC34F-863D-4B6B-8DE5-8DB926A17FE6}" presName="tx1" presStyleLbl="revTx" presStyleIdx="8" presStyleCnt="9"/>
      <dgm:spPr/>
    </dgm:pt>
    <dgm:pt modelId="{914D0DF8-1573-D34F-81DA-1C37801DB866}" type="pres">
      <dgm:prSet presAssocID="{DBEBC34F-863D-4B6B-8DE5-8DB926A17FE6}" presName="vert1" presStyleCnt="0"/>
      <dgm:spPr/>
    </dgm:pt>
  </dgm:ptLst>
  <dgm:cxnLst>
    <dgm:cxn modelId="{0E8A451E-4C89-46FB-8FDC-33772AA415CA}" srcId="{81AFD750-3331-4056-8C4F-1641BEC953D1}" destId="{6F87F7FA-827E-4CC2-B3A2-615143E7F5B5}" srcOrd="2" destOrd="0" parTransId="{04B23FE1-AEB2-4A5B-B2EF-7D2261E78782}" sibTransId="{2BE758D6-A2F9-4C7F-8817-7AC156546190}"/>
    <dgm:cxn modelId="{49834421-8F68-4503-AAF5-BE3311418B09}" srcId="{81AFD750-3331-4056-8C4F-1641BEC953D1}" destId="{A03753E4-8023-4910-A025-F68C5C574E01}" srcOrd="4" destOrd="0" parTransId="{627B31C6-0152-4BA9-B20F-A22887851B24}" sibTransId="{E2C2ACA2-D150-4AAF-9726-E0D3CE5800CD}"/>
    <dgm:cxn modelId="{7CB9EB43-5E73-B744-AEED-5A8584AE0A1B}" type="presOf" srcId="{DBEBC34F-863D-4B6B-8DE5-8DB926A17FE6}" destId="{66B1688F-7678-0A48-B2B5-647FAEB05BBC}" srcOrd="0" destOrd="0" presId="urn:microsoft.com/office/officeart/2008/layout/LinedList"/>
    <dgm:cxn modelId="{7376C659-0FD1-3643-A141-2642D8DEBC45}" type="presOf" srcId="{D1D8488B-6604-4C9A-8014-1CCC65A4D573}" destId="{9731CB04-1586-D74A-B164-E29DCC336157}" srcOrd="0" destOrd="0" presId="urn:microsoft.com/office/officeart/2008/layout/LinedList"/>
    <dgm:cxn modelId="{A1EE1A5B-AE4F-EE4F-9126-A3F33F5E107F}" type="presOf" srcId="{6F87F7FA-827E-4CC2-B3A2-615143E7F5B5}" destId="{4377DD52-387C-034A-859F-296E08071683}" srcOrd="0" destOrd="0" presId="urn:microsoft.com/office/officeart/2008/layout/LinedList"/>
    <dgm:cxn modelId="{DAB4BC66-DD34-4AC6-9087-EC3DF22C97F3}" srcId="{81AFD750-3331-4056-8C4F-1641BEC953D1}" destId="{60F9E940-D802-434C-AFFB-40A7F857472A}" srcOrd="5" destOrd="0" parTransId="{C8988A13-428E-4163-AE45-D670D810BA5B}" sibTransId="{F533CBE0-AA1E-43EC-B393-9F2527415C38}"/>
    <dgm:cxn modelId="{78828A72-79CF-4795-AFE4-4F156F41271A}" srcId="{81AFD750-3331-4056-8C4F-1641BEC953D1}" destId="{7D67EADE-073B-4274-ADC6-87AB47781467}" srcOrd="1" destOrd="0" parTransId="{4EFB59C4-CD83-4AA1-B4C6-0E890F727646}" sibTransId="{818CBD49-99DA-4E11-BA54-5B79DEDD356A}"/>
    <dgm:cxn modelId="{0C17C272-0958-984D-8BC4-42A216917088}" type="presOf" srcId="{8D1AA2B8-A57D-4425-A06B-5298E6BBF1A5}" destId="{CDD14CD5-E92C-BB41-B9DF-ADF65FAD8E32}" srcOrd="0" destOrd="0" presId="urn:microsoft.com/office/officeart/2008/layout/LinedList"/>
    <dgm:cxn modelId="{B6126487-2965-44B0-8796-7A07608F1BFF}" srcId="{81AFD750-3331-4056-8C4F-1641BEC953D1}" destId="{D1D8488B-6604-4C9A-8014-1CCC65A4D573}" srcOrd="6" destOrd="0" parTransId="{5784208A-3B12-47EF-AD97-435A6ACEA34E}" sibTransId="{699030A2-19BB-4D68-8179-FAE7582C662C}"/>
    <dgm:cxn modelId="{60DBF78C-928E-F74A-838A-8DCF29BE473E}" type="presOf" srcId="{81AFD750-3331-4056-8C4F-1641BEC953D1}" destId="{E4B43DE9-6CBF-1A44-B3FC-4EAD9652FFBA}" srcOrd="0" destOrd="0" presId="urn:microsoft.com/office/officeart/2008/layout/LinedList"/>
    <dgm:cxn modelId="{4B74CAB4-5042-A84B-9EE8-B9935495B38A}" type="presOf" srcId="{A5044E86-2CD8-410C-A643-7294548BD30C}" destId="{C00C0BDA-792E-0C46-B195-D7FCAC3873F1}" srcOrd="0" destOrd="0" presId="urn:microsoft.com/office/officeart/2008/layout/LinedList"/>
    <dgm:cxn modelId="{1E55B5CA-CEF3-1C45-A5F0-BFC0830B7BD9}" type="presOf" srcId="{A03753E4-8023-4910-A025-F68C5C574E01}" destId="{3F0C90C2-D003-514B-B216-6592BCB9D293}" srcOrd="0" destOrd="0" presId="urn:microsoft.com/office/officeart/2008/layout/LinedList"/>
    <dgm:cxn modelId="{5A08EFCF-1434-4675-8D79-F3CF804B2B28}" srcId="{81AFD750-3331-4056-8C4F-1641BEC953D1}" destId="{A5044E86-2CD8-410C-A643-7294548BD30C}" srcOrd="0" destOrd="0" parTransId="{3DF3B033-42CB-4C6A-B9B1-74B16802A464}" sibTransId="{87065E5E-4511-41D0-8A8D-646C84307B7A}"/>
    <dgm:cxn modelId="{5AA5FBD4-85CD-4985-9931-CCAC67912BA9}" srcId="{81AFD750-3331-4056-8C4F-1641BEC953D1}" destId="{330CC068-F727-46EF-8651-30279C3923E8}" srcOrd="7" destOrd="0" parTransId="{AF89BF83-AF51-4573-81E9-319B9CDA3E81}" sibTransId="{8D60EFF3-4311-49F1-ACDB-A4AEF47BF3CC}"/>
    <dgm:cxn modelId="{D4DDE7DC-C79E-6F45-8F4E-9A195C1207E0}" type="presOf" srcId="{60F9E940-D802-434C-AFFB-40A7F857472A}" destId="{08747CB3-D514-F340-87BC-BBDC18CECDF0}" srcOrd="0" destOrd="0" presId="urn:microsoft.com/office/officeart/2008/layout/LinedList"/>
    <dgm:cxn modelId="{04DBF7DF-F035-49D9-AB76-F8C63FBC1A11}" srcId="{81AFD750-3331-4056-8C4F-1641BEC953D1}" destId="{8D1AA2B8-A57D-4425-A06B-5298E6BBF1A5}" srcOrd="3" destOrd="0" parTransId="{BC27C0C2-DD4C-41D3-BBAF-1479FF8FB30C}" sibTransId="{6CBE6CC3-3B81-4804-AA50-6085A464D945}"/>
    <dgm:cxn modelId="{AB650AE1-00CB-49CF-AC36-D622D37F02A1}" srcId="{81AFD750-3331-4056-8C4F-1641BEC953D1}" destId="{DBEBC34F-863D-4B6B-8DE5-8DB926A17FE6}" srcOrd="8" destOrd="0" parTransId="{556A17C0-DCEF-4A9A-A256-0B87130E4110}" sibTransId="{74504006-312B-4201-A979-5CC7DBA97A53}"/>
    <dgm:cxn modelId="{F70FCAE2-3DF7-874C-8C41-BFAD9F6CB44B}" type="presOf" srcId="{330CC068-F727-46EF-8651-30279C3923E8}" destId="{001EE084-6CAB-9543-A90C-A0F65E60265A}" srcOrd="0" destOrd="0" presId="urn:microsoft.com/office/officeart/2008/layout/LinedList"/>
    <dgm:cxn modelId="{CD5492FA-25C1-4B42-B7E3-6D3265AA6D62}" type="presOf" srcId="{7D67EADE-073B-4274-ADC6-87AB47781467}" destId="{085FFD80-293F-8E43-81FF-72097DC8EC2A}" srcOrd="0" destOrd="0" presId="urn:microsoft.com/office/officeart/2008/layout/LinedList"/>
    <dgm:cxn modelId="{F3FA0C8A-4F8C-5F44-9331-C7FDAE58F756}" type="presParOf" srcId="{E4B43DE9-6CBF-1A44-B3FC-4EAD9652FFBA}" destId="{10387BCC-5D39-4845-A0E0-C258867C8FAD}" srcOrd="0" destOrd="0" presId="urn:microsoft.com/office/officeart/2008/layout/LinedList"/>
    <dgm:cxn modelId="{B8557A09-664D-C34D-9F5D-DF55F0E13A00}" type="presParOf" srcId="{E4B43DE9-6CBF-1A44-B3FC-4EAD9652FFBA}" destId="{E48E2778-7EDA-C04F-BB5C-4D157B9C377A}" srcOrd="1" destOrd="0" presId="urn:microsoft.com/office/officeart/2008/layout/LinedList"/>
    <dgm:cxn modelId="{EABD3495-B3C1-0542-A776-CD73D6AF00F0}" type="presParOf" srcId="{E48E2778-7EDA-C04F-BB5C-4D157B9C377A}" destId="{C00C0BDA-792E-0C46-B195-D7FCAC3873F1}" srcOrd="0" destOrd="0" presId="urn:microsoft.com/office/officeart/2008/layout/LinedList"/>
    <dgm:cxn modelId="{A1751A4C-746E-FC4C-A500-12EF5390DA3A}" type="presParOf" srcId="{E48E2778-7EDA-C04F-BB5C-4D157B9C377A}" destId="{A381A18B-C5D1-E54F-9535-84E67E80998B}" srcOrd="1" destOrd="0" presId="urn:microsoft.com/office/officeart/2008/layout/LinedList"/>
    <dgm:cxn modelId="{B4049C65-DE41-274C-857D-97B0D141F6CF}" type="presParOf" srcId="{E4B43DE9-6CBF-1A44-B3FC-4EAD9652FFBA}" destId="{19BF4C45-75EC-E149-9486-394513187AC8}" srcOrd="2" destOrd="0" presId="urn:microsoft.com/office/officeart/2008/layout/LinedList"/>
    <dgm:cxn modelId="{A5A34360-4585-1A47-9F97-3EA8A9AB9AF7}" type="presParOf" srcId="{E4B43DE9-6CBF-1A44-B3FC-4EAD9652FFBA}" destId="{D95D12D7-51D4-8D42-A23C-B064EC3E8859}" srcOrd="3" destOrd="0" presId="urn:microsoft.com/office/officeart/2008/layout/LinedList"/>
    <dgm:cxn modelId="{8FD3F72C-CD41-7149-9259-86C9269F6256}" type="presParOf" srcId="{D95D12D7-51D4-8D42-A23C-B064EC3E8859}" destId="{085FFD80-293F-8E43-81FF-72097DC8EC2A}" srcOrd="0" destOrd="0" presId="urn:microsoft.com/office/officeart/2008/layout/LinedList"/>
    <dgm:cxn modelId="{A5B4641F-5902-9440-80F7-535B5BF2C717}" type="presParOf" srcId="{D95D12D7-51D4-8D42-A23C-B064EC3E8859}" destId="{F2673BE5-6C03-9F40-B944-CFD9A09B6518}" srcOrd="1" destOrd="0" presId="urn:microsoft.com/office/officeart/2008/layout/LinedList"/>
    <dgm:cxn modelId="{723236D0-6783-1A45-A659-C6399B7DA832}" type="presParOf" srcId="{E4B43DE9-6CBF-1A44-B3FC-4EAD9652FFBA}" destId="{1CC7CCE0-F557-6146-B1F3-680F6DC2D2D5}" srcOrd="4" destOrd="0" presId="urn:microsoft.com/office/officeart/2008/layout/LinedList"/>
    <dgm:cxn modelId="{03698BD9-8375-0F48-A214-D79414C51ED9}" type="presParOf" srcId="{E4B43DE9-6CBF-1A44-B3FC-4EAD9652FFBA}" destId="{422C137B-0AAE-234B-B5AE-4994BCEAEEC9}" srcOrd="5" destOrd="0" presId="urn:microsoft.com/office/officeart/2008/layout/LinedList"/>
    <dgm:cxn modelId="{335F76B0-E703-5E4E-9461-61045981E0FF}" type="presParOf" srcId="{422C137B-0AAE-234B-B5AE-4994BCEAEEC9}" destId="{4377DD52-387C-034A-859F-296E08071683}" srcOrd="0" destOrd="0" presId="urn:microsoft.com/office/officeart/2008/layout/LinedList"/>
    <dgm:cxn modelId="{74116AB7-835D-4942-AF3E-6DD3048B0EAF}" type="presParOf" srcId="{422C137B-0AAE-234B-B5AE-4994BCEAEEC9}" destId="{0AD63C19-ED8B-2542-B58E-C7BC275FEF19}" srcOrd="1" destOrd="0" presId="urn:microsoft.com/office/officeart/2008/layout/LinedList"/>
    <dgm:cxn modelId="{3B9696C4-941B-BB45-BB5D-3053CFB2C28C}" type="presParOf" srcId="{E4B43DE9-6CBF-1A44-B3FC-4EAD9652FFBA}" destId="{52235B04-468C-3845-AD57-346878163631}" srcOrd="6" destOrd="0" presId="urn:microsoft.com/office/officeart/2008/layout/LinedList"/>
    <dgm:cxn modelId="{758FDB19-3F56-5E49-8E92-C347FB58447C}" type="presParOf" srcId="{E4B43DE9-6CBF-1A44-B3FC-4EAD9652FFBA}" destId="{447C0C86-DAD1-444F-9724-A7FBEAB762D8}" srcOrd="7" destOrd="0" presId="urn:microsoft.com/office/officeart/2008/layout/LinedList"/>
    <dgm:cxn modelId="{01E64125-F163-2E40-9B68-0A8AE526EAD3}" type="presParOf" srcId="{447C0C86-DAD1-444F-9724-A7FBEAB762D8}" destId="{CDD14CD5-E92C-BB41-B9DF-ADF65FAD8E32}" srcOrd="0" destOrd="0" presId="urn:microsoft.com/office/officeart/2008/layout/LinedList"/>
    <dgm:cxn modelId="{C9006E9C-F421-1E4D-9B1D-5C624F4FFAAD}" type="presParOf" srcId="{447C0C86-DAD1-444F-9724-A7FBEAB762D8}" destId="{95640369-D355-B74D-AD38-CB6DA509BDD9}" srcOrd="1" destOrd="0" presId="urn:microsoft.com/office/officeart/2008/layout/LinedList"/>
    <dgm:cxn modelId="{3C67B216-93E0-194F-A00E-C303C67C0303}" type="presParOf" srcId="{E4B43DE9-6CBF-1A44-B3FC-4EAD9652FFBA}" destId="{D2F489A6-228E-FA40-AC00-F54FC601A636}" srcOrd="8" destOrd="0" presId="urn:microsoft.com/office/officeart/2008/layout/LinedList"/>
    <dgm:cxn modelId="{9FF83EDA-8AE6-2D4B-A2B6-1921B24267CE}" type="presParOf" srcId="{E4B43DE9-6CBF-1A44-B3FC-4EAD9652FFBA}" destId="{C74168B5-30B3-8B43-9246-BB9299175E93}" srcOrd="9" destOrd="0" presId="urn:microsoft.com/office/officeart/2008/layout/LinedList"/>
    <dgm:cxn modelId="{C94FF050-DCF3-DE4B-BE58-E1AF24999E8D}" type="presParOf" srcId="{C74168B5-30B3-8B43-9246-BB9299175E93}" destId="{3F0C90C2-D003-514B-B216-6592BCB9D293}" srcOrd="0" destOrd="0" presId="urn:microsoft.com/office/officeart/2008/layout/LinedList"/>
    <dgm:cxn modelId="{239FC9D4-7803-C143-9611-49E09A931B38}" type="presParOf" srcId="{C74168B5-30B3-8B43-9246-BB9299175E93}" destId="{2D615133-6500-1B4B-9794-F9BCFCE7080F}" srcOrd="1" destOrd="0" presId="urn:microsoft.com/office/officeart/2008/layout/LinedList"/>
    <dgm:cxn modelId="{22F78C52-9699-374E-BAF4-4B899CF39505}" type="presParOf" srcId="{E4B43DE9-6CBF-1A44-B3FC-4EAD9652FFBA}" destId="{7F2C2F5A-54F7-0F49-BEDB-D2C37A61AA9C}" srcOrd="10" destOrd="0" presId="urn:microsoft.com/office/officeart/2008/layout/LinedList"/>
    <dgm:cxn modelId="{2587972F-84E3-0F44-805C-5CDE9605AA20}" type="presParOf" srcId="{E4B43DE9-6CBF-1A44-B3FC-4EAD9652FFBA}" destId="{ECC005CF-D9C8-3146-809D-C419B7AFE933}" srcOrd="11" destOrd="0" presId="urn:microsoft.com/office/officeart/2008/layout/LinedList"/>
    <dgm:cxn modelId="{B6C077B8-4162-E54A-B3BF-E139E090C170}" type="presParOf" srcId="{ECC005CF-D9C8-3146-809D-C419B7AFE933}" destId="{08747CB3-D514-F340-87BC-BBDC18CECDF0}" srcOrd="0" destOrd="0" presId="urn:microsoft.com/office/officeart/2008/layout/LinedList"/>
    <dgm:cxn modelId="{4780855A-DF8C-1741-979E-28C53F594E9E}" type="presParOf" srcId="{ECC005CF-D9C8-3146-809D-C419B7AFE933}" destId="{0976D771-711C-C741-B7A9-F1DBB625B4BD}" srcOrd="1" destOrd="0" presId="urn:microsoft.com/office/officeart/2008/layout/LinedList"/>
    <dgm:cxn modelId="{205D648D-4E2B-2E4D-82B6-8011A845C998}" type="presParOf" srcId="{E4B43DE9-6CBF-1A44-B3FC-4EAD9652FFBA}" destId="{8491D425-2A79-E149-93CF-77E5F936DB54}" srcOrd="12" destOrd="0" presId="urn:microsoft.com/office/officeart/2008/layout/LinedList"/>
    <dgm:cxn modelId="{2530B45E-F770-AD4F-9861-272B52826BAE}" type="presParOf" srcId="{E4B43DE9-6CBF-1A44-B3FC-4EAD9652FFBA}" destId="{8E163B90-8C57-C44B-BD7A-77A4A992FCD8}" srcOrd="13" destOrd="0" presId="urn:microsoft.com/office/officeart/2008/layout/LinedList"/>
    <dgm:cxn modelId="{98E229FB-1A6D-1D49-865C-FB156225F2EE}" type="presParOf" srcId="{8E163B90-8C57-C44B-BD7A-77A4A992FCD8}" destId="{9731CB04-1586-D74A-B164-E29DCC336157}" srcOrd="0" destOrd="0" presId="urn:microsoft.com/office/officeart/2008/layout/LinedList"/>
    <dgm:cxn modelId="{4D6CF407-A010-7943-B1A3-ADAA392A2512}" type="presParOf" srcId="{8E163B90-8C57-C44B-BD7A-77A4A992FCD8}" destId="{82539B8C-0C60-2D4E-9683-8E3F8E7A84AB}" srcOrd="1" destOrd="0" presId="urn:microsoft.com/office/officeart/2008/layout/LinedList"/>
    <dgm:cxn modelId="{C8904DAD-9719-F84F-B329-B2C532BFBA0E}" type="presParOf" srcId="{E4B43DE9-6CBF-1A44-B3FC-4EAD9652FFBA}" destId="{080F8EDF-6FA4-B942-8FAB-AF13ECAEE476}" srcOrd="14" destOrd="0" presId="urn:microsoft.com/office/officeart/2008/layout/LinedList"/>
    <dgm:cxn modelId="{F2C234EB-610D-514D-9874-B9CDEE230555}" type="presParOf" srcId="{E4B43DE9-6CBF-1A44-B3FC-4EAD9652FFBA}" destId="{5D09FA48-FD23-564C-BCF5-51C4B6ABDD60}" srcOrd="15" destOrd="0" presId="urn:microsoft.com/office/officeart/2008/layout/LinedList"/>
    <dgm:cxn modelId="{A397E273-C2A6-5349-9E18-1826CB161EED}" type="presParOf" srcId="{5D09FA48-FD23-564C-BCF5-51C4B6ABDD60}" destId="{001EE084-6CAB-9543-A90C-A0F65E60265A}" srcOrd="0" destOrd="0" presId="urn:microsoft.com/office/officeart/2008/layout/LinedList"/>
    <dgm:cxn modelId="{16E9A383-27A2-F943-BE65-8C42BF32D748}" type="presParOf" srcId="{5D09FA48-FD23-564C-BCF5-51C4B6ABDD60}" destId="{059CAAB6-BE81-EC40-BFB8-CFB7EF35C767}" srcOrd="1" destOrd="0" presId="urn:microsoft.com/office/officeart/2008/layout/LinedList"/>
    <dgm:cxn modelId="{DC53E43E-ADB2-0D48-944A-E4FAB0D2D6C1}" type="presParOf" srcId="{E4B43DE9-6CBF-1A44-B3FC-4EAD9652FFBA}" destId="{E78694CE-5E64-7F42-8FC9-95AA837DD9F5}" srcOrd="16" destOrd="0" presId="urn:microsoft.com/office/officeart/2008/layout/LinedList"/>
    <dgm:cxn modelId="{BBCE1383-223F-054F-A0FB-160718FD8809}" type="presParOf" srcId="{E4B43DE9-6CBF-1A44-B3FC-4EAD9652FFBA}" destId="{9A524D3B-A0EE-474E-B7D7-B167877AB598}" srcOrd="17" destOrd="0" presId="urn:microsoft.com/office/officeart/2008/layout/LinedList"/>
    <dgm:cxn modelId="{659D3A42-8BA7-6B43-AE6F-EEB42761C244}" type="presParOf" srcId="{9A524D3B-A0EE-474E-B7D7-B167877AB598}" destId="{66B1688F-7678-0A48-B2B5-647FAEB05BBC}" srcOrd="0" destOrd="0" presId="urn:microsoft.com/office/officeart/2008/layout/LinedList"/>
    <dgm:cxn modelId="{A18C1C9A-544D-D74F-87E9-E5049EBA232B}" type="presParOf" srcId="{9A524D3B-A0EE-474E-B7D7-B167877AB598}" destId="{914D0DF8-1573-D34F-81DA-1C37801DB8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A1DE7-E333-4334-A90E-56D750A866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C0A692-061A-42D2-862A-AD4F64F81990}">
      <dgm:prSet/>
      <dgm:spPr/>
      <dgm:t>
        <a:bodyPr/>
        <a:lstStyle/>
        <a:p>
          <a:r>
            <a:rPr lang="pt-BR" dirty="0"/>
            <a:t>Art. 789 do Código Civil: Nos seguros de pessoas, o capital segurado é livremente estipulado pelo proponente, que pode contratar mais de um seguro sobre o mesmo interesse, com o mesmo ou diversos seguradores.</a:t>
          </a:r>
          <a:endParaRPr lang="en-US" dirty="0"/>
        </a:p>
      </dgm:t>
    </dgm:pt>
    <dgm:pt modelId="{E7F1BF40-1A7D-49D0-A8E9-DAE69BFD1A5B}" type="parTrans" cxnId="{021A9349-849A-4CF8-AE9C-6E35E8E2202C}">
      <dgm:prSet/>
      <dgm:spPr/>
      <dgm:t>
        <a:bodyPr/>
        <a:lstStyle/>
        <a:p>
          <a:endParaRPr lang="en-US"/>
        </a:p>
      </dgm:t>
    </dgm:pt>
    <dgm:pt modelId="{89EC31CF-9936-4ACD-892C-5AF7A8AD4661}" type="sibTrans" cxnId="{021A9349-849A-4CF8-AE9C-6E35E8E2202C}">
      <dgm:prSet/>
      <dgm:spPr/>
      <dgm:t>
        <a:bodyPr/>
        <a:lstStyle/>
        <a:p>
          <a:endParaRPr lang="en-US"/>
        </a:p>
      </dgm:t>
    </dgm:pt>
    <dgm:pt modelId="{797B6FFF-463A-4105-BB37-95FA53CD1743}">
      <dgm:prSet/>
      <dgm:spPr/>
      <dgm:t>
        <a:bodyPr/>
        <a:lstStyle/>
        <a:p>
          <a:r>
            <a:rPr lang="pt-BR"/>
            <a:t>Art. 795. É nula, no seguro de pessoa, qualquer transação para pagamento reduzido do capital segurado.</a:t>
          </a:r>
          <a:endParaRPr lang="en-US"/>
        </a:p>
      </dgm:t>
    </dgm:pt>
    <dgm:pt modelId="{CEDFDE2C-3D51-49AB-9E2B-0D4249754D75}" type="parTrans" cxnId="{5E1B0F39-035F-4EE0-8320-450288EE4120}">
      <dgm:prSet/>
      <dgm:spPr/>
      <dgm:t>
        <a:bodyPr/>
        <a:lstStyle/>
        <a:p>
          <a:endParaRPr lang="en-US"/>
        </a:p>
      </dgm:t>
    </dgm:pt>
    <dgm:pt modelId="{2C3A1D47-716E-492A-A281-2D9A60C9C830}" type="sibTrans" cxnId="{5E1B0F39-035F-4EE0-8320-450288EE4120}">
      <dgm:prSet/>
      <dgm:spPr/>
      <dgm:t>
        <a:bodyPr/>
        <a:lstStyle/>
        <a:p>
          <a:endParaRPr lang="en-US"/>
        </a:p>
      </dgm:t>
    </dgm:pt>
    <dgm:pt modelId="{C95D4910-2454-4C47-93E4-C68949232A04}">
      <dgm:prSet/>
      <dgm:spPr/>
      <dgm:t>
        <a:bodyPr/>
        <a:lstStyle/>
        <a:p>
          <a:r>
            <a:rPr lang="pt-BR"/>
            <a:t>No seguro de vida não é necessário provar o dano: o segurado arbitra o valor, segundo sua conveniência e interesse.</a:t>
          </a:r>
          <a:endParaRPr lang="en-US"/>
        </a:p>
      </dgm:t>
    </dgm:pt>
    <dgm:pt modelId="{B73C0E43-1950-4738-B923-14CE7C50067F}" type="sibTrans" cxnId="{958CCC2B-967A-4A24-B1EA-E7A417A77AB0}">
      <dgm:prSet/>
      <dgm:spPr/>
      <dgm:t>
        <a:bodyPr/>
        <a:lstStyle/>
        <a:p>
          <a:endParaRPr lang="en-US"/>
        </a:p>
      </dgm:t>
    </dgm:pt>
    <dgm:pt modelId="{DB5394D1-F3C6-4BBF-A6AC-E292EDC2E89E}" type="parTrans" cxnId="{958CCC2B-967A-4A24-B1EA-E7A417A77AB0}">
      <dgm:prSet/>
      <dgm:spPr/>
      <dgm:t>
        <a:bodyPr/>
        <a:lstStyle/>
        <a:p>
          <a:endParaRPr lang="en-US"/>
        </a:p>
      </dgm:t>
    </dgm:pt>
    <dgm:pt modelId="{918AE766-96A1-4285-8897-FC25F2A94F2B}">
      <dgm:prSet/>
      <dgm:spPr/>
      <dgm:t>
        <a:bodyPr/>
        <a:lstStyle/>
        <a:p>
          <a:r>
            <a:rPr lang="pt-BR"/>
            <a:t>No seguro de acidentes pessoais, segurado também arbitra o montante, mas isso não pagamento efetivo dependerá da  gravidade da lesão sofrida.</a:t>
          </a:r>
          <a:endParaRPr lang="en-US"/>
        </a:p>
      </dgm:t>
    </dgm:pt>
    <dgm:pt modelId="{A6D17AA1-B126-448B-8EBC-0E0ABBEE6BCD}" type="sibTrans" cxnId="{ADC48AE0-5731-47E7-9AA0-6F86EDBEEEF2}">
      <dgm:prSet/>
      <dgm:spPr/>
      <dgm:t>
        <a:bodyPr/>
        <a:lstStyle/>
        <a:p>
          <a:endParaRPr lang="en-US"/>
        </a:p>
      </dgm:t>
    </dgm:pt>
    <dgm:pt modelId="{C26BF8E2-3DF3-4728-9134-CA70CDC1B88D}" type="parTrans" cxnId="{ADC48AE0-5731-47E7-9AA0-6F86EDBEEEF2}">
      <dgm:prSet/>
      <dgm:spPr/>
      <dgm:t>
        <a:bodyPr/>
        <a:lstStyle/>
        <a:p>
          <a:endParaRPr lang="en-US"/>
        </a:p>
      </dgm:t>
    </dgm:pt>
    <dgm:pt modelId="{906DEA5E-A7CC-B64E-B096-D583415E6BC3}">
      <dgm:prSet/>
      <dgm:spPr/>
      <dgm:t>
        <a:bodyPr/>
        <a:lstStyle/>
        <a:p>
          <a:r>
            <a:rPr lang="pt-BR" dirty="0"/>
            <a:t>Por ser livre o valor segurado, não há tampouco restrição à contratação de mais de um seguro sobre o mesmo interesse.</a:t>
          </a:r>
        </a:p>
      </dgm:t>
    </dgm:pt>
    <dgm:pt modelId="{096F98CF-6889-8542-9522-706A200D6749}" type="parTrans" cxnId="{D5300433-7521-6142-96D8-6D4077854DE8}">
      <dgm:prSet/>
      <dgm:spPr/>
    </dgm:pt>
    <dgm:pt modelId="{EC1BE731-32BA-0D42-B1B7-F7C26D05B6AB}" type="sibTrans" cxnId="{D5300433-7521-6142-96D8-6D4077854DE8}">
      <dgm:prSet/>
      <dgm:spPr/>
    </dgm:pt>
    <dgm:pt modelId="{DC80888D-79B4-B441-B97B-6279D5CF45D9}">
      <dgm:prSet/>
      <dgm:spPr/>
      <dgm:t>
        <a:bodyPr/>
        <a:lstStyle/>
        <a:p>
          <a:r>
            <a:rPr lang="pt-BR" dirty="0" err="1"/>
            <a:t>Tambem</a:t>
          </a:r>
          <a:r>
            <a:rPr lang="pt-BR" dirty="0"/>
            <a:t> não se admite no seguro de pessoas rateio.</a:t>
          </a:r>
        </a:p>
      </dgm:t>
    </dgm:pt>
    <dgm:pt modelId="{E6595473-4559-6E4D-8503-FBBC60534E1E}" type="parTrans" cxnId="{9B3A2955-822D-2644-B377-636433918CA2}">
      <dgm:prSet/>
      <dgm:spPr/>
    </dgm:pt>
    <dgm:pt modelId="{179C2A41-8966-EC42-8332-AC0090FCEDDC}" type="sibTrans" cxnId="{9B3A2955-822D-2644-B377-636433918CA2}">
      <dgm:prSet/>
      <dgm:spPr/>
    </dgm:pt>
    <dgm:pt modelId="{8F0FCB19-25EC-3341-9668-FBE33D1E609D}" type="pres">
      <dgm:prSet presAssocID="{28AA1DE7-E333-4334-A90E-56D750A86628}" presName="linear" presStyleCnt="0">
        <dgm:presLayoutVars>
          <dgm:animLvl val="lvl"/>
          <dgm:resizeHandles val="exact"/>
        </dgm:presLayoutVars>
      </dgm:prSet>
      <dgm:spPr/>
    </dgm:pt>
    <dgm:pt modelId="{370907C3-1B14-A34E-8F38-739616639577}" type="pres">
      <dgm:prSet presAssocID="{EFC0A692-061A-42D2-862A-AD4F64F819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B179B0-D5F9-0545-BB97-37D6F0F865EF}" type="pres">
      <dgm:prSet presAssocID="{89EC31CF-9936-4ACD-892C-5AF7A8AD4661}" presName="spacer" presStyleCnt="0"/>
      <dgm:spPr/>
    </dgm:pt>
    <dgm:pt modelId="{D6053C82-3088-104B-A573-A60741943AC9}" type="pres">
      <dgm:prSet presAssocID="{797B6FFF-463A-4105-BB37-95FA53CD174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9DF5C99-78A2-7146-A99D-713217F76ADB}" type="pres">
      <dgm:prSet presAssocID="{2C3A1D47-716E-492A-A281-2D9A60C9C830}" presName="spacer" presStyleCnt="0"/>
      <dgm:spPr/>
    </dgm:pt>
    <dgm:pt modelId="{FA1A89BD-7A0B-8F45-94C7-686B99EF5E3C}" type="pres">
      <dgm:prSet presAssocID="{906DEA5E-A7CC-B64E-B096-D583415E6BC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B9C7BA2-C339-8C44-BA46-008C71D59D14}" type="pres">
      <dgm:prSet presAssocID="{EC1BE731-32BA-0D42-B1B7-F7C26D05B6AB}" presName="spacer" presStyleCnt="0"/>
      <dgm:spPr/>
    </dgm:pt>
    <dgm:pt modelId="{672967B8-FA75-3742-A909-9A052744F28C}" type="pres">
      <dgm:prSet presAssocID="{DC80888D-79B4-B441-B97B-6279D5CF45D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D449329-F03D-BF43-BE65-B212BDC66DF3}" type="pres">
      <dgm:prSet presAssocID="{179C2A41-8966-EC42-8332-AC0090FCEDDC}" presName="spacer" presStyleCnt="0"/>
      <dgm:spPr/>
    </dgm:pt>
    <dgm:pt modelId="{35D13A79-99E3-804E-AB3E-7D2C5BB6C0FE}" type="pres">
      <dgm:prSet presAssocID="{C95D4910-2454-4C47-93E4-C68949232A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12B8858-25CE-F541-8D49-2CF01DC45FC2}" type="pres">
      <dgm:prSet presAssocID="{B73C0E43-1950-4738-B923-14CE7C50067F}" presName="spacer" presStyleCnt="0"/>
      <dgm:spPr/>
    </dgm:pt>
    <dgm:pt modelId="{5E7F040E-D894-5B40-BF49-BE5E5082B0A8}" type="pres">
      <dgm:prSet presAssocID="{918AE766-96A1-4285-8897-FC25F2A94F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E92CD14-DFCF-1D4E-89AC-AC405099D12B}" type="presOf" srcId="{DC80888D-79B4-B441-B97B-6279D5CF45D9}" destId="{672967B8-FA75-3742-A909-9A052744F28C}" srcOrd="0" destOrd="0" presId="urn:microsoft.com/office/officeart/2005/8/layout/vList2"/>
    <dgm:cxn modelId="{958CCC2B-967A-4A24-B1EA-E7A417A77AB0}" srcId="{28AA1DE7-E333-4334-A90E-56D750A86628}" destId="{C95D4910-2454-4C47-93E4-C68949232A04}" srcOrd="4" destOrd="0" parTransId="{DB5394D1-F3C6-4BBF-A6AC-E292EDC2E89E}" sibTransId="{B73C0E43-1950-4738-B923-14CE7C50067F}"/>
    <dgm:cxn modelId="{A29CCE2F-7E31-8543-9DA9-50B1DF407D74}" type="presOf" srcId="{918AE766-96A1-4285-8897-FC25F2A94F2B}" destId="{5E7F040E-D894-5B40-BF49-BE5E5082B0A8}" srcOrd="0" destOrd="0" presId="urn:microsoft.com/office/officeart/2005/8/layout/vList2"/>
    <dgm:cxn modelId="{D5300433-7521-6142-96D8-6D4077854DE8}" srcId="{28AA1DE7-E333-4334-A90E-56D750A86628}" destId="{906DEA5E-A7CC-B64E-B096-D583415E6BC3}" srcOrd="2" destOrd="0" parTransId="{096F98CF-6889-8542-9522-706A200D6749}" sibTransId="{EC1BE731-32BA-0D42-B1B7-F7C26D05B6AB}"/>
    <dgm:cxn modelId="{5E1B0F39-035F-4EE0-8320-450288EE4120}" srcId="{28AA1DE7-E333-4334-A90E-56D750A86628}" destId="{797B6FFF-463A-4105-BB37-95FA53CD1743}" srcOrd="1" destOrd="0" parTransId="{CEDFDE2C-3D51-49AB-9E2B-0D4249754D75}" sibTransId="{2C3A1D47-716E-492A-A281-2D9A60C9C830}"/>
    <dgm:cxn modelId="{021A9349-849A-4CF8-AE9C-6E35E8E2202C}" srcId="{28AA1DE7-E333-4334-A90E-56D750A86628}" destId="{EFC0A692-061A-42D2-862A-AD4F64F81990}" srcOrd="0" destOrd="0" parTransId="{E7F1BF40-1A7D-49D0-A8E9-DAE69BFD1A5B}" sibTransId="{89EC31CF-9936-4ACD-892C-5AF7A8AD4661}"/>
    <dgm:cxn modelId="{9B3A2955-822D-2644-B377-636433918CA2}" srcId="{28AA1DE7-E333-4334-A90E-56D750A86628}" destId="{DC80888D-79B4-B441-B97B-6279D5CF45D9}" srcOrd="3" destOrd="0" parTransId="{E6595473-4559-6E4D-8503-FBBC60534E1E}" sibTransId="{179C2A41-8966-EC42-8332-AC0090FCEDDC}"/>
    <dgm:cxn modelId="{0B6ACA56-895F-1548-B709-902FF4769CF3}" type="presOf" srcId="{28AA1DE7-E333-4334-A90E-56D750A86628}" destId="{8F0FCB19-25EC-3341-9668-FBE33D1E609D}" srcOrd="0" destOrd="0" presId="urn:microsoft.com/office/officeart/2005/8/layout/vList2"/>
    <dgm:cxn modelId="{16E03962-03EA-6546-A158-90AE055C5761}" type="presOf" srcId="{EFC0A692-061A-42D2-862A-AD4F64F81990}" destId="{370907C3-1B14-A34E-8F38-739616639577}" srcOrd="0" destOrd="0" presId="urn:microsoft.com/office/officeart/2005/8/layout/vList2"/>
    <dgm:cxn modelId="{455DD065-B0AE-1242-9525-0155A40E642F}" type="presOf" srcId="{797B6FFF-463A-4105-BB37-95FA53CD1743}" destId="{D6053C82-3088-104B-A573-A60741943AC9}" srcOrd="0" destOrd="0" presId="urn:microsoft.com/office/officeart/2005/8/layout/vList2"/>
    <dgm:cxn modelId="{8870BB94-E851-3A4A-8BFE-12B397D3FA4D}" type="presOf" srcId="{906DEA5E-A7CC-B64E-B096-D583415E6BC3}" destId="{FA1A89BD-7A0B-8F45-94C7-686B99EF5E3C}" srcOrd="0" destOrd="0" presId="urn:microsoft.com/office/officeart/2005/8/layout/vList2"/>
    <dgm:cxn modelId="{8FF293AE-738C-4C4A-A02E-D44CE4E4AB50}" type="presOf" srcId="{C95D4910-2454-4C47-93E4-C68949232A04}" destId="{35D13A79-99E3-804E-AB3E-7D2C5BB6C0FE}" srcOrd="0" destOrd="0" presId="urn:microsoft.com/office/officeart/2005/8/layout/vList2"/>
    <dgm:cxn modelId="{ADC48AE0-5731-47E7-9AA0-6F86EDBEEEF2}" srcId="{28AA1DE7-E333-4334-A90E-56D750A86628}" destId="{918AE766-96A1-4285-8897-FC25F2A94F2B}" srcOrd="5" destOrd="0" parTransId="{C26BF8E2-3DF3-4728-9134-CA70CDC1B88D}" sibTransId="{A6D17AA1-B126-448B-8EBC-0E0ABBEE6BCD}"/>
    <dgm:cxn modelId="{3C3A751C-DB48-2743-9BD5-5BA607BDA4DC}" type="presParOf" srcId="{8F0FCB19-25EC-3341-9668-FBE33D1E609D}" destId="{370907C3-1B14-A34E-8F38-739616639577}" srcOrd="0" destOrd="0" presId="urn:microsoft.com/office/officeart/2005/8/layout/vList2"/>
    <dgm:cxn modelId="{385EFA06-BC2A-CB43-A981-4EBC45F8E1D8}" type="presParOf" srcId="{8F0FCB19-25EC-3341-9668-FBE33D1E609D}" destId="{5AB179B0-D5F9-0545-BB97-37D6F0F865EF}" srcOrd="1" destOrd="0" presId="urn:microsoft.com/office/officeart/2005/8/layout/vList2"/>
    <dgm:cxn modelId="{ABAE283A-4E6B-694A-880F-77E14572B6A0}" type="presParOf" srcId="{8F0FCB19-25EC-3341-9668-FBE33D1E609D}" destId="{D6053C82-3088-104B-A573-A60741943AC9}" srcOrd="2" destOrd="0" presId="urn:microsoft.com/office/officeart/2005/8/layout/vList2"/>
    <dgm:cxn modelId="{77400D30-2FFD-F848-939C-657CBCC36BD6}" type="presParOf" srcId="{8F0FCB19-25EC-3341-9668-FBE33D1E609D}" destId="{79DF5C99-78A2-7146-A99D-713217F76ADB}" srcOrd="3" destOrd="0" presId="urn:microsoft.com/office/officeart/2005/8/layout/vList2"/>
    <dgm:cxn modelId="{21B015C3-5C89-6F44-B7BE-CE018B21B57C}" type="presParOf" srcId="{8F0FCB19-25EC-3341-9668-FBE33D1E609D}" destId="{FA1A89BD-7A0B-8F45-94C7-686B99EF5E3C}" srcOrd="4" destOrd="0" presId="urn:microsoft.com/office/officeart/2005/8/layout/vList2"/>
    <dgm:cxn modelId="{968813D0-AF59-674F-80F2-3DC69C544A64}" type="presParOf" srcId="{8F0FCB19-25EC-3341-9668-FBE33D1E609D}" destId="{CB9C7BA2-C339-8C44-BA46-008C71D59D14}" srcOrd="5" destOrd="0" presId="urn:microsoft.com/office/officeart/2005/8/layout/vList2"/>
    <dgm:cxn modelId="{0ECA6286-962D-F74D-B122-B90BECFD9A23}" type="presParOf" srcId="{8F0FCB19-25EC-3341-9668-FBE33D1E609D}" destId="{672967B8-FA75-3742-A909-9A052744F28C}" srcOrd="6" destOrd="0" presId="urn:microsoft.com/office/officeart/2005/8/layout/vList2"/>
    <dgm:cxn modelId="{6EA4F935-5CD0-7949-BD83-20834509D661}" type="presParOf" srcId="{8F0FCB19-25EC-3341-9668-FBE33D1E609D}" destId="{4D449329-F03D-BF43-BE65-B212BDC66DF3}" srcOrd="7" destOrd="0" presId="urn:microsoft.com/office/officeart/2005/8/layout/vList2"/>
    <dgm:cxn modelId="{28B55B79-842F-ED49-8B8C-5F69EB4882E6}" type="presParOf" srcId="{8F0FCB19-25EC-3341-9668-FBE33D1E609D}" destId="{35D13A79-99E3-804E-AB3E-7D2C5BB6C0FE}" srcOrd="8" destOrd="0" presId="urn:microsoft.com/office/officeart/2005/8/layout/vList2"/>
    <dgm:cxn modelId="{ECCDB84C-D7E3-3345-855B-9F3E7C6A4AD5}" type="presParOf" srcId="{8F0FCB19-25EC-3341-9668-FBE33D1E609D}" destId="{F12B8858-25CE-F541-8D49-2CF01DC45FC2}" srcOrd="9" destOrd="0" presId="urn:microsoft.com/office/officeart/2005/8/layout/vList2"/>
    <dgm:cxn modelId="{B3A7429F-2B9C-0449-A725-74A5B018A500}" type="presParOf" srcId="{8F0FCB19-25EC-3341-9668-FBE33D1E609D}" destId="{5E7F040E-D894-5B40-BF49-BE5E5082B0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FD4DA-E058-4CDA-80D8-EEEA848D2F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DAA8EF-00BD-426F-A1D7-E75F245EBC31}">
      <dgm:prSet/>
      <dgm:spPr/>
      <dgm:t>
        <a:bodyPr/>
        <a:lstStyle/>
        <a:p>
          <a:r>
            <a:rPr lang="pt-BR"/>
            <a:t>No seguro de vida, basta a certidão de óbito, mas segurador pode comprovar excludente, como a grave doença preexistente omitida de má fé</a:t>
          </a:r>
          <a:endParaRPr lang="en-US"/>
        </a:p>
      </dgm:t>
    </dgm:pt>
    <dgm:pt modelId="{2A5BEB63-B520-458F-AD09-AF0730E8E81D}" type="parTrans" cxnId="{112A49CD-FE9B-403B-B458-1E1DC831F241}">
      <dgm:prSet/>
      <dgm:spPr/>
      <dgm:t>
        <a:bodyPr/>
        <a:lstStyle/>
        <a:p>
          <a:endParaRPr lang="en-US"/>
        </a:p>
      </dgm:t>
    </dgm:pt>
    <dgm:pt modelId="{DECA52F2-AB55-498C-9184-EE64DB54D9DA}" type="sibTrans" cxnId="{112A49CD-FE9B-403B-B458-1E1DC831F241}">
      <dgm:prSet/>
      <dgm:spPr/>
      <dgm:t>
        <a:bodyPr/>
        <a:lstStyle/>
        <a:p>
          <a:endParaRPr lang="en-US"/>
        </a:p>
      </dgm:t>
    </dgm:pt>
    <dgm:pt modelId="{CB7E2A49-1166-4D83-82FA-5DF438F7873D}">
      <dgm:prSet/>
      <dgm:spPr/>
      <dgm:t>
        <a:bodyPr/>
        <a:lstStyle/>
        <a:p>
          <a:r>
            <a:rPr lang="pt-BR"/>
            <a:t>No seguro de acidentes, não basta provar a morte, sendo necessário demonstrar que decorreu de risco coberto pelo contrato, o que, em geral, faz-se por laudos periciais públicos (exemplo, inquérito policial).</a:t>
          </a:r>
          <a:endParaRPr lang="en-US"/>
        </a:p>
      </dgm:t>
    </dgm:pt>
    <dgm:pt modelId="{86D84A30-317F-4EE3-9905-475B738AAB4F}" type="parTrans" cxnId="{19973E6C-29B7-4CDB-9A42-0C61729C5FD3}">
      <dgm:prSet/>
      <dgm:spPr/>
      <dgm:t>
        <a:bodyPr/>
        <a:lstStyle/>
        <a:p>
          <a:endParaRPr lang="en-US"/>
        </a:p>
      </dgm:t>
    </dgm:pt>
    <dgm:pt modelId="{B21815BB-30DB-44DA-BA5B-7098FE07CD0E}" type="sibTrans" cxnId="{19973E6C-29B7-4CDB-9A42-0C61729C5FD3}">
      <dgm:prSet/>
      <dgm:spPr/>
      <dgm:t>
        <a:bodyPr/>
        <a:lstStyle/>
        <a:p>
          <a:endParaRPr lang="en-US"/>
        </a:p>
      </dgm:t>
    </dgm:pt>
    <dgm:pt modelId="{7E41BBFF-37B4-1047-9849-CBF430B210D7}" type="pres">
      <dgm:prSet presAssocID="{A53FD4DA-E058-4CDA-80D8-EEEA848D2FE1}" presName="vert0" presStyleCnt="0">
        <dgm:presLayoutVars>
          <dgm:dir/>
          <dgm:animOne val="branch"/>
          <dgm:animLvl val="lvl"/>
        </dgm:presLayoutVars>
      </dgm:prSet>
      <dgm:spPr/>
    </dgm:pt>
    <dgm:pt modelId="{DA5D564B-7A21-C241-9844-0BD4FA89EE8D}" type="pres">
      <dgm:prSet presAssocID="{F8DAA8EF-00BD-426F-A1D7-E75F245EBC31}" presName="thickLine" presStyleLbl="alignNode1" presStyleIdx="0" presStyleCnt="2"/>
      <dgm:spPr/>
    </dgm:pt>
    <dgm:pt modelId="{5D4B546D-8980-3A4B-A2C3-D2CCB60802B9}" type="pres">
      <dgm:prSet presAssocID="{F8DAA8EF-00BD-426F-A1D7-E75F245EBC31}" presName="horz1" presStyleCnt="0"/>
      <dgm:spPr/>
    </dgm:pt>
    <dgm:pt modelId="{6FD3CEA2-8C96-8442-A6EE-BEE46CA7968C}" type="pres">
      <dgm:prSet presAssocID="{F8DAA8EF-00BD-426F-A1D7-E75F245EBC31}" presName="tx1" presStyleLbl="revTx" presStyleIdx="0" presStyleCnt="2"/>
      <dgm:spPr/>
    </dgm:pt>
    <dgm:pt modelId="{5D25023B-0F21-7248-B546-B620CA71BEAB}" type="pres">
      <dgm:prSet presAssocID="{F8DAA8EF-00BD-426F-A1D7-E75F245EBC31}" presName="vert1" presStyleCnt="0"/>
      <dgm:spPr/>
    </dgm:pt>
    <dgm:pt modelId="{6F25B7CF-7368-2243-AF45-BDA1C2CD035B}" type="pres">
      <dgm:prSet presAssocID="{CB7E2A49-1166-4D83-82FA-5DF438F7873D}" presName="thickLine" presStyleLbl="alignNode1" presStyleIdx="1" presStyleCnt="2"/>
      <dgm:spPr/>
    </dgm:pt>
    <dgm:pt modelId="{0036B029-5681-A740-AE3F-ED512EE58571}" type="pres">
      <dgm:prSet presAssocID="{CB7E2A49-1166-4D83-82FA-5DF438F7873D}" presName="horz1" presStyleCnt="0"/>
      <dgm:spPr/>
    </dgm:pt>
    <dgm:pt modelId="{C269F8D5-5FFD-B149-A46C-4835AC148111}" type="pres">
      <dgm:prSet presAssocID="{CB7E2A49-1166-4D83-82FA-5DF438F7873D}" presName="tx1" presStyleLbl="revTx" presStyleIdx="1" presStyleCnt="2"/>
      <dgm:spPr/>
    </dgm:pt>
    <dgm:pt modelId="{F1CFC7C5-5161-6C4F-875B-BEF9D9D2BFEF}" type="pres">
      <dgm:prSet presAssocID="{CB7E2A49-1166-4D83-82FA-5DF438F7873D}" presName="vert1" presStyleCnt="0"/>
      <dgm:spPr/>
    </dgm:pt>
  </dgm:ptLst>
  <dgm:cxnLst>
    <dgm:cxn modelId="{F9D0BB58-FF96-494A-863A-19C3DD9E1364}" type="presOf" srcId="{F8DAA8EF-00BD-426F-A1D7-E75F245EBC31}" destId="{6FD3CEA2-8C96-8442-A6EE-BEE46CA7968C}" srcOrd="0" destOrd="0" presId="urn:microsoft.com/office/officeart/2008/layout/LinedList"/>
    <dgm:cxn modelId="{19973E6C-29B7-4CDB-9A42-0C61729C5FD3}" srcId="{A53FD4DA-E058-4CDA-80D8-EEEA848D2FE1}" destId="{CB7E2A49-1166-4D83-82FA-5DF438F7873D}" srcOrd="1" destOrd="0" parTransId="{86D84A30-317F-4EE3-9905-475B738AAB4F}" sibTransId="{B21815BB-30DB-44DA-BA5B-7098FE07CD0E}"/>
    <dgm:cxn modelId="{C96A55C4-B141-AE4F-9D19-A78C5DDEB23E}" type="presOf" srcId="{CB7E2A49-1166-4D83-82FA-5DF438F7873D}" destId="{C269F8D5-5FFD-B149-A46C-4835AC148111}" srcOrd="0" destOrd="0" presId="urn:microsoft.com/office/officeart/2008/layout/LinedList"/>
    <dgm:cxn modelId="{112A49CD-FE9B-403B-B458-1E1DC831F241}" srcId="{A53FD4DA-E058-4CDA-80D8-EEEA848D2FE1}" destId="{F8DAA8EF-00BD-426F-A1D7-E75F245EBC31}" srcOrd="0" destOrd="0" parTransId="{2A5BEB63-B520-458F-AD09-AF0730E8E81D}" sibTransId="{DECA52F2-AB55-498C-9184-EE64DB54D9DA}"/>
    <dgm:cxn modelId="{E1783EFB-2F3F-6148-BB69-BAE59AAAD0ED}" type="presOf" srcId="{A53FD4DA-E058-4CDA-80D8-EEEA848D2FE1}" destId="{7E41BBFF-37B4-1047-9849-CBF430B210D7}" srcOrd="0" destOrd="0" presId="urn:microsoft.com/office/officeart/2008/layout/LinedList"/>
    <dgm:cxn modelId="{61CC7F95-BFC1-D347-BFE3-52447D35B808}" type="presParOf" srcId="{7E41BBFF-37B4-1047-9849-CBF430B210D7}" destId="{DA5D564B-7A21-C241-9844-0BD4FA89EE8D}" srcOrd="0" destOrd="0" presId="urn:microsoft.com/office/officeart/2008/layout/LinedList"/>
    <dgm:cxn modelId="{97612507-4D5A-1747-9FAB-8DA5585A2F90}" type="presParOf" srcId="{7E41BBFF-37B4-1047-9849-CBF430B210D7}" destId="{5D4B546D-8980-3A4B-A2C3-D2CCB60802B9}" srcOrd="1" destOrd="0" presId="urn:microsoft.com/office/officeart/2008/layout/LinedList"/>
    <dgm:cxn modelId="{77747CD0-7873-A845-B317-CAE1AAA34A1F}" type="presParOf" srcId="{5D4B546D-8980-3A4B-A2C3-D2CCB60802B9}" destId="{6FD3CEA2-8C96-8442-A6EE-BEE46CA7968C}" srcOrd="0" destOrd="0" presId="urn:microsoft.com/office/officeart/2008/layout/LinedList"/>
    <dgm:cxn modelId="{C632F9B8-5FDF-F942-B8BA-FF97960A9459}" type="presParOf" srcId="{5D4B546D-8980-3A4B-A2C3-D2CCB60802B9}" destId="{5D25023B-0F21-7248-B546-B620CA71BEAB}" srcOrd="1" destOrd="0" presId="urn:microsoft.com/office/officeart/2008/layout/LinedList"/>
    <dgm:cxn modelId="{7505F495-06BD-394F-9A08-8B3556CF3427}" type="presParOf" srcId="{7E41BBFF-37B4-1047-9849-CBF430B210D7}" destId="{6F25B7CF-7368-2243-AF45-BDA1C2CD035B}" srcOrd="2" destOrd="0" presId="urn:microsoft.com/office/officeart/2008/layout/LinedList"/>
    <dgm:cxn modelId="{B8CB144E-D16E-1149-AE06-52004888BF68}" type="presParOf" srcId="{7E41BBFF-37B4-1047-9849-CBF430B210D7}" destId="{0036B029-5681-A740-AE3F-ED512EE58571}" srcOrd="3" destOrd="0" presId="urn:microsoft.com/office/officeart/2008/layout/LinedList"/>
    <dgm:cxn modelId="{859E85C4-65C6-BD45-AD89-4962A176C15B}" type="presParOf" srcId="{0036B029-5681-A740-AE3F-ED512EE58571}" destId="{C269F8D5-5FFD-B149-A46C-4835AC148111}" srcOrd="0" destOrd="0" presId="urn:microsoft.com/office/officeart/2008/layout/LinedList"/>
    <dgm:cxn modelId="{D179C2A5-D42C-9D4B-84E9-36EB1F4FC20A}" type="presParOf" srcId="{0036B029-5681-A740-AE3F-ED512EE58571}" destId="{F1CFC7C5-5161-6C4F-875B-BEF9D9D2BF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334E0-3B13-4A5C-A558-6748F8569C1D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3FC882-6609-46F1-B1D8-F70C86B4C76C}">
      <dgm:prSet/>
      <dgm:spPr/>
      <dgm:t>
        <a:bodyPr/>
        <a:lstStyle/>
        <a:p>
          <a:r>
            <a:rPr lang="pt-BR" i="1" dirty="0"/>
            <a:t>Art. 790. No seguro sobre a vida de outros, o proponente é obrigado a declarar, sob pena de falsidade, o seu interesse pela preservação da vida do segurado.</a:t>
          </a:r>
          <a:endParaRPr lang="en-US" i="1" dirty="0"/>
        </a:p>
      </dgm:t>
    </dgm:pt>
    <dgm:pt modelId="{B8B59AF3-073C-4CBD-A3BF-AAF08220CFDD}" type="parTrans" cxnId="{2A5C8BE1-59E4-41C9-92FC-FF0E40F0EBB8}">
      <dgm:prSet/>
      <dgm:spPr/>
      <dgm:t>
        <a:bodyPr/>
        <a:lstStyle/>
        <a:p>
          <a:endParaRPr lang="en-US"/>
        </a:p>
      </dgm:t>
    </dgm:pt>
    <dgm:pt modelId="{B6EDB112-9B83-43B0-BDCB-20C1CFA0BB22}" type="sibTrans" cxnId="{2A5C8BE1-59E4-41C9-92FC-FF0E40F0EBB8}">
      <dgm:prSet/>
      <dgm:spPr/>
      <dgm:t>
        <a:bodyPr/>
        <a:lstStyle/>
        <a:p>
          <a:endParaRPr lang="en-US"/>
        </a:p>
      </dgm:t>
    </dgm:pt>
    <dgm:pt modelId="{4EB3BD9C-CC4D-45E8-BAAF-375F743AAD43}">
      <dgm:prSet/>
      <dgm:spPr/>
      <dgm:t>
        <a:bodyPr/>
        <a:lstStyle/>
        <a:p>
          <a:r>
            <a:rPr lang="pt-BR" i="1" dirty="0"/>
            <a:t>Parágrafo único. Até prova em contrário, presume-se o interesse, quando o segurado é cônjuge, ascendente ou descendente do proponente.</a:t>
          </a:r>
          <a:endParaRPr lang="en-US" i="1" dirty="0"/>
        </a:p>
      </dgm:t>
    </dgm:pt>
    <dgm:pt modelId="{868CCFCC-37F7-4BD5-8E60-31A572E90F08}" type="parTrans" cxnId="{AC9B5E6D-86BA-41FD-A455-4874B3CB0AB4}">
      <dgm:prSet/>
      <dgm:spPr/>
      <dgm:t>
        <a:bodyPr/>
        <a:lstStyle/>
        <a:p>
          <a:endParaRPr lang="en-US"/>
        </a:p>
      </dgm:t>
    </dgm:pt>
    <dgm:pt modelId="{4072A652-8ADA-46F8-BBFE-FFF440A22E7D}" type="sibTrans" cxnId="{AC9B5E6D-86BA-41FD-A455-4874B3CB0AB4}">
      <dgm:prSet/>
      <dgm:spPr/>
      <dgm:t>
        <a:bodyPr/>
        <a:lstStyle/>
        <a:p>
          <a:endParaRPr lang="en-US"/>
        </a:p>
      </dgm:t>
    </dgm:pt>
    <dgm:pt modelId="{7130BBE3-285A-BD46-AEBB-CD70DCF58DB7}">
      <dgm:prSet/>
      <dgm:spPr/>
      <dgm:t>
        <a:bodyPr/>
        <a:lstStyle/>
        <a:p>
          <a:r>
            <a:rPr lang="pt-BR" dirty="0"/>
            <a:t>Alguns países, como a Itália, chegam a exigir que a pessoa cuja vida se vai segurar dê seu consentimento.</a:t>
          </a:r>
        </a:p>
      </dgm:t>
    </dgm:pt>
    <dgm:pt modelId="{4B85B6C5-4184-8442-B817-C20763CFF20D}" type="parTrans" cxnId="{37B731E1-4B97-FC4B-A83D-E4E13A0B2BB9}">
      <dgm:prSet/>
      <dgm:spPr/>
      <dgm:t>
        <a:bodyPr/>
        <a:lstStyle/>
        <a:p>
          <a:endParaRPr lang="pt-BR"/>
        </a:p>
      </dgm:t>
    </dgm:pt>
    <dgm:pt modelId="{F4BD150E-674F-924D-B3A5-03F5FCE81E75}" type="sibTrans" cxnId="{37B731E1-4B97-FC4B-A83D-E4E13A0B2BB9}">
      <dgm:prSet/>
      <dgm:spPr/>
      <dgm:t>
        <a:bodyPr/>
        <a:lstStyle/>
        <a:p>
          <a:endParaRPr lang="pt-BR"/>
        </a:p>
      </dgm:t>
    </dgm:pt>
    <dgm:pt modelId="{A0279A57-1216-3D43-872C-EE24614B0A3B}">
      <dgm:prSet/>
      <dgm:spPr/>
      <dgm:t>
        <a:bodyPr/>
        <a:lstStyle/>
        <a:p>
          <a:r>
            <a:rPr lang="pt-BR" dirty="0"/>
            <a:t>Interesse não pode ser meramente afetivo – como uma amizade. Tem de haver vínculo de parentesco ou dependência econômica.</a:t>
          </a:r>
        </a:p>
      </dgm:t>
    </dgm:pt>
    <dgm:pt modelId="{DA47C3E0-4320-1B4B-866F-D622566587C8}" type="parTrans" cxnId="{1C868A3A-489F-7E43-B9A3-6485D760D301}">
      <dgm:prSet/>
      <dgm:spPr/>
    </dgm:pt>
    <dgm:pt modelId="{A3C1066E-5437-1C44-B344-90F583148827}" type="sibTrans" cxnId="{1C868A3A-489F-7E43-B9A3-6485D760D301}">
      <dgm:prSet/>
      <dgm:spPr/>
    </dgm:pt>
    <dgm:pt modelId="{14EE09B8-4548-2444-9E7A-98B675D5C2B8}" type="pres">
      <dgm:prSet presAssocID="{13D334E0-3B13-4A5C-A558-6748F8569C1D}" presName="vert0" presStyleCnt="0">
        <dgm:presLayoutVars>
          <dgm:dir/>
          <dgm:animOne val="branch"/>
          <dgm:animLvl val="lvl"/>
        </dgm:presLayoutVars>
      </dgm:prSet>
      <dgm:spPr/>
    </dgm:pt>
    <dgm:pt modelId="{27909A80-1079-B445-999C-6202FFE027F3}" type="pres">
      <dgm:prSet presAssocID="{E03FC882-6609-46F1-B1D8-F70C86B4C76C}" presName="thickLine" presStyleLbl="alignNode1" presStyleIdx="0" presStyleCnt="4"/>
      <dgm:spPr/>
    </dgm:pt>
    <dgm:pt modelId="{B10FF31C-2562-CC46-9B05-A90D1DE5C38E}" type="pres">
      <dgm:prSet presAssocID="{E03FC882-6609-46F1-B1D8-F70C86B4C76C}" presName="horz1" presStyleCnt="0"/>
      <dgm:spPr/>
    </dgm:pt>
    <dgm:pt modelId="{4B044F72-D981-5E4F-B0F5-EE4980E920DD}" type="pres">
      <dgm:prSet presAssocID="{E03FC882-6609-46F1-B1D8-F70C86B4C76C}" presName="tx1" presStyleLbl="revTx" presStyleIdx="0" presStyleCnt="4"/>
      <dgm:spPr/>
    </dgm:pt>
    <dgm:pt modelId="{3F5C673A-FAD3-BA47-953A-21B36DA36CD2}" type="pres">
      <dgm:prSet presAssocID="{E03FC882-6609-46F1-B1D8-F70C86B4C76C}" presName="vert1" presStyleCnt="0"/>
      <dgm:spPr/>
    </dgm:pt>
    <dgm:pt modelId="{7F07CB11-6C9D-1441-966A-4101626ED4AE}" type="pres">
      <dgm:prSet presAssocID="{4EB3BD9C-CC4D-45E8-BAAF-375F743AAD43}" presName="thickLine" presStyleLbl="alignNode1" presStyleIdx="1" presStyleCnt="4"/>
      <dgm:spPr/>
    </dgm:pt>
    <dgm:pt modelId="{41998627-CD38-C543-ADAF-91891433E6E8}" type="pres">
      <dgm:prSet presAssocID="{4EB3BD9C-CC4D-45E8-BAAF-375F743AAD43}" presName="horz1" presStyleCnt="0"/>
      <dgm:spPr/>
    </dgm:pt>
    <dgm:pt modelId="{76C01ED9-A55D-2248-86BC-2520E0729595}" type="pres">
      <dgm:prSet presAssocID="{4EB3BD9C-CC4D-45E8-BAAF-375F743AAD43}" presName="tx1" presStyleLbl="revTx" presStyleIdx="1" presStyleCnt="4"/>
      <dgm:spPr/>
    </dgm:pt>
    <dgm:pt modelId="{4C767925-C21A-9A42-94DC-4923C5983759}" type="pres">
      <dgm:prSet presAssocID="{4EB3BD9C-CC4D-45E8-BAAF-375F743AAD43}" presName="vert1" presStyleCnt="0"/>
      <dgm:spPr/>
    </dgm:pt>
    <dgm:pt modelId="{15E25E96-8912-DE4D-91AE-1CD007EDB1EB}" type="pres">
      <dgm:prSet presAssocID="{7130BBE3-285A-BD46-AEBB-CD70DCF58DB7}" presName="thickLine" presStyleLbl="alignNode1" presStyleIdx="2" presStyleCnt="4"/>
      <dgm:spPr/>
    </dgm:pt>
    <dgm:pt modelId="{30B5205B-B49D-0044-994C-919EF17A2EF7}" type="pres">
      <dgm:prSet presAssocID="{7130BBE3-285A-BD46-AEBB-CD70DCF58DB7}" presName="horz1" presStyleCnt="0"/>
      <dgm:spPr/>
    </dgm:pt>
    <dgm:pt modelId="{E07E0EA0-F9D1-C747-88C2-5BEC7ACC618C}" type="pres">
      <dgm:prSet presAssocID="{7130BBE3-285A-BD46-AEBB-CD70DCF58DB7}" presName="tx1" presStyleLbl="revTx" presStyleIdx="2" presStyleCnt="4"/>
      <dgm:spPr/>
    </dgm:pt>
    <dgm:pt modelId="{6C82AFB2-2796-9C4A-9A4E-BB27757E24C7}" type="pres">
      <dgm:prSet presAssocID="{7130BBE3-285A-BD46-AEBB-CD70DCF58DB7}" presName="vert1" presStyleCnt="0"/>
      <dgm:spPr/>
    </dgm:pt>
    <dgm:pt modelId="{E6C362ED-8A4E-D547-B5C8-C1B35F3F13F2}" type="pres">
      <dgm:prSet presAssocID="{A0279A57-1216-3D43-872C-EE24614B0A3B}" presName="thickLine" presStyleLbl="alignNode1" presStyleIdx="3" presStyleCnt="4"/>
      <dgm:spPr/>
    </dgm:pt>
    <dgm:pt modelId="{942B9983-CE9B-F64C-A430-BFC0CDE33AF9}" type="pres">
      <dgm:prSet presAssocID="{A0279A57-1216-3D43-872C-EE24614B0A3B}" presName="horz1" presStyleCnt="0"/>
      <dgm:spPr/>
    </dgm:pt>
    <dgm:pt modelId="{2FA4E0AC-4343-4942-860F-860307B7B58C}" type="pres">
      <dgm:prSet presAssocID="{A0279A57-1216-3D43-872C-EE24614B0A3B}" presName="tx1" presStyleLbl="revTx" presStyleIdx="3" presStyleCnt="4"/>
      <dgm:spPr/>
    </dgm:pt>
    <dgm:pt modelId="{AE0C4770-CCF4-284D-B077-333489E6EC9A}" type="pres">
      <dgm:prSet presAssocID="{A0279A57-1216-3D43-872C-EE24614B0A3B}" presName="vert1" presStyleCnt="0"/>
      <dgm:spPr/>
    </dgm:pt>
  </dgm:ptLst>
  <dgm:cxnLst>
    <dgm:cxn modelId="{70ADCC03-B1A7-BE4E-9CF0-4EEFDCE6F99D}" type="presOf" srcId="{7130BBE3-285A-BD46-AEBB-CD70DCF58DB7}" destId="{E07E0EA0-F9D1-C747-88C2-5BEC7ACC618C}" srcOrd="0" destOrd="0" presId="urn:microsoft.com/office/officeart/2008/layout/LinedList"/>
    <dgm:cxn modelId="{1C868A3A-489F-7E43-B9A3-6485D760D301}" srcId="{13D334E0-3B13-4A5C-A558-6748F8569C1D}" destId="{A0279A57-1216-3D43-872C-EE24614B0A3B}" srcOrd="3" destOrd="0" parTransId="{DA47C3E0-4320-1B4B-866F-D622566587C8}" sibTransId="{A3C1066E-5437-1C44-B344-90F583148827}"/>
    <dgm:cxn modelId="{362A263D-5D7A-774A-9B05-2F51D3DC5A82}" type="presOf" srcId="{E03FC882-6609-46F1-B1D8-F70C86B4C76C}" destId="{4B044F72-D981-5E4F-B0F5-EE4980E920DD}" srcOrd="0" destOrd="0" presId="urn:microsoft.com/office/officeart/2008/layout/LinedList"/>
    <dgm:cxn modelId="{68282254-6421-3C40-811F-38A92EB3630E}" type="presOf" srcId="{A0279A57-1216-3D43-872C-EE24614B0A3B}" destId="{2FA4E0AC-4343-4942-860F-860307B7B58C}" srcOrd="0" destOrd="0" presId="urn:microsoft.com/office/officeart/2008/layout/LinedList"/>
    <dgm:cxn modelId="{AC9B5E6D-86BA-41FD-A455-4874B3CB0AB4}" srcId="{13D334E0-3B13-4A5C-A558-6748F8569C1D}" destId="{4EB3BD9C-CC4D-45E8-BAAF-375F743AAD43}" srcOrd="1" destOrd="0" parTransId="{868CCFCC-37F7-4BD5-8E60-31A572E90F08}" sibTransId="{4072A652-8ADA-46F8-BBFE-FFF440A22E7D}"/>
    <dgm:cxn modelId="{1B567EB7-408F-CF4E-9765-057C734692BD}" type="presOf" srcId="{13D334E0-3B13-4A5C-A558-6748F8569C1D}" destId="{14EE09B8-4548-2444-9E7A-98B675D5C2B8}" srcOrd="0" destOrd="0" presId="urn:microsoft.com/office/officeart/2008/layout/LinedList"/>
    <dgm:cxn modelId="{FF55A4CD-F166-6644-9AC1-FB076BABF1D2}" type="presOf" srcId="{4EB3BD9C-CC4D-45E8-BAAF-375F743AAD43}" destId="{76C01ED9-A55D-2248-86BC-2520E0729595}" srcOrd="0" destOrd="0" presId="urn:microsoft.com/office/officeart/2008/layout/LinedList"/>
    <dgm:cxn modelId="{37B731E1-4B97-FC4B-A83D-E4E13A0B2BB9}" srcId="{13D334E0-3B13-4A5C-A558-6748F8569C1D}" destId="{7130BBE3-285A-BD46-AEBB-CD70DCF58DB7}" srcOrd="2" destOrd="0" parTransId="{4B85B6C5-4184-8442-B817-C20763CFF20D}" sibTransId="{F4BD150E-674F-924D-B3A5-03F5FCE81E75}"/>
    <dgm:cxn modelId="{2A5C8BE1-59E4-41C9-92FC-FF0E40F0EBB8}" srcId="{13D334E0-3B13-4A5C-A558-6748F8569C1D}" destId="{E03FC882-6609-46F1-B1D8-F70C86B4C76C}" srcOrd="0" destOrd="0" parTransId="{B8B59AF3-073C-4CBD-A3BF-AAF08220CFDD}" sibTransId="{B6EDB112-9B83-43B0-BDCB-20C1CFA0BB22}"/>
    <dgm:cxn modelId="{666BE1A1-E3A8-9548-836D-F7D04A120E74}" type="presParOf" srcId="{14EE09B8-4548-2444-9E7A-98B675D5C2B8}" destId="{27909A80-1079-B445-999C-6202FFE027F3}" srcOrd="0" destOrd="0" presId="urn:microsoft.com/office/officeart/2008/layout/LinedList"/>
    <dgm:cxn modelId="{75CD351E-6C09-584A-A9D7-C95B56E0773C}" type="presParOf" srcId="{14EE09B8-4548-2444-9E7A-98B675D5C2B8}" destId="{B10FF31C-2562-CC46-9B05-A90D1DE5C38E}" srcOrd="1" destOrd="0" presId="urn:microsoft.com/office/officeart/2008/layout/LinedList"/>
    <dgm:cxn modelId="{D8E3DE9C-4ACA-8845-97FF-D3678F1DD36B}" type="presParOf" srcId="{B10FF31C-2562-CC46-9B05-A90D1DE5C38E}" destId="{4B044F72-D981-5E4F-B0F5-EE4980E920DD}" srcOrd="0" destOrd="0" presId="urn:microsoft.com/office/officeart/2008/layout/LinedList"/>
    <dgm:cxn modelId="{96D63C03-8070-594A-94E1-879D5AF99D15}" type="presParOf" srcId="{B10FF31C-2562-CC46-9B05-A90D1DE5C38E}" destId="{3F5C673A-FAD3-BA47-953A-21B36DA36CD2}" srcOrd="1" destOrd="0" presId="urn:microsoft.com/office/officeart/2008/layout/LinedList"/>
    <dgm:cxn modelId="{48C92161-B545-F848-A41E-3BC96352E34A}" type="presParOf" srcId="{14EE09B8-4548-2444-9E7A-98B675D5C2B8}" destId="{7F07CB11-6C9D-1441-966A-4101626ED4AE}" srcOrd="2" destOrd="0" presId="urn:microsoft.com/office/officeart/2008/layout/LinedList"/>
    <dgm:cxn modelId="{1BB0F60C-E627-9A43-8219-9AEF7CAEC161}" type="presParOf" srcId="{14EE09B8-4548-2444-9E7A-98B675D5C2B8}" destId="{41998627-CD38-C543-ADAF-91891433E6E8}" srcOrd="3" destOrd="0" presId="urn:microsoft.com/office/officeart/2008/layout/LinedList"/>
    <dgm:cxn modelId="{9F243C9F-9A96-6849-BB5E-8F1D2B3B57DA}" type="presParOf" srcId="{41998627-CD38-C543-ADAF-91891433E6E8}" destId="{76C01ED9-A55D-2248-86BC-2520E0729595}" srcOrd="0" destOrd="0" presId="urn:microsoft.com/office/officeart/2008/layout/LinedList"/>
    <dgm:cxn modelId="{F59C3385-81B5-154F-AE43-83CCCB7C8941}" type="presParOf" srcId="{41998627-CD38-C543-ADAF-91891433E6E8}" destId="{4C767925-C21A-9A42-94DC-4923C5983759}" srcOrd="1" destOrd="0" presId="urn:microsoft.com/office/officeart/2008/layout/LinedList"/>
    <dgm:cxn modelId="{72938E86-240D-324D-928A-2CB77CDF1B0F}" type="presParOf" srcId="{14EE09B8-4548-2444-9E7A-98B675D5C2B8}" destId="{15E25E96-8912-DE4D-91AE-1CD007EDB1EB}" srcOrd="4" destOrd="0" presId="urn:microsoft.com/office/officeart/2008/layout/LinedList"/>
    <dgm:cxn modelId="{0E322B57-6964-974B-9E0F-44FC013812F7}" type="presParOf" srcId="{14EE09B8-4548-2444-9E7A-98B675D5C2B8}" destId="{30B5205B-B49D-0044-994C-919EF17A2EF7}" srcOrd="5" destOrd="0" presId="urn:microsoft.com/office/officeart/2008/layout/LinedList"/>
    <dgm:cxn modelId="{A20041EF-9E84-8B42-8214-2D531EEB8F72}" type="presParOf" srcId="{30B5205B-B49D-0044-994C-919EF17A2EF7}" destId="{E07E0EA0-F9D1-C747-88C2-5BEC7ACC618C}" srcOrd="0" destOrd="0" presId="urn:microsoft.com/office/officeart/2008/layout/LinedList"/>
    <dgm:cxn modelId="{F5AA0EEB-6701-464B-9BA1-7A5640C04A16}" type="presParOf" srcId="{30B5205B-B49D-0044-994C-919EF17A2EF7}" destId="{6C82AFB2-2796-9C4A-9A4E-BB27757E24C7}" srcOrd="1" destOrd="0" presId="urn:microsoft.com/office/officeart/2008/layout/LinedList"/>
    <dgm:cxn modelId="{5CE3F55A-AF4B-3A4C-80A4-607CE9882BBD}" type="presParOf" srcId="{14EE09B8-4548-2444-9E7A-98B675D5C2B8}" destId="{E6C362ED-8A4E-D547-B5C8-C1B35F3F13F2}" srcOrd="6" destOrd="0" presId="urn:microsoft.com/office/officeart/2008/layout/LinedList"/>
    <dgm:cxn modelId="{B91062D2-462B-2B4B-B795-5A0B210F6AA7}" type="presParOf" srcId="{14EE09B8-4548-2444-9E7A-98B675D5C2B8}" destId="{942B9983-CE9B-F64C-A430-BFC0CDE33AF9}" srcOrd="7" destOrd="0" presId="urn:microsoft.com/office/officeart/2008/layout/LinedList"/>
    <dgm:cxn modelId="{3A40AD24-1039-934E-96D8-C82D7B95A4C2}" type="presParOf" srcId="{942B9983-CE9B-F64C-A430-BFC0CDE33AF9}" destId="{2FA4E0AC-4343-4942-860F-860307B7B58C}" srcOrd="0" destOrd="0" presId="urn:microsoft.com/office/officeart/2008/layout/LinedList"/>
    <dgm:cxn modelId="{E11D0929-659C-B840-8450-48B098D6B763}" type="presParOf" srcId="{942B9983-CE9B-F64C-A430-BFC0CDE33AF9}" destId="{AE0C4770-CCF4-284D-B077-333489E6EC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6B4D13-0C47-47AA-9AA4-BA82376012B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0400AC-6077-4E2D-A2AF-E6DDD51B4E85}">
      <dgm:prSet/>
      <dgm:spPr/>
      <dgm:t>
        <a:bodyPr/>
        <a:lstStyle/>
        <a:p>
          <a:r>
            <a:rPr lang="pt-BR"/>
            <a:t>Cláusulas pertinentes a cada aspecto da operação interpretadas segundo seu regime próprio</a:t>
          </a:r>
          <a:endParaRPr lang="en-US"/>
        </a:p>
      </dgm:t>
    </dgm:pt>
    <dgm:pt modelId="{953CF7C1-9272-421B-BFA4-33A583B0D668}" type="parTrans" cxnId="{01A1D958-8AF2-4AC9-8ECC-2875A1E21FCC}">
      <dgm:prSet/>
      <dgm:spPr/>
      <dgm:t>
        <a:bodyPr/>
        <a:lstStyle/>
        <a:p>
          <a:endParaRPr lang="en-US"/>
        </a:p>
      </dgm:t>
    </dgm:pt>
    <dgm:pt modelId="{5D9F1939-C7A6-415E-862D-6A6560A60C93}" type="sibTrans" cxnId="{01A1D958-8AF2-4AC9-8ECC-2875A1E21FCC}">
      <dgm:prSet/>
      <dgm:spPr/>
      <dgm:t>
        <a:bodyPr/>
        <a:lstStyle/>
        <a:p>
          <a:endParaRPr lang="en-US"/>
        </a:p>
      </dgm:t>
    </dgm:pt>
    <dgm:pt modelId="{E6206F07-08A5-2048-9CF5-08C97E0AFA28}">
      <dgm:prSet/>
      <dgm:spPr/>
      <dgm:t>
        <a:bodyPr/>
        <a:lstStyle/>
        <a:p>
          <a:r>
            <a:rPr lang="pt-BR" dirty="0"/>
            <a:t>No seguro de vida, o risco coberto é a morte no período de vigência da apólice. No seguro com cláusula de sobrevivência, o risco coberto é a vida (e a necessidade de amparo financeiro na velhice).</a:t>
          </a:r>
        </a:p>
      </dgm:t>
    </dgm:pt>
    <dgm:pt modelId="{EA1AF8AC-F85C-834E-993C-978F9C4EFA2F}" type="parTrans" cxnId="{A34D6819-B0D6-9F4D-A20A-6456CAFB0AA6}">
      <dgm:prSet/>
      <dgm:spPr/>
      <dgm:t>
        <a:bodyPr/>
        <a:lstStyle/>
        <a:p>
          <a:endParaRPr lang="pt-BR"/>
        </a:p>
      </dgm:t>
    </dgm:pt>
    <dgm:pt modelId="{A8A02674-5985-2641-8ED1-43CF3259D47B}" type="sibTrans" cxnId="{A34D6819-B0D6-9F4D-A20A-6456CAFB0AA6}">
      <dgm:prSet/>
      <dgm:spPr/>
      <dgm:t>
        <a:bodyPr/>
        <a:lstStyle/>
        <a:p>
          <a:endParaRPr lang="pt-BR"/>
        </a:p>
      </dgm:t>
    </dgm:pt>
    <dgm:pt modelId="{996E78D7-B8CF-1F49-809B-BCEC749A7B82}">
      <dgm:prSet/>
      <dgm:spPr/>
      <dgm:t>
        <a:bodyPr/>
        <a:lstStyle/>
        <a:p>
          <a:r>
            <a:rPr lang="pt-BR" dirty="0"/>
            <a:t>Nos seguros por sobrevivência, as informações sobre saúde não são relevantes, como no seguro em que se cobre a morte.</a:t>
          </a:r>
        </a:p>
      </dgm:t>
    </dgm:pt>
    <dgm:pt modelId="{14D3638A-7DFB-8A4B-A5EC-0051A4E435C8}" type="parTrans" cxnId="{5D405CC8-B048-6245-A6A4-BFF371464AAF}">
      <dgm:prSet/>
      <dgm:spPr/>
    </dgm:pt>
    <dgm:pt modelId="{A190D665-6846-CF44-918E-53CF628396A4}" type="sibTrans" cxnId="{5D405CC8-B048-6245-A6A4-BFF371464AAF}">
      <dgm:prSet/>
      <dgm:spPr/>
    </dgm:pt>
    <dgm:pt modelId="{A1C9D923-85BA-408F-AF13-6887FA0FF993}">
      <dgm:prSet/>
      <dgm:spPr/>
      <dgm:t>
        <a:bodyPr/>
        <a:lstStyle/>
        <a:p>
          <a:r>
            <a:rPr lang="pt-BR" dirty="0"/>
            <a:t>Contrato complexo, que envolve também uma operação de capitalização, ao permitir resgate após certo decurso de prazo. Há contratação em geral simultânea do seguro de vida e por sobrevivência</a:t>
          </a:r>
          <a:endParaRPr lang="en-US" dirty="0"/>
        </a:p>
      </dgm:t>
    </dgm:pt>
    <dgm:pt modelId="{52AF7931-8580-4917-822A-B799ED6F1FF4}" type="sibTrans" cxnId="{D1309E11-AA38-4E9A-837B-8D63248B7B29}">
      <dgm:prSet/>
      <dgm:spPr/>
      <dgm:t>
        <a:bodyPr/>
        <a:lstStyle/>
        <a:p>
          <a:endParaRPr lang="en-US"/>
        </a:p>
      </dgm:t>
    </dgm:pt>
    <dgm:pt modelId="{F02BCBB3-1C51-4B93-A03F-DBF6B12B6DCF}" type="parTrans" cxnId="{D1309E11-AA38-4E9A-837B-8D63248B7B29}">
      <dgm:prSet/>
      <dgm:spPr/>
      <dgm:t>
        <a:bodyPr/>
        <a:lstStyle/>
        <a:p>
          <a:endParaRPr lang="en-US"/>
        </a:p>
      </dgm:t>
    </dgm:pt>
    <dgm:pt modelId="{A9733F8F-12E9-5247-9B27-99EA658656AF}">
      <dgm:prSet/>
      <dgm:spPr/>
      <dgm:t>
        <a:bodyPr/>
        <a:lstStyle/>
        <a:p>
          <a:r>
            <a:rPr lang="pt-BR" dirty="0"/>
            <a:t>Mais do que uma função de cobertura de risco, tem uma característica de investimento de longo prazo.</a:t>
          </a:r>
        </a:p>
      </dgm:t>
    </dgm:pt>
    <dgm:pt modelId="{9DDA2199-D12D-F641-B725-A0F01EF67701}" type="parTrans" cxnId="{B9ECC9FF-9601-1A40-89BF-961E20E77414}">
      <dgm:prSet/>
      <dgm:spPr/>
    </dgm:pt>
    <dgm:pt modelId="{9A20C92C-6590-6B47-B808-3EAB7CCAE683}" type="sibTrans" cxnId="{B9ECC9FF-9601-1A40-89BF-961E20E77414}">
      <dgm:prSet/>
      <dgm:spPr/>
    </dgm:pt>
    <dgm:pt modelId="{AE788DF6-6326-F848-95F0-E583F9F7AA3A}" type="pres">
      <dgm:prSet presAssocID="{B46B4D13-0C47-47AA-9AA4-BA82376012B7}" presName="linear" presStyleCnt="0">
        <dgm:presLayoutVars>
          <dgm:animLvl val="lvl"/>
          <dgm:resizeHandles val="exact"/>
        </dgm:presLayoutVars>
      </dgm:prSet>
      <dgm:spPr/>
    </dgm:pt>
    <dgm:pt modelId="{A9FA4D9C-44C5-374D-83D2-10A7BCA878AF}" type="pres">
      <dgm:prSet presAssocID="{A1C9D923-85BA-408F-AF13-6887FA0FF9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25C1E19-0324-5B44-A853-55CB57BB77B1}" type="pres">
      <dgm:prSet presAssocID="{52AF7931-8580-4917-822A-B799ED6F1FF4}" presName="spacer" presStyleCnt="0"/>
      <dgm:spPr/>
    </dgm:pt>
    <dgm:pt modelId="{B03EB7FC-36E1-BD48-B595-786FA4A4E4D6}" type="pres">
      <dgm:prSet presAssocID="{E6206F07-08A5-2048-9CF5-08C97E0AFA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E285E6-B278-FD4D-B566-FC2EFBC851D9}" type="pres">
      <dgm:prSet presAssocID="{A8A02674-5985-2641-8ED1-43CF3259D47B}" presName="spacer" presStyleCnt="0"/>
      <dgm:spPr/>
    </dgm:pt>
    <dgm:pt modelId="{C51840A4-1E23-3F4B-A308-6C80DDBE9101}" type="pres">
      <dgm:prSet presAssocID="{A9733F8F-12E9-5247-9B27-99EA658656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41472A-6B6B-504D-A499-D7663A8CA971}" type="pres">
      <dgm:prSet presAssocID="{9A20C92C-6590-6B47-B808-3EAB7CCAE683}" presName="spacer" presStyleCnt="0"/>
      <dgm:spPr/>
    </dgm:pt>
    <dgm:pt modelId="{6403B62E-035E-0447-8F56-45EBF4C7FBFD}" type="pres">
      <dgm:prSet presAssocID="{B90400AC-6077-4E2D-A2AF-E6DDD51B4E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38CB412-54CD-9A43-8A33-568C9276B82D}" type="pres">
      <dgm:prSet presAssocID="{5D9F1939-C7A6-415E-862D-6A6560A60C93}" presName="spacer" presStyleCnt="0"/>
      <dgm:spPr/>
    </dgm:pt>
    <dgm:pt modelId="{9BB4ECA6-EDE0-5144-9339-380A6829B372}" type="pres">
      <dgm:prSet presAssocID="{996E78D7-B8CF-1F49-809B-BCEC749A7B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309E11-AA38-4E9A-837B-8D63248B7B29}" srcId="{B46B4D13-0C47-47AA-9AA4-BA82376012B7}" destId="{A1C9D923-85BA-408F-AF13-6887FA0FF993}" srcOrd="0" destOrd="0" parTransId="{F02BCBB3-1C51-4B93-A03F-DBF6B12B6DCF}" sibTransId="{52AF7931-8580-4917-822A-B799ED6F1FF4}"/>
    <dgm:cxn modelId="{5DED5319-4597-514C-80DD-EBDA9560E1F0}" type="presOf" srcId="{A9733F8F-12E9-5247-9B27-99EA658656AF}" destId="{C51840A4-1E23-3F4B-A308-6C80DDBE9101}" srcOrd="0" destOrd="0" presId="urn:microsoft.com/office/officeart/2005/8/layout/vList2"/>
    <dgm:cxn modelId="{A34D6819-B0D6-9F4D-A20A-6456CAFB0AA6}" srcId="{B46B4D13-0C47-47AA-9AA4-BA82376012B7}" destId="{E6206F07-08A5-2048-9CF5-08C97E0AFA28}" srcOrd="1" destOrd="0" parTransId="{EA1AF8AC-F85C-834E-993C-978F9C4EFA2F}" sibTransId="{A8A02674-5985-2641-8ED1-43CF3259D47B}"/>
    <dgm:cxn modelId="{01A1D958-8AF2-4AC9-8ECC-2875A1E21FCC}" srcId="{B46B4D13-0C47-47AA-9AA4-BA82376012B7}" destId="{B90400AC-6077-4E2D-A2AF-E6DDD51B4E85}" srcOrd="3" destOrd="0" parTransId="{953CF7C1-9272-421B-BFA4-33A583B0D668}" sibTransId="{5D9F1939-C7A6-415E-862D-6A6560A60C93}"/>
    <dgm:cxn modelId="{41900E5D-E676-BA4F-A6BE-C169BCCF17CA}" type="presOf" srcId="{B46B4D13-0C47-47AA-9AA4-BA82376012B7}" destId="{AE788DF6-6326-F848-95F0-E583F9F7AA3A}" srcOrd="0" destOrd="0" presId="urn:microsoft.com/office/officeart/2005/8/layout/vList2"/>
    <dgm:cxn modelId="{84770276-D52D-E545-92F0-954F439A3FFA}" type="presOf" srcId="{A1C9D923-85BA-408F-AF13-6887FA0FF993}" destId="{A9FA4D9C-44C5-374D-83D2-10A7BCA878AF}" srcOrd="0" destOrd="0" presId="urn:microsoft.com/office/officeart/2005/8/layout/vList2"/>
    <dgm:cxn modelId="{21CF0DC1-CB62-3541-84F7-B45F5E012285}" type="presOf" srcId="{B90400AC-6077-4E2D-A2AF-E6DDD51B4E85}" destId="{6403B62E-035E-0447-8F56-45EBF4C7FBFD}" srcOrd="0" destOrd="0" presId="urn:microsoft.com/office/officeart/2005/8/layout/vList2"/>
    <dgm:cxn modelId="{5D405CC8-B048-6245-A6A4-BFF371464AAF}" srcId="{B46B4D13-0C47-47AA-9AA4-BA82376012B7}" destId="{996E78D7-B8CF-1F49-809B-BCEC749A7B82}" srcOrd="4" destOrd="0" parTransId="{14D3638A-7DFB-8A4B-A5EC-0051A4E435C8}" sibTransId="{A190D665-6846-CF44-918E-53CF628396A4}"/>
    <dgm:cxn modelId="{7DC9A3DF-0FEB-1344-A4E9-144FF245F959}" type="presOf" srcId="{E6206F07-08A5-2048-9CF5-08C97E0AFA28}" destId="{B03EB7FC-36E1-BD48-B595-786FA4A4E4D6}" srcOrd="0" destOrd="0" presId="urn:microsoft.com/office/officeart/2005/8/layout/vList2"/>
    <dgm:cxn modelId="{4A2E15E9-662F-D24A-B6F9-19F5CFD06703}" type="presOf" srcId="{996E78D7-B8CF-1F49-809B-BCEC749A7B82}" destId="{9BB4ECA6-EDE0-5144-9339-380A6829B372}" srcOrd="0" destOrd="0" presId="urn:microsoft.com/office/officeart/2005/8/layout/vList2"/>
    <dgm:cxn modelId="{B9ECC9FF-9601-1A40-89BF-961E20E77414}" srcId="{B46B4D13-0C47-47AA-9AA4-BA82376012B7}" destId="{A9733F8F-12E9-5247-9B27-99EA658656AF}" srcOrd="2" destOrd="0" parTransId="{9DDA2199-D12D-F641-B725-A0F01EF67701}" sibTransId="{9A20C92C-6590-6B47-B808-3EAB7CCAE683}"/>
    <dgm:cxn modelId="{E0C58CDB-7978-E24B-9291-02CFF1A27F69}" type="presParOf" srcId="{AE788DF6-6326-F848-95F0-E583F9F7AA3A}" destId="{A9FA4D9C-44C5-374D-83D2-10A7BCA878AF}" srcOrd="0" destOrd="0" presId="urn:microsoft.com/office/officeart/2005/8/layout/vList2"/>
    <dgm:cxn modelId="{926A6020-584F-A342-9D4A-EE0C0A0801EA}" type="presParOf" srcId="{AE788DF6-6326-F848-95F0-E583F9F7AA3A}" destId="{B25C1E19-0324-5B44-A853-55CB57BB77B1}" srcOrd="1" destOrd="0" presId="urn:microsoft.com/office/officeart/2005/8/layout/vList2"/>
    <dgm:cxn modelId="{72766B9E-C6D7-6249-B881-A1DB328CB0CC}" type="presParOf" srcId="{AE788DF6-6326-F848-95F0-E583F9F7AA3A}" destId="{B03EB7FC-36E1-BD48-B595-786FA4A4E4D6}" srcOrd="2" destOrd="0" presId="urn:microsoft.com/office/officeart/2005/8/layout/vList2"/>
    <dgm:cxn modelId="{2195A02A-8119-4441-8914-F4433D838C20}" type="presParOf" srcId="{AE788DF6-6326-F848-95F0-E583F9F7AA3A}" destId="{9DE285E6-B278-FD4D-B566-FC2EFBC851D9}" srcOrd="3" destOrd="0" presId="urn:microsoft.com/office/officeart/2005/8/layout/vList2"/>
    <dgm:cxn modelId="{77210887-0142-C643-9B15-D345D3334D1D}" type="presParOf" srcId="{AE788DF6-6326-F848-95F0-E583F9F7AA3A}" destId="{C51840A4-1E23-3F4B-A308-6C80DDBE9101}" srcOrd="4" destOrd="0" presId="urn:microsoft.com/office/officeart/2005/8/layout/vList2"/>
    <dgm:cxn modelId="{62ABAE33-28C8-5B4D-A4AC-1B610A1EEB4C}" type="presParOf" srcId="{AE788DF6-6326-F848-95F0-E583F9F7AA3A}" destId="{DE41472A-6B6B-504D-A499-D7663A8CA971}" srcOrd="5" destOrd="0" presId="urn:microsoft.com/office/officeart/2005/8/layout/vList2"/>
    <dgm:cxn modelId="{671ACCB7-6B89-ED49-B3FD-B140A111C351}" type="presParOf" srcId="{AE788DF6-6326-F848-95F0-E583F9F7AA3A}" destId="{6403B62E-035E-0447-8F56-45EBF4C7FBFD}" srcOrd="6" destOrd="0" presId="urn:microsoft.com/office/officeart/2005/8/layout/vList2"/>
    <dgm:cxn modelId="{84B23AF9-6FCC-7641-9272-3AA06654B4E6}" type="presParOf" srcId="{AE788DF6-6326-F848-95F0-E583F9F7AA3A}" destId="{B38CB412-54CD-9A43-8A33-568C9276B82D}" srcOrd="7" destOrd="0" presId="urn:microsoft.com/office/officeart/2005/8/layout/vList2"/>
    <dgm:cxn modelId="{D042F55F-2141-F746-9E4C-8F2559669D89}" type="presParOf" srcId="{AE788DF6-6326-F848-95F0-E583F9F7AA3A}" destId="{9BB4ECA6-EDE0-5144-9339-380A6829B3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3E413A-B743-498F-88C8-FEA602855C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F43D1-2CA8-4413-BABC-6F17F538CE5B}">
      <dgm:prSet/>
      <dgm:spPr/>
      <dgm:t>
        <a:bodyPr/>
        <a:lstStyle/>
        <a:p>
          <a:r>
            <a:rPr lang="pt-BR"/>
            <a:t>Art. 801. O seguro de pessoas pode ser estipulado por pessoa natural ou jurídica em proveito de grupo que a ela, de qualquer modo, se vincule.</a:t>
          </a:r>
          <a:endParaRPr lang="en-US"/>
        </a:p>
      </dgm:t>
    </dgm:pt>
    <dgm:pt modelId="{9B0D7AA5-E373-4A27-8220-450FA1C3BB43}" type="parTrans" cxnId="{07F25B53-F6D9-46F9-A3A8-0FD73410D99C}">
      <dgm:prSet/>
      <dgm:spPr/>
      <dgm:t>
        <a:bodyPr/>
        <a:lstStyle/>
        <a:p>
          <a:endParaRPr lang="en-US"/>
        </a:p>
      </dgm:t>
    </dgm:pt>
    <dgm:pt modelId="{52D2636C-ECB2-4A39-B3DF-B70CF6DEEC54}" type="sibTrans" cxnId="{07F25B53-F6D9-46F9-A3A8-0FD73410D99C}">
      <dgm:prSet/>
      <dgm:spPr/>
      <dgm:t>
        <a:bodyPr/>
        <a:lstStyle/>
        <a:p>
          <a:endParaRPr lang="en-US"/>
        </a:p>
      </dgm:t>
    </dgm:pt>
    <dgm:pt modelId="{C049F77F-0BAA-46ED-BC08-D510EE585D46}">
      <dgm:prSet/>
      <dgm:spPr/>
      <dgm:t>
        <a:bodyPr/>
        <a:lstStyle/>
        <a:p>
          <a:r>
            <a:rPr lang="pt-BR"/>
            <a:t>§ 1 </a:t>
          </a:r>
          <a:r>
            <a:rPr lang="pt-BR" u="sng" baseline="30000"/>
            <a:t>o </a:t>
          </a:r>
          <a:r>
            <a:rPr lang="pt-BR"/>
            <a:t>O estipulante não representa o segurador perante o grupo segurado, e é </a:t>
          </a:r>
          <a:r>
            <a:rPr lang="pt-BR" b="1"/>
            <a:t>o único responsável, para com o segurador, pelo cumprimento de todas as obrigações contratuais.</a:t>
          </a:r>
          <a:endParaRPr lang="en-US"/>
        </a:p>
      </dgm:t>
    </dgm:pt>
    <dgm:pt modelId="{507D8EB5-A628-431C-830B-20128A9A16BD}" type="parTrans" cxnId="{653AA262-B98C-4791-B22F-EDE31167A68F}">
      <dgm:prSet/>
      <dgm:spPr/>
      <dgm:t>
        <a:bodyPr/>
        <a:lstStyle/>
        <a:p>
          <a:endParaRPr lang="en-US"/>
        </a:p>
      </dgm:t>
    </dgm:pt>
    <dgm:pt modelId="{30C086F7-AB68-46CD-886C-9E0F7A7A21C1}" type="sibTrans" cxnId="{653AA262-B98C-4791-B22F-EDE31167A68F}">
      <dgm:prSet/>
      <dgm:spPr/>
      <dgm:t>
        <a:bodyPr/>
        <a:lstStyle/>
        <a:p>
          <a:endParaRPr lang="en-US"/>
        </a:p>
      </dgm:t>
    </dgm:pt>
    <dgm:pt modelId="{E150D76B-917A-4D24-8679-34CC7995909C}">
      <dgm:prSet/>
      <dgm:spPr/>
      <dgm:t>
        <a:bodyPr/>
        <a:lstStyle/>
        <a:p>
          <a:r>
            <a:rPr lang="pt-BR"/>
            <a:t>§ 2 </a:t>
          </a:r>
          <a:r>
            <a:rPr lang="pt-BR" u="sng" baseline="30000"/>
            <a:t>o </a:t>
          </a:r>
          <a:r>
            <a:rPr lang="pt-BR"/>
            <a:t>A modificação da apólice em vigor dependerá da anuência expressa de segurados que representem três quartos do grupo.</a:t>
          </a:r>
          <a:endParaRPr lang="en-US"/>
        </a:p>
      </dgm:t>
    </dgm:pt>
    <dgm:pt modelId="{DF891F1E-7A70-4A95-8C12-DD3CB8358873}" type="parTrans" cxnId="{933AB737-2C40-4376-B7FB-804CCC4B8928}">
      <dgm:prSet/>
      <dgm:spPr/>
      <dgm:t>
        <a:bodyPr/>
        <a:lstStyle/>
        <a:p>
          <a:endParaRPr lang="en-US"/>
        </a:p>
      </dgm:t>
    </dgm:pt>
    <dgm:pt modelId="{D18408E3-8327-476E-9041-C5F8FC755459}" type="sibTrans" cxnId="{933AB737-2C40-4376-B7FB-804CCC4B8928}">
      <dgm:prSet/>
      <dgm:spPr/>
      <dgm:t>
        <a:bodyPr/>
        <a:lstStyle/>
        <a:p>
          <a:endParaRPr lang="en-US"/>
        </a:p>
      </dgm:t>
    </dgm:pt>
    <dgm:pt modelId="{89C3596B-BC1A-4D29-AEA6-015272A779AC}">
      <dgm:prSet/>
      <dgm:spPr/>
      <dgm:t>
        <a:bodyPr/>
        <a:lstStyle/>
        <a:p>
          <a:r>
            <a:rPr lang="pt-BR"/>
            <a:t>O estipulante responde perante o beneficiário pelos seus próprios atos que o prejudicarem</a:t>
          </a:r>
          <a:endParaRPr lang="en-US"/>
        </a:p>
      </dgm:t>
    </dgm:pt>
    <dgm:pt modelId="{1547DE49-5266-4884-B3C4-48C7A31A9462}" type="parTrans" cxnId="{C37854A9-89F8-4F60-90BC-3A86D196524F}">
      <dgm:prSet/>
      <dgm:spPr/>
      <dgm:t>
        <a:bodyPr/>
        <a:lstStyle/>
        <a:p>
          <a:endParaRPr lang="en-US"/>
        </a:p>
      </dgm:t>
    </dgm:pt>
    <dgm:pt modelId="{3F128654-8497-4535-B4DC-85071BCB0FC2}" type="sibTrans" cxnId="{C37854A9-89F8-4F60-90BC-3A86D196524F}">
      <dgm:prSet/>
      <dgm:spPr/>
      <dgm:t>
        <a:bodyPr/>
        <a:lstStyle/>
        <a:p>
          <a:endParaRPr lang="en-US"/>
        </a:p>
      </dgm:t>
    </dgm:pt>
    <dgm:pt modelId="{2E895A35-754D-5448-BE12-8C3D327EA3A1}">
      <dgm:prSet/>
      <dgm:spPr/>
      <dgm:t>
        <a:bodyPr/>
        <a:lstStyle/>
        <a:p>
          <a:r>
            <a:rPr lang="pt-BR" dirty="0"/>
            <a:t>O seguro em grupo surge no começo do Século XX nos EUA e Europa.</a:t>
          </a:r>
        </a:p>
      </dgm:t>
    </dgm:pt>
    <dgm:pt modelId="{11D6F83C-F128-FD43-A600-18A272642877}" type="parTrans" cxnId="{A823955C-71A2-B942-90CA-D2E2E0DFE9D8}">
      <dgm:prSet/>
      <dgm:spPr/>
      <dgm:t>
        <a:bodyPr/>
        <a:lstStyle/>
        <a:p>
          <a:endParaRPr lang="pt-BR"/>
        </a:p>
      </dgm:t>
    </dgm:pt>
    <dgm:pt modelId="{90260C5A-CEF5-C148-9E8C-3BBB23DD5856}" type="sibTrans" cxnId="{A823955C-71A2-B942-90CA-D2E2E0DFE9D8}">
      <dgm:prSet/>
      <dgm:spPr/>
      <dgm:t>
        <a:bodyPr/>
        <a:lstStyle/>
        <a:p>
          <a:endParaRPr lang="pt-BR"/>
        </a:p>
      </dgm:t>
    </dgm:pt>
    <dgm:pt modelId="{F1909C2A-B920-7741-886D-AEC94C1F916C}" type="pres">
      <dgm:prSet presAssocID="{DE3E413A-B743-498F-88C8-FEA602855CDE}" presName="linear" presStyleCnt="0">
        <dgm:presLayoutVars>
          <dgm:animLvl val="lvl"/>
          <dgm:resizeHandles val="exact"/>
        </dgm:presLayoutVars>
      </dgm:prSet>
      <dgm:spPr/>
    </dgm:pt>
    <dgm:pt modelId="{E0FCE8D7-2D41-0B41-B418-C5D1BAE683F5}" type="pres">
      <dgm:prSet presAssocID="{9CFF43D1-2CA8-4413-BABC-6F17F538CE5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F37D26-6EBA-DD4D-887C-05AF04C3B2F8}" type="pres">
      <dgm:prSet presAssocID="{52D2636C-ECB2-4A39-B3DF-B70CF6DEEC54}" presName="spacer" presStyleCnt="0"/>
      <dgm:spPr/>
    </dgm:pt>
    <dgm:pt modelId="{31768000-FBB9-1A42-A40B-DC7D14977274}" type="pres">
      <dgm:prSet presAssocID="{C049F77F-0BAA-46ED-BC08-D510EE585D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18F7A4-A6FA-F14C-A44E-F4CCA184352C}" type="pres">
      <dgm:prSet presAssocID="{30C086F7-AB68-46CD-886C-9E0F7A7A21C1}" presName="spacer" presStyleCnt="0"/>
      <dgm:spPr/>
    </dgm:pt>
    <dgm:pt modelId="{965423D4-F55D-DE45-9EA4-71C7E8BD3D6C}" type="pres">
      <dgm:prSet presAssocID="{E150D76B-917A-4D24-8679-34CC799590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24D41C-8AFC-2945-83FD-6540E7031F1D}" type="pres">
      <dgm:prSet presAssocID="{D18408E3-8327-476E-9041-C5F8FC755459}" presName="spacer" presStyleCnt="0"/>
      <dgm:spPr/>
    </dgm:pt>
    <dgm:pt modelId="{F6706504-0FD1-7C47-89E2-2AFDC1A96A8A}" type="pres">
      <dgm:prSet presAssocID="{2E895A35-754D-5448-BE12-8C3D327EA3A1}" presName="parentText" presStyleLbl="node1" presStyleIdx="3" presStyleCnt="5" custLinFactNeighborY="-27562">
        <dgm:presLayoutVars>
          <dgm:chMax val="0"/>
          <dgm:bulletEnabled val="1"/>
        </dgm:presLayoutVars>
      </dgm:prSet>
      <dgm:spPr/>
    </dgm:pt>
    <dgm:pt modelId="{64FC3D16-C0A0-EF44-AFB1-F8B68C91CE13}" type="pres">
      <dgm:prSet presAssocID="{90260C5A-CEF5-C148-9E8C-3BBB23DD5856}" presName="spacer" presStyleCnt="0"/>
      <dgm:spPr/>
    </dgm:pt>
    <dgm:pt modelId="{B4C8BA53-62A8-0240-B41A-E43535A7BB56}" type="pres">
      <dgm:prSet presAssocID="{89C3596B-BC1A-4D29-AEA6-015272A779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3AB737-2C40-4376-B7FB-804CCC4B8928}" srcId="{DE3E413A-B743-498F-88C8-FEA602855CDE}" destId="{E150D76B-917A-4D24-8679-34CC7995909C}" srcOrd="2" destOrd="0" parTransId="{DF891F1E-7A70-4A95-8C12-DD3CB8358873}" sibTransId="{D18408E3-8327-476E-9041-C5F8FC755459}"/>
    <dgm:cxn modelId="{94A5403A-D29D-6545-8056-BCDF77FB6C12}" type="presOf" srcId="{2E895A35-754D-5448-BE12-8C3D327EA3A1}" destId="{F6706504-0FD1-7C47-89E2-2AFDC1A96A8A}" srcOrd="0" destOrd="0" presId="urn:microsoft.com/office/officeart/2005/8/layout/vList2"/>
    <dgm:cxn modelId="{07F25B53-F6D9-46F9-A3A8-0FD73410D99C}" srcId="{DE3E413A-B743-498F-88C8-FEA602855CDE}" destId="{9CFF43D1-2CA8-4413-BABC-6F17F538CE5B}" srcOrd="0" destOrd="0" parTransId="{9B0D7AA5-E373-4A27-8220-450FA1C3BB43}" sibTransId="{52D2636C-ECB2-4A39-B3DF-B70CF6DEEC54}"/>
    <dgm:cxn modelId="{A823955C-71A2-B942-90CA-D2E2E0DFE9D8}" srcId="{DE3E413A-B743-498F-88C8-FEA602855CDE}" destId="{2E895A35-754D-5448-BE12-8C3D327EA3A1}" srcOrd="3" destOrd="0" parTransId="{11D6F83C-F128-FD43-A600-18A272642877}" sibTransId="{90260C5A-CEF5-C148-9E8C-3BBB23DD5856}"/>
    <dgm:cxn modelId="{653AA262-B98C-4791-B22F-EDE31167A68F}" srcId="{DE3E413A-B743-498F-88C8-FEA602855CDE}" destId="{C049F77F-0BAA-46ED-BC08-D510EE585D46}" srcOrd="1" destOrd="0" parTransId="{507D8EB5-A628-431C-830B-20128A9A16BD}" sibTransId="{30C086F7-AB68-46CD-886C-9E0F7A7A21C1}"/>
    <dgm:cxn modelId="{C37854A9-89F8-4F60-90BC-3A86D196524F}" srcId="{DE3E413A-B743-498F-88C8-FEA602855CDE}" destId="{89C3596B-BC1A-4D29-AEA6-015272A779AC}" srcOrd="4" destOrd="0" parTransId="{1547DE49-5266-4884-B3C4-48C7A31A9462}" sibTransId="{3F128654-8497-4535-B4DC-85071BCB0FC2}"/>
    <dgm:cxn modelId="{55B2D0BB-0CE5-7946-8B5F-67A6F18F112F}" type="presOf" srcId="{C049F77F-0BAA-46ED-BC08-D510EE585D46}" destId="{31768000-FBB9-1A42-A40B-DC7D14977274}" srcOrd="0" destOrd="0" presId="urn:microsoft.com/office/officeart/2005/8/layout/vList2"/>
    <dgm:cxn modelId="{5A2FE7BE-332C-E14C-B82B-67C305869607}" type="presOf" srcId="{9CFF43D1-2CA8-4413-BABC-6F17F538CE5B}" destId="{E0FCE8D7-2D41-0B41-B418-C5D1BAE683F5}" srcOrd="0" destOrd="0" presId="urn:microsoft.com/office/officeart/2005/8/layout/vList2"/>
    <dgm:cxn modelId="{B11A30DF-B9F5-5C49-9219-924BE1C88C53}" type="presOf" srcId="{89C3596B-BC1A-4D29-AEA6-015272A779AC}" destId="{B4C8BA53-62A8-0240-B41A-E43535A7BB56}" srcOrd="0" destOrd="0" presId="urn:microsoft.com/office/officeart/2005/8/layout/vList2"/>
    <dgm:cxn modelId="{B0A04EE5-FA72-2D46-8883-64A1CBB4354C}" type="presOf" srcId="{E150D76B-917A-4D24-8679-34CC7995909C}" destId="{965423D4-F55D-DE45-9EA4-71C7E8BD3D6C}" srcOrd="0" destOrd="0" presId="urn:microsoft.com/office/officeart/2005/8/layout/vList2"/>
    <dgm:cxn modelId="{4E4BD9F8-5068-1449-8F6C-068319433FA4}" type="presOf" srcId="{DE3E413A-B743-498F-88C8-FEA602855CDE}" destId="{F1909C2A-B920-7741-886D-AEC94C1F916C}" srcOrd="0" destOrd="0" presId="urn:microsoft.com/office/officeart/2005/8/layout/vList2"/>
    <dgm:cxn modelId="{DFF4D6B4-77FD-B243-AD71-57796B7DCBFB}" type="presParOf" srcId="{F1909C2A-B920-7741-886D-AEC94C1F916C}" destId="{E0FCE8D7-2D41-0B41-B418-C5D1BAE683F5}" srcOrd="0" destOrd="0" presId="urn:microsoft.com/office/officeart/2005/8/layout/vList2"/>
    <dgm:cxn modelId="{85BC4E46-FB78-8B41-9AAA-1028C66D0296}" type="presParOf" srcId="{F1909C2A-B920-7741-886D-AEC94C1F916C}" destId="{5FF37D26-6EBA-DD4D-887C-05AF04C3B2F8}" srcOrd="1" destOrd="0" presId="urn:microsoft.com/office/officeart/2005/8/layout/vList2"/>
    <dgm:cxn modelId="{F2F8BC5B-DD98-304B-85D6-EC8F12B69081}" type="presParOf" srcId="{F1909C2A-B920-7741-886D-AEC94C1F916C}" destId="{31768000-FBB9-1A42-A40B-DC7D14977274}" srcOrd="2" destOrd="0" presId="urn:microsoft.com/office/officeart/2005/8/layout/vList2"/>
    <dgm:cxn modelId="{4393237E-CFCD-FC4A-840A-17A80A4C2EA5}" type="presParOf" srcId="{F1909C2A-B920-7741-886D-AEC94C1F916C}" destId="{E918F7A4-A6FA-F14C-A44E-F4CCA184352C}" srcOrd="3" destOrd="0" presId="urn:microsoft.com/office/officeart/2005/8/layout/vList2"/>
    <dgm:cxn modelId="{1F99B8EF-1CFB-254B-B47A-74DE9326E024}" type="presParOf" srcId="{F1909C2A-B920-7741-886D-AEC94C1F916C}" destId="{965423D4-F55D-DE45-9EA4-71C7E8BD3D6C}" srcOrd="4" destOrd="0" presId="urn:microsoft.com/office/officeart/2005/8/layout/vList2"/>
    <dgm:cxn modelId="{71D2E4B1-0B5C-1D42-A26C-78A94150502F}" type="presParOf" srcId="{F1909C2A-B920-7741-886D-AEC94C1F916C}" destId="{ED24D41C-8AFC-2945-83FD-6540E7031F1D}" srcOrd="5" destOrd="0" presId="urn:microsoft.com/office/officeart/2005/8/layout/vList2"/>
    <dgm:cxn modelId="{BACEB01A-996C-9643-BDAB-CC9570730542}" type="presParOf" srcId="{F1909C2A-B920-7741-886D-AEC94C1F916C}" destId="{F6706504-0FD1-7C47-89E2-2AFDC1A96A8A}" srcOrd="6" destOrd="0" presId="urn:microsoft.com/office/officeart/2005/8/layout/vList2"/>
    <dgm:cxn modelId="{2D3F9C60-BC01-E640-8914-84B0EB162E11}" type="presParOf" srcId="{F1909C2A-B920-7741-886D-AEC94C1F916C}" destId="{64FC3D16-C0A0-EF44-AFB1-F8B68C91CE13}" srcOrd="7" destOrd="0" presId="urn:microsoft.com/office/officeart/2005/8/layout/vList2"/>
    <dgm:cxn modelId="{3C28B84D-72D7-2E4A-81C4-5FFA13C5C807}" type="presParOf" srcId="{F1909C2A-B920-7741-886D-AEC94C1F916C}" destId="{B4C8BA53-62A8-0240-B41A-E43535A7BB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E546E6-1468-4F0C-A2E6-C6D4D94848C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69D244-A407-4959-8064-7569593B1FD2}">
      <dgm:prSet/>
      <dgm:spPr/>
      <dgm:t>
        <a:bodyPr/>
        <a:lstStyle/>
        <a:p>
          <a:r>
            <a:rPr lang="pt-BR"/>
            <a:t>Contrato coletivo que nasce do CONTRATO-MESTRE entre o estipulante e o segurador.</a:t>
          </a:r>
          <a:endParaRPr lang="en-US"/>
        </a:p>
      </dgm:t>
    </dgm:pt>
    <dgm:pt modelId="{1C5BDC80-49EE-4B43-ABC9-1CFF1F290883}" type="parTrans" cxnId="{A8BA1363-C16D-428F-A1C7-F1A5FF20589B}">
      <dgm:prSet/>
      <dgm:spPr/>
      <dgm:t>
        <a:bodyPr/>
        <a:lstStyle/>
        <a:p>
          <a:endParaRPr lang="en-US"/>
        </a:p>
      </dgm:t>
    </dgm:pt>
    <dgm:pt modelId="{04D58431-8FDB-4E79-B316-339AA5B1C24A}" type="sibTrans" cxnId="{A8BA1363-C16D-428F-A1C7-F1A5FF20589B}">
      <dgm:prSet/>
      <dgm:spPr/>
      <dgm:t>
        <a:bodyPr/>
        <a:lstStyle/>
        <a:p>
          <a:endParaRPr lang="en-US"/>
        </a:p>
      </dgm:t>
    </dgm:pt>
    <dgm:pt modelId="{90D5B644-74D7-4E7F-954F-19420EDAA7AA}">
      <dgm:prSet/>
      <dgm:spPr/>
      <dgm:t>
        <a:bodyPr/>
        <a:lstStyle/>
        <a:p>
          <a:r>
            <a:rPr lang="pt-BR" dirty="0"/>
            <a:t>Controvérsia sobre o Prazo prescricional da ação do beneficiário contra a seguradora, nos seguros de vida em grupo. Há alguns precedentes ficando em 3 anos, e não de 1 (artigo 206, parágrafo 3, IX, Código Civil)</a:t>
          </a:r>
          <a:endParaRPr lang="en-US" dirty="0"/>
        </a:p>
      </dgm:t>
    </dgm:pt>
    <dgm:pt modelId="{C6EF4FE0-96A2-4C79-853D-755B9239FDFA}" type="parTrans" cxnId="{E794E1BB-7C8A-4460-AEEA-5F2609286A68}">
      <dgm:prSet/>
      <dgm:spPr/>
      <dgm:t>
        <a:bodyPr/>
        <a:lstStyle/>
        <a:p>
          <a:endParaRPr lang="en-US"/>
        </a:p>
      </dgm:t>
    </dgm:pt>
    <dgm:pt modelId="{5BEE33BF-C1E8-42EA-B9B7-6D90797990D9}" type="sibTrans" cxnId="{E794E1BB-7C8A-4460-AEEA-5F2609286A68}">
      <dgm:prSet/>
      <dgm:spPr/>
      <dgm:t>
        <a:bodyPr/>
        <a:lstStyle/>
        <a:p>
          <a:endParaRPr lang="en-US"/>
        </a:p>
      </dgm:t>
    </dgm:pt>
    <dgm:pt modelId="{8E43AAE1-EEE1-7647-9281-436E8FBF0010}">
      <dgm:prSet/>
      <dgm:spPr/>
      <dgm:t>
        <a:bodyPr/>
        <a:lstStyle/>
        <a:p>
          <a:r>
            <a:rPr lang="pt-BR" b="0" i="0" dirty="0"/>
            <a:t>Mas a </a:t>
          </a:r>
          <a:r>
            <a:rPr lang="pt-BR" b="0" i="0" dirty="0" err="1"/>
            <a:t>jurisprudencia</a:t>
          </a:r>
          <a:r>
            <a:rPr lang="pt-BR" b="0" i="0" dirty="0"/>
            <a:t> que prevalece no STJ fixa o prazo prescricional quando o beneficiário não é o segurado em dez anos .</a:t>
          </a:r>
        </a:p>
        <a:p>
          <a:r>
            <a:rPr lang="pt-BR" b="0" i="0" dirty="0"/>
            <a:t>¨Esta Corte tem entendimento de que, no caso de terceiro  de contrato de  de  em grupo, o prazo para propositura da ação indenizatória é dez anos, quando o sinistro ocorra já na vigência do </a:t>
          </a:r>
          <a:r>
            <a:rPr lang="pt-BR" b="0" i="0" u="none" dirty="0"/>
            <a:t>Código Civil</a:t>
          </a:r>
          <a:r>
            <a:rPr lang="pt-BR" b="0" i="0" dirty="0"/>
            <a:t> de 2002, o que é o caso dos autos. 3. Irrelevante a aplicação da Súmula nº 229/STJ à presente discussão. (...) 4. Agravo regimental desprovido".</a:t>
          </a:r>
          <a:br>
            <a:rPr lang="pt-BR" dirty="0"/>
          </a:br>
          <a:r>
            <a:rPr lang="pt-BR" b="0" i="0" dirty="0"/>
            <a:t>(STJ-3ª T. </a:t>
          </a:r>
          <a:r>
            <a:rPr lang="pt-BR" b="0" i="0" dirty="0" err="1"/>
            <a:t>AgRg</a:t>
          </a:r>
          <a:r>
            <a:rPr lang="pt-BR" b="0" i="0" dirty="0"/>
            <a:t> no Ag 1179150/RJ Rel. Min. Vasco Della </a:t>
          </a:r>
          <a:r>
            <a:rPr lang="pt-BR" b="0" i="0" dirty="0" err="1"/>
            <a:t>Giustina</a:t>
          </a:r>
          <a:r>
            <a:rPr lang="pt-BR" b="0" i="0" dirty="0"/>
            <a:t> j.02/09/2010 </a:t>
          </a:r>
          <a:r>
            <a:rPr lang="pt-BR" b="0" i="0" dirty="0" err="1"/>
            <a:t>DJe</a:t>
          </a:r>
          <a:r>
            <a:rPr lang="pt-BR" b="0" i="0" dirty="0"/>
            <a:t> 13/09/2010)</a:t>
          </a:r>
          <a:endParaRPr lang="pt-BR" dirty="0"/>
        </a:p>
      </dgm:t>
    </dgm:pt>
    <dgm:pt modelId="{2928C0CC-A983-DA4C-9CE3-6EEEFE0A01C8}" type="parTrans" cxnId="{1480E18A-0C64-DC46-9A59-B5E6D7707883}">
      <dgm:prSet/>
      <dgm:spPr/>
    </dgm:pt>
    <dgm:pt modelId="{EF6FEE7B-B7F3-2D4F-A90A-FA8383D94DF7}" type="sibTrans" cxnId="{1480E18A-0C64-DC46-9A59-B5E6D7707883}">
      <dgm:prSet/>
      <dgm:spPr/>
    </dgm:pt>
    <dgm:pt modelId="{ECDEBA7B-B917-8942-A979-67E4F103045F}" type="pres">
      <dgm:prSet presAssocID="{52E546E6-1468-4F0C-A2E6-C6D4D94848C9}" presName="linear" presStyleCnt="0">
        <dgm:presLayoutVars>
          <dgm:animLvl val="lvl"/>
          <dgm:resizeHandles val="exact"/>
        </dgm:presLayoutVars>
      </dgm:prSet>
      <dgm:spPr/>
    </dgm:pt>
    <dgm:pt modelId="{8B851C98-E8AC-854F-A367-A51D9CE8933C}" type="pres">
      <dgm:prSet presAssocID="{6169D244-A407-4959-8064-7569593B1F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49935A-1745-2544-B101-F697D6F017BF}" type="pres">
      <dgm:prSet presAssocID="{04D58431-8FDB-4E79-B316-339AA5B1C24A}" presName="spacer" presStyleCnt="0"/>
      <dgm:spPr/>
    </dgm:pt>
    <dgm:pt modelId="{1820F81F-9260-5E4A-A3D0-E179F8022BF8}" type="pres">
      <dgm:prSet presAssocID="{90D5B644-74D7-4E7F-954F-19420EDAA7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170AB9-D365-CA46-8398-79F3924818B5}" type="pres">
      <dgm:prSet presAssocID="{5BEE33BF-C1E8-42EA-B9B7-6D90797990D9}" presName="spacer" presStyleCnt="0"/>
      <dgm:spPr/>
    </dgm:pt>
    <dgm:pt modelId="{0AA561A5-1101-9D44-B978-6ECEC3F27374}" type="pres">
      <dgm:prSet presAssocID="{8E43AAE1-EEE1-7647-9281-436E8FBF001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B59419-9E79-B74E-B887-755CB9065235}" type="presOf" srcId="{52E546E6-1468-4F0C-A2E6-C6D4D94848C9}" destId="{ECDEBA7B-B917-8942-A979-67E4F103045F}" srcOrd="0" destOrd="0" presId="urn:microsoft.com/office/officeart/2005/8/layout/vList2"/>
    <dgm:cxn modelId="{A8BA1363-C16D-428F-A1C7-F1A5FF20589B}" srcId="{52E546E6-1468-4F0C-A2E6-C6D4D94848C9}" destId="{6169D244-A407-4959-8064-7569593B1FD2}" srcOrd="0" destOrd="0" parTransId="{1C5BDC80-49EE-4B43-ABC9-1CFF1F290883}" sibTransId="{04D58431-8FDB-4E79-B316-339AA5B1C24A}"/>
    <dgm:cxn modelId="{1480E18A-0C64-DC46-9A59-B5E6D7707883}" srcId="{52E546E6-1468-4F0C-A2E6-C6D4D94848C9}" destId="{8E43AAE1-EEE1-7647-9281-436E8FBF0010}" srcOrd="2" destOrd="0" parTransId="{2928C0CC-A983-DA4C-9CE3-6EEEFE0A01C8}" sibTransId="{EF6FEE7B-B7F3-2D4F-A90A-FA8383D94DF7}"/>
    <dgm:cxn modelId="{795EDA8C-3FA3-BA4C-BD9A-8C0BED9F641C}" type="presOf" srcId="{6169D244-A407-4959-8064-7569593B1FD2}" destId="{8B851C98-E8AC-854F-A367-A51D9CE8933C}" srcOrd="0" destOrd="0" presId="urn:microsoft.com/office/officeart/2005/8/layout/vList2"/>
    <dgm:cxn modelId="{66EF3197-1A5B-F344-8E2D-289A6214D623}" type="presOf" srcId="{90D5B644-74D7-4E7F-954F-19420EDAA7AA}" destId="{1820F81F-9260-5E4A-A3D0-E179F8022BF8}" srcOrd="0" destOrd="0" presId="urn:microsoft.com/office/officeart/2005/8/layout/vList2"/>
    <dgm:cxn modelId="{34F34FA8-E182-9C4E-8EFD-BD686DA040D0}" type="presOf" srcId="{8E43AAE1-EEE1-7647-9281-436E8FBF0010}" destId="{0AA561A5-1101-9D44-B978-6ECEC3F27374}" srcOrd="0" destOrd="0" presId="urn:microsoft.com/office/officeart/2005/8/layout/vList2"/>
    <dgm:cxn modelId="{E794E1BB-7C8A-4460-AEEA-5F2609286A68}" srcId="{52E546E6-1468-4F0C-A2E6-C6D4D94848C9}" destId="{90D5B644-74D7-4E7F-954F-19420EDAA7AA}" srcOrd="1" destOrd="0" parTransId="{C6EF4FE0-96A2-4C79-853D-755B9239FDFA}" sibTransId="{5BEE33BF-C1E8-42EA-B9B7-6D90797990D9}"/>
    <dgm:cxn modelId="{BC17D0F8-2AD3-6D47-8E9B-47AD1700F5B2}" type="presParOf" srcId="{ECDEBA7B-B917-8942-A979-67E4F103045F}" destId="{8B851C98-E8AC-854F-A367-A51D9CE8933C}" srcOrd="0" destOrd="0" presId="urn:microsoft.com/office/officeart/2005/8/layout/vList2"/>
    <dgm:cxn modelId="{6EE1265D-3A8B-014F-86B8-D27C7839ABAA}" type="presParOf" srcId="{ECDEBA7B-B917-8942-A979-67E4F103045F}" destId="{A149935A-1745-2544-B101-F697D6F017BF}" srcOrd="1" destOrd="0" presId="urn:microsoft.com/office/officeart/2005/8/layout/vList2"/>
    <dgm:cxn modelId="{1B9518D0-0383-8545-9381-F90554635CDF}" type="presParOf" srcId="{ECDEBA7B-B917-8942-A979-67E4F103045F}" destId="{1820F81F-9260-5E4A-A3D0-E179F8022BF8}" srcOrd="2" destOrd="0" presId="urn:microsoft.com/office/officeart/2005/8/layout/vList2"/>
    <dgm:cxn modelId="{EA2E049C-D12D-0244-A0DC-694CD64F6155}" type="presParOf" srcId="{ECDEBA7B-B917-8942-A979-67E4F103045F}" destId="{BB170AB9-D365-CA46-8398-79F3924818B5}" srcOrd="3" destOrd="0" presId="urn:microsoft.com/office/officeart/2005/8/layout/vList2"/>
    <dgm:cxn modelId="{23E3402F-6053-BE47-9DA9-2811C80D2FE6}" type="presParOf" srcId="{ECDEBA7B-B917-8942-A979-67E4F103045F}" destId="{0AA561A5-1101-9D44-B978-6ECEC3F273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005DA5-2556-4449-8F49-389F5DB409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24F1BF-A4E9-4692-A5C6-BB523466F644}">
      <dgm:prSet/>
      <dgm:spPr/>
      <dgm:t>
        <a:bodyPr/>
        <a:lstStyle/>
        <a:p>
          <a:r>
            <a:rPr lang="pt-BR"/>
            <a:t>Informação falsa sobre doença preexistente só afasta cobertura se foi determinante para o sinistro (Resp 211.608)</a:t>
          </a:r>
          <a:endParaRPr lang="en-US"/>
        </a:p>
      </dgm:t>
    </dgm:pt>
    <dgm:pt modelId="{25A407CF-A86C-4972-8327-17A65B9C6254}" type="parTrans" cxnId="{D17CF383-7F62-4728-BE91-27858702A3E0}">
      <dgm:prSet/>
      <dgm:spPr/>
      <dgm:t>
        <a:bodyPr/>
        <a:lstStyle/>
        <a:p>
          <a:endParaRPr lang="en-US"/>
        </a:p>
      </dgm:t>
    </dgm:pt>
    <dgm:pt modelId="{F5186FC7-D0DF-4F11-8C9D-FD95320501F6}" type="sibTrans" cxnId="{D17CF383-7F62-4728-BE91-27858702A3E0}">
      <dgm:prSet/>
      <dgm:spPr/>
      <dgm:t>
        <a:bodyPr/>
        <a:lstStyle/>
        <a:p>
          <a:endParaRPr lang="en-US"/>
        </a:p>
      </dgm:t>
    </dgm:pt>
    <dgm:pt modelId="{8165639A-3A0F-45E5-8861-10DC3C98BB51}">
      <dgm:prSet/>
      <dgm:spPr/>
      <dgm:t>
        <a:bodyPr/>
        <a:lstStyle/>
        <a:p>
          <a:r>
            <a:rPr lang="pt-BR"/>
            <a:t>Informação falsa sobre internação nos últimos 3 anos afasta cobertura (Resp 72.318)</a:t>
          </a:r>
          <a:endParaRPr lang="en-US"/>
        </a:p>
      </dgm:t>
    </dgm:pt>
    <dgm:pt modelId="{E9D814C1-0771-4473-BE63-AFBB4DE6640C}" type="parTrans" cxnId="{04A3C1B6-7F5E-45DE-9F14-A9B98F85A04E}">
      <dgm:prSet/>
      <dgm:spPr/>
      <dgm:t>
        <a:bodyPr/>
        <a:lstStyle/>
        <a:p>
          <a:endParaRPr lang="en-US"/>
        </a:p>
      </dgm:t>
    </dgm:pt>
    <dgm:pt modelId="{0B7D3467-536C-418B-AC95-44723AA43A17}" type="sibTrans" cxnId="{04A3C1B6-7F5E-45DE-9F14-A9B98F85A04E}">
      <dgm:prSet/>
      <dgm:spPr/>
      <dgm:t>
        <a:bodyPr/>
        <a:lstStyle/>
        <a:p>
          <a:endParaRPr lang="en-US"/>
        </a:p>
      </dgm:t>
    </dgm:pt>
    <dgm:pt modelId="{6B9277D5-82CA-1940-8606-508BB889A80E}" type="pres">
      <dgm:prSet presAssocID="{23005DA5-2556-4449-8F49-389F5DB40995}" presName="linear" presStyleCnt="0">
        <dgm:presLayoutVars>
          <dgm:animLvl val="lvl"/>
          <dgm:resizeHandles val="exact"/>
        </dgm:presLayoutVars>
      </dgm:prSet>
      <dgm:spPr/>
    </dgm:pt>
    <dgm:pt modelId="{CF1BDB4A-00F6-B34A-A241-A5BC22A4E889}" type="pres">
      <dgm:prSet presAssocID="{8424F1BF-A4E9-4692-A5C6-BB523466F6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806717-A87E-1E43-BB61-866F01D48DF7}" type="pres">
      <dgm:prSet presAssocID="{F5186FC7-D0DF-4F11-8C9D-FD95320501F6}" presName="spacer" presStyleCnt="0"/>
      <dgm:spPr/>
    </dgm:pt>
    <dgm:pt modelId="{B68F7447-2EB1-F24D-8B1D-FDA43BDD48DF}" type="pres">
      <dgm:prSet presAssocID="{8165639A-3A0F-45E5-8861-10DC3C98BB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727AC4C-0F5A-6D4A-B2E9-66AA1B3225E6}" type="presOf" srcId="{8165639A-3A0F-45E5-8861-10DC3C98BB51}" destId="{B68F7447-2EB1-F24D-8B1D-FDA43BDD48DF}" srcOrd="0" destOrd="0" presId="urn:microsoft.com/office/officeart/2005/8/layout/vList2"/>
    <dgm:cxn modelId="{D17CF383-7F62-4728-BE91-27858702A3E0}" srcId="{23005DA5-2556-4449-8F49-389F5DB40995}" destId="{8424F1BF-A4E9-4692-A5C6-BB523466F644}" srcOrd="0" destOrd="0" parTransId="{25A407CF-A86C-4972-8327-17A65B9C6254}" sibTransId="{F5186FC7-D0DF-4F11-8C9D-FD95320501F6}"/>
    <dgm:cxn modelId="{04A3C1B6-7F5E-45DE-9F14-A9B98F85A04E}" srcId="{23005DA5-2556-4449-8F49-389F5DB40995}" destId="{8165639A-3A0F-45E5-8861-10DC3C98BB51}" srcOrd="1" destOrd="0" parTransId="{E9D814C1-0771-4473-BE63-AFBB4DE6640C}" sibTransId="{0B7D3467-536C-418B-AC95-44723AA43A17}"/>
    <dgm:cxn modelId="{C3AB9FBD-0D47-D144-9332-8C7DEB7A5FF1}" type="presOf" srcId="{8424F1BF-A4E9-4692-A5C6-BB523466F644}" destId="{CF1BDB4A-00F6-B34A-A241-A5BC22A4E889}" srcOrd="0" destOrd="0" presId="urn:microsoft.com/office/officeart/2005/8/layout/vList2"/>
    <dgm:cxn modelId="{0061E9CF-49EB-5B47-B3C8-F574415006FA}" type="presOf" srcId="{23005DA5-2556-4449-8F49-389F5DB40995}" destId="{6B9277D5-82CA-1940-8606-508BB889A80E}" srcOrd="0" destOrd="0" presId="urn:microsoft.com/office/officeart/2005/8/layout/vList2"/>
    <dgm:cxn modelId="{4A748DC4-E525-D848-9005-CCFAB61D97E6}" type="presParOf" srcId="{6B9277D5-82CA-1940-8606-508BB889A80E}" destId="{CF1BDB4A-00F6-B34A-A241-A5BC22A4E889}" srcOrd="0" destOrd="0" presId="urn:microsoft.com/office/officeart/2005/8/layout/vList2"/>
    <dgm:cxn modelId="{21C4341A-BC7F-5B49-9144-114F297A82A7}" type="presParOf" srcId="{6B9277D5-82CA-1940-8606-508BB889A80E}" destId="{F0806717-A87E-1E43-BB61-866F01D48DF7}" srcOrd="1" destOrd="0" presId="urn:microsoft.com/office/officeart/2005/8/layout/vList2"/>
    <dgm:cxn modelId="{B6DB1CC0-0DA2-3544-928D-94CEA6F125B8}" type="presParOf" srcId="{6B9277D5-82CA-1940-8606-508BB889A80E}" destId="{B68F7447-2EB1-F24D-8B1D-FDA43BDD48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87BCC-5D39-4845-A0E0-C258867C8FA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0BDA-792E-0C46-B195-D7FCAC3873F1}">
      <dsp:nvSpPr>
        <dsp:cNvPr id="0" name=""/>
        <dsp:cNvSpPr/>
      </dsp:nvSpPr>
      <dsp:spPr>
        <a:xfrm>
          <a:off x="0" y="67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de vida, </a:t>
          </a:r>
          <a:endParaRPr lang="en-US" sz="2800" kern="1200"/>
        </a:p>
      </dsp:txBody>
      <dsp:txXfrm>
        <a:off x="0" y="675"/>
        <a:ext cx="6900512" cy="614976"/>
      </dsp:txXfrm>
    </dsp:sp>
    <dsp:sp modelId="{19BF4C45-75EC-E149-9486-394513187AC8}">
      <dsp:nvSpPr>
        <dsp:cNvPr id="0" name=""/>
        <dsp:cNvSpPr/>
      </dsp:nvSpPr>
      <dsp:spPr>
        <a:xfrm>
          <a:off x="0" y="61565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FFD80-293F-8E43-81FF-72097DC8EC2A}">
      <dsp:nvSpPr>
        <dsp:cNvPr id="0" name=""/>
        <dsp:cNvSpPr/>
      </dsp:nvSpPr>
      <dsp:spPr>
        <a:xfrm>
          <a:off x="0" y="61565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funeral, </a:t>
          </a:r>
          <a:endParaRPr lang="en-US" sz="2800" kern="1200"/>
        </a:p>
      </dsp:txBody>
      <dsp:txXfrm>
        <a:off x="0" y="615652"/>
        <a:ext cx="6900512" cy="614976"/>
      </dsp:txXfrm>
    </dsp:sp>
    <dsp:sp modelId="{1CC7CCE0-F557-6146-B1F3-680F6DC2D2D5}">
      <dsp:nvSpPr>
        <dsp:cNvPr id="0" name=""/>
        <dsp:cNvSpPr/>
      </dsp:nvSpPr>
      <dsp:spPr>
        <a:xfrm>
          <a:off x="0" y="12306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7DD52-387C-034A-859F-296E08071683}">
      <dsp:nvSpPr>
        <dsp:cNvPr id="0" name=""/>
        <dsp:cNvSpPr/>
      </dsp:nvSpPr>
      <dsp:spPr>
        <a:xfrm>
          <a:off x="0" y="123062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de acidentes pessoais, </a:t>
          </a:r>
          <a:endParaRPr lang="en-US" sz="2800" kern="1200"/>
        </a:p>
      </dsp:txBody>
      <dsp:txXfrm>
        <a:off x="0" y="1230628"/>
        <a:ext cx="6900512" cy="614976"/>
      </dsp:txXfrm>
    </dsp:sp>
    <dsp:sp modelId="{52235B04-468C-3845-AD57-346878163631}">
      <dsp:nvSpPr>
        <dsp:cNvPr id="0" name=""/>
        <dsp:cNvSpPr/>
      </dsp:nvSpPr>
      <dsp:spPr>
        <a:xfrm>
          <a:off x="0" y="18456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14CD5-E92C-BB41-B9DF-ADF65FAD8E32}">
      <dsp:nvSpPr>
        <dsp:cNvPr id="0" name=""/>
        <dsp:cNvSpPr/>
      </dsp:nvSpPr>
      <dsp:spPr>
        <a:xfrm>
          <a:off x="0" y="184560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educacional, </a:t>
          </a:r>
          <a:endParaRPr lang="en-US" sz="2800" kern="1200"/>
        </a:p>
      </dsp:txBody>
      <dsp:txXfrm>
        <a:off x="0" y="1845605"/>
        <a:ext cx="6900512" cy="614976"/>
      </dsp:txXfrm>
    </dsp:sp>
    <dsp:sp modelId="{D2F489A6-228E-FA40-AC00-F54FC601A636}">
      <dsp:nvSpPr>
        <dsp:cNvPr id="0" name=""/>
        <dsp:cNvSpPr/>
      </dsp:nvSpPr>
      <dsp:spPr>
        <a:xfrm>
          <a:off x="0" y="246058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C90C2-D003-514B-B216-6592BCB9D293}">
      <dsp:nvSpPr>
        <dsp:cNvPr id="0" name=""/>
        <dsp:cNvSpPr/>
      </dsp:nvSpPr>
      <dsp:spPr>
        <a:xfrm>
          <a:off x="0" y="246058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viagem, </a:t>
          </a:r>
          <a:endParaRPr lang="en-US" sz="2800" kern="1200"/>
        </a:p>
      </dsp:txBody>
      <dsp:txXfrm>
        <a:off x="0" y="2460582"/>
        <a:ext cx="6900512" cy="614976"/>
      </dsp:txXfrm>
    </dsp:sp>
    <dsp:sp modelId="{7F2C2F5A-54F7-0F49-BEDB-D2C37A61AA9C}">
      <dsp:nvSpPr>
        <dsp:cNvPr id="0" name=""/>
        <dsp:cNvSpPr/>
      </dsp:nvSpPr>
      <dsp:spPr>
        <a:xfrm>
          <a:off x="0" y="307555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47CB3-D514-F340-87BC-BBDC18CECDF0}">
      <dsp:nvSpPr>
        <dsp:cNvPr id="0" name=""/>
        <dsp:cNvSpPr/>
      </dsp:nvSpPr>
      <dsp:spPr>
        <a:xfrm>
          <a:off x="0" y="307555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prestamista, </a:t>
          </a:r>
          <a:endParaRPr lang="en-US" sz="2800" kern="1200"/>
        </a:p>
      </dsp:txBody>
      <dsp:txXfrm>
        <a:off x="0" y="3075558"/>
        <a:ext cx="6900512" cy="614976"/>
      </dsp:txXfrm>
    </dsp:sp>
    <dsp:sp modelId="{8491D425-2A79-E149-93CF-77E5F936DB54}">
      <dsp:nvSpPr>
        <dsp:cNvPr id="0" name=""/>
        <dsp:cNvSpPr/>
      </dsp:nvSpPr>
      <dsp:spPr>
        <a:xfrm>
          <a:off x="0" y="36905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1CB04-1586-D74A-B164-E29DCC336157}">
      <dsp:nvSpPr>
        <dsp:cNvPr id="0" name=""/>
        <dsp:cNvSpPr/>
      </dsp:nvSpPr>
      <dsp:spPr>
        <a:xfrm>
          <a:off x="0" y="3690535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de diária por internação hospitalar, </a:t>
          </a:r>
          <a:endParaRPr lang="en-US" sz="2800" kern="1200"/>
        </a:p>
      </dsp:txBody>
      <dsp:txXfrm>
        <a:off x="0" y="3690535"/>
        <a:ext cx="6900512" cy="614976"/>
      </dsp:txXfrm>
    </dsp:sp>
    <dsp:sp modelId="{080F8EDF-6FA4-B942-8FAB-AF13ECAEE476}">
      <dsp:nvSpPr>
        <dsp:cNvPr id="0" name=""/>
        <dsp:cNvSpPr/>
      </dsp:nvSpPr>
      <dsp:spPr>
        <a:xfrm>
          <a:off x="0" y="43055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EE084-6CAB-9543-A90C-A0F65E60265A}">
      <dsp:nvSpPr>
        <dsp:cNvPr id="0" name=""/>
        <dsp:cNvSpPr/>
      </dsp:nvSpPr>
      <dsp:spPr>
        <a:xfrm>
          <a:off x="0" y="4305512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desemprego (perda de renda), </a:t>
          </a:r>
          <a:endParaRPr lang="en-US" sz="2800" kern="1200"/>
        </a:p>
      </dsp:txBody>
      <dsp:txXfrm>
        <a:off x="0" y="4305512"/>
        <a:ext cx="6900512" cy="614976"/>
      </dsp:txXfrm>
    </dsp:sp>
    <dsp:sp modelId="{E78694CE-5E64-7F42-8FC9-95AA837DD9F5}">
      <dsp:nvSpPr>
        <dsp:cNvPr id="0" name=""/>
        <dsp:cNvSpPr/>
      </dsp:nvSpPr>
      <dsp:spPr>
        <a:xfrm>
          <a:off x="0" y="492048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1688F-7678-0A48-B2B5-647FAEB05BBC}">
      <dsp:nvSpPr>
        <dsp:cNvPr id="0" name=""/>
        <dsp:cNvSpPr/>
      </dsp:nvSpPr>
      <dsp:spPr>
        <a:xfrm>
          <a:off x="0" y="4920488"/>
          <a:ext cx="6900512" cy="614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seguro de diária de incapacidade temporária</a:t>
          </a:r>
          <a:endParaRPr lang="en-US" sz="2800" kern="1200"/>
        </a:p>
      </dsp:txBody>
      <dsp:txXfrm>
        <a:off x="0" y="4920488"/>
        <a:ext cx="6900512" cy="61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907C3-1B14-A34E-8F38-739616639577}">
      <dsp:nvSpPr>
        <dsp:cNvPr id="0" name=""/>
        <dsp:cNvSpPr/>
      </dsp:nvSpPr>
      <dsp:spPr>
        <a:xfrm>
          <a:off x="0" y="169793"/>
          <a:ext cx="6263640" cy="824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Art. 789 do Código Civil: Nos seguros de pessoas, o capital segurado é livremente estipulado pelo proponente, que pode contratar mais de um seguro sobre o mesmo interesse, com o mesmo ou diversos seguradores.</a:t>
          </a:r>
          <a:endParaRPr lang="en-US" sz="1500" kern="1200" dirty="0"/>
        </a:p>
      </dsp:txBody>
      <dsp:txXfrm>
        <a:off x="40266" y="210059"/>
        <a:ext cx="6183108" cy="744318"/>
      </dsp:txXfrm>
    </dsp:sp>
    <dsp:sp modelId="{D6053C82-3088-104B-A573-A60741943AC9}">
      <dsp:nvSpPr>
        <dsp:cNvPr id="0" name=""/>
        <dsp:cNvSpPr/>
      </dsp:nvSpPr>
      <dsp:spPr>
        <a:xfrm>
          <a:off x="0" y="1037843"/>
          <a:ext cx="6263640" cy="82485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Art. 795. É nula, no seguro de pessoa, qualquer transação para pagamento reduzido do capital segurado.</a:t>
          </a:r>
          <a:endParaRPr lang="en-US" sz="1500" kern="1200"/>
        </a:p>
      </dsp:txBody>
      <dsp:txXfrm>
        <a:off x="40266" y="1078109"/>
        <a:ext cx="6183108" cy="744318"/>
      </dsp:txXfrm>
    </dsp:sp>
    <dsp:sp modelId="{FA1A89BD-7A0B-8F45-94C7-686B99EF5E3C}">
      <dsp:nvSpPr>
        <dsp:cNvPr id="0" name=""/>
        <dsp:cNvSpPr/>
      </dsp:nvSpPr>
      <dsp:spPr>
        <a:xfrm>
          <a:off x="0" y="1905893"/>
          <a:ext cx="6263640" cy="82485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Por ser livre o valor segurado, não há tampouco restrição à contratação de mais de um seguro sobre o mesmo interesse.</a:t>
          </a:r>
        </a:p>
      </dsp:txBody>
      <dsp:txXfrm>
        <a:off x="40266" y="1946159"/>
        <a:ext cx="6183108" cy="744318"/>
      </dsp:txXfrm>
    </dsp:sp>
    <dsp:sp modelId="{672967B8-FA75-3742-A909-9A052744F28C}">
      <dsp:nvSpPr>
        <dsp:cNvPr id="0" name=""/>
        <dsp:cNvSpPr/>
      </dsp:nvSpPr>
      <dsp:spPr>
        <a:xfrm>
          <a:off x="0" y="2773943"/>
          <a:ext cx="6263640" cy="82485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 err="1"/>
            <a:t>Tambem</a:t>
          </a:r>
          <a:r>
            <a:rPr lang="pt-BR" sz="1500" kern="1200" dirty="0"/>
            <a:t> não se admite no seguro de pessoas rateio.</a:t>
          </a:r>
        </a:p>
      </dsp:txBody>
      <dsp:txXfrm>
        <a:off x="40266" y="2814209"/>
        <a:ext cx="6183108" cy="744318"/>
      </dsp:txXfrm>
    </dsp:sp>
    <dsp:sp modelId="{35D13A79-99E3-804E-AB3E-7D2C5BB6C0FE}">
      <dsp:nvSpPr>
        <dsp:cNvPr id="0" name=""/>
        <dsp:cNvSpPr/>
      </dsp:nvSpPr>
      <dsp:spPr>
        <a:xfrm>
          <a:off x="0" y="3641994"/>
          <a:ext cx="6263640" cy="82485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No seguro de vida não é necessário provar o dano: o segurado arbitra o valor, segundo sua conveniência e interesse.</a:t>
          </a:r>
          <a:endParaRPr lang="en-US" sz="1500" kern="1200"/>
        </a:p>
      </dsp:txBody>
      <dsp:txXfrm>
        <a:off x="40266" y="3682260"/>
        <a:ext cx="6183108" cy="744318"/>
      </dsp:txXfrm>
    </dsp:sp>
    <dsp:sp modelId="{5E7F040E-D894-5B40-BF49-BE5E5082B0A8}">
      <dsp:nvSpPr>
        <dsp:cNvPr id="0" name=""/>
        <dsp:cNvSpPr/>
      </dsp:nvSpPr>
      <dsp:spPr>
        <a:xfrm>
          <a:off x="0" y="4510044"/>
          <a:ext cx="6263640" cy="8248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No seguro de acidentes pessoais, segurado também arbitra o montante, mas isso não pagamento efetivo dependerá da  gravidade da lesão sofrida.</a:t>
          </a:r>
          <a:endParaRPr lang="en-US" sz="1500" kern="1200"/>
        </a:p>
      </dsp:txBody>
      <dsp:txXfrm>
        <a:off x="40266" y="4550310"/>
        <a:ext cx="6183108" cy="744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D564B-7A21-C241-9844-0BD4FA89EE8D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CEA2-8C96-8442-A6EE-BEE46CA7968C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No seguro de vida, basta a certidão de óbito, mas segurador pode comprovar excludente, como a grave doença preexistente omitida de má fé</a:t>
          </a:r>
          <a:endParaRPr lang="en-US" sz="3000" kern="1200"/>
        </a:p>
      </dsp:txBody>
      <dsp:txXfrm>
        <a:off x="0" y="0"/>
        <a:ext cx="6263640" cy="2752343"/>
      </dsp:txXfrm>
    </dsp:sp>
    <dsp:sp modelId="{6F25B7CF-7368-2243-AF45-BDA1C2CD035B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9F8D5-5FFD-B149-A46C-4835AC148111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No seguro de acidentes, não basta provar a morte, sendo necessário demonstrar que decorreu de risco coberto pelo contrato, o que, em geral, faz-se por laudos periciais públicos (exemplo, inquérito policial).</a:t>
          </a:r>
          <a:endParaRPr lang="en-US" sz="3000" kern="1200"/>
        </a:p>
      </dsp:txBody>
      <dsp:txXfrm>
        <a:off x="0" y="2752343"/>
        <a:ext cx="6263640" cy="2752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09A80-1079-B445-999C-6202FFE027F3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44F72-D981-5E4F-B0F5-EE4980E920DD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 dirty="0"/>
            <a:t>Art. 790. No seguro sobre a vida de outros, o proponente é obrigado a declarar, sob pena de falsidade, o seu interesse pela preservação da vida do segurado.</a:t>
          </a:r>
          <a:endParaRPr lang="en-US" sz="2100" i="1" kern="1200" dirty="0"/>
        </a:p>
      </dsp:txBody>
      <dsp:txXfrm>
        <a:off x="0" y="0"/>
        <a:ext cx="6263640" cy="1376171"/>
      </dsp:txXfrm>
    </dsp:sp>
    <dsp:sp modelId="{7F07CB11-6C9D-1441-966A-4101626ED4AE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01ED9-A55D-2248-86BC-2520E0729595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 dirty="0"/>
            <a:t>Parágrafo único. Até prova em contrário, presume-se o interesse, quando o segurado é cônjuge, ascendente ou descendente do proponente.</a:t>
          </a:r>
          <a:endParaRPr lang="en-US" sz="2100" i="1" kern="1200" dirty="0"/>
        </a:p>
      </dsp:txBody>
      <dsp:txXfrm>
        <a:off x="0" y="1376171"/>
        <a:ext cx="6263640" cy="1376171"/>
      </dsp:txXfrm>
    </dsp:sp>
    <dsp:sp modelId="{15E25E96-8912-DE4D-91AE-1CD007EDB1EB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E0EA0-F9D1-C747-88C2-5BEC7ACC618C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Alguns países, como a Itália, chegam a exigir que a pessoa cuja vida se vai segurar dê seu consentimento.</a:t>
          </a:r>
        </a:p>
      </dsp:txBody>
      <dsp:txXfrm>
        <a:off x="0" y="2752343"/>
        <a:ext cx="6263640" cy="1376171"/>
      </dsp:txXfrm>
    </dsp:sp>
    <dsp:sp modelId="{E6C362ED-8A4E-D547-B5C8-C1B35F3F13F2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4E0AC-4343-4942-860F-860307B7B58C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Interesse não pode ser meramente afetivo – como uma amizade. Tem de haver vínculo de parentesco ou dependência econômica.</a:t>
          </a:r>
        </a:p>
      </dsp:txBody>
      <dsp:txXfrm>
        <a:off x="0" y="4128515"/>
        <a:ext cx="6263640" cy="1376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A4D9C-44C5-374D-83D2-10A7BCA878AF}">
      <dsp:nvSpPr>
        <dsp:cNvPr id="0" name=""/>
        <dsp:cNvSpPr/>
      </dsp:nvSpPr>
      <dsp:spPr>
        <a:xfrm>
          <a:off x="0" y="291964"/>
          <a:ext cx="6666833" cy="9348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Contrato complexo, que envolve também uma operação de capitalização, ao permitir resgate após certo decurso de prazo. Há contratação em geral simultânea do seguro de vida e por sobrevivência</a:t>
          </a:r>
          <a:endParaRPr lang="en-US" sz="1700" kern="1200" dirty="0"/>
        </a:p>
      </dsp:txBody>
      <dsp:txXfrm>
        <a:off x="45635" y="337599"/>
        <a:ext cx="6575563" cy="843560"/>
      </dsp:txXfrm>
    </dsp:sp>
    <dsp:sp modelId="{B03EB7FC-36E1-BD48-B595-786FA4A4E4D6}">
      <dsp:nvSpPr>
        <dsp:cNvPr id="0" name=""/>
        <dsp:cNvSpPr/>
      </dsp:nvSpPr>
      <dsp:spPr>
        <a:xfrm>
          <a:off x="0" y="1275754"/>
          <a:ext cx="6666833" cy="93483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No seguro de vida, o risco coberto é a morte no período de vigência da apólice. No seguro com cláusula de sobrevivência, o risco coberto é a vida (e a necessidade de amparo financeiro na velhice).</a:t>
          </a:r>
        </a:p>
      </dsp:txBody>
      <dsp:txXfrm>
        <a:off x="45635" y="1321389"/>
        <a:ext cx="6575563" cy="843560"/>
      </dsp:txXfrm>
    </dsp:sp>
    <dsp:sp modelId="{C51840A4-1E23-3F4B-A308-6C80DDBE9101}">
      <dsp:nvSpPr>
        <dsp:cNvPr id="0" name=""/>
        <dsp:cNvSpPr/>
      </dsp:nvSpPr>
      <dsp:spPr>
        <a:xfrm>
          <a:off x="0" y="2259545"/>
          <a:ext cx="6666833" cy="93483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Mais do que uma função de cobertura de risco, tem uma característica de investimento de longo prazo.</a:t>
          </a:r>
        </a:p>
      </dsp:txBody>
      <dsp:txXfrm>
        <a:off x="45635" y="2305180"/>
        <a:ext cx="6575563" cy="843560"/>
      </dsp:txXfrm>
    </dsp:sp>
    <dsp:sp modelId="{6403B62E-035E-0447-8F56-45EBF4C7FBFD}">
      <dsp:nvSpPr>
        <dsp:cNvPr id="0" name=""/>
        <dsp:cNvSpPr/>
      </dsp:nvSpPr>
      <dsp:spPr>
        <a:xfrm>
          <a:off x="0" y="3243335"/>
          <a:ext cx="6666833" cy="93483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Cláusulas pertinentes a cada aspecto da operação interpretadas segundo seu regime próprio</a:t>
          </a:r>
          <a:endParaRPr lang="en-US" sz="1700" kern="1200"/>
        </a:p>
      </dsp:txBody>
      <dsp:txXfrm>
        <a:off x="45635" y="3288970"/>
        <a:ext cx="6575563" cy="843560"/>
      </dsp:txXfrm>
    </dsp:sp>
    <dsp:sp modelId="{9BB4ECA6-EDE0-5144-9339-380A6829B372}">
      <dsp:nvSpPr>
        <dsp:cNvPr id="0" name=""/>
        <dsp:cNvSpPr/>
      </dsp:nvSpPr>
      <dsp:spPr>
        <a:xfrm>
          <a:off x="0" y="4227125"/>
          <a:ext cx="6666833" cy="93483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Nos seguros por sobrevivência, as informações sobre saúde não são relevantes, como no seguro em que se cobre a morte.</a:t>
          </a:r>
        </a:p>
      </dsp:txBody>
      <dsp:txXfrm>
        <a:off x="45635" y="4272760"/>
        <a:ext cx="6575563" cy="843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CE8D7-2D41-0B41-B418-C5D1BAE683F5}">
      <dsp:nvSpPr>
        <dsp:cNvPr id="0" name=""/>
        <dsp:cNvSpPr/>
      </dsp:nvSpPr>
      <dsp:spPr>
        <a:xfrm>
          <a:off x="0" y="59959"/>
          <a:ext cx="988978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Art. 801. O seguro de pessoas pode ser estipulado por pessoa natural ou jurídica em proveito de grupo que a ela, de qualquer modo, se vincule.</a:t>
          </a:r>
          <a:endParaRPr lang="en-US" sz="1800" kern="1200"/>
        </a:p>
      </dsp:txBody>
      <dsp:txXfrm>
        <a:off x="34954" y="94913"/>
        <a:ext cx="9819881" cy="646132"/>
      </dsp:txXfrm>
    </dsp:sp>
    <dsp:sp modelId="{31768000-FBB9-1A42-A40B-DC7D14977274}">
      <dsp:nvSpPr>
        <dsp:cNvPr id="0" name=""/>
        <dsp:cNvSpPr/>
      </dsp:nvSpPr>
      <dsp:spPr>
        <a:xfrm>
          <a:off x="0" y="827839"/>
          <a:ext cx="988978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§ 1 </a:t>
          </a:r>
          <a:r>
            <a:rPr lang="pt-BR" sz="1800" u="sng" kern="1200" baseline="30000"/>
            <a:t>o </a:t>
          </a:r>
          <a:r>
            <a:rPr lang="pt-BR" sz="1800" kern="1200"/>
            <a:t>O estipulante não representa o segurador perante o grupo segurado, e é </a:t>
          </a:r>
          <a:r>
            <a:rPr lang="pt-BR" sz="1800" b="1" kern="1200"/>
            <a:t>o único responsável, para com o segurador, pelo cumprimento de todas as obrigações contratuais.</a:t>
          </a:r>
          <a:endParaRPr lang="en-US" sz="1800" kern="1200"/>
        </a:p>
      </dsp:txBody>
      <dsp:txXfrm>
        <a:off x="34954" y="862793"/>
        <a:ext cx="9819881" cy="646132"/>
      </dsp:txXfrm>
    </dsp:sp>
    <dsp:sp modelId="{965423D4-F55D-DE45-9EA4-71C7E8BD3D6C}">
      <dsp:nvSpPr>
        <dsp:cNvPr id="0" name=""/>
        <dsp:cNvSpPr/>
      </dsp:nvSpPr>
      <dsp:spPr>
        <a:xfrm>
          <a:off x="0" y="1595719"/>
          <a:ext cx="988978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§ 2 </a:t>
          </a:r>
          <a:r>
            <a:rPr lang="pt-BR" sz="1800" u="sng" kern="1200" baseline="30000"/>
            <a:t>o </a:t>
          </a:r>
          <a:r>
            <a:rPr lang="pt-BR" sz="1800" kern="1200"/>
            <a:t>A modificação da apólice em vigor dependerá da anuência expressa de segurados que representem três quartos do grupo.</a:t>
          </a:r>
          <a:endParaRPr lang="en-US" sz="1800" kern="1200"/>
        </a:p>
      </dsp:txBody>
      <dsp:txXfrm>
        <a:off x="34954" y="1630673"/>
        <a:ext cx="9819881" cy="646132"/>
      </dsp:txXfrm>
    </dsp:sp>
    <dsp:sp modelId="{F6706504-0FD1-7C47-89E2-2AFDC1A96A8A}">
      <dsp:nvSpPr>
        <dsp:cNvPr id="0" name=""/>
        <dsp:cNvSpPr/>
      </dsp:nvSpPr>
      <dsp:spPr>
        <a:xfrm>
          <a:off x="0" y="2349310"/>
          <a:ext cx="988978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seguro em grupo surge no começo do Século XX nos EUA e Europa.</a:t>
          </a:r>
        </a:p>
      </dsp:txBody>
      <dsp:txXfrm>
        <a:off x="34954" y="2384264"/>
        <a:ext cx="9819881" cy="646132"/>
      </dsp:txXfrm>
    </dsp:sp>
    <dsp:sp modelId="{B4C8BA53-62A8-0240-B41A-E43535A7BB56}">
      <dsp:nvSpPr>
        <dsp:cNvPr id="0" name=""/>
        <dsp:cNvSpPr/>
      </dsp:nvSpPr>
      <dsp:spPr>
        <a:xfrm>
          <a:off x="0" y="3131479"/>
          <a:ext cx="9889789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 estipulante responde perante o beneficiário pelos seus próprios atos que o prejudicarem</a:t>
          </a:r>
          <a:endParaRPr lang="en-US" sz="1800" kern="1200"/>
        </a:p>
      </dsp:txBody>
      <dsp:txXfrm>
        <a:off x="34954" y="3166433"/>
        <a:ext cx="9819881" cy="646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1C98-E8AC-854F-A367-A51D9CE8933C}">
      <dsp:nvSpPr>
        <dsp:cNvPr id="0" name=""/>
        <dsp:cNvSpPr/>
      </dsp:nvSpPr>
      <dsp:spPr>
        <a:xfrm>
          <a:off x="0" y="10970"/>
          <a:ext cx="6263640" cy="18026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Contrato coletivo que nasce do CONTRATO-MESTRE entre o estipulante e o segurador.</a:t>
          </a:r>
          <a:endParaRPr lang="en-US" sz="1300" kern="1200"/>
        </a:p>
      </dsp:txBody>
      <dsp:txXfrm>
        <a:off x="87997" y="98967"/>
        <a:ext cx="6087646" cy="1626628"/>
      </dsp:txXfrm>
    </dsp:sp>
    <dsp:sp modelId="{1820F81F-9260-5E4A-A3D0-E179F8022BF8}">
      <dsp:nvSpPr>
        <dsp:cNvPr id="0" name=""/>
        <dsp:cNvSpPr/>
      </dsp:nvSpPr>
      <dsp:spPr>
        <a:xfrm>
          <a:off x="0" y="1851032"/>
          <a:ext cx="6263640" cy="180262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Controvérsia sobre o Prazo prescricional da ação do beneficiário contra a seguradora, nos seguros de vida em grupo. Há alguns precedentes ficando em 3 anos, e não de 1 (artigo 206, parágrafo 3, IX, Código Civil)</a:t>
          </a:r>
          <a:endParaRPr lang="en-US" sz="1300" kern="1200" dirty="0"/>
        </a:p>
      </dsp:txBody>
      <dsp:txXfrm>
        <a:off x="87997" y="1939029"/>
        <a:ext cx="6087646" cy="1626628"/>
      </dsp:txXfrm>
    </dsp:sp>
    <dsp:sp modelId="{0AA561A5-1101-9D44-B978-6ECEC3F27374}">
      <dsp:nvSpPr>
        <dsp:cNvPr id="0" name=""/>
        <dsp:cNvSpPr/>
      </dsp:nvSpPr>
      <dsp:spPr>
        <a:xfrm>
          <a:off x="0" y="3691095"/>
          <a:ext cx="6263640" cy="180262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/>
            <a:t>Mas a </a:t>
          </a:r>
          <a:r>
            <a:rPr lang="pt-BR" sz="1300" b="0" i="0" kern="1200" dirty="0" err="1"/>
            <a:t>jurisprudencia</a:t>
          </a:r>
          <a:r>
            <a:rPr lang="pt-BR" sz="1300" b="0" i="0" kern="1200" dirty="0"/>
            <a:t> que prevalece no STJ fixa o prazo prescricional quando o beneficiário não é o segurado em dez anos 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/>
            <a:t>¨Esta Corte tem entendimento de que, no caso de terceiro  de contrato de  de  em grupo, o prazo para propositura da ação indenizatória é dez anos, quando o sinistro ocorra já na vigência do </a:t>
          </a:r>
          <a:r>
            <a:rPr lang="pt-BR" sz="1300" b="0" i="0" u="none" kern="1200" dirty="0"/>
            <a:t>Código Civil</a:t>
          </a:r>
          <a:r>
            <a:rPr lang="pt-BR" sz="1300" b="0" i="0" kern="1200" dirty="0"/>
            <a:t> de 2002, o que é o caso dos autos. 3. Irrelevante a aplicação da Súmula nº 229/STJ à presente discussão. (...) 4. Agravo regimental desprovido".</a:t>
          </a:r>
          <a:br>
            <a:rPr lang="pt-BR" sz="1300" kern="1200" dirty="0"/>
          </a:br>
          <a:r>
            <a:rPr lang="pt-BR" sz="1300" b="0" i="0" kern="1200" dirty="0"/>
            <a:t>(STJ-3ª T. </a:t>
          </a:r>
          <a:r>
            <a:rPr lang="pt-BR" sz="1300" b="0" i="0" kern="1200" dirty="0" err="1"/>
            <a:t>AgRg</a:t>
          </a:r>
          <a:r>
            <a:rPr lang="pt-BR" sz="1300" b="0" i="0" kern="1200" dirty="0"/>
            <a:t> no Ag 1179150/RJ Rel. Min. Vasco Della </a:t>
          </a:r>
          <a:r>
            <a:rPr lang="pt-BR" sz="1300" b="0" i="0" kern="1200" dirty="0" err="1"/>
            <a:t>Giustina</a:t>
          </a:r>
          <a:r>
            <a:rPr lang="pt-BR" sz="1300" b="0" i="0" kern="1200" dirty="0"/>
            <a:t> j.02/09/2010 </a:t>
          </a:r>
          <a:r>
            <a:rPr lang="pt-BR" sz="1300" b="0" i="0" kern="1200" dirty="0" err="1"/>
            <a:t>DJe</a:t>
          </a:r>
          <a:r>
            <a:rPr lang="pt-BR" sz="1300" b="0" i="0" kern="1200" dirty="0"/>
            <a:t> 13/09/2010)</a:t>
          </a:r>
          <a:endParaRPr lang="pt-BR" sz="1300" kern="1200" dirty="0"/>
        </a:p>
      </dsp:txBody>
      <dsp:txXfrm>
        <a:off x="87997" y="3779092"/>
        <a:ext cx="6087646" cy="1626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BDB4A-00F6-B34A-A241-A5BC22A4E889}">
      <dsp:nvSpPr>
        <dsp:cNvPr id="0" name=""/>
        <dsp:cNvSpPr/>
      </dsp:nvSpPr>
      <dsp:spPr>
        <a:xfrm>
          <a:off x="0" y="58373"/>
          <a:ext cx="6263640" cy="2640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Informação falsa sobre doença preexistente só afasta cobertura se foi determinante para o sinistro (Resp 211.608)</a:t>
          </a:r>
          <a:endParaRPr lang="en-US" sz="3700" kern="1200"/>
        </a:p>
      </dsp:txBody>
      <dsp:txXfrm>
        <a:off x="128908" y="187281"/>
        <a:ext cx="6005824" cy="2382874"/>
      </dsp:txXfrm>
    </dsp:sp>
    <dsp:sp modelId="{B68F7447-2EB1-F24D-8B1D-FDA43BDD48DF}">
      <dsp:nvSpPr>
        <dsp:cNvPr id="0" name=""/>
        <dsp:cNvSpPr/>
      </dsp:nvSpPr>
      <dsp:spPr>
        <a:xfrm>
          <a:off x="0" y="2805623"/>
          <a:ext cx="6263640" cy="26406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Informação falsa sobre internação nos últimos 3 anos afasta cobertura (Resp 72.318)</a:t>
          </a:r>
          <a:endParaRPr lang="en-US" sz="3700" kern="1200"/>
        </a:p>
      </dsp:txBody>
      <dsp:txXfrm>
        <a:off x="128908" y="2934531"/>
        <a:ext cx="6005824" cy="238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055BD-062D-5E4F-A82C-E314BBE1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072E4-AC56-9E47-A84D-5F7801A24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2BD160-DF43-684B-AC6D-43BABB62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8D8F2B-EF83-F947-85D0-E92F2429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282421-51C9-F843-91F6-67497403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2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906CA-739B-4E46-BDF4-B3248CDA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C4EA0C-AF7D-2B41-A7BD-80659DF51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5F06D5-D52E-ED46-9E32-74D2F690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9957ED-1B02-2449-B9CE-E2102C89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B7665-4F82-584B-827B-25DCD21B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50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E6231E-9A5C-DC43-A5E7-D86C77B2F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DF3BE-EB65-AA40-953A-4E44CDF5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4E08B-DC33-194D-83C4-9394F217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5081FF-8786-0546-BC8E-DD999213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395700-E1E1-1641-ACD1-BFE25D62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9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22B27-4BC4-7947-94D4-44A00E93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1663E6-5AE2-334D-B0CC-FA3F1E7E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846CBE-378D-D042-ABDE-CDD12A2C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8A9D4E-F1FC-A34D-ADE1-10B2607B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39B49C-2533-2C4C-83B7-5E0AA1E6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09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84D3D-7F78-F341-911E-C52366D3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967BED-49D5-1340-9897-2E45DBB6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A5596-B47B-C840-9ADB-52C87D6D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12E434-F02C-7348-A9E9-3AFAAB81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9EE30-5BD3-F940-86F9-CFD516AF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7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928C-1812-554B-8467-E8DD4331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D67ED-752F-734C-B248-92B0D7E2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B5CD4D-91B6-DF49-865F-BD32F034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B8C4DE-5B40-DD4C-98A7-6F649BBF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88193D-A8E7-3A4B-A06E-8D226BB1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795305-1E59-F94C-95AE-C5A28C8A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5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1CF5-14BD-A540-8EC2-643C94EB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AF66B7-D5E9-E742-A148-80905605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B2F3F8-5FC7-EC49-B5AC-1ED8D3AD3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7BD564-422E-0649-855C-A17BEC434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B2A3E9-EE1E-204E-9D7A-4C96E3471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8489A0-08A3-7247-9D68-AFB55309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549EB3-B342-994D-8770-ED37008B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DCCB40-2361-EF49-B69A-09885432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0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D27FF-3200-2741-A365-905F7776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8D1126-72E4-AA4D-9A79-378B5BEC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0977C9-A86B-8E4E-874F-F24B1875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B80BCF-ADD1-BE4D-8A05-8061D0C2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26FB02E-9EE3-5D49-AF47-6FF104E0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FAFECE-5AC9-7044-914B-FED9670A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9D681D-A2D7-EA4C-AB76-167BDBF8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11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D1F2D-024F-1A47-A0E1-E35164C9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11727E-BC34-7C4E-B319-365A25EF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1CF70F-A5E0-C944-8388-7D0DE23F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9BDF6B-7129-8B42-BC78-FEE6D695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11B1B-81C0-8B48-A638-D3E47FCE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47B385-6598-F244-B601-7F97DB2E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21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60BB1-6318-574D-A857-32CCE17A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953CB6-FFDF-2245-8CF7-09C77C7B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5086CA-E3E2-D64B-AAA8-16DFF850A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26E258-9034-D048-BEB5-441AA56C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A8FC0E-748C-AE4D-ADAF-69646E27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C6331A-4FEC-8A4C-9DA7-D893FA71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50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93678B-86F4-EC4F-B9AD-613DE599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ED3A8A-F8B4-9142-B2AF-351E296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EF1B42-5870-034C-AA8C-B54C8783D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CCF7-F1F6-EB42-962A-0B0977698BCF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50EDD-817A-5E41-BC67-F6F924A7B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305E5C-C1A0-F147-B942-A940DA60F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579F-F130-4D46-9918-C012F39A9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j-sp.jusbrasil.com.br/jurisprudencia/1114276267/apelacao-civel-ac-10449055620188260224-sp-1044905-562018826022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20AE8A-D66E-C241-AFCF-F70A47D4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pt-BR" sz="4800">
                <a:solidFill>
                  <a:srgbClr val="FFFFFF"/>
                </a:solidFill>
              </a:rPr>
              <a:t>Seguros de Pessoas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815AF6-4408-CB45-BE18-06AA25F0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pt-BR"/>
          </a:p>
          <a:p>
            <a:pPr algn="l"/>
            <a:r>
              <a:rPr lang="pt-BR" dirty="0"/>
              <a:t>Professor Doutor Ruy Pereira Camilo Junior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6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94945-C416-0248-BB52-2EB11E4E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chemeClr val="bg1"/>
                </a:solidFill>
              </a:rPr>
              <a:t>O interesse no seguro de vida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821D0E9-1753-453F-B7C9-38BE3656D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7110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12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2872D-211F-F948-A58E-16E96123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empregador pode contratar seguro de vida de seus empregados em seu favor?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B6D819-80A3-B34F-9704-DEED02BCD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Por vezes, busca-se ressarcir o custo de treinamento.</a:t>
            </a:r>
          </a:p>
          <a:p>
            <a:r>
              <a:rPr lang="pt-BR" dirty="0"/>
              <a:t>TJRS, em um caso, mandou pagar para os herdeiros do falecido, e não para a empresa, alegando falta de interesse (IE 70023505878).Também há precedente do TJSP.</a:t>
            </a:r>
          </a:p>
          <a:p>
            <a:r>
              <a:rPr lang="pt-BR" dirty="0"/>
              <a:t>Nos Estados Unidos, admite-se a Corporate </a:t>
            </a:r>
            <a:r>
              <a:rPr lang="pt-BR" dirty="0" err="1"/>
              <a:t>Owned</a:t>
            </a:r>
            <a:r>
              <a:rPr lang="pt-BR" dirty="0"/>
              <a:t> Life </a:t>
            </a:r>
            <a:r>
              <a:rPr lang="pt-BR" dirty="0" err="1"/>
              <a:t>Insurance</a:t>
            </a:r>
            <a:r>
              <a:rPr lang="pt-BR" dirty="0"/>
              <a:t> quando o empregador for essencial (Key </a:t>
            </a:r>
            <a:r>
              <a:rPr lang="pt-BR" dirty="0" err="1"/>
              <a:t>person</a:t>
            </a:r>
            <a:r>
              <a:rPr lang="pt-BR" dirty="0"/>
              <a:t>) para a empresa, ou difícil de substituir. Também se admite se a empresa tiver que recomprar </a:t>
            </a:r>
            <a:r>
              <a:rPr lang="pt-BR" dirty="0" err="1"/>
              <a:t>acoes</a:t>
            </a:r>
            <a:r>
              <a:rPr lang="pt-BR" dirty="0"/>
              <a:t> do empregado em sua morte.</a:t>
            </a:r>
          </a:p>
        </p:txBody>
      </p:sp>
    </p:spTree>
    <p:extLst>
      <p:ext uri="{BB962C8B-B14F-4D97-AF65-F5344CB8AC3E}">
        <p14:creationId xmlns:p14="http://schemas.microsoft.com/office/powerpoint/2010/main" val="359980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DDF505-5C96-044B-9412-9FB6919A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Companheira como beneficiária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5CF19C-C23A-FA46-956A-A6FE6B68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Art. 793. É válida a instituição do companheiro como beneficiário, se ao tempo do contrato o segurado era separado judicialmente, ou já se encontrava separado de fato.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Jurisprudência posiciona-se no sentido de resguardar o cônjuge já separado quando foi mantido como beneficiário do seguro após o divórcio.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SITUAÇAO É DIFERENTE QUANTO À(O) MERO AMANTE: </a:t>
            </a:r>
          </a:p>
          <a:p>
            <a:pPr marL="0" indent="0" algn="just">
              <a:buNone/>
            </a:pPr>
            <a:r>
              <a:rPr lang="pt-BR" sz="1400" b="1" i="1" dirty="0" err="1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pt-BR" sz="1400" b="1" i="1" dirty="0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1.391.954 – RJ, Rel. Min. Maria Isabel Gallotti, Quarta Turma, por maioria, julgado em 22/03/2022.</a:t>
            </a:r>
            <a:endParaRPr lang="pt-BR" sz="1400" b="1" i="0" dirty="0">
              <a:solidFill>
                <a:srgbClr val="8E8E8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400" b="1" i="1" dirty="0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Ramo do Direito: Direito Civil</a:t>
            </a:r>
            <a:endParaRPr lang="pt-BR" sz="1400" b="1" i="0" dirty="0">
              <a:solidFill>
                <a:srgbClr val="8E8E8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400" b="1" i="1" dirty="0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Tema: Seguro de vida. Instituidor casado não separado de fato ou judicialmente. Concubina beneficiária. Impossibilidade. Expressa vedação legal. Art. 793 do CC/2002.</a:t>
            </a:r>
            <a:endParaRPr lang="pt-BR" sz="1400" b="1" i="0" dirty="0">
              <a:solidFill>
                <a:srgbClr val="8E8E8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400" b="1" i="0" dirty="0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Destaque</a:t>
            </a:r>
          </a:p>
          <a:p>
            <a:pPr marL="0" indent="0" algn="just">
              <a:buNone/>
            </a:pPr>
            <a:r>
              <a:rPr lang="pt-BR" sz="1400" b="1" i="0" dirty="0">
                <a:solidFill>
                  <a:srgbClr val="8E8E8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seguro de vida não pode ser instituído por pessoa casada em benefício de parceiro em relação concubinária.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0704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A5EF4-DBE4-9B4E-BC60-C5552C5F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ocorre se o beneficiário falecer antes do segurado?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F077C0-4D55-2C4A-B5C8-586A229FC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Halperin</a:t>
            </a:r>
            <a:r>
              <a:rPr lang="pt-BR" dirty="0"/>
              <a:t>, na Argentina, entende que não há direito, mas mera expectativa, e, portanto, se o beneficiário falece, não passa seus herdeiros o direito</a:t>
            </a:r>
          </a:p>
          <a:p>
            <a:endParaRPr lang="pt-BR" dirty="0"/>
          </a:p>
          <a:p>
            <a:r>
              <a:rPr lang="pt-BR" dirty="0"/>
              <a:t>O contrato é </a:t>
            </a:r>
            <a:r>
              <a:rPr lang="pt-BR" dirty="0" err="1"/>
              <a:t>intuitu</a:t>
            </a:r>
            <a:r>
              <a:rPr lang="pt-BR" dirty="0"/>
              <a:t> personae</a:t>
            </a:r>
          </a:p>
          <a:p>
            <a:endParaRPr lang="pt-BR" dirty="0"/>
          </a:p>
          <a:p>
            <a:r>
              <a:rPr lang="pt-BR" dirty="0"/>
              <a:t>Decisões no mesmo sentido na França</a:t>
            </a:r>
          </a:p>
          <a:p>
            <a:endParaRPr lang="pt-BR" dirty="0"/>
          </a:p>
          <a:p>
            <a:r>
              <a:rPr lang="pt-BR" dirty="0"/>
              <a:t>Importante prever na apólice uma regra para essa hipótese.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46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10106-C319-BA48-A197-F98A3F7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Substituição do beneficiário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12733-4A07-6845-94BB-F327859D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i="1" dirty="0"/>
              <a:t>Art. 791. Se o segurado não renunciar à faculdade, ou se o seguro não tiver como causa declarada a garantia de alguma obrigação, é lícita a substituição do beneficiário, por ato entre vivos ou de última vontade.</a:t>
            </a:r>
          </a:p>
          <a:p>
            <a:r>
              <a:rPr lang="pt-BR" sz="2000" i="1" dirty="0"/>
              <a:t>Parágrafo único. O segurador, que não for cientificado oportunamente da substituição, desobrigar-se-á pagando o capital segurado ao antigo beneficiário.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No caso de dúvida, a seguradora deve consignar judicialmente o valor, e deixar aos beneficiários a discussão sobre a quem cabe levantar. Isso evita a incidência da regra milenar: ”QUEM PAGA MAL, PAGA DUAS VEZES”.</a:t>
            </a:r>
          </a:p>
        </p:txBody>
      </p:sp>
    </p:spTree>
    <p:extLst>
      <p:ext uri="{BB962C8B-B14F-4D97-AF65-F5344CB8AC3E}">
        <p14:creationId xmlns:p14="http://schemas.microsoft.com/office/powerpoint/2010/main" val="351209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6C816-B99C-CE4C-A671-AF55DB62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Ausência de indicação de beneficiários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3A521293-4FCE-534A-8F3E-A5A44FBD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9" y="2087461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i="1" dirty="0"/>
              <a:t>Art. 792. Na falta de indicação da pessoa ou beneficiário, ou se por qualquer motivo não prevalecer a que for feita, o capital segurado será pago por metade ao cônjuge não separado judicialmente, e o restante aos herdeiros do segurado, obedecida a ordem da vocação hereditária.</a:t>
            </a:r>
          </a:p>
          <a:p>
            <a:r>
              <a:rPr lang="pt-BR" sz="2000" i="1" dirty="0"/>
              <a:t>Parágrafo único. Na falta das pessoas indicadas neste artigo, serão beneficiários os que provarem que a morte do segurado os privou dos meios necessários à subsistência.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Herdeiros serão os legais ou por testamento.</a:t>
            </a:r>
          </a:p>
          <a:p>
            <a:pPr marL="0" indent="0">
              <a:buNone/>
            </a:pPr>
            <a:r>
              <a:rPr lang="pt-BR" sz="2000" dirty="0"/>
              <a:t>Pode o herdeiro renunciar ao seguro, e não à herança,  ou o contrário.</a:t>
            </a:r>
          </a:p>
        </p:txBody>
      </p:sp>
    </p:spTree>
    <p:extLst>
      <p:ext uri="{BB962C8B-B14F-4D97-AF65-F5344CB8AC3E}">
        <p14:creationId xmlns:p14="http://schemas.microsoft.com/office/powerpoint/2010/main" val="253423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CF826-4EBD-88D0-CCC0-54F51668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assassino do segurado pode receber o seguro, se for o beneficiário?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B5ED08-339A-B549-2D0A-7E3FA23E9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que você acha?</a:t>
            </a:r>
          </a:p>
        </p:txBody>
      </p:sp>
      <p:pic>
        <p:nvPicPr>
          <p:cNvPr id="1026" name="Picture 2" descr="Suzane von Richthofen: como estão os envolvidos no caso 19 ...">
            <a:extLst>
              <a:ext uri="{FF2B5EF4-FFF2-40B4-BE49-F238E27FC236}">
                <a16:creationId xmlns:a16="http://schemas.microsoft.com/office/drawing/2014/main" id="{2E29DACB-F777-0037-3C69-83ED606C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19" y="1931668"/>
            <a:ext cx="3104438" cy="41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7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EDBC8-AEA7-F949-9A1F-97D4B25E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Seguro não é herança, e não responde pelas dívidas do espólio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3E5AC7-71BD-BE44-9667-82E84CBD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i="1" dirty="0"/>
              <a:t>Art. 794. No seguro de vida ou de acidentes pessoais para o caso de morte, o capital estipulado não está sujeito às dívidas do segurado, nem se considera herança para todos os efeitos de direito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r>
              <a:rPr lang="pt-BR" sz="2400" dirty="0"/>
              <a:t>Como o seguro não é parte da herança, a ação de cobrança contra a seguradora não pode ser proposta pelo espólio do falecido, mas deve ser ajuizadas pelos beneficiários em nome próprio.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74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4A074-627F-E24E-8F39-D332B08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Prêmio no seguro de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947885-FECC-AD4C-854E-B0C2560B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dirty="0"/>
              <a:t>Art. 796. O prêmio, no seguro de vida, será conveniado por prazo limitado, ou por toda a vida do segurado (SEGURO DE VIDA TEMPORARIO OU SEGURO DE VIDA INTEIRA)</a:t>
            </a:r>
          </a:p>
          <a:p>
            <a:r>
              <a:rPr lang="pt-BR" sz="2000" dirty="0"/>
              <a:t>Parágrafo único. Em qualquer hipótese, no seguro individual, o segurador não terá ação para cobrar o prêmio vencido, cuja falta de pagamento, nos prazos previstos, acarretará, conforme se estipular, a resolução do contrato, com a restituição da reserva já formada, ou a redução do capital garantido proporcionalmente ao prêmio pago.</a:t>
            </a:r>
          </a:p>
          <a:p>
            <a:pPr marL="0" indent="0">
              <a:buNone/>
            </a:pPr>
            <a:r>
              <a:rPr lang="pt-BR" sz="2000" dirty="0"/>
              <a:t>Prêmios podem ser únicos, ou periódicos anuais.</a:t>
            </a:r>
          </a:p>
        </p:txBody>
      </p:sp>
    </p:spTree>
    <p:extLst>
      <p:ext uri="{BB962C8B-B14F-4D97-AF65-F5344CB8AC3E}">
        <p14:creationId xmlns:p14="http://schemas.microsoft.com/office/powerpoint/2010/main" val="69611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8C1452-2D3F-BE41-84B6-817A7AF6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Carência no seguro de vida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458A3E-51DC-7549-9D1D-2A3FF52E8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/>
              <a:t>Art. 797. No seguro de vida para o caso de morte, é lícito estipular-se um prazo de carência, durante o qual o segurador não responde pela ocorrência do sinistro.</a:t>
            </a:r>
          </a:p>
          <a:p>
            <a:r>
              <a:rPr lang="pt-BR" sz="2400"/>
              <a:t>Parágrafo único. No caso deste artigo o segurador é obrigado a devolver ao beneficiário o montante da reserva técnica já formada.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0866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E4B128-7B51-3744-9D93-2A051893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3200" dirty="0"/>
              <a:t>Espécies</a:t>
            </a:r>
            <a:br>
              <a:rPr lang="pt-BR" sz="3200" dirty="0"/>
            </a:br>
            <a:r>
              <a:rPr lang="pt-BR" sz="3200" dirty="0"/>
              <a:t>(além da contratação por apólice separada, podem ser coberturas adicionais à cobertura básica vida)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Espaço Reservado para Conteúdo 2">
            <a:extLst>
              <a:ext uri="{FF2B5EF4-FFF2-40B4-BE49-F238E27FC236}">
                <a16:creationId xmlns:a16="http://schemas.microsoft.com/office/drawing/2014/main" id="{298E5977-C9A5-4CAC-BE64-1FC2D4BBD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9412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8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2F761F-967A-DE42-8FC7-C2C668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Excludentes ilegais no seguro de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208DC-4366-7E45-B0BF-32CC4C0D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/>
              <a:t>Art. 799. O segurador não pode eximir-se ao pagamento do seguro, ainda que da apólice conste a restrição, se a morte ou a incapacidade do segurado provier da utilização de meio de transporte mais arriscado, da prestação de serviço militar, da prática de esporte, ou de atos de humanidade em auxílio de outrem.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92212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1CB868-9F1F-DA40-A331-AAA3D9C5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</a:rPr>
              <a:t>Diferença entre seguros de danos e pessoas. A embriaguez do motorista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85880-5CF5-CE42-9324-1F1EF96D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/>
              <a:t>Resp 1.665.701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r>
              <a:rPr lang="pt-BR" sz="2000"/>
              <a:t>¨É lícita, no contrato de </a:t>
            </a:r>
            <a:r>
              <a:rPr lang="pt-BR" sz="2000" b="1"/>
              <a:t>seguro de automóvel</a:t>
            </a:r>
            <a:r>
              <a:rPr lang="pt-BR" sz="2000"/>
              <a:t>, a cláusula que prevê a exclusão da cobertura securitária para o acidente de trânsito (sinistro) advindo da embriaguez do segurado (....) </a:t>
            </a:r>
            <a:r>
              <a:rPr lang="pt-BR" sz="2000" b="1"/>
              <a:t>No seguro de vida</a:t>
            </a:r>
            <a:r>
              <a:rPr lang="pt-BR" sz="2000"/>
              <a:t>, é vedada a exclusão da cobertura (...) As cláusulas restritivas do dever de indenizar no contrato de seguro de vida são mais raras, visto que não podem esvaziar a finalidade do contrato, sendo da essência do seguro de vida um permanente e contínuo agravamento do risco segurado¨.</a:t>
            </a:r>
          </a:p>
        </p:txBody>
      </p:sp>
    </p:spTree>
    <p:extLst>
      <p:ext uri="{BB962C8B-B14F-4D97-AF65-F5344CB8AC3E}">
        <p14:creationId xmlns:p14="http://schemas.microsoft.com/office/powerpoint/2010/main" val="2483685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ACBF-1932-0E41-A186-820E6BB0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caso do TJSP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8B13ED-F688-5041-898C-54103E1BD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521" y="1825625"/>
            <a:ext cx="4972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D5C73-CD4B-2D44-AAFD-53114226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TJSP, Apelação </a:t>
            </a:r>
            <a:r>
              <a:rPr lang="pt-BR" dirty="0" err="1"/>
              <a:t>n°</a:t>
            </a:r>
            <a:r>
              <a:rPr lang="pt-BR" dirty="0"/>
              <a:t> 1007091-62.2021.8.26.0302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9F7B4D-0B5A-844C-874D-370716212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150" y="2451894"/>
            <a:ext cx="57277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48FBDF-71D5-354F-A724-C6FD90BA3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Seguro de sobrevida ou por sobrevivência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D46538-B5F1-47EE-921A-932A10453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8665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54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B111B-4ED3-FC4C-B1FA-9032971D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suicídio e o seguro de vida.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3EC030-9319-E641-AF19-BBDA5664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1400"/>
              <a:t>Código Civil de 1916 só admitia seguro de vida para o caso de morte involuntária. </a:t>
            </a:r>
          </a:p>
          <a:p>
            <a:pPr marL="0" indent="0">
              <a:buNone/>
            </a:pPr>
            <a:endParaRPr lang="pt-BR" sz="1400"/>
          </a:p>
          <a:p>
            <a:pPr marL="0" indent="0">
              <a:buNone/>
            </a:pPr>
            <a:r>
              <a:rPr lang="pt-BR" sz="1400"/>
              <a:t>Art. 1.440. A vida e as faculdades humanas também se podem estimar como objeto segurável, e segurar, no valor ajustado, contra os riscos possíveis, como o de morte involuntária, inabilitação para trabalhar, ou outros semelhantes.</a:t>
            </a:r>
          </a:p>
          <a:p>
            <a:pPr marL="0" indent="0">
              <a:buNone/>
            </a:pPr>
            <a:r>
              <a:rPr lang="pt-BR" sz="1400"/>
              <a:t>Parágrafo único. Considera-se morte voluntária a recebida em duelo, bem como o </a:t>
            </a:r>
            <a:r>
              <a:rPr lang="pt-BR" sz="1400" b="1"/>
              <a:t>suicÍdIo premeditado por pessoa em seu juízo.</a:t>
            </a:r>
          </a:p>
          <a:p>
            <a:pPr marL="0" indent="0">
              <a:buNone/>
            </a:pPr>
            <a:r>
              <a:rPr lang="pt-BR" sz="1400"/>
              <a:t> (NORMA REVOGADA PELO CÓDIGO CIVIL DE 2002)</a:t>
            </a:r>
          </a:p>
          <a:p>
            <a:pPr marL="0" indent="0">
              <a:buNone/>
            </a:pPr>
            <a:endParaRPr lang="pt-BR" sz="1400"/>
          </a:p>
          <a:p>
            <a:r>
              <a:rPr lang="pt-BR" sz="1400"/>
              <a:t>Direito é sistema de incentivos e desincentivos, e havia preocupação em não induzir pessoas a se matar após apólice para garantir a subsistência de sua família.</a:t>
            </a:r>
          </a:p>
          <a:p>
            <a:r>
              <a:rPr lang="pt-BR" sz="1400"/>
              <a:t>Além disso, é incompatível com o seguro o dano provocado e doloso, que compromete o próprio cálculo atuarial.</a:t>
            </a:r>
          </a:p>
        </p:txBody>
      </p:sp>
    </p:spTree>
    <p:extLst>
      <p:ext uri="{BB962C8B-B14F-4D97-AF65-F5344CB8AC3E}">
        <p14:creationId xmlns:p14="http://schemas.microsoft.com/office/powerpoint/2010/main" val="45513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637853-4524-644D-A023-00A3C7E7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Deve ser pago o seguro de vida da pessoa que se suicida?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AECA6F5-8C13-3F4C-A13E-8D0F00E72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86"/>
          <a:stretch/>
        </p:blipFill>
        <p:spPr>
          <a:xfrm>
            <a:off x="1707963" y="2426818"/>
            <a:ext cx="2703124" cy="39976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35339E2-F0BB-8444-A86B-93A47520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64179"/>
            <a:ext cx="5455917" cy="31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85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AFF3A2-E387-C74C-AC11-A342A61E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suicídio e o seguro de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E5C25E-2C1B-4048-903B-679F040E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000"/>
          </a:p>
          <a:p>
            <a:r>
              <a:rPr lang="pt-BR" sz="2000"/>
              <a:t>Albert Camus dizia que o suicídio era o único problema filosófico fundamental. Mas não é em geral fruto da racionalidade e da reflexão, mas da doença psíquica e do impulso irracional ou desespero. </a:t>
            </a:r>
          </a:p>
          <a:p>
            <a:r>
              <a:rPr lang="pt-BR" sz="2000"/>
              <a:t>Passou-se a distinguir o suicídio voluntário do involuntário. No segundo, haveria uma perturbação mental, que a aproxima do ato fortuito.</a:t>
            </a:r>
          </a:p>
          <a:p>
            <a:r>
              <a:rPr lang="pt-BR" sz="2000"/>
              <a:t>O suicídio involuntário poderia ser um ato de impulso, ou mesmo premeditado e planejado, mas consequência do desespero material ou psíquico.</a:t>
            </a:r>
          </a:p>
          <a:p>
            <a:r>
              <a:rPr lang="pt-BR" sz="2000"/>
              <a:t>Dificuldade de distinguir o voluntário do involuntário.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91897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142828-3D8C-B24C-BEBC-7D1F44E7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 suicídio e o seguro de vida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DDC6B3-F807-FB41-9F00-E0E5FFC4B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dirty="0"/>
              <a:t>Seria o caso de admitir a exclusão pela apólice do suicídio, voluntário ou involuntário? Isso esvaziaria a finalidade social do seguro e deixaria a família do segurado desamparada.</a:t>
            </a:r>
          </a:p>
          <a:p>
            <a:r>
              <a:rPr lang="pt-BR" sz="2000" dirty="0"/>
              <a:t>Optou-se, em outros países, pelo sistema de incontestabilidade diferida. Indeniza-se todo e qualquer suicídio, desde que ocorrido em determinado tempo a partir da contratação. Um prazo de 2 anos, por exemplo, servia como tempo para reflexão do segurado que tenha dolosamente contratado o seguro com o intuito de se matar. Pedro Alvim diz que é ¨obsessão transitória¨. </a:t>
            </a:r>
          </a:p>
          <a:p>
            <a:r>
              <a:rPr lang="pt-BR" sz="2000" dirty="0"/>
              <a:t>É uma regra clara e objetiva, diminuindo litígio judicial. Mas pesquisas no exterior mostram crescimento do número de suicídios tão logo decorrido o período;</a:t>
            </a:r>
          </a:p>
        </p:txBody>
      </p:sp>
    </p:spTree>
    <p:extLst>
      <p:ext uri="{BB962C8B-B14F-4D97-AF65-F5344CB8AC3E}">
        <p14:creationId xmlns:p14="http://schemas.microsoft.com/office/powerpoint/2010/main" val="2720016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F6A5F-109E-E547-8DEF-0C53308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Suicídio e Seguro de Acidentes Pessoais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DB6AE-4EDC-DA4C-B289-DBDE5511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suicídio também é considerado acidente, apesar de voluntário, segundo a jurisprudência.</a:t>
            </a:r>
          </a:p>
        </p:txBody>
      </p:sp>
    </p:spTree>
    <p:extLst>
      <p:ext uri="{BB962C8B-B14F-4D97-AF65-F5344CB8AC3E}">
        <p14:creationId xmlns:p14="http://schemas.microsoft.com/office/powerpoint/2010/main" val="5750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69CBA-15C5-99FE-B257-0B6FBF54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Cobertura especial por doenças graves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D1C51-D770-F750-6E50-C22B317F7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Pode ser contratada cobertura prevendo pagamento em 30 dias do diagnóstico de doenças como câncer, infarto ou  Alzheimer, havendo sobrevivência do paciente. Pode excluir outras, como AVC.</a:t>
            </a:r>
          </a:p>
          <a:p>
            <a:endParaRPr lang="pt-BR" dirty="0"/>
          </a:p>
          <a:p>
            <a:r>
              <a:rPr lang="pt-BR" dirty="0" err="1"/>
              <a:t>Apolices</a:t>
            </a:r>
            <a:r>
              <a:rPr lang="pt-BR" dirty="0"/>
              <a:t> indicam de modo específico as doenças cobertas  (exemplo: cobertura de 10 ou de 17 doenças).</a:t>
            </a:r>
          </a:p>
          <a:p>
            <a:endParaRPr lang="pt-BR" dirty="0"/>
          </a:p>
          <a:p>
            <a:r>
              <a:rPr lang="pt-BR" dirty="0"/>
              <a:t>Nesses casos, o importante é que a doença acometa o segurado na vigência da apólice, mesmo que a comunicação seja posterior.</a:t>
            </a:r>
          </a:p>
        </p:txBody>
      </p:sp>
    </p:spTree>
    <p:extLst>
      <p:ext uri="{BB962C8B-B14F-4D97-AF65-F5344CB8AC3E}">
        <p14:creationId xmlns:p14="http://schemas.microsoft.com/office/powerpoint/2010/main" val="751876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12D02C-D6BC-6D4B-9F0D-11A3CFF8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Suicídio durante a carência na apólice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E3CFDA-C717-4A42-8283-D03928162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1700" dirty="0"/>
              <a:t>Mesmo na vigência do Código de 1916, seguradoras passaram a prever que cobririam suicídio após período de carência. Mas juízes continuaram determinando pagamento no caso de seguro involuntário.</a:t>
            </a:r>
          </a:p>
          <a:p>
            <a:r>
              <a:rPr lang="pt-BR" sz="1700" dirty="0"/>
              <a:t>Súmula 105 do STF: ¨Salvo se tiver havido premeditação, o suicídio do segurado no período de carência não exime o segurador do pagamento do seguro¨.</a:t>
            </a:r>
          </a:p>
          <a:p>
            <a:r>
              <a:rPr lang="pt-BR" sz="1700" dirty="0"/>
              <a:t>Finalmente, Código Civil de 2002: 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Art. 798. O beneficiário não tem direito ao capital estipulado quando o segurado se suicida nos primeiros dois anos de vigência inicial do contrato, ou da sua recondução depois de suspenso, observado o disposto no parágrafo único do artigo antecedente.</a:t>
            </a:r>
          </a:p>
          <a:p>
            <a:endParaRPr lang="pt-BR" sz="1700" dirty="0"/>
          </a:p>
          <a:p>
            <a:pPr marL="0" indent="0">
              <a:buNone/>
            </a:pPr>
            <a:r>
              <a:rPr lang="pt-BR" sz="1700" dirty="0"/>
              <a:t>Parágrafo único. Ressalvada a hipótese prevista neste artigo, é nula a cláusula contratual que exclui o pagamento do capital por suicídio do segurado.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809264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D4CE8-FB0D-144A-A21D-89C21326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Mas a jurisprudência tem desconsiderado o prazo de 2 anos, exigindo prova de premeditação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C9AC59-0F64-294F-AA16-8BB5F6055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¨ A ocorrência de suicídio nos dois primeiros anos de vigência do contrato de seguro, por si só, não exclui o dever de pagar a indenização contratada, sendo necessária a prova de premeditação. Esse entendimento foi firmado pela 2ª Seção do STJ no julgamento do </a:t>
            </a:r>
            <a:r>
              <a:rPr lang="pt-BR" dirty="0" err="1"/>
              <a:t>AgRg</a:t>
            </a:r>
            <a:r>
              <a:rPr lang="pt-BR" dirty="0"/>
              <a:t> no Ag. 1.244.022 RS, Rel. Min. </a:t>
            </a:r>
            <a:r>
              <a:rPr lang="pt-BR" dirty="0" err="1"/>
              <a:t>Luis</a:t>
            </a:r>
            <a:r>
              <a:rPr lang="pt-BR" dirty="0"/>
              <a:t> Felipe Salomão¨ (</a:t>
            </a:r>
            <a:r>
              <a:rPr lang="pt-BR" dirty="0" err="1"/>
              <a:t>AgrRg</a:t>
            </a:r>
            <a:r>
              <a:rPr lang="pt-BR" dirty="0"/>
              <a:t> no Agravo em Recurso Especial </a:t>
            </a:r>
            <a:r>
              <a:rPr lang="pt-BR" dirty="0" err="1"/>
              <a:t>n</a:t>
            </a:r>
            <a:r>
              <a:rPr lang="pt-BR" dirty="0"/>
              <a:t>. 106.483 RS, Relatora Nancy </a:t>
            </a:r>
            <a:r>
              <a:rPr lang="pt-BR" dirty="0" err="1"/>
              <a:t>Andrighi</a:t>
            </a:r>
            <a:r>
              <a:rPr lang="pt-BR" dirty="0"/>
              <a:t>, j. 26.06.2012).  NESSE CASO, O ÔNUS DA PROVA FOI ATRIBUÍDO À SEGURADORA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No entanto, no </a:t>
            </a:r>
            <a:r>
              <a:rPr lang="pt-BR" dirty="0" err="1"/>
              <a:t>REsp</a:t>
            </a:r>
            <a:r>
              <a:rPr lang="pt-BR" dirty="0"/>
              <a:t> 1.334.005, o STJ afastou a indenização por morte de segurado que se suicidou menos de um mês após a contratação da apólice.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Enunciado 187 das Jornadas de jornadas de direito civil entende que é presunção relativa, e que caberia ao beneficiário provar que não foi premeditado.</a:t>
            </a:r>
          </a:p>
        </p:txBody>
      </p:sp>
    </p:spTree>
    <p:extLst>
      <p:ext uri="{BB962C8B-B14F-4D97-AF65-F5344CB8AC3E}">
        <p14:creationId xmlns:p14="http://schemas.microsoft.com/office/powerpoint/2010/main" val="4193222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C8BE06-A896-D54E-A5E6-59B42D30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</a:rPr>
              <a:t>Sub-rogação nos seguros de pessoas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C1CB0-8DAA-2A47-83A4-6A5C2F94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fontScale="92500"/>
          </a:bodyPr>
          <a:lstStyle/>
          <a:p>
            <a:r>
              <a:rPr lang="pt-BR" sz="2400" dirty="0"/>
              <a:t>Art. 800. Nos seguros de pessoas, o segurador não pode sub-rogar-se nos direitos e ações do segurado, ou do beneficiário, contra o causador do sinistro.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 lógica do Código Civil é que, não sendo um seguro indenizatório, não deveria haver </a:t>
            </a:r>
            <a:r>
              <a:rPr lang="pt-BR" sz="2400" dirty="0" err="1"/>
              <a:t>subrrogação</a:t>
            </a:r>
            <a:r>
              <a:rPr lang="pt-BR" sz="2400" dirty="0"/>
              <a:t>. É princípio tradicional nos seguros de pessoas, sendo adotado na França em 1930.  Ernesto </a:t>
            </a:r>
            <a:r>
              <a:rPr lang="pt-BR" sz="2400" dirty="0" err="1"/>
              <a:t>Trizulnik</a:t>
            </a:r>
            <a:r>
              <a:rPr lang="pt-BR" sz="2400" dirty="0"/>
              <a:t>, no entanto, considera um exagero, pois haverá situações em que há claramente culpa de terceiros.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Entendo, no entanto, que os objetivo são múltiplos: garantir à própria vítima e seus sucessores a possibilidade de cobrarem da vitima a integralidade dos danos, se identificado o culpado. </a:t>
            </a:r>
          </a:p>
        </p:txBody>
      </p:sp>
    </p:spTree>
    <p:extLst>
      <p:ext uri="{BB962C8B-B14F-4D97-AF65-F5344CB8AC3E}">
        <p14:creationId xmlns:p14="http://schemas.microsoft.com/office/powerpoint/2010/main" val="234985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D52BC0-7871-9645-A480-921A2FF1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 fontScale="90000"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Seguro de pessoas em grupo, seguro grupal ou coletivo.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1423D1C-3BE2-4552-B7D4-6960647B6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55637"/>
              </p:ext>
            </p:extLst>
          </p:nvPr>
        </p:nvGraphicFramePr>
        <p:xfrm>
          <a:off x="1155558" y="2261336"/>
          <a:ext cx="9889789" cy="390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025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28C4F-8F52-564E-8FC2-2E939D53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chemeClr val="accent5"/>
                </a:solidFill>
              </a:rPr>
              <a:t>Seguro em Grupo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F7A129-DCF7-4F27-BED3-AA1D63E05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52683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22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63528-C8AD-6A4E-A755-55C34C75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Seguro em Grupo: estipulante não é ré na cobrança do seguro, mas responde por descumprir seu dever de informar.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82B86E-6663-7B44-83F3-F0712FC1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182562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5600" b="1" dirty="0"/>
              <a:t>Estipulante não é ré em ação de cobrança do valor do seguro, mas também não é parte legitimamente ativa para propor a ação </a:t>
            </a:r>
            <a:r>
              <a:rPr lang="pt-BR" sz="5600" dirty="0"/>
              <a:t>(</a:t>
            </a:r>
            <a:r>
              <a:rPr lang="pt-BR" sz="5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TJ-SP - Apelação Cível AC 10449055620188260224 SP 1044905 56.2018.8.26.0224 (TJ-SP)</a:t>
            </a:r>
            <a:endParaRPr lang="pt-BR" sz="5600" dirty="0"/>
          </a:p>
          <a:p>
            <a:pPr algn="just"/>
            <a:r>
              <a:rPr lang="pt-BR" sz="5600"/>
              <a:t> Responde se não informar os segurados e beneficiários 1</a:t>
            </a:r>
            <a:r>
              <a:rPr lang="pt-BR" sz="5600" dirty="0"/>
              <a:t>. A Quarta Turma deste STJ, em recente deliberação, nos autos do Recurso Especial </a:t>
            </a:r>
            <a:r>
              <a:rPr lang="pt-BR" sz="5600" dirty="0" err="1"/>
              <a:t>n</a:t>
            </a:r>
            <a:r>
              <a:rPr lang="pt-BR" sz="5600" dirty="0"/>
              <a:t>. 1.850.961/SC (Rel. Min. MARIA ISABEL GALLOTTI, j. em 15/06/2021), por maioria, firmou entendimento no sentido de que, nos contratos de seguro de vida em grupo, o dever de prestar informações ao segurado é da estipulante, e não da seguradora. Com esse julgamento, a jurisprudência de ambas as Turmas de Direito Privado alinharam-se no mesmo sentido, eis que o mesmo entendimento já havia sido afirmado no âmbito da Terceira Turma: RECURSO ESPECIAL. AÇÃO DE COBRANÇA DE INDENIZAÇÃO SECURITÁRIA, COM BASE EM CONTRATO DE SEGURO DE VIDA EM GRUPO. CONTROVÉRSIA CONSISTENTE EM DEFINIR DE QUEM É O DEVER DE INFORMAR PREVIAMENTE O SEGURADO A RESPEITO DAS CLÁUSULAS RESTRITIVAS DE COBERTURA FIRMADA EM CONTRATO DE SEGURO DE VIDA EM GRUPO. ESTIPULANTE QUE, NA CONDIÇÃO DE REPRESENTANTE DO GRUPO DE SEGURADOS, CELEBRA O CONTRATO DE SEGURO EM GRUPO E TEM O EXCLUSIVO DEVER DE, POR OCASIÃO DA EFETIVA ADESÃO DO SEGURADO, INFORMAR-LHE ACERCA DE TODA A ABRANGÊNCIA DA APÓLICE DE SEGURO DE VIDA. RECURSO ESPECIAL IMPROVIDO.  (....) 6. É relevante perceber que, por ocasião da contratação do seguro de vida coletivo, não há, ainda, um grupo definido de segurados. A condição de segurado dar-se-á, voluntariamente, em momento posterior à efetiva contratação, ou seja, em momento em que as bases contratuais, especificamente quanto à abrangência da cobertura e dos riscos dela excluídos, já foram definidas pelo segurador e aceitas pelo estipulante. Assim, como decorrência do princípio da boa-fé contratual, é imposto ao segurador, antes e por ocasião da contratação da apólice coletiva de seguro, o dever legal de conceder todas as informações necessárias a sua </a:t>
            </a:r>
            <a:r>
              <a:rPr lang="pt-BR" sz="5600" dirty="0" err="1"/>
              <a:t>perfectibilização</a:t>
            </a:r>
            <a:r>
              <a:rPr lang="pt-BR" sz="5600" dirty="0"/>
              <a:t> ao estipulante, que é quem efetivamente celebra o contrato em comento. Inexiste, ao tempo da contratação do seguro de vida coletivo - e muito menos na fase </a:t>
            </a:r>
            <a:r>
              <a:rPr lang="pt-BR" sz="5600" dirty="0" err="1"/>
              <a:t>pré</a:t>
            </a:r>
            <a:r>
              <a:rPr lang="pt-BR" sz="5600" dirty="0"/>
              <a:t>-contratual - qualquer interlocução direta da seguradora com os segurados, individualmente considerados, notadamente porque, nessa ocasião, não há, ainda, nem sequer definição de quem irá compor o grupo dos segurados. 7. Somente em momento posterior à efetiva contratação do seguro de vida em grupo, caberá ao trabalhador ou ao associado avaliar a conveniência e as vantagens de aderir aos termos da apólice de seguro de vida em grupo já contratada. A esse propósito, afigura-se indiscutível a obrigatoriedade legal de bem instruir e informar o pretenso segurado sobre todas as informações necessárias à tomada de sua decisão de aderir à apólice de seguro de vida contratada. Essa obrigação legal de informar o pretenso segurado previamente à sua adesão, contudo, deve ser atribuída exclusivamente ao estipulante, justamente em razão da posição jurídica de representante dos segurados, responsável que é pelo cumprimento de todas as obrigações contratuais assumidas perante o segurador. Para o adequado tratamento da questão posta, mostra-se relevante o fato de que não há, também nessa fase contratual, em que o segurado adere à apólice de seguro de vida em grupo, nenhuma interlocução da seguradora com este, ficando a formalização da adesão à apólice coletiva restrita ao estipulante e ao proponente. 8. Em conclusão, no contrato de seguro coletivo em grupo cabe exclusivamente ao estipulante, e não à seguradora, o dever de fornecer ao segurado (seu representado) ampla e prévia informação a respeito dos contornos contratuais, no que se inserem, em especial, as cláusulas restritivas. 9. Recurso especial improvido. (</a:t>
            </a:r>
            <a:r>
              <a:rPr lang="pt-BR" sz="5600" dirty="0" err="1"/>
              <a:t>REsp</a:t>
            </a:r>
            <a:r>
              <a:rPr lang="pt-BR" sz="5600" dirty="0"/>
              <a:t> 1825716/SC, Rel. Ministro MARCO AURÉLIO BELLIZZE, TERCEIRA TURMA, julgado em 27/10/2020, </a:t>
            </a:r>
            <a:r>
              <a:rPr lang="pt-BR" sz="5600" dirty="0" err="1"/>
              <a:t>DJe</a:t>
            </a:r>
            <a:r>
              <a:rPr lang="pt-BR" sz="5600" dirty="0"/>
              <a:t> 12/11/2020)¨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167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E3B62-A9F1-EE4F-9F48-C1D5ADCA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Não realização de exame médico prévio implica assunção do risco pela seguradora. Jurisprudência sumulada do STJ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76E3B-C514-E743-8E44-FF05AF0F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sz="3400" b="1" dirty="0"/>
          </a:p>
          <a:p>
            <a:r>
              <a:rPr lang="es-419" sz="3400" b="1" dirty="0"/>
              <a:t>Súmula 609-STJ: A recusa de cobertura securitária, sob a alegação de doença preexistente, é ilícita se não houve a exigência de exames médicos prévios à contratação ou a demonstração de má-fé do segurado.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Não é possível à seguradora recusar a cobertura securitária alegando a existência de doença preexistente se deixou de exigir, antes da contratação, a realização de exames médicos pela parte segurada (</a:t>
            </a:r>
            <a:r>
              <a:rPr lang="pt-BR" dirty="0" err="1"/>
              <a:t>AgInt</a:t>
            </a:r>
            <a:r>
              <a:rPr lang="pt-BR" dirty="0"/>
              <a:t> no </a:t>
            </a:r>
            <a:r>
              <a:rPr lang="pt-BR" dirty="0" err="1"/>
              <a:t>REsp</a:t>
            </a:r>
            <a:r>
              <a:rPr lang="pt-BR" dirty="0"/>
              <a:t> 1458521/PE, Rel. Ministro LUIS FELIPE SALOMÃO, QUARTATURMA, julgado em 19/09/2019, </a:t>
            </a:r>
            <a:r>
              <a:rPr lang="pt-BR" dirty="0" err="1"/>
              <a:t>DJe</a:t>
            </a:r>
            <a:r>
              <a:rPr lang="pt-BR" dirty="0"/>
              <a:t> 24/09/2019)</a:t>
            </a:r>
          </a:p>
          <a:p>
            <a:endParaRPr lang="pt-BR" dirty="0"/>
          </a:p>
          <a:p>
            <a:r>
              <a:rPr lang="pt-BR" dirty="0"/>
              <a:t>Hipótese em que não foram exigidos exames médicos prévios à contratação de seguro de vida nem restou efetivamente demonstrada a </a:t>
            </a:r>
            <a:r>
              <a:rPr lang="pt-BR" dirty="0" err="1"/>
              <a:t>máfé</a:t>
            </a:r>
            <a:r>
              <a:rPr lang="pt-BR" dirty="0"/>
              <a:t> da segurada, sendo, portanto, ilícita a recusa de cobertura sob a alegação de doença preexistente. Inteligência da Súmula nº 609/STJ. Agravo interno não provido.(</a:t>
            </a:r>
            <a:r>
              <a:rPr lang="pt-BR" dirty="0" err="1"/>
              <a:t>AgInt</a:t>
            </a:r>
            <a:r>
              <a:rPr lang="pt-BR" dirty="0"/>
              <a:t> no </a:t>
            </a:r>
            <a:r>
              <a:rPr lang="pt-BR" dirty="0" err="1"/>
              <a:t>AREsp</a:t>
            </a:r>
            <a:r>
              <a:rPr lang="pt-BR" dirty="0"/>
              <a:t> 1355356/PR, Rel. Ministro RICARDO VILLAS BÔAS CUEVA,TERCEIRA TURMA, julgado em 19/08/2019, </a:t>
            </a:r>
            <a:r>
              <a:rPr lang="pt-BR" dirty="0" err="1"/>
              <a:t>DJe</a:t>
            </a:r>
            <a:r>
              <a:rPr lang="pt-BR" dirty="0"/>
              <a:t> 27/08/2019)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731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8969C-9952-7E47-95E0-5D9F25D7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5600">
                <a:solidFill>
                  <a:schemeClr val="accent5"/>
                </a:solidFill>
              </a:rPr>
              <a:t>Doença preexistente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522DE5D-B79C-4A6A-B28B-4687CD8E3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17499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49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457C4-E43A-724D-90D9-1F68E322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Seguro de Acidentes Pessoais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F54613-26B1-6744-8135-BB025D4F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 b="1" dirty="0"/>
              <a:t>Acidente pessoal</a:t>
            </a:r>
            <a:r>
              <a:rPr lang="pt-BR" sz="2000" dirty="0"/>
              <a:t>:  o evento com data caracterizada, exclusivo e diretamente externo, súbito, involuntário, violento, e causador de lesão física, que, por si só e independente de toda e qualquer outra causa, tenha como consequência direta a morte, ou a invalidez permanente, total ou parcial, do segurado, ou que torne necessário tratamento médico.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Apesar da definição da doutrina, jurisprudência do STJ também considera acidentes eventos não súbitos. Exemplo: lesões por esforço repetitivo, </a:t>
            </a:r>
            <a:r>
              <a:rPr lang="pt-BR" sz="2000" dirty="0" err="1"/>
              <a:t>microtraumas</a:t>
            </a:r>
            <a:r>
              <a:rPr lang="pt-BR" sz="2000" dirty="0"/>
              <a:t> auditivos, leucopenia (inalação de benzeno),  silicose.</a:t>
            </a:r>
          </a:p>
          <a:p>
            <a:pPr marL="0" indent="0">
              <a:buNone/>
            </a:pPr>
            <a:br>
              <a:rPr lang="pt-BR" sz="2000" dirty="0"/>
            </a:br>
            <a:r>
              <a:rPr lang="pt-BR" sz="2000" dirty="0"/>
              <a:t> 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6563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3B4F67-BCF1-2144-B3D1-B1DDAB90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Seguro de acidentes pessoais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146574-9BD0-3748-8B42-A9810C0D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/>
              <a:t>Morte só é coberta se decorrer diretamente do acidente. Em princípio, estão excluídos da cobertura as doenças, ainda que provocadas, desencadeadas ou agravadas, direta ou indiretamente por acidente, ressalvadas as infecções, estados septicêmicos e embolias, resultantes de ferimento visível causado em decorrência de acidente coberto.</a:t>
            </a:r>
          </a:p>
          <a:p>
            <a:endParaRPr lang="pt-BR" sz="2000"/>
          </a:p>
          <a:p>
            <a:r>
              <a:rPr lang="pt-BR" sz="2000"/>
              <a:t>Invalidez é a situação permanente e irreversível. A total é a que impede o exercício profissional do segurado. Não impede qualquer outra atividade remunerada, sendo abusiva cláusula que faça tal exigência (RESP 492.444)</a:t>
            </a:r>
          </a:p>
          <a:p>
            <a:endParaRPr lang="pt-BR" sz="2000"/>
          </a:p>
          <a:p>
            <a:r>
              <a:rPr lang="pt-BR" sz="2000"/>
              <a:t>Dano estético é considerado dano corporal (Resp 237.865)</a:t>
            </a:r>
          </a:p>
        </p:txBody>
      </p:sp>
    </p:spTree>
    <p:extLst>
      <p:ext uri="{BB962C8B-B14F-4D97-AF65-F5344CB8AC3E}">
        <p14:creationId xmlns:p14="http://schemas.microsoft.com/office/powerpoint/2010/main" val="72194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060035-2FB7-A945-9CD1-4638219E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rgbClr val="FFFFFF"/>
                </a:solidFill>
              </a:rPr>
              <a:t>Resistência, no passado, à aceitação do seguro de vida, nos países de tradição romana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9D30E-3BC4-304E-8C0A-E50FEA295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pt-BR" sz="2000"/>
              <a:t>Surge no direito inglês, que em suas origens germânicas não repudiava a atribuição de valor à vida humana (Wergeld). Sua moralidade foi afirmada pela posterior exigência de interesse do beneficiário</a:t>
            </a:r>
          </a:p>
          <a:p>
            <a:endParaRPr lang="pt-BR" sz="2000"/>
          </a:p>
          <a:p>
            <a:r>
              <a:rPr lang="pt-BR" sz="2000"/>
              <a:t>No direito brasileiro, Código Comercial proibia, mas governo imperial aceitou constituição de companhia de seguros de vida nos anos 1860.</a:t>
            </a:r>
          </a:p>
          <a:p>
            <a:endParaRPr lang="pt-BR" sz="2000"/>
          </a:p>
          <a:p>
            <a:r>
              <a:rPr lang="pt-BR" sz="2000"/>
              <a:t>Nos EUA é comum cláusula de incontestability: a seguradora que contratar não pode se eximir invocando  doença preexistente, etc... Por vezes, esse efeito ocorre após o decurso de certo tempo, como dois anos.</a:t>
            </a:r>
          </a:p>
        </p:txBody>
      </p:sp>
    </p:spTree>
    <p:extLst>
      <p:ext uri="{BB962C8B-B14F-4D97-AF65-F5344CB8AC3E}">
        <p14:creationId xmlns:p14="http://schemas.microsoft.com/office/powerpoint/2010/main" val="152319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2F9154-5751-7248-96EF-6D0A1C2B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5100" dirty="0">
                <a:solidFill>
                  <a:schemeClr val="bg1"/>
                </a:solidFill>
              </a:rPr>
              <a:t>Arbitramento do valor pelo segurado</a:t>
            </a:r>
            <a:br>
              <a:rPr lang="pt-BR" sz="5100" dirty="0">
                <a:solidFill>
                  <a:schemeClr val="bg1"/>
                </a:solidFill>
              </a:rPr>
            </a:br>
            <a:r>
              <a:rPr lang="pt-BR" sz="5100" dirty="0">
                <a:solidFill>
                  <a:schemeClr val="bg1"/>
                </a:solidFill>
              </a:rPr>
              <a:t>(seguro de soma ou </a:t>
            </a:r>
            <a:r>
              <a:rPr lang="pt-BR" sz="5100" i="1" dirty="0">
                <a:solidFill>
                  <a:schemeClr val="bg1"/>
                </a:solidFill>
              </a:rPr>
              <a:t>à forfait</a:t>
            </a:r>
            <a:r>
              <a:rPr lang="pt-BR" sz="5100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36F5478-347C-42DA-9FF7-6497D264F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9827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87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EF7C94-D7AC-B547-B643-3886767E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chemeClr val="bg1"/>
                </a:solidFill>
              </a:rPr>
              <a:t>Prova do sinistro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E5040A-92F8-441E-A33D-7D32CBE1B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5972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44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E0BF03-7A6E-4441-9562-C523913E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3400"/>
              <a:t>Exemplo de fraude de seguro de vida: o caso do túmulo vazio.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17905C-20E7-B848-944D-4A3C3FB1D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2200"/>
              <a:t>Simulaçao de acidente com carro carbonizado, certidão de óbito, etc..</a:t>
            </a:r>
          </a:p>
          <a:p>
            <a:r>
              <a:rPr lang="pt-BR" sz="2200"/>
              <a:t>Mas não pagaram a anuidade do cemitério...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CCCDE4-86F9-E140-92C5-B3C89816A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7" r="3592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0034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9F0108DE-917C-452E-985E-0BD45E81D7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FF43C-0FD1-4456-853C-8213906D9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878CB5-86BD-4DA3-8A42-BFB5A22D5E6E}">
  <ds:schemaRefs>
    <ds:schemaRef ds:uri="4c414ac8-549e-4ca5-81e3-16b3f3eb5c24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bba5f7d-3b76-4a58-9735-74f0064eafb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4065</Words>
  <Application>Microsoft Macintosh PowerPoint</Application>
  <PresentationFormat>Widescreen</PresentationFormat>
  <Paragraphs>187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do Office</vt:lpstr>
      <vt:lpstr>Seguros de Pessoas</vt:lpstr>
      <vt:lpstr>Espécies (além da contratação por apólice separada, podem ser coberturas adicionais à cobertura básica vida)</vt:lpstr>
      <vt:lpstr>Cobertura especial por doenças graves</vt:lpstr>
      <vt:lpstr>Seguro de Acidentes Pessoais</vt:lpstr>
      <vt:lpstr>Seguro de acidentes pessoais </vt:lpstr>
      <vt:lpstr>Resistência, no passado, à aceitação do seguro de vida, nos países de tradição romana</vt:lpstr>
      <vt:lpstr>Arbitramento do valor pelo segurado (seguro de soma ou à forfait)</vt:lpstr>
      <vt:lpstr>Prova do sinistro</vt:lpstr>
      <vt:lpstr>Exemplo de fraude de seguro de vida: o caso do túmulo vazio.</vt:lpstr>
      <vt:lpstr>O interesse no seguro de vida</vt:lpstr>
      <vt:lpstr>O empregador pode contratar seguro de vida de seus empregados em seu favor?</vt:lpstr>
      <vt:lpstr>Companheira como beneficiária</vt:lpstr>
      <vt:lpstr>O que ocorre se o beneficiário falecer antes do segurado?</vt:lpstr>
      <vt:lpstr>Substituição do beneficiário</vt:lpstr>
      <vt:lpstr>Ausência de indicação de beneficiários</vt:lpstr>
      <vt:lpstr>O assassino do segurado pode receber o seguro, se for o beneficiário?</vt:lpstr>
      <vt:lpstr>Seguro não é herança, e não responde pelas dívidas do espólio</vt:lpstr>
      <vt:lpstr>Prêmio no seguro de vida</vt:lpstr>
      <vt:lpstr>Carência no seguro de vida</vt:lpstr>
      <vt:lpstr>Excludentes ilegais no seguro de vida</vt:lpstr>
      <vt:lpstr>Diferença entre seguros de danos e pessoas. A embriaguez do motorista</vt:lpstr>
      <vt:lpstr>Um caso do TJSP</vt:lpstr>
      <vt:lpstr>TJSP, Apelação n° 1007091-62.2021.8.26.0302</vt:lpstr>
      <vt:lpstr>Seguro de sobrevida ou por sobrevivência</vt:lpstr>
      <vt:lpstr>O suicídio e o seguro de vida.</vt:lpstr>
      <vt:lpstr>Deve ser pago o seguro de vida da pessoa que se suicida?</vt:lpstr>
      <vt:lpstr>O suicídio e o seguro de vida</vt:lpstr>
      <vt:lpstr>O suicídio e o seguro de vida</vt:lpstr>
      <vt:lpstr>Suicídio e Seguro de Acidentes Pessoais</vt:lpstr>
      <vt:lpstr>Suicídio durante a carência na apólice</vt:lpstr>
      <vt:lpstr>Mas a jurisprudência tem desconsiderado o prazo de 2 anos, exigindo prova de premeditação</vt:lpstr>
      <vt:lpstr>Sub-rogação nos seguros de pessoas</vt:lpstr>
      <vt:lpstr>Seguro de pessoas em grupo, seguro grupal ou coletivo.</vt:lpstr>
      <vt:lpstr>Seguro em Grupo</vt:lpstr>
      <vt:lpstr>Seguro em Grupo: estipulante não é ré na cobrança do seguro, mas responde por descumprir seu dever de informar.</vt:lpstr>
      <vt:lpstr>Não realização de exame médico prévio implica assunção do risco pela seguradora. Jurisprudência sumulada do STJ</vt:lpstr>
      <vt:lpstr>Doença preexistente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Seguros de Pessoas</dc:title>
  <dc:creator>Ruy Pereira Camilo Junior</dc:creator>
  <cp:lastModifiedBy>Ruy Pereira Camilo Junior</cp:lastModifiedBy>
  <cp:revision>2</cp:revision>
  <dcterms:created xsi:type="dcterms:W3CDTF">2021-11-10T14:10:48Z</dcterms:created>
  <dcterms:modified xsi:type="dcterms:W3CDTF">2023-06-16T02:10:58Z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