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9DFE0-6261-4527-AC4B-3B6934840139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8147E-9C16-422A-B062-8D8C91AA3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86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F068-15BB-4C78-83C4-0DBA80D35CA1}" type="datetime1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15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CBFF-487E-4DD2-9C32-70A3E025808A}" type="datetime1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1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5363-27A7-4826-AF92-87544D417780}" type="datetime1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52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FD50-D022-4651-B69E-75E202262F5A}" type="datetime1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99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C1EC-576B-49AA-A135-88A8E539D596}" type="datetime1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25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B75F-B85C-43EE-9322-6329E83F3214}" type="datetime1">
              <a:rPr lang="pt-BR" smtClean="0"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88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DCB8-6F96-4B3F-A04E-465038BB55FC}" type="datetime1">
              <a:rPr lang="pt-BR" smtClean="0"/>
              <a:t>21/09/2023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54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8BDE-3D93-4739-84AD-107B536408B5}" type="datetime1">
              <a:rPr lang="pt-BR" smtClean="0"/>
              <a:t>21/09/2023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76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00D3-8732-4B27-B128-A13E49FD6201}" type="datetime1">
              <a:rPr lang="pt-BR" smtClean="0"/>
              <a:t>21/09/2023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60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B43F5-4356-4D39-A50D-C9D5326DD94D}" type="datetime1">
              <a:rPr lang="pt-BR" smtClean="0"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13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4CFB-3460-4809-9B81-0AB1AA11999E}" type="datetime1">
              <a:rPr lang="pt-BR" smtClean="0"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06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8155-C0D0-450C-8BDA-E78BA32EE8BD}" type="datetime1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DCBB-5F15-4A70-8B10-B1B2C331A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97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/>
          </p:cNvSpPr>
          <p:nvPr/>
        </p:nvSpPr>
        <p:spPr>
          <a:xfrm>
            <a:off x="273094" y="297856"/>
            <a:ext cx="6614652" cy="1325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mtClean="0">
                <a:solidFill>
                  <a:schemeClr val="tx1">
                    <a:lumMod val="95000"/>
                  </a:schemeClr>
                </a:solidFill>
                <a:latin typeface="Candara"/>
              </a:rPr>
              <a:t>Estruturas de sólidos simples</a:t>
            </a:r>
            <a:endParaRPr lang="pt-BR" dirty="0">
              <a:solidFill>
                <a:schemeClr val="tx1">
                  <a:lumMod val="95000"/>
                </a:schemeClr>
              </a:solidFill>
              <a:latin typeface="Candara"/>
            </a:endParaRPr>
          </a:p>
        </p:txBody>
      </p:sp>
      <p:grpSp>
        <p:nvGrpSpPr>
          <p:cNvPr id="3" name="Grupo 2" descr="Processo em Destaque com Imagens Ascendentes" title="SmartArt"/>
          <p:cNvGrpSpPr/>
          <p:nvPr/>
        </p:nvGrpSpPr>
        <p:grpSpPr>
          <a:xfrm>
            <a:off x="2840607" y="682492"/>
            <a:ext cx="8769182" cy="5794639"/>
            <a:chOff x="5478086" y="755807"/>
            <a:chExt cx="8536850" cy="5794639"/>
          </a:xfrm>
        </p:grpSpPr>
        <p:sp>
          <p:nvSpPr>
            <p:cNvPr id="4" name="Elipse 3"/>
            <p:cNvSpPr/>
            <p:nvPr/>
          </p:nvSpPr>
          <p:spPr>
            <a:xfrm>
              <a:off x="6404735" y="5461956"/>
              <a:ext cx="93124" cy="93124"/>
            </a:xfrm>
            <a:prstGeom prst="ellipse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ipse 4"/>
            <p:cNvSpPr/>
            <p:nvPr/>
          </p:nvSpPr>
          <p:spPr>
            <a:xfrm>
              <a:off x="6198298" y="5545855"/>
              <a:ext cx="93124" cy="93124"/>
            </a:xfrm>
            <a:prstGeom prst="ellipse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5"/>
            <p:cNvSpPr/>
            <p:nvPr/>
          </p:nvSpPr>
          <p:spPr>
            <a:xfrm>
              <a:off x="5987302" y="5615211"/>
              <a:ext cx="93124" cy="93124"/>
            </a:xfrm>
            <a:prstGeom prst="ellipse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6"/>
            <p:cNvSpPr/>
            <p:nvPr/>
          </p:nvSpPr>
          <p:spPr>
            <a:xfrm>
              <a:off x="5773051" y="5668906"/>
              <a:ext cx="93124" cy="93124"/>
            </a:xfrm>
            <a:prstGeom prst="ellipse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7"/>
            <p:cNvSpPr/>
            <p:nvPr/>
          </p:nvSpPr>
          <p:spPr>
            <a:xfrm>
              <a:off x="7531346" y="4649818"/>
              <a:ext cx="93124" cy="93124"/>
            </a:xfrm>
            <a:prstGeom prst="ellipse">
              <a:avLst/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8"/>
            <p:cNvSpPr/>
            <p:nvPr/>
          </p:nvSpPr>
          <p:spPr>
            <a:xfrm>
              <a:off x="7367890" y="4815378"/>
              <a:ext cx="93124" cy="93124"/>
            </a:xfrm>
            <a:prstGeom prst="ellipse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9"/>
            <p:cNvSpPr/>
            <p:nvPr/>
          </p:nvSpPr>
          <p:spPr>
            <a:xfrm>
              <a:off x="8207965" y="3643036"/>
              <a:ext cx="93124" cy="93124"/>
            </a:xfrm>
            <a:prstGeom prst="ellipse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10"/>
            <p:cNvSpPr/>
            <p:nvPr/>
          </p:nvSpPr>
          <p:spPr>
            <a:xfrm>
              <a:off x="8571346" y="2416439"/>
              <a:ext cx="93124" cy="93124"/>
            </a:xfrm>
            <a:prstGeom prst="ellipse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11"/>
            <p:cNvSpPr/>
            <p:nvPr/>
          </p:nvSpPr>
          <p:spPr>
            <a:xfrm>
              <a:off x="8389655" y="965553"/>
              <a:ext cx="93124" cy="93124"/>
            </a:xfrm>
            <a:prstGeom prst="ellipse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ipse 12"/>
            <p:cNvSpPr/>
            <p:nvPr/>
          </p:nvSpPr>
          <p:spPr>
            <a:xfrm>
              <a:off x="8525109" y="860960"/>
              <a:ext cx="93124" cy="93124"/>
            </a:xfrm>
            <a:prstGeom prst="ellipse">
              <a:avLst/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13"/>
            <p:cNvSpPr/>
            <p:nvPr/>
          </p:nvSpPr>
          <p:spPr>
            <a:xfrm>
              <a:off x="8660563" y="755807"/>
              <a:ext cx="93124" cy="93124"/>
            </a:xfrm>
            <a:prstGeom prst="ellipse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8796668" y="860960"/>
              <a:ext cx="93124" cy="93124"/>
            </a:xfrm>
            <a:prstGeom prst="ellipse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8932122" y="965553"/>
              <a:ext cx="93124" cy="93124"/>
            </a:xfrm>
            <a:prstGeom prst="ellipse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60563" y="977299"/>
              <a:ext cx="93124" cy="93124"/>
            </a:xfrm>
            <a:prstGeom prst="ellipse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8660563" y="1198791"/>
              <a:ext cx="93124" cy="93124"/>
            </a:xfrm>
            <a:prstGeom prst="ellipse">
              <a:avLst/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a livre 18"/>
            <p:cNvSpPr/>
            <p:nvPr/>
          </p:nvSpPr>
          <p:spPr>
            <a:xfrm>
              <a:off x="5478086" y="5913371"/>
              <a:ext cx="3502688" cy="637075"/>
            </a:xfrm>
            <a:custGeom>
              <a:avLst/>
              <a:gdLst>
                <a:gd name="connsiteX0" fmla="*/ 0 w 2006410"/>
                <a:gd name="connsiteY0" fmla="*/ 89680 h 538069"/>
                <a:gd name="connsiteX1" fmla="*/ 89680 w 2006410"/>
                <a:gd name="connsiteY1" fmla="*/ 0 h 538069"/>
                <a:gd name="connsiteX2" fmla="*/ 1916730 w 2006410"/>
                <a:gd name="connsiteY2" fmla="*/ 0 h 538069"/>
                <a:gd name="connsiteX3" fmla="*/ 2006410 w 2006410"/>
                <a:gd name="connsiteY3" fmla="*/ 89680 h 538069"/>
                <a:gd name="connsiteX4" fmla="*/ 2006410 w 2006410"/>
                <a:gd name="connsiteY4" fmla="*/ 448389 h 538069"/>
                <a:gd name="connsiteX5" fmla="*/ 1916730 w 2006410"/>
                <a:gd name="connsiteY5" fmla="*/ 538069 h 538069"/>
                <a:gd name="connsiteX6" fmla="*/ 89680 w 2006410"/>
                <a:gd name="connsiteY6" fmla="*/ 538069 h 538069"/>
                <a:gd name="connsiteX7" fmla="*/ 0 w 2006410"/>
                <a:gd name="connsiteY7" fmla="*/ 448389 h 538069"/>
                <a:gd name="connsiteX8" fmla="*/ 0 w 2006410"/>
                <a:gd name="connsiteY8" fmla="*/ 89680 h 53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6410" h="538069">
                  <a:moveTo>
                    <a:pt x="0" y="89680"/>
                  </a:moveTo>
                  <a:cubicBezTo>
                    <a:pt x="0" y="40151"/>
                    <a:pt x="40151" y="0"/>
                    <a:pt x="89680" y="0"/>
                  </a:cubicBezTo>
                  <a:lnTo>
                    <a:pt x="1916730" y="0"/>
                  </a:lnTo>
                  <a:cubicBezTo>
                    <a:pt x="1966259" y="0"/>
                    <a:pt x="2006410" y="40151"/>
                    <a:pt x="2006410" y="89680"/>
                  </a:cubicBezTo>
                  <a:lnTo>
                    <a:pt x="2006410" y="448389"/>
                  </a:lnTo>
                  <a:cubicBezTo>
                    <a:pt x="2006410" y="497918"/>
                    <a:pt x="1966259" y="538069"/>
                    <a:pt x="1916730" y="538069"/>
                  </a:cubicBezTo>
                  <a:lnTo>
                    <a:pt x="89680" y="538069"/>
                  </a:lnTo>
                  <a:cubicBezTo>
                    <a:pt x="40151" y="538069"/>
                    <a:pt x="0" y="497918"/>
                    <a:pt x="0" y="448389"/>
                  </a:cubicBezTo>
                  <a:lnTo>
                    <a:pt x="0" y="8968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0956" tIns="94846" rIns="94846" bIns="94846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i="0" kern="1200" noProof="0" dirty="0" smtClean="0">
                  <a:latin typeface="Candara"/>
                  <a:ea typeface="+mn-ea"/>
                  <a:cs typeface="+mn-cs"/>
                </a:rPr>
                <a:t>Compostos Iônicos</a:t>
              </a:r>
              <a:endParaRPr lang="pt-BR" b="1" i="0" kern="1200" noProof="0" dirty="0"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7075893" y="5119785"/>
              <a:ext cx="4864564" cy="621557"/>
            </a:xfrm>
            <a:custGeom>
              <a:avLst/>
              <a:gdLst>
                <a:gd name="connsiteX0" fmla="*/ 0 w 2006410"/>
                <a:gd name="connsiteY0" fmla="*/ 89680 h 538069"/>
                <a:gd name="connsiteX1" fmla="*/ 89680 w 2006410"/>
                <a:gd name="connsiteY1" fmla="*/ 0 h 538069"/>
                <a:gd name="connsiteX2" fmla="*/ 1916730 w 2006410"/>
                <a:gd name="connsiteY2" fmla="*/ 0 h 538069"/>
                <a:gd name="connsiteX3" fmla="*/ 2006410 w 2006410"/>
                <a:gd name="connsiteY3" fmla="*/ 89680 h 538069"/>
                <a:gd name="connsiteX4" fmla="*/ 2006410 w 2006410"/>
                <a:gd name="connsiteY4" fmla="*/ 448389 h 538069"/>
                <a:gd name="connsiteX5" fmla="*/ 1916730 w 2006410"/>
                <a:gd name="connsiteY5" fmla="*/ 538069 h 538069"/>
                <a:gd name="connsiteX6" fmla="*/ 89680 w 2006410"/>
                <a:gd name="connsiteY6" fmla="*/ 538069 h 538069"/>
                <a:gd name="connsiteX7" fmla="*/ 0 w 2006410"/>
                <a:gd name="connsiteY7" fmla="*/ 448389 h 538069"/>
                <a:gd name="connsiteX8" fmla="*/ 0 w 2006410"/>
                <a:gd name="connsiteY8" fmla="*/ 89680 h 53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6410" h="538069">
                  <a:moveTo>
                    <a:pt x="0" y="89680"/>
                  </a:moveTo>
                  <a:cubicBezTo>
                    <a:pt x="0" y="40151"/>
                    <a:pt x="40151" y="0"/>
                    <a:pt x="89680" y="0"/>
                  </a:cubicBezTo>
                  <a:lnTo>
                    <a:pt x="1916730" y="0"/>
                  </a:lnTo>
                  <a:cubicBezTo>
                    <a:pt x="1966259" y="0"/>
                    <a:pt x="2006410" y="40151"/>
                    <a:pt x="2006410" y="89680"/>
                  </a:cubicBezTo>
                  <a:lnTo>
                    <a:pt x="2006410" y="448389"/>
                  </a:lnTo>
                  <a:cubicBezTo>
                    <a:pt x="2006410" y="497918"/>
                    <a:pt x="1966259" y="538069"/>
                    <a:pt x="1916730" y="538069"/>
                  </a:cubicBezTo>
                  <a:lnTo>
                    <a:pt x="89680" y="538069"/>
                  </a:lnTo>
                  <a:cubicBezTo>
                    <a:pt x="40151" y="538069"/>
                    <a:pt x="0" y="497918"/>
                    <a:pt x="0" y="448389"/>
                  </a:cubicBezTo>
                  <a:lnTo>
                    <a:pt x="0" y="8968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0956" tIns="102466" rIns="102466" bIns="102466" numCol="1" spcCol="1270" anchor="ctr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latin typeface="Candara"/>
                </a:rPr>
                <a:t>Estruturas Características de compostos iônicos: </a:t>
              </a:r>
              <a:r>
                <a:rPr lang="pt-BR" b="1" dirty="0"/>
                <a:t>Fase Binária e Fase </a:t>
              </a:r>
              <a:r>
                <a:rPr lang="pt-BR" b="1" dirty="0" smtClean="0"/>
                <a:t>Ternária</a:t>
              </a:r>
              <a:endParaRPr lang="pt-BR" b="1" dirty="0"/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8207965" y="3949537"/>
              <a:ext cx="4708155" cy="712105"/>
            </a:xfrm>
            <a:custGeom>
              <a:avLst/>
              <a:gdLst>
                <a:gd name="connsiteX0" fmla="*/ 0 w 2006410"/>
                <a:gd name="connsiteY0" fmla="*/ 89680 h 538069"/>
                <a:gd name="connsiteX1" fmla="*/ 89680 w 2006410"/>
                <a:gd name="connsiteY1" fmla="*/ 0 h 538069"/>
                <a:gd name="connsiteX2" fmla="*/ 1916730 w 2006410"/>
                <a:gd name="connsiteY2" fmla="*/ 0 h 538069"/>
                <a:gd name="connsiteX3" fmla="*/ 2006410 w 2006410"/>
                <a:gd name="connsiteY3" fmla="*/ 89680 h 538069"/>
                <a:gd name="connsiteX4" fmla="*/ 2006410 w 2006410"/>
                <a:gd name="connsiteY4" fmla="*/ 448389 h 538069"/>
                <a:gd name="connsiteX5" fmla="*/ 1916730 w 2006410"/>
                <a:gd name="connsiteY5" fmla="*/ 538069 h 538069"/>
                <a:gd name="connsiteX6" fmla="*/ 89680 w 2006410"/>
                <a:gd name="connsiteY6" fmla="*/ 538069 h 538069"/>
                <a:gd name="connsiteX7" fmla="*/ 0 w 2006410"/>
                <a:gd name="connsiteY7" fmla="*/ 448389 h 538069"/>
                <a:gd name="connsiteX8" fmla="*/ 0 w 2006410"/>
                <a:gd name="connsiteY8" fmla="*/ 89680 h 53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6410" h="538069">
                  <a:moveTo>
                    <a:pt x="0" y="89680"/>
                  </a:moveTo>
                  <a:cubicBezTo>
                    <a:pt x="0" y="40151"/>
                    <a:pt x="40151" y="0"/>
                    <a:pt x="89680" y="0"/>
                  </a:cubicBezTo>
                  <a:lnTo>
                    <a:pt x="1916730" y="0"/>
                  </a:lnTo>
                  <a:cubicBezTo>
                    <a:pt x="1966259" y="0"/>
                    <a:pt x="2006410" y="40151"/>
                    <a:pt x="2006410" y="89680"/>
                  </a:cubicBezTo>
                  <a:lnTo>
                    <a:pt x="2006410" y="448389"/>
                  </a:lnTo>
                  <a:cubicBezTo>
                    <a:pt x="2006410" y="497918"/>
                    <a:pt x="1966259" y="538069"/>
                    <a:pt x="1916730" y="538069"/>
                  </a:cubicBezTo>
                  <a:lnTo>
                    <a:pt x="89680" y="538069"/>
                  </a:lnTo>
                  <a:cubicBezTo>
                    <a:pt x="40151" y="538069"/>
                    <a:pt x="0" y="497918"/>
                    <a:pt x="0" y="448389"/>
                  </a:cubicBezTo>
                  <a:lnTo>
                    <a:pt x="0" y="8968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0956" tIns="102466" rIns="102466" bIns="102466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i="0" kern="1200" noProof="0" dirty="0" smtClean="0">
                  <a:latin typeface="Candara"/>
                </a:rPr>
                <a:t>Racionalização de estruturas em função do raio iônico e razão de raios iônicos</a:t>
              </a:r>
              <a:endParaRPr lang="pt-BR" b="1" i="0" kern="1200" noProof="0" dirty="0">
                <a:latin typeface="Candara"/>
              </a:endParaRPr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9508175" y="1198791"/>
              <a:ext cx="4506761" cy="733974"/>
            </a:xfrm>
            <a:custGeom>
              <a:avLst/>
              <a:gdLst>
                <a:gd name="connsiteX0" fmla="*/ 0 w 2006410"/>
                <a:gd name="connsiteY0" fmla="*/ 89680 h 538069"/>
                <a:gd name="connsiteX1" fmla="*/ 89680 w 2006410"/>
                <a:gd name="connsiteY1" fmla="*/ 0 h 538069"/>
                <a:gd name="connsiteX2" fmla="*/ 1916730 w 2006410"/>
                <a:gd name="connsiteY2" fmla="*/ 0 h 538069"/>
                <a:gd name="connsiteX3" fmla="*/ 2006410 w 2006410"/>
                <a:gd name="connsiteY3" fmla="*/ 89680 h 538069"/>
                <a:gd name="connsiteX4" fmla="*/ 2006410 w 2006410"/>
                <a:gd name="connsiteY4" fmla="*/ 448389 h 538069"/>
                <a:gd name="connsiteX5" fmla="*/ 1916730 w 2006410"/>
                <a:gd name="connsiteY5" fmla="*/ 538069 h 538069"/>
                <a:gd name="connsiteX6" fmla="*/ 89680 w 2006410"/>
                <a:gd name="connsiteY6" fmla="*/ 538069 h 538069"/>
                <a:gd name="connsiteX7" fmla="*/ 0 w 2006410"/>
                <a:gd name="connsiteY7" fmla="*/ 448389 h 538069"/>
                <a:gd name="connsiteX8" fmla="*/ 0 w 2006410"/>
                <a:gd name="connsiteY8" fmla="*/ 89680 h 53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6410" h="538069">
                  <a:moveTo>
                    <a:pt x="0" y="89680"/>
                  </a:moveTo>
                  <a:cubicBezTo>
                    <a:pt x="0" y="40151"/>
                    <a:pt x="40151" y="0"/>
                    <a:pt x="89680" y="0"/>
                  </a:cubicBezTo>
                  <a:lnTo>
                    <a:pt x="1916730" y="0"/>
                  </a:lnTo>
                  <a:cubicBezTo>
                    <a:pt x="1966259" y="0"/>
                    <a:pt x="2006410" y="40151"/>
                    <a:pt x="2006410" y="89680"/>
                  </a:cubicBezTo>
                  <a:lnTo>
                    <a:pt x="2006410" y="448389"/>
                  </a:lnTo>
                  <a:cubicBezTo>
                    <a:pt x="2006410" y="497918"/>
                    <a:pt x="1966259" y="538069"/>
                    <a:pt x="1916730" y="538069"/>
                  </a:cubicBezTo>
                  <a:lnTo>
                    <a:pt x="89680" y="538069"/>
                  </a:lnTo>
                  <a:cubicBezTo>
                    <a:pt x="40151" y="538069"/>
                    <a:pt x="0" y="497918"/>
                    <a:pt x="0" y="448389"/>
                  </a:cubicBezTo>
                  <a:lnTo>
                    <a:pt x="0" y="8968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0956" tIns="102466" rIns="102466" bIns="102466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i="0" kern="1200" noProof="0" dirty="0" smtClean="0">
                  <a:latin typeface="Candara"/>
                </a:rPr>
                <a:t>O ciclo de Born - Harber</a:t>
              </a:r>
              <a:endParaRPr lang="pt-BR" b="1" i="0" kern="1200" noProof="0" dirty="0">
                <a:latin typeface="Candara"/>
              </a:endParaRPr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8580740" y="2626784"/>
              <a:ext cx="4813990" cy="765139"/>
            </a:xfrm>
            <a:custGeom>
              <a:avLst/>
              <a:gdLst>
                <a:gd name="connsiteX0" fmla="*/ 0 w 2006410"/>
                <a:gd name="connsiteY0" fmla="*/ 89680 h 538069"/>
                <a:gd name="connsiteX1" fmla="*/ 89680 w 2006410"/>
                <a:gd name="connsiteY1" fmla="*/ 0 h 538069"/>
                <a:gd name="connsiteX2" fmla="*/ 1916730 w 2006410"/>
                <a:gd name="connsiteY2" fmla="*/ 0 h 538069"/>
                <a:gd name="connsiteX3" fmla="*/ 2006410 w 2006410"/>
                <a:gd name="connsiteY3" fmla="*/ 89680 h 538069"/>
                <a:gd name="connsiteX4" fmla="*/ 2006410 w 2006410"/>
                <a:gd name="connsiteY4" fmla="*/ 448389 h 538069"/>
                <a:gd name="connsiteX5" fmla="*/ 1916730 w 2006410"/>
                <a:gd name="connsiteY5" fmla="*/ 538069 h 538069"/>
                <a:gd name="connsiteX6" fmla="*/ 89680 w 2006410"/>
                <a:gd name="connsiteY6" fmla="*/ 538069 h 538069"/>
                <a:gd name="connsiteX7" fmla="*/ 0 w 2006410"/>
                <a:gd name="connsiteY7" fmla="*/ 448389 h 538069"/>
                <a:gd name="connsiteX8" fmla="*/ 0 w 2006410"/>
                <a:gd name="connsiteY8" fmla="*/ 89680 h 53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6410" h="538069">
                  <a:moveTo>
                    <a:pt x="0" y="89680"/>
                  </a:moveTo>
                  <a:cubicBezTo>
                    <a:pt x="0" y="40151"/>
                    <a:pt x="40151" y="0"/>
                    <a:pt x="89680" y="0"/>
                  </a:cubicBezTo>
                  <a:lnTo>
                    <a:pt x="1916730" y="0"/>
                  </a:lnTo>
                  <a:cubicBezTo>
                    <a:pt x="1966259" y="0"/>
                    <a:pt x="2006410" y="40151"/>
                    <a:pt x="2006410" y="89680"/>
                  </a:cubicBezTo>
                  <a:lnTo>
                    <a:pt x="2006410" y="448389"/>
                  </a:lnTo>
                  <a:cubicBezTo>
                    <a:pt x="2006410" y="497918"/>
                    <a:pt x="1966259" y="538069"/>
                    <a:pt x="1916730" y="538069"/>
                  </a:cubicBezTo>
                  <a:lnTo>
                    <a:pt x="89680" y="538069"/>
                  </a:lnTo>
                  <a:cubicBezTo>
                    <a:pt x="40151" y="538069"/>
                    <a:pt x="0" y="497918"/>
                    <a:pt x="0" y="448389"/>
                  </a:cubicBezTo>
                  <a:lnTo>
                    <a:pt x="0" y="8968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0956" tIns="102466" rIns="102466" bIns="102466" numCol="1" spcCol="1270" anchor="ctr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>
                  <a:latin typeface="Candara"/>
                </a:rPr>
                <a:t>Energética da ligação iônica e de </a:t>
              </a:r>
              <a:r>
                <a:rPr lang="pt-BR" b="1" dirty="0" smtClean="0">
                  <a:latin typeface="Candara"/>
                </a:rPr>
                <a:t>Rede  Cristalina: </a:t>
              </a:r>
              <a:r>
                <a:rPr lang="pt-BR" b="1" dirty="0" smtClean="0"/>
                <a:t>Equações de Born-Mayer</a:t>
              </a:r>
              <a:endParaRPr lang="pt-BR" b="0" i="0" kern="1200" noProof="0" dirty="0">
                <a:latin typeface="Candara"/>
              </a:endParaRPr>
            </a:p>
          </p:txBody>
        </p: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11" y="5075195"/>
            <a:ext cx="1066007" cy="1001120"/>
          </a:xfrm>
          <a:prstGeom prst="rect">
            <a:avLst/>
          </a:prstGeom>
        </p:spPr>
      </p:pic>
      <p:pic>
        <p:nvPicPr>
          <p:cNvPr id="25" name="Picture 8" descr="http://upload.wikimedia.org/wikipedia/commons/thumb/e/e9/Sodium-chloride-3D-ionic.png/150px-Sodium-chloride-3D-ion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251" y="4519418"/>
            <a:ext cx="967802" cy="91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www.polaris.nova.edu/~shanbhag/chemistry/inorganic/ima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73" y="3328699"/>
            <a:ext cx="1505615" cy="10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o 26"/>
          <p:cNvGrpSpPr/>
          <p:nvPr/>
        </p:nvGrpSpPr>
        <p:grpSpPr>
          <a:xfrm>
            <a:off x="4358806" y="1773853"/>
            <a:ext cx="3088463" cy="723595"/>
            <a:chOff x="36115" y="3872190"/>
            <a:chExt cx="3748848" cy="826779"/>
          </a:xfrm>
        </p:grpSpPr>
        <p:sp>
          <p:nvSpPr>
            <p:cNvPr id="28" name="CaixaDeTexto 27"/>
            <p:cNvSpPr txBox="1"/>
            <p:nvPr/>
          </p:nvSpPr>
          <p:spPr>
            <a:xfrm>
              <a:off x="914400" y="3872190"/>
              <a:ext cx="1539954" cy="421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</a:t>
              </a:r>
              <a:r>
                <a:rPr lang="pt-BR" baseline="-25000" dirty="0" smtClean="0"/>
                <a:t>A</a:t>
              </a:r>
              <a:r>
                <a:rPr lang="pt-BR" dirty="0" smtClean="0"/>
                <a:t>|Z</a:t>
              </a:r>
              <a:r>
                <a:rPr lang="pt-BR" baseline="-25000" dirty="0" smtClean="0"/>
                <a:t>A</a:t>
              </a:r>
              <a:r>
                <a:rPr lang="pt-BR" dirty="0" smtClean="0"/>
                <a:t>Z</a:t>
              </a:r>
              <a:r>
                <a:rPr lang="pt-BR" baseline="-25000" dirty="0" smtClean="0"/>
                <a:t>B</a:t>
              </a:r>
              <a:r>
                <a:rPr lang="pt-BR" dirty="0" smtClean="0"/>
                <a:t>|e</a:t>
              </a:r>
              <a:r>
                <a:rPr lang="pt-BR" baseline="30000" dirty="0" smtClean="0"/>
                <a:t>2</a:t>
              </a:r>
              <a:r>
                <a:rPr lang="pt-BR" dirty="0" smtClean="0"/>
                <a:t> </a:t>
              </a:r>
              <a:endParaRPr lang="pt-BR" dirty="0"/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1055595" y="4314842"/>
              <a:ext cx="104579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ângulo 29"/>
            <p:cNvSpPr/>
            <p:nvPr/>
          </p:nvSpPr>
          <p:spPr>
            <a:xfrm>
              <a:off x="36115" y="4010689"/>
              <a:ext cx="1126985" cy="527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dirty="0" smtClean="0"/>
                <a:t>∆H</a:t>
              </a:r>
              <a:r>
                <a:rPr lang="pt-BR" sz="2400" baseline="-25000" dirty="0" smtClean="0"/>
                <a:t>L</a:t>
              </a:r>
              <a:r>
                <a:rPr lang="pt-BR" sz="2400" dirty="0" smtClean="0"/>
                <a:t> </a:t>
              </a:r>
              <a:r>
                <a:rPr lang="pt-BR" sz="2400" dirty="0"/>
                <a:t>= 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073240" y="4276971"/>
              <a:ext cx="1016078" cy="421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</a:t>
              </a:r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πε</a:t>
              </a:r>
              <a:r>
                <a:rPr lang="pt-BR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pt-B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t-BR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pt-BR" dirty="0" smtClean="0"/>
                <a:t> </a:t>
              </a:r>
              <a:endParaRPr lang="pt-BR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2331089" y="4063438"/>
              <a:ext cx="1453874" cy="421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( 1- d/d</a:t>
              </a:r>
              <a:r>
                <a:rPr lang="pt-BR" baseline="-25000" dirty="0" smtClean="0"/>
                <a:t>0</a:t>
              </a:r>
              <a:r>
                <a:rPr lang="pt-BR" dirty="0" smtClean="0"/>
                <a:t>)</a:t>
              </a:r>
              <a:r>
                <a:rPr lang="pt-B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pt-BR" dirty="0"/>
            </a:p>
          </p:txBody>
        </p:sp>
      </p:grpSp>
      <p:sp>
        <p:nvSpPr>
          <p:cNvPr id="33" name="Espaço Reservado para Número de Slid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4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2475" y="552450"/>
            <a:ext cx="72580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Fases Binárias MX, MX</a:t>
            </a:r>
            <a:r>
              <a:rPr lang="pt-BR" sz="2800" baseline="-25000" dirty="0" smtClean="0"/>
              <a:t>2</a:t>
            </a:r>
            <a:endParaRPr lang="pt-BR" sz="2800" dirty="0" smtClean="0"/>
          </a:p>
          <a:p>
            <a:r>
              <a:rPr lang="pt-BR" sz="2800" dirty="0" smtClean="0"/>
              <a:t>Estrutura do </a:t>
            </a:r>
            <a:r>
              <a:rPr lang="pt-BR" sz="2800" dirty="0" err="1" smtClean="0"/>
              <a:t>NaCl</a:t>
            </a:r>
            <a:r>
              <a:rPr lang="pt-BR" sz="2800" dirty="0" smtClean="0"/>
              <a:t> (</a:t>
            </a:r>
            <a:r>
              <a:rPr lang="pt-BR" sz="2800" i="1" dirty="0" smtClean="0"/>
              <a:t>rock </a:t>
            </a:r>
            <a:r>
              <a:rPr lang="pt-BR" sz="2800" i="1" dirty="0" err="1" smtClean="0"/>
              <a:t>salt</a:t>
            </a:r>
            <a:r>
              <a:rPr lang="pt-BR" sz="2800" dirty="0" smtClean="0"/>
              <a:t>)</a:t>
            </a:r>
          </a:p>
          <a:p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400" dirty="0" smtClean="0"/>
              <a:t>Pode ser vista como ânions de Cl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um </a:t>
            </a:r>
            <a:r>
              <a:rPr lang="pt-BR" sz="2400" dirty="0" smtClean="0"/>
              <a:t>agrupamento compacto cúbico (ACC) ou de face centrada (</a:t>
            </a:r>
            <a:r>
              <a:rPr lang="pt-BR" sz="2400" b="1" dirty="0" smtClean="0"/>
              <a:t>os ânions estão afastados um dos outros)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400" dirty="0" smtClean="0"/>
              <a:t>cátions de Na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 ocupam todos os espaços octaédricos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400" dirty="0"/>
              <a:t>Cl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estão afastados um do outro (minimiza repulsão)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estão afastados um do outro (minimiza repulsão)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seas.upenn.edu/~chem101/sschem/nacl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01" y="1075670"/>
            <a:ext cx="2719024" cy="24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cnx.org/content/m16927/latest/graphics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54" y="3685520"/>
            <a:ext cx="2726371" cy="236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2126459" y="1714082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4059467" y="1709800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4"/>
          <p:cNvSpPr txBox="1">
            <a:spLocks/>
          </p:cNvSpPr>
          <p:nvPr/>
        </p:nvSpPr>
        <p:spPr>
          <a:xfrm>
            <a:off x="8566689" y="171102"/>
            <a:ext cx="3276270" cy="33496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pt-BR" sz="1800" dirty="0" smtClean="0">
                <a:solidFill>
                  <a:schemeClr val="tx1">
                    <a:lumMod val="95000"/>
                  </a:schemeClr>
                </a:solidFill>
                <a:latin typeface="Candara"/>
              </a:rPr>
              <a:t>Estruturas de sólidos simples</a:t>
            </a:r>
            <a:endParaRPr lang="pt-BR" sz="1800" dirty="0">
              <a:solidFill>
                <a:schemeClr val="tx1">
                  <a:lumMod val="95000"/>
                </a:schemeClr>
              </a:solidFill>
              <a:latin typeface="Candara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950603" y="631029"/>
            <a:ext cx="3402322" cy="3559972"/>
            <a:chOff x="950603" y="631028"/>
            <a:chExt cx="5140636" cy="5357022"/>
          </a:xfrm>
        </p:grpSpPr>
        <p:sp>
          <p:nvSpPr>
            <p:cNvPr id="6" name="Elipse 5"/>
            <p:cNvSpPr/>
            <p:nvPr/>
          </p:nvSpPr>
          <p:spPr>
            <a:xfrm>
              <a:off x="4161749" y="811824"/>
              <a:ext cx="361950" cy="295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/>
            <p:cNvSpPr/>
            <p:nvPr/>
          </p:nvSpPr>
          <p:spPr>
            <a:xfrm>
              <a:off x="1969889" y="4498965"/>
              <a:ext cx="361950" cy="295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/>
            <p:cNvSpPr/>
            <p:nvPr/>
          </p:nvSpPr>
          <p:spPr>
            <a:xfrm>
              <a:off x="2573915" y="661985"/>
              <a:ext cx="600075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/>
            <p:cNvSpPr/>
            <p:nvPr/>
          </p:nvSpPr>
          <p:spPr>
            <a:xfrm>
              <a:off x="5491164" y="631028"/>
              <a:ext cx="600075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/>
            <p:cNvSpPr/>
            <p:nvPr/>
          </p:nvSpPr>
          <p:spPr>
            <a:xfrm>
              <a:off x="5468536" y="3443285"/>
              <a:ext cx="600075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/>
            <p:cNvSpPr/>
            <p:nvPr/>
          </p:nvSpPr>
          <p:spPr>
            <a:xfrm>
              <a:off x="3293862" y="4362446"/>
              <a:ext cx="600075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/>
            <p:cNvSpPr/>
            <p:nvPr/>
          </p:nvSpPr>
          <p:spPr>
            <a:xfrm>
              <a:off x="4142181" y="3590925"/>
              <a:ext cx="361950" cy="295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1827608" y="2946392"/>
              <a:ext cx="600075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/>
            <p:cNvSpPr/>
            <p:nvPr/>
          </p:nvSpPr>
          <p:spPr>
            <a:xfrm>
              <a:off x="2631276" y="3425425"/>
              <a:ext cx="600075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4038600" y="2107403"/>
              <a:ext cx="600075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2901544" y="3776661"/>
              <a:ext cx="143827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V="1">
              <a:off x="2109785" y="3767131"/>
              <a:ext cx="809625" cy="9429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V="1">
              <a:off x="3543301" y="942975"/>
              <a:ext cx="809625" cy="942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4981576" y="942975"/>
              <a:ext cx="809625" cy="9429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V="1">
              <a:off x="3543300" y="2352675"/>
              <a:ext cx="809625" cy="942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V="1">
              <a:off x="4981576" y="2352675"/>
              <a:ext cx="809625" cy="942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3543300" y="3295650"/>
              <a:ext cx="143827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4352925" y="2352675"/>
              <a:ext cx="143827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3543300" y="1885950"/>
              <a:ext cx="143827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>
              <a:off x="4352925" y="942975"/>
              <a:ext cx="14382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 flipV="1">
              <a:off x="3543301" y="1905000"/>
              <a:ext cx="14287" cy="136683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H="1" flipV="1">
              <a:off x="4981576" y="1885950"/>
              <a:ext cx="7144" cy="14097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V="1">
              <a:off x="5791201" y="942974"/>
              <a:ext cx="1" cy="14097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H="1" flipV="1">
              <a:off x="4345780" y="981074"/>
              <a:ext cx="14287" cy="136683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V="1">
              <a:off x="2105025" y="962025"/>
              <a:ext cx="809625" cy="9429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V="1">
              <a:off x="2105024" y="2371725"/>
              <a:ext cx="809625" cy="9429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2105024" y="3314700"/>
              <a:ext cx="143827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2914649" y="2371725"/>
              <a:ext cx="143827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2105024" y="1905000"/>
              <a:ext cx="143827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>
              <a:off x="2914649" y="962025"/>
              <a:ext cx="14382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H="1" flipV="1">
              <a:off x="2105025" y="1924050"/>
              <a:ext cx="14287" cy="13668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 flipV="1">
              <a:off x="4352925" y="962024"/>
              <a:ext cx="1" cy="140970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 flipV="1">
              <a:off x="2907504" y="1000124"/>
              <a:ext cx="14287" cy="13668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V="1">
              <a:off x="1298969" y="3286123"/>
              <a:ext cx="809625" cy="9429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V="1">
              <a:off x="2737244" y="3286123"/>
              <a:ext cx="809625" cy="942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V="1">
              <a:off x="1298968" y="4695823"/>
              <a:ext cx="809625" cy="9429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V="1">
              <a:off x="2737244" y="4695823"/>
              <a:ext cx="809625" cy="9429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1298968" y="5638798"/>
              <a:ext cx="14382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2108593" y="4695823"/>
              <a:ext cx="143827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1298968" y="4229098"/>
              <a:ext cx="143827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H="1" flipV="1">
              <a:off x="1298969" y="4248148"/>
              <a:ext cx="14287" cy="13668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H="1" flipV="1">
              <a:off x="2737244" y="4229098"/>
              <a:ext cx="7144" cy="14097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V="1">
              <a:off x="3546869" y="3286122"/>
              <a:ext cx="1" cy="140970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H="1" flipV="1">
              <a:off x="2101448" y="3324222"/>
              <a:ext cx="14287" cy="1366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V="1">
              <a:off x="1316829" y="1890711"/>
              <a:ext cx="809625" cy="9429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flipV="1">
              <a:off x="2755104" y="1890711"/>
              <a:ext cx="809625" cy="9429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>
              <a:off x="1298968" y="2824162"/>
              <a:ext cx="14382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 flipH="1" flipV="1">
              <a:off x="1316829" y="2852736"/>
              <a:ext cx="14287" cy="13668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 flipH="1" flipV="1">
              <a:off x="2755104" y="2833686"/>
              <a:ext cx="7144" cy="14097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 flipV="1">
              <a:off x="4176713" y="3276598"/>
              <a:ext cx="809625" cy="94297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 flipV="1">
              <a:off x="4176713" y="4686298"/>
              <a:ext cx="809625" cy="9429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>
              <a:off x="2738437" y="5629273"/>
              <a:ext cx="14382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>
              <a:off x="3548062" y="4686298"/>
              <a:ext cx="143827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>
              <a:off x="2738437" y="4219573"/>
              <a:ext cx="143827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 flipH="1" flipV="1">
              <a:off x="2738438" y="4238623"/>
              <a:ext cx="14287" cy="136683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flipH="1" flipV="1">
              <a:off x="4176713" y="4219573"/>
              <a:ext cx="7144" cy="14097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flipV="1">
              <a:off x="4986338" y="3276597"/>
              <a:ext cx="1" cy="140970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 flipV="1">
              <a:off x="4180280" y="1878804"/>
              <a:ext cx="809625" cy="9429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flipV="1">
              <a:off x="4180280" y="3288504"/>
              <a:ext cx="809625" cy="9429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>
              <a:off x="3551629" y="3288504"/>
              <a:ext cx="143827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>
              <a:off x="2742004" y="2821779"/>
              <a:ext cx="14382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 flipH="1" flipV="1">
              <a:off x="2742005" y="2840829"/>
              <a:ext cx="14287" cy="136683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flipH="1" flipV="1">
              <a:off x="4180280" y="2821779"/>
              <a:ext cx="7144" cy="14097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 flipV="1">
              <a:off x="4989905" y="1878803"/>
              <a:ext cx="1" cy="140970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/>
            <p:cNvCxnSpPr/>
            <p:nvPr/>
          </p:nvCxnSpPr>
          <p:spPr>
            <a:xfrm flipV="1">
              <a:off x="4968473" y="2366961"/>
              <a:ext cx="809625" cy="9429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to 70"/>
            <p:cNvCxnSpPr/>
            <p:nvPr/>
          </p:nvCxnSpPr>
          <p:spPr>
            <a:xfrm flipV="1">
              <a:off x="3530197" y="3776661"/>
              <a:ext cx="809625" cy="942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/>
            <p:cNvCxnSpPr/>
            <p:nvPr/>
          </p:nvCxnSpPr>
          <p:spPr>
            <a:xfrm flipV="1">
              <a:off x="4968473" y="3776661"/>
              <a:ext cx="809625" cy="9429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>
              <a:off x="4339822" y="3776661"/>
              <a:ext cx="143827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>
              <a:off x="4339822" y="2366961"/>
              <a:ext cx="143827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 flipH="1" flipV="1">
              <a:off x="4968473" y="3309936"/>
              <a:ext cx="7144" cy="14097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/>
            <p:cNvCxnSpPr/>
            <p:nvPr/>
          </p:nvCxnSpPr>
          <p:spPr>
            <a:xfrm flipV="1">
              <a:off x="5778098" y="2366960"/>
              <a:ext cx="1" cy="14097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 flipH="1" flipV="1">
              <a:off x="4332677" y="2405060"/>
              <a:ext cx="14287" cy="136683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Elipse 77"/>
            <p:cNvSpPr/>
            <p:nvPr/>
          </p:nvSpPr>
          <p:spPr>
            <a:xfrm>
              <a:off x="950603" y="2419350"/>
              <a:ext cx="600075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Elipse 78"/>
            <p:cNvSpPr/>
            <p:nvPr/>
          </p:nvSpPr>
          <p:spPr>
            <a:xfrm>
              <a:off x="3834399" y="2505074"/>
              <a:ext cx="600075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Elipse 79"/>
            <p:cNvSpPr/>
            <p:nvPr/>
          </p:nvSpPr>
          <p:spPr>
            <a:xfrm>
              <a:off x="3234324" y="1571622"/>
              <a:ext cx="600075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Elipse 80"/>
            <p:cNvSpPr/>
            <p:nvPr/>
          </p:nvSpPr>
          <p:spPr>
            <a:xfrm>
              <a:off x="3928067" y="5364156"/>
              <a:ext cx="600075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Elipse 81"/>
            <p:cNvSpPr/>
            <p:nvPr/>
          </p:nvSpPr>
          <p:spPr>
            <a:xfrm>
              <a:off x="1018354" y="5378450"/>
              <a:ext cx="600075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Elipse 82"/>
            <p:cNvSpPr/>
            <p:nvPr/>
          </p:nvSpPr>
          <p:spPr>
            <a:xfrm>
              <a:off x="2465786" y="3930647"/>
              <a:ext cx="600075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Elipse 83"/>
            <p:cNvSpPr/>
            <p:nvPr/>
          </p:nvSpPr>
          <p:spPr>
            <a:xfrm>
              <a:off x="4713680" y="3000374"/>
              <a:ext cx="600075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5" name="Conector reto 84"/>
            <p:cNvCxnSpPr/>
            <p:nvPr/>
          </p:nvCxnSpPr>
          <p:spPr>
            <a:xfrm flipH="1" flipV="1">
              <a:off x="2907504" y="2409823"/>
              <a:ext cx="14287" cy="13668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lipse 85"/>
            <p:cNvSpPr/>
            <p:nvPr/>
          </p:nvSpPr>
          <p:spPr>
            <a:xfrm>
              <a:off x="4832742" y="1762128"/>
              <a:ext cx="361950" cy="295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Elipse 86"/>
            <p:cNvSpPr/>
            <p:nvPr/>
          </p:nvSpPr>
          <p:spPr>
            <a:xfrm>
              <a:off x="4832742" y="4507703"/>
              <a:ext cx="361950" cy="295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Elipse 87"/>
            <p:cNvSpPr/>
            <p:nvPr/>
          </p:nvSpPr>
          <p:spPr>
            <a:xfrm>
              <a:off x="2575311" y="5505445"/>
              <a:ext cx="361950" cy="295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Elipse 88"/>
            <p:cNvSpPr/>
            <p:nvPr/>
          </p:nvSpPr>
          <p:spPr>
            <a:xfrm>
              <a:off x="1077513" y="4086217"/>
              <a:ext cx="361950" cy="295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Elipse 89"/>
            <p:cNvSpPr/>
            <p:nvPr/>
          </p:nvSpPr>
          <p:spPr>
            <a:xfrm>
              <a:off x="3350407" y="3136103"/>
              <a:ext cx="361950" cy="295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Elipse 90"/>
            <p:cNvSpPr/>
            <p:nvPr/>
          </p:nvSpPr>
          <p:spPr>
            <a:xfrm>
              <a:off x="3998107" y="4079080"/>
              <a:ext cx="361950" cy="295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Elipse 91"/>
            <p:cNvSpPr/>
            <p:nvPr/>
          </p:nvSpPr>
          <p:spPr>
            <a:xfrm>
              <a:off x="2600911" y="2697145"/>
              <a:ext cx="361950" cy="295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Elipse 92"/>
            <p:cNvSpPr/>
            <p:nvPr/>
          </p:nvSpPr>
          <p:spPr>
            <a:xfrm>
              <a:off x="1906184" y="1743069"/>
              <a:ext cx="361950" cy="295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4" name="Elipse 93"/>
          <p:cNvSpPr/>
          <p:nvPr/>
        </p:nvSpPr>
        <p:spPr>
          <a:xfrm>
            <a:off x="3082034" y="760933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Elipse 94"/>
          <p:cNvSpPr/>
          <p:nvPr/>
        </p:nvSpPr>
        <p:spPr>
          <a:xfrm>
            <a:off x="1631355" y="3211197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Elipse 95"/>
          <p:cNvSpPr/>
          <p:nvPr/>
        </p:nvSpPr>
        <p:spPr>
          <a:xfrm>
            <a:off x="2031129" y="661358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Elipse 96"/>
          <p:cNvSpPr/>
          <p:nvPr/>
        </p:nvSpPr>
        <p:spPr>
          <a:xfrm>
            <a:off x="3961905" y="640786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Elipse 97"/>
          <p:cNvSpPr/>
          <p:nvPr/>
        </p:nvSpPr>
        <p:spPr>
          <a:xfrm>
            <a:off x="3946929" y="2509652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Elipse 98"/>
          <p:cNvSpPr/>
          <p:nvPr/>
        </p:nvSpPr>
        <p:spPr>
          <a:xfrm>
            <a:off x="2507624" y="3120474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0" name="Elipse 99"/>
          <p:cNvSpPr/>
          <p:nvPr/>
        </p:nvSpPr>
        <p:spPr>
          <a:xfrm>
            <a:off x="3069083" y="2607765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Elipse 100"/>
          <p:cNvSpPr/>
          <p:nvPr/>
        </p:nvSpPr>
        <p:spPr>
          <a:xfrm>
            <a:off x="1537186" y="2179445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Elipse 101"/>
          <p:cNvSpPr/>
          <p:nvPr/>
        </p:nvSpPr>
        <p:spPr>
          <a:xfrm>
            <a:off x="2069093" y="2497783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Elipse 102"/>
          <p:cNvSpPr/>
          <p:nvPr/>
        </p:nvSpPr>
        <p:spPr>
          <a:xfrm>
            <a:off x="3000528" y="1621901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4" name="Conector reto 103"/>
          <p:cNvCxnSpPr/>
          <p:nvPr/>
        </p:nvCxnSpPr>
        <p:spPr>
          <a:xfrm>
            <a:off x="2247969" y="2731195"/>
            <a:ext cx="95192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 flipV="1">
            <a:off x="1723945" y="2724862"/>
            <a:ext cx="535849" cy="6266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 flipV="1">
            <a:off x="2672715" y="848088"/>
            <a:ext cx="535849" cy="62664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 flipV="1">
            <a:off x="3624635" y="848088"/>
            <a:ext cx="535849" cy="6266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/>
          <p:nvPr/>
        </p:nvCxnSpPr>
        <p:spPr>
          <a:xfrm flipV="1">
            <a:off x="2672715" y="1784895"/>
            <a:ext cx="535849" cy="62664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/>
        </p:nvCxnSpPr>
        <p:spPr>
          <a:xfrm flipV="1">
            <a:off x="3624635" y="1784895"/>
            <a:ext cx="535849" cy="62664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to 109"/>
          <p:cNvCxnSpPr/>
          <p:nvPr/>
        </p:nvCxnSpPr>
        <p:spPr>
          <a:xfrm>
            <a:off x="2672715" y="2411542"/>
            <a:ext cx="95192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/>
          <p:cNvCxnSpPr/>
          <p:nvPr/>
        </p:nvCxnSpPr>
        <p:spPr>
          <a:xfrm>
            <a:off x="3208564" y="1784895"/>
            <a:ext cx="95192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to 111"/>
          <p:cNvCxnSpPr/>
          <p:nvPr/>
        </p:nvCxnSpPr>
        <p:spPr>
          <a:xfrm>
            <a:off x="2672715" y="1474736"/>
            <a:ext cx="95192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/>
          <p:cNvCxnSpPr/>
          <p:nvPr/>
        </p:nvCxnSpPr>
        <p:spPr>
          <a:xfrm>
            <a:off x="3208564" y="848088"/>
            <a:ext cx="9519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 flipH="1" flipV="1">
            <a:off x="2672715" y="1487395"/>
            <a:ext cx="9456" cy="90832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 flipH="1" flipV="1">
            <a:off x="3624635" y="1474736"/>
            <a:ext cx="4728" cy="9368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 flipV="1">
            <a:off x="4160484" y="848088"/>
            <a:ext cx="1" cy="9368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to 116"/>
          <p:cNvCxnSpPr/>
          <p:nvPr/>
        </p:nvCxnSpPr>
        <p:spPr>
          <a:xfrm flipH="1" flipV="1">
            <a:off x="3203835" y="873407"/>
            <a:ext cx="9456" cy="9083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to 117"/>
          <p:cNvCxnSpPr/>
          <p:nvPr/>
        </p:nvCxnSpPr>
        <p:spPr>
          <a:xfrm flipV="1">
            <a:off x="1720794" y="860748"/>
            <a:ext cx="535849" cy="6266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to 118"/>
          <p:cNvCxnSpPr/>
          <p:nvPr/>
        </p:nvCxnSpPr>
        <p:spPr>
          <a:xfrm flipV="1">
            <a:off x="1720794" y="1797554"/>
            <a:ext cx="535849" cy="626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>
            <a:off x="1720794" y="2424202"/>
            <a:ext cx="95192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to 120"/>
          <p:cNvCxnSpPr/>
          <p:nvPr/>
        </p:nvCxnSpPr>
        <p:spPr>
          <a:xfrm>
            <a:off x="2256643" y="1797554"/>
            <a:ext cx="95192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1720794" y="1487395"/>
            <a:ext cx="95192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/>
          <p:cNvCxnSpPr/>
          <p:nvPr/>
        </p:nvCxnSpPr>
        <p:spPr>
          <a:xfrm>
            <a:off x="2256643" y="860748"/>
            <a:ext cx="9519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/>
          <p:cNvCxnSpPr/>
          <p:nvPr/>
        </p:nvCxnSpPr>
        <p:spPr>
          <a:xfrm flipH="1" flipV="1">
            <a:off x="1720794" y="1500055"/>
            <a:ext cx="9456" cy="9083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to 124"/>
          <p:cNvCxnSpPr/>
          <p:nvPr/>
        </p:nvCxnSpPr>
        <p:spPr>
          <a:xfrm flipV="1">
            <a:off x="3208564" y="860747"/>
            <a:ext cx="1" cy="93680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to 125"/>
          <p:cNvCxnSpPr/>
          <p:nvPr/>
        </p:nvCxnSpPr>
        <p:spPr>
          <a:xfrm flipH="1" flipV="1">
            <a:off x="2251914" y="886066"/>
            <a:ext cx="9456" cy="9083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 flipV="1">
            <a:off x="1187307" y="2405211"/>
            <a:ext cx="535849" cy="626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2139228" y="2405211"/>
            <a:ext cx="535849" cy="62664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128"/>
          <p:cNvCxnSpPr/>
          <p:nvPr/>
        </p:nvCxnSpPr>
        <p:spPr>
          <a:xfrm flipV="1">
            <a:off x="1187307" y="3342017"/>
            <a:ext cx="535849" cy="6266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reto 129"/>
          <p:cNvCxnSpPr/>
          <p:nvPr/>
        </p:nvCxnSpPr>
        <p:spPr>
          <a:xfrm flipV="1">
            <a:off x="2139228" y="3342017"/>
            <a:ext cx="535849" cy="6266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to 130"/>
          <p:cNvCxnSpPr/>
          <p:nvPr/>
        </p:nvCxnSpPr>
        <p:spPr>
          <a:xfrm>
            <a:off x="1187307" y="3968665"/>
            <a:ext cx="9519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/>
          <p:cNvCxnSpPr/>
          <p:nvPr/>
        </p:nvCxnSpPr>
        <p:spPr>
          <a:xfrm>
            <a:off x="1723156" y="3342017"/>
            <a:ext cx="95192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to 132"/>
          <p:cNvCxnSpPr/>
          <p:nvPr/>
        </p:nvCxnSpPr>
        <p:spPr>
          <a:xfrm>
            <a:off x="1187307" y="3031859"/>
            <a:ext cx="95192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to 133"/>
          <p:cNvCxnSpPr/>
          <p:nvPr/>
        </p:nvCxnSpPr>
        <p:spPr>
          <a:xfrm flipH="1" flipV="1">
            <a:off x="1187307" y="3044518"/>
            <a:ext cx="9456" cy="9083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to 134"/>
          <p:cNvCxnSpPr/>
          <p:nvPr/>
        </p:nvCxnSpPr>
        <p:spPr>
          <a:xfrm flipH="1" flipV="1">
            <a:off x="2139228" y="3031859"/>
            <a:ext cx="4728" cy="9368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/>
          <p:cNvCxnSpPr/>
          <p:nvPr/>
        </p:nvCxnSpPr>
        <p:spPr>
          <a:xfrm flipV="1">
            <a:off x="2675077" y="2405210"/>
            <a:ext cx="1" cy="93680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to 136"/>
          <p:cNvCxnSpPr/>
          <p:nvPr/>
        </p:nvCxnSpPr>
        <p:spPr>
          <a:xfrm flipH="1" flipV="1">
            <a:off x="1718427" y="2430529"/>
            <a:ext cx="9456" cy="9083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reto 137"/>
          <p:cNvCxnSpPr/>
          <p:nvPr/>
        </p:nvCxnSpPr>
        <p:spPr>
          <a:xfrm flipV="1">
            <a:off x="1199128" y="1477900"/>
            <a:ext cx="535849" cy="6266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to 138"/>
          <p:cNvCxnSpPr/>
          <p:nvPr/>
        </p:nvCxnSpPr>
        <p:spPr>
          <a:xfrm flipV="1">
            <a:off x="2151048" y="1477900"/>
            <a:ext cx="535849" cy="6266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to 139"/>
          <p:cNvCxnSpPr/>
          <p:nvPr/>
        </p:nvCxnSpPr>
        <p:spPr>
          <a:xfrm>
            <a:off x="1187307" y="2098218"/>
            <a:ext cx="95192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to 140"/>
          <p:cNvCxnSpPr/>
          <p:nvPr/>
        </p:nvCxnSpPr>
        <p:spPr>
          <a:xfrm flipH="1" flipV="1">
            <a:off x="1199128" y="2117207"/>
            <a:ext cx="9456" cy="9083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/>
          <p:cNvCxnSpPr/>
          <p:nvPr/>
        </p:nvCxnSpPr>
        <p:spPr>
          <a:xfrm flipH="1" flipV="1">
            <a:off x="2151048" y="2104547"/>
            <a:ext cx="4728" cy="9368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to 142"/>
          <p:cNvCxnSpPr/>
          <p:nvPr/>
        </p:nvCxnSpPr>
        <p:spPr>
          <a:xfrm flipV="1">
            <a:off x="3091938" y="2398881"/>
            <a:ext cx="535849" cy="6266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to 143"/>
          <p:cNvCxnSpPr/>
          <p:nvPr/>
        </p:nvCxnSpPr>
        <p:spPr>
          <a:xfrm>
            <a:off x="2140017" y="3962335"/>
            <a:ext cx="9519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to 144"/>
          <p:cNvCxnSpPr/>
          <p:nvPr/>
        </p:nvCxnSpPr>
        <p:spPr>
          <a:xfrm>
            <a:off x="2675866" y="3335688"/>
            <a:ext cx="95192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to 145"/>
          <p:cNvCxnSpPr/>
          <p:nvPr/>
        </p:nvCxnSpPr>
        <p:spPr>
          <a:xfrm>
            <a:off x="2140017" y="3025529"/>
            <a:ext cx="95192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to 146"/>
          <p:cNvCxnSpPr/>
          <p:nvPr/>
        </p:nvCxnSpPr>
        <p:spPr>
          <a:xfrm flipH="1" flipV="1">
            <a:off x="2140018" y="3038188"/>
            <a:ext cx="9456" cy="90832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to 147"/>
          <p:cNvCxnSpPr/>
          <p:nvPr/>
        </p:nvCxnSpPr>
        <p:spPr>
          <a:xfrm flipH="1" flipV="1">
            <a:off x="3091938" y="3025529"/>
            <a:ext cx="4728" cy="9368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to 148"/>
          <p:cNvCxnSpPr/>
          <p:nvPr/>
        </p:nvCxnSpPr>
        <p:spPr>
          <a:xfrm flipV="1">
            <a:off x="3627787" y="2398881"/>
            <a:ext cx="1" cy="93680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/>
          <p:cNvCxnSpPr/>
          <p:nvPr/>
        </p:nvCxnSpPr>
        <p:spPr>
          <a:xfrm flipV="1">
            <a:off x="3094299" y="1469987"/>
            <a:ext cx="535849" cy="6266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/>
          <p:nvPr/>
        </p:nvCxnSpPr>
        <p:spPr>
          <a:xfrm flipV="1">
            <a:off x="3094299" y="2406793"/>
            <a:ext cx="535849" cy="6266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to 151"/>
          <p:cNvCxnSpPr/>
          <p:nvPr/>
        </p:nvCxnSpPr>
        <p:spPr>
          <a:xfrm>
            <a:off x="2678227" y="2406793"/>
            <a:ext cx="95192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/>
          <p:nvPr/>
        </p:nvCxnSpPr>
        <p:spPr>
          <a:xfrm>
            <a:off x="2142378" y="2096634"/>
            <a:ext cx="95192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to 153"/>
          <p:cNvCxnSpPr/>
          <p:nvPr/>
        </p:nvCxnSpPr>
        <p:spPr>
          <a:xfrm flipH="1" flipV="1">
            <a:off x="2142379" y="2109294"/>
            <a:ext cx="9456" cy="90832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to 154"/>
          <p:cNvCxnSpPr/>
          <p:nvPr/>
        </p:nvCxnSpPr>
        <p:spPr>
          <a:xfrm flipH="1" flipV="1">
            <a:off x="3094299" y="2096634"/>
            <a:ext cx="4728" cy="9368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reto 155"/>
          <p:cNvCxnSpPr/>
          <p:nvPr/>
        </p:nvCxnSpPr>
        <p:spPr>
          <a:xfrm flipV="1">
            <a:off x="3630148" y="1469986"/>
            <a:ext cx="1" cy="93680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to 156"/>
          <p:cNvCxnSpPr/>
          <p:nvPr/>
        </p:nvCxnSpPr>
        <p:spPr>
          <a:xfrm flipV="1">
            <a:off x="3615963" y="1794388"/>
            <a:ext cx="535849" cy="6266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to 157"/>
          <p:cNvCxnSpPr/>
          <p:nvPr/>
        </p:nvCxnSpPr>
        <p:spPr>
          <a:xfrm flipV="1">
            <a:off x="2664042" y="2731195"/>
            <a:ext cx="535849" cy="62664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to 158"/>
          <p:cNvCxnSpPr/>
          <p:nvPr/>
        </p:nvCxnSpPr>
        <p:spPr>
          <a:xfrm flipV="1">
            <a:off x="3615963" y="2731195"/>
            <a:ext cx="535849" cy="6266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to 159"/>
          <p:cNvCxnSpPr/>
          <p:nvPr/>
        </p:nvCxnSpPr>
        <p:spPr>
          <a:xfrm>
            <a:off x="3199891" y="1794388"/>
            <a:ext cx="95192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to 160"/>
          <p:cNvCxnSpPr/>
          <p:nvPr/>
        </p:nvCxnSpPr>
        <p:spPr>
          <a:xfrm flipH="1" flipV="1">
            <a:off x="3615963" y="2421036"/>
            <a:ext cx="4728" cy="9368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to 161"/>
          <p:cNvCxnSpPr/>
          <p:nvPr/>
        </p:nvCxnSpPr>
        <p:spPr>
          <a:xfrm flipV="1">
            <a:off x="4151812" y="1794388"/>
            <a:ext cx="1" cy="9368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to 162"/>
          <p:cNvCxnSpPr/>
          <p:nvPr/>
        </p:nvCxnSpPr>
        <p:spPr>
          <a:xfrm flipH="1" flipV="1">
            <a:off x="3195162" y="1819707"/>
            <a:ext cx="9456" cy="9083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ipse 163"/>
          <p:cNvSpPr/>
          <p:nvPr/>
        </p:nvSpPr>
        <p:spPr>
          <a:xfrm>
            <a:off x="956742" y="1829203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5" name="Elipse 164"/>
          <p:cNvSpPr/>
          <p:nvPr/>
        </p:nvSpPr>
        <p:spPr>
          <a:xfrm>
            <a:off x="2865378" y="1886170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6" name="Elipse 165"/>
          <p:cNvSpPr/>
          <p:nvPr/>
        </p:nvSpPr>
        <p:spPr>
          <a:xfrm>
            <a:off x="2468219" y="1265851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7" name="Elipse 166"/>
          <p:cNvSpPr/>
          <p:nvPr/>
        </p:nvSpPr>
        <p:spPr>
          <a:xfrm>
            <a:off x="1001583" y="3795653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8" name="Elipse 167"/>
          <p:cNvSpPr/>
          <p:nvPr/>
        </p:nvSpPr>
        <p:spPr>
          <a:xfrm>
            <a:off x="1959564" y="2833525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Elipse 168"/>
          <p:cNvSpPr/>
          <p:nvPr/>
        </p:nvSpPr>
        <p:spPr>
          <a:xfrm>
            <a:off x="3447329" y="2215319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0" name="Conector reto 169"/>
          <p:cNvCxnSpPr/>
          <p:nvPr/>
        </p:nvCxnSpPr>
        <p:spPr>
          <a:xfrm flipH="1" flipV="1">
            <a:off x="2251914" y="1822872"/>
            <a:ext cx="9456" cy="9083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Elipse 170"/>
          <p:cNvSpPr/>
          <p:nvPr/>
        </p:nvSpPr>
        <p:spPr>
          <a:xfrm>
            <a:off x="3526130" y="1392451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2" name="Elipse 171"/>
          <p:cNvSpPr/>
          <p:nvPr/>
        </p:nvSpPr>
        <p:spPr>
          <a:xfrm>
            <a:off x="2032052" y="3880046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3" name="Elipse 172"/>
          <p:cNvSpPr/>
          <p:nvPr/>
        </p:nvSpPr>
        <p:spPr>
          <a:xfrm>
            <a:off x="1040737" y="2936908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" name="Elipse 173"/>
          <p:cNvSpPr/>
          <p:nvPr/>
        </p:nvSpPr>
        <p:spPr>
          <a:xfrm>
            <a:off x="2545049" y="2305516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Elipse 174"/>
          <p:cNvSpPr/>
          <p:nvPr/>
        </p:nvSpPr>
        <p:spPr>
          <a:xfrm>
            <a:off x="2973728" y="2932165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6" name="Elipse 175"/>
          <p:cNvSpPr/>
          <p:nvPr/>
        </p:nvSpPr>
        <p:spPr>
          <a:xfrm>
            <a:off x="2048996" y="2013810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7" name="Elipse 176"/>
          <p:cNvSpPr/>
          <p:nvPr/>
        </p:nvSpPr>
        <p:spPr>
          <a:xfrm>
            <a:off x="1589192" y="1379785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8" name="Grupo 177"/>
          <p:cNvGrpSpPr/>
          <p:nvPr/>
        </p:nvGrpSpPr>
        <p:grpSpPr>
          <a:xfrm>
            <a:off x="2915818" y="2498574"/>
            <a:ext cx="3358257" cy="3559972"/>
            <a:chOff x="6086747" y="2409058"/>
            <a:chExt cx="3358257" cy="3559972"/>
          </a:xfrm>
        </p:grpSpPr>
        <p:cxnSp>
          <p:nvCxnSpPr>
            <p:cNvPr id="179" name="Conector reto 178"/>
            <p:cNvCxnSpPr/>
            <p:nvPr/>
          </p:nvCxnSpPr>
          <p:spPr>
            <a:xfrm flipH="1">
              <a:off x="6820514" y="3347526"/>
              <a:ext cx="403" cy="821932"/>
            </a:xfrm>
            <a:prstGeom prst="line">
              <a:avLst/>
            </a:prstGeom>
            <a:ln w="539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upo 179"/>
            <p:cNvGrpSpPr/>
            <p:nvPr/>
          </p:nvGrpSpPr>
          <p:grpSpPr>
            <a:xfrm>
              <a:off x="6087523" y="2409058"/>
              <a:ext cx="3357481" cy="3559972"/>
              <a:chOff x="1018354" y="631028"/>
              <a:chExt cx="5072885" cy="5357022"/>
            </a:xfrm>
          </p:grpSpPr>
          <p:sp>
            <p:nvSpPr>
              <p:cNvPr id="183" name="Elipse 182"/>
              <p:cNvSpPr/>
              <p:nvPr/>
            </p:nvSpPr>
            <p:spPr>
              <a:xfrm>
                <a:off x="2573915" y="661985"/>
                <a:ext cx="600075" cy="609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4" name="Elipse 183"/>
              <p:cNvSpPr/>
              <p:nvPr/>
            </p:nvSpPr>
            <p:spPr>
              <a:xfrm>
                <a:off x="4161749" y="811824"/>
                <a:ext cx="361950" cy="295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5" name="Elipse 184"/>
              <p:cNvSpPr/>
              <p:nvPr/>
            </p:nvSpPr>
            <p:spPr>
              <a:xfrm>
                <a:off x="1969889" y="4498965"/>
                <a:ext cx="361950" cy="295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6" name="Elipse 185"/>
              <p:cNvSpPr/>
              <p:nvPr/>
            </p:nvSpPr>
            <p:spPr>
              <a:xfrm>
                <a:off x="5491164" y="631028"/>
                <a:ext cx="600075" cy="609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7" name="Elipse 186"/>
              <p:cNvSpPr/>
              <p:nvPr/>
            </p:nvSpPr>
            <p:spPr>
              <a:xfrm>
                <a:off x="5468536" y="3443285"/>
                <a:ext cx="600075" cy="609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8" name="Elipse 187"/>
              <p:cNvSpPr/>
              <p:nvPr/>
            </p:nvSpPr>
            <p:spPr>
              <a:xfrm>
                <a:off x="3293862" y="4362446"/>
                <a:ext cx="600075" cy="609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9" name="Elipse 188"/>
              <p:cNvSpPr/>
              <p:nvPr/>
            </p:nvSpPr>
            <p:spPr>
              <a:xfrm>
                <a:off x="4142181" y="3590925"/>
                <a:ext cx="361950" cy="295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0" name="Elipse 189"/>
              <p:cNvSpPr/>
              <p:nvPr/>
            </p:nvSpPr>
            <p:spPr>
              <a:xfrm>
                <a:off x="1827608" y="2946392"/>
                <a:ext cx="600075" cy="609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1" name="Elipse 190"/>
              <p:cNvSpPr/>
              <p:nvPr/>
            </p:nvSpPr>
            <p:spPr>
              <a:xfrm>
                <a:off x="2631276" y="3425425"/>
                <a:ext cx="600075" cy="609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2" name="Elipse 191"/>
              <p:cNvSpPr/>
              <p:nvPr/>
            </p:nvSpPr>
            <p:spPr>
              <a:xfrm>
                <a:off x="4038600" y="2107403"/>
                <a:ext cx="600075" cy="609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93" name="Conector reto 192"/>
              <p:cNvCxnSpPr/>
              <p:nvPr/>
            </p:nvCxnSpPr>
            <p:spPr>
              <a:xfrm>
                <a:off x="2901544" y="3776661"/>
                <a:ext cx="1438276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ector reto 193"/>
              <p:cNvCxnSpPr/>
              <p:nvPr/>
            </p:nvCxnSpPr>
            <p:spPr>
              <a:xfrm flipV="1">
                <a:off x="2109785" y="3767131"/>
                <a:ext cx="809625" cy="9429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Conector reto 194"/>
              <p:cNvCxnSpPr/>
              <p:nvPr/>
            </p:nvCxnSpPr>
            <p:spPr>
              <a:xfrm flipV="1">
                <a:off x="3543301" y="942975"/>
                <a:ext cx="809625" cy="94297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ector reto 195"/>
              <p:cNvCxnSpPr/>
              <p:nvPr/>
            </p:nvCxnSpPr>
            <p:spPr>
              <a:xfrm flipV="1">
                <a:off x="4981576" y="942975"/>
                <a:ext cx="809625" cy="9429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ector reto 196"/>
              <p:cNvCxnSpPr/>
              <p:nvPr/>
            </p:nvCxnSpPr>
            <p:spPr>
              <a:xfrm flipV="1">
                <a:off x="4981576" y="2352675"/>
                <a:ext cx="809625" cy="94297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ector reto 197"/>
              <p:cNvCxnSpPr/>
              <p:nvPr/>
            </p:nvCxnSpPr>
            <p:spPr>
              <a:xfrm>
                <a:off x="3543300" y="3295650"/>
                <a:ext cx="1438276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ector reto 198"/>
              <p:cNvCxnSpPr/>
              <p:nvPr/>
            </p:nvCxnSpPr>
            <p:spPr>
              <a:xfrm>
                <a:off x="4352925" y="2352675"/>
                <a:ext cx="1438276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ector reto 199"/>
              <p:cNvCxnSpPr/>
              <p:nvPr/>
            </p:nvCxnSpPr>
            <p:spPr>
              <a:xfrm>
                <a:off x="3543300" y="1885950"/>
                <a:ext cx="1438276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ector reto 200"/>
              <p:cNvCxnSpPr/>
              <p:nvPr/>
            </p:nvCxnSpPr>
            <p:spPr>
              <a:xfrm>
                <a:off x="4352925" y="942975"/>
                <a:ext cx="143827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Conector reto 201"/>
              <p:cNvCxnSpPr/>
              <p:nvPr/>
            </p:nvCxnSpPr>
            <p:spPr>
              <a:xfrm flipH="1" flipV="1">
                <a:off x="4981576" y="1885950"/>
                <a:ext cx="7144" cy="14097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ector reto 202"/>
              <p:cNvCxnSpPr/>
              <p:nvPr/>
            </p:nvCxnSpPr>
            <p:spPr>
              <a:xfrm flipV="1">
                <a:off x="5791201" y="942974"/>
                <a:ext cx="1" cy="140970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ector reto 203"/>
              <p:cNvCxnSpPr/>
              <p:nvPr/>
            </p:nvCxnSpPr>
            <p:spPr>
              <a:xfrm flipH="1" flipV="1">
                <a:off x="4345780" y="981074"/>
                <a:ext cx="14287" cy="136683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ector reto 204"/>
              <p:cNvCxnSpPr/>
              <p:nvPr/>
            </p:nvCxnSpPr>
            <p:spPr>
              <a:xfrm flipV="1">
                <a:off x="2105025" y="962025"/>
                <a:ext cx="809625" cy="942975"/>
              </a:xfrm>
              <a:prstGeom prst="line">
                <a:avLst/>
              </a:prstGeom>
              <a:ln w="539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ector reto 205"/>
              <p:cNvCxnSpPr/>
              <p:nvPr/>
            </p:nvCxnSpPr>
            <p:spPr>
              <a:xfrm flipV="1">
                <a:off x="2105024" y="2371725"/>
                <a:ext cx="809625" cy="9429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Conector reto 206"/>
              <p:cNvCxnSpPr/>
              <p:nvPr/>
            </p:nvCxnSpPr>
            <p:spPr>
              <a:xfrm>
                <a:off x="2914649" y="2371725"/>
                <a:ext cx="143827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Conector reto 207"/>
              <p:cNvCxnSpPr/>
              <p:nvPr/>
            </p:nvCxnSpPr>
            <p:spPr>
              <a:xfrm>
                <a:off x="2105024" y="1905000"/>
                <a:ext cx="1438276" cy="0"/>
              </a:xfrm>
              <a:prstGeom prst="line">
                <a:avLst/>
              </a:prstGeom>
              <a:ln w="539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Conector reto 208"/>
              <p:cNvCxnSpPr/>
              <p:nvPr/>
            </p:nvCxnSpPr>
            <p:spPr>
              <a:xfrm>
                <a:off x="2914649" y="962025"/>
                <a:ext cx="143827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Conector reto 209"/>
              <p:cNvCxnSpPr/>
              <p:nvPr/>
            </p:nvCxnSpPr>
            <p:spPr>
              <a:xfrm flipV="1">
                <a:off x="4352925" y="962024"/>
                <a:ext cx="1" cy="140970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Conector reto 210"/>
              <p:cNvCxnSpPr/>
              <p:nvPr/>
            </p:nvCxnSpPr>
            <p:spPr>
              <a:xfrm flipH="1" flipV="1">
                <a:off x="2907504" y="1000124"/>
                <a:ext cx="14287" cy="136683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onector reto 211"/>
              <p:cNvCxnSpPr/>
              <p:nvPr/>
            </p:nvCxnSpPr>
            <p:spPr>
              <a:xfrm flipV="1">
                <a:off x="1298969" y="3286123"/>
                <a:ext cx="809625" cy="9429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Conector reto 212"/>
              <p:cNvCxnSpPr/>
              <p:nvPr/>
            </p:nvCxnSpPr>
            <p:spPr>
              <a:xfrm flipV="1">
                <a:off x="1298968" y="4695823"/>
                <a:ext cx="809625" cy="9429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Conector reto 213"/>
              <p:cNvCxnSpPr/>
              <p:nvPr/>
            </p:nvCxnSpPr>
            <p:spPr>
              <a:xfrm flipV="1">
                <a:off x="2737244" y="4695823"/>
                <a:ext cx="809625" cy="9429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Conector reto 214"/>
              <p:cNvCxnSpPr/>
              <p:nvPr/>
            </p:nvCxnSpPr>
            <p:spPr>
              <a:xfrm>
                <a:off x="1298968" y="5638798"/>
                <a:ext cx="143827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Conector reto 215"/>
              <p:cNvCxnSpPr/>
              <p:nvPr/>
            </p:nvCxnSpPr>
            <p:spPr>
              <a:xfrm>
                <a:off x="2108593" y="4695823"/>
                <a:ext cx="143827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Conector reto 216"/>
              <p:cNvCxnSpPr/>
              <p:nvPr/>
            </p:nvCxnSpPr>
            <p:spPr>
              <a:xfrm>
                <a:off x="1298968" y="4229098"/>
                <a:ext cx="1438276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onector reto 217"/>
              <p:cNvCxnSpPr/>
              <p:nvPr/>
            </p:nvCxnSpPr>
            <p:spPr>
              <a:xfrm flipH="1" flipV="1">
                <a:off x="1298969" y="4248148"/>
                <a:ext cx="14287" cy="13668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Conector reto 218"/>
              <p:cNvCxnSpPr/>
              <p:nvPr/>
            </p:nvCxnSpPr>
            <p:spPr>
              <a:xfrm flipH="1" flipV="1">
                <a:off x="2737244" y="4229098"/>
                <a:ext cx="7144" cy="14097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Conector reto 219"/>
              <p:cNvCxnSpPr/>
              <p:nvPr/>
            </p:nvCxnSpPr>
            <p:spPr>
              <a:xfrm flipH="1" flipV="1">
                <a:off x="2101448" y="3324222"/>
                <a:ext cx="14287" cy="13668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Conector reto 220"/>
              <p:cNvCxnSpPr/>
              <p:nvPr/>
            </p:nvCxnSpPr>
            <p:spPr>
              <a:xfrm flipV="1">
                <a:off x="1406231" y="1907145"/>
                <a:ext cx="705793" cy="873361"/>
              </a:xfrm>
              <a:prstGeom prst="line">
                <a:avLst/>
              </a:prstGeom>
              <a:ln w="539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Conector reto 221"/>
              <p:cNvCxnSpPr/>
              <p:nvPr/>
            </p:nvCxnSpPr>
            <p:spPr>
              <a:xfrm flipV="1">
                <a:off x="2755104" y="1890711"/>
                <a:ext cx="809625" cy="9429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Conector reto 222"/>
              <p:cNvCxnSpPr/>
              <p:nvPr/>
            </p:nvCxnSpPr>
            <p:spPr>
              <a:xfrm>
                <a:off x="1298968" y="2824162"/>
                <a:ext cx="143827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Conector reto 223"/>
              <p:cNvCxnSpPr/>
              <p:nvPr/>
            </p:nvCxnSpPr>
            <p:spPr>
              <a:xfrm flipH="1" flipV="1">
                <a:off x="1316829" y="2852736"/>
                <a:ext cx="14287" cy="13668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Conector reto 224"/>
              <p:cNvCxnSpPr/>
              <p:nvPr/>
            </p:nvCxnSpPr>
            <p:spPr>
              <a:xfrm flipH="1" flipV="1">
                <a:off x="2755104" y="2833686"/>
                <a:ext cx="7144" cy="14097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Conector reto 225"/>
              <p:cNvCxnSpPr/>
              <p:nvPr/>
            </p:nvCxnSpPr>
            <p:spPr>
              <a:xfrm flipV="1">
                <a:off x="4176713" y="3276598"/>
                <a:ext cx="809625" cy="94297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Conector reto 226"/>
              <p:cNvCxnSpPr/>
              <p:nvPr/>
            </p:nvCxnSpPr>
            <p:spPr>
              <a:xfrm flipV="1">
                <a:off x="4176713" y="4686298"/>
                <a:ext cx="809625" cy="9429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Conector reto 227"/>
              <p:cNvCxnSpPr/>
              <p:nvPr/>
            </p:nvCxnSpPr>
            <p:spPr>
              <a:xfrm>
                <a:off x="2738437" y="5629273"/>
                <a:ext cx="143827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Conector reto 228"/>
              <p:cNvCxnSpPr/>
              <p:nvPr/>
            </p:nvCxnSpPr>
            <p:spPr>
              <a:xfrm>
                <a:off x="3548062" y="4686298"/>
                <a:ext cx="143827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Conector reto 229"/>
              <p:cNvCxnSpPr/>
              <p:nvPr/>
            </p:nvCxnSpPr>
            <p:spPr>
              <a:xfrm>
                <a:off x="2738437" y="4219573"/>
                <a:ext cx="1438276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Conector reto 230"/>
              <p:cNvCxnSpPr/>
              <p:nvPr/>
            </p:nvCxnSpPr>
            <p:spPr>
              <a:xfrm flipH="1" flipV="1">
                <a:off x="2738438" y="4238623"/>
                <a:ext cx="14287" cy="136683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Conector reto 231"/>
              <p:cNvCxnSpPr/>
              <p:nvPr/>
            </p:nvCxnSpPr>
            <p:spPr>
              <a:xfrm flipH="1" flipV="1">
                <a:off x="4176713" y="4219573"/>
                <a:ext cx="7144" cy="140970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Conector reto 232"/>
              <p:cNvCxnSpPr/>
              <p:nvPr/>
            </p:nvCxnSpPr>
            <p:spPr>
              <a:xfrm flipV="1">
                <a:off x="4986338" y="3276597"/>
                <a:ext cx="1" cy="140970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Conector reto 233"/>
              <p:cNvCxnSpPr/>
              <p:nvPr/>
            </p:nvCxnSpPr>
            <p:spPr>
              <a:xfrm flipV="1">
                <a:off x="4180280" y="1878804"/>
                <a:ext cx="809625" cy="9429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Conector reto 234"/>
              <p:cNvCxnSpPr/>
              <p:nvPr/>
            </p:nvCxnSpPr>
            <p:spPr>
              <a:xfrm flipV="1">
                <a:off x="4180280" y="3288504"/>
                <a:ext cx="809625" cy="9429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ector reto 235"/>
              <p:cNvCxnSpPr/>
              <p:nvPr/>
            </p:nvCxnSpPr>
            <p:spPr>
              <a:xfrm>
                <a:off x="2742004" y="2821779"/>
                <a:ext cx="143827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Conector reto 236"/>
              <p:cNvCxnSpPr/>
              <p:nvPr/>
            </p:nvCxnSpPr>
            <p:spPr>
              <a:xfrm flipH="1" flipV="1">
                <a:off x="2742005" y="2840829"/>
                <a:ext cx="14287" cy="136683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Conector reto 237"/>
              <p:cNvCxnSpPr/>
              <p:nvPr/>
            </p:nvCxnSpPr>
            <p:spPr>
              <a:xfrm flipH="1" flipV="1">
                <a:off x="4180280" y="2821779"/>
                <a:ext cx="7144" cy="14097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Conector reto 238"/>
              <p:cNvCxnSpPr/>
              <p:nvPr/>
            </p:nvCxnSpPr>
            <p:spPr>
              <a:xfrm flipV="1">
                <a:off x="4989905" y="1878803"/>
                <a:ext cx="1" cy="140970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Conector reto 239"/>
              <p:cNvCxnSpPr/>
              <p:nvPr/>
            </p:nvCxnSpPr>
            <p:spPr>
              <a:xfrm flipV="1">
                <a:off x="4968473" y="2366961"/>
                <a:ext cx="809625" cy="9429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Conector reto 240"/>
              <p:cNvCxnSpPr/>
              <p:nvPr/>
            </p:nvCxnSpPr>
            <p:spPr>
              <a:xfrm flipV="1">
                <a:off x="3530197" y="3776661"/>
                <a:ext cx="809625" cy="94297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Conector reto 241"/>
              <p:cNvCxnSpPr/>
              <p:nvPr/>
            </p:nvCxnSpPr>
            <p:spPr>
              <a:xfrm flipV="1">
                <a:off x="4968473" y="3776661"/>
                <a:ext cx="809625" cy="9429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Conector reto 242"/>
              <p:cNvCxnSpPr/>
              <p:nvPr/>
            </p:nvCxnSpPr>
            <p:spPr>
              <a:xfrm>
                <a:off x="4339822" y="3776661"/>
                <a:ext cx="1438276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Conector reto 243"/>
              <p:cNvCxnSpPr/>
              <p:nvPr/>
            </p:nvCxnSpPr>
            <p:spPr>
              <a:xfrm>
                <a:off x="4339822" y="2366961"/>
                <a:ext cx="1438276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Conector reto 244"/>
              <p:cNvCxnSpPr/>
              <p:nvPr/>
            </p:nvCxnSpPr>
            <p:spPr>
              <a:xfrm flipH="1" flipV="1">
                <a:off x="4968473" y="3309936"/>
                <a:ext cx="7144" cy="14097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Conector reto 245"/>
              <p:cNvCxnSpPr/>
              <p:nvPr/>
            </p:nvCxnSpPr>
            <p:spPr>
              <a:xfrm flipV="1">
                <a:off x="5778098" y="2366960"/>
                <a:ext cx="1" cy="140970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Conector reto 246"/>
              <p:cNvCxnSpPr/>
              <p:nvPr/>
            </p:nvCxnSpPr>
            <p:spPr>
              <a:xfrm flipH="1" flipV="1">
                <a:off x="4332677" y="2405060"/>
                <a:ext cx="14287" cy="136683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Elipse 247"/>
              <p:cNvSpPr/>
              <p:nvPr/>
            </p:nvSpPr>
            <p:spPr>
              <a:xfrm>
                <a:off x="3834399" y="2505074"/>
                <a:ext cx="600075" cy="609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9" name="Elipse 248"/>
              <p:cNvSpPr/>
              <p:nvPr/>
            </p:nvSpPr>
            <p:spPr>
              <a:xfrm>
                <a:off x="3234324" y="1571622"/>
                <a:ext cx="600075" cy="609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0" name="Elipse 249"/>
              <p:cNvSpPr/>
              <p:nvPr/>
            </p:nvSpPr>
            <p:spPr>
              <a:xfrm>
                <a:off x="3928067" y="5364156"/>
                <a:ext cx="600075" cy="609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1" name="Elipse 250"/>
              <p:cNvSpPr/>
              <p:nvPr/>
            </p:nvSpPr>
            <p:spPr>
              <a:xfrm>
                <a:off x="1018354" y="5378450"/>
                <a:ext cx="600075" cy="609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2" name="Elipse 251"/>
              <p:cNvSpPr/>
              <p:nvPr/>
            </p:nvSpPr>
            <p:spPr>
              <a:xfrm>
                <a:off x="2465786" y="3930647"/>
                <a:ext cx="600075" cy="609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3" name="Elipse 252"/>
              <p:cNvSpPr/>
              <p:nvPr/>
            </p:nvSpPr>
            <p:spPr>
              <a:xfrm>
                <a:off x="4713680" y="3000374"/>
                <a:ext cx="600075" cy="609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54" name="Conector reto 253"/>
              <p:cNvCxnSpPr/>
              <p:nvPr/>
            </p:nvCxnSpPr>
            <p:spPr>
              <a:xfrm flipH="1" flipV="1">
                <a:off x="2907504" y="2409823"/>
                <a:ext cx="14287" cy="136683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Elipse 254"/>
              <p:cNvSpPr/>
              <p:nvPr/>
            </p:nvSpPr>
            <p:spPr>
              <a:xfrm>
                <a:off x="4832742" y="1762128"/>
                <a:ext cx="361950" cy="295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6" name="Elipse 255"/>
              <p:cNvSpPr/>
              <p:nvPr/>
            </p:nvSpPr>
            <p:spPr>
              <a:xfrm>
                <a:off x="4832742" y="4507703"/>
                <a:ext cx="361950" cy="295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7" name="Elipse 256"/>
              <p:cNvSpPr/>
              <p:nvPr/>
            </p:nvSpPr>
            <p:spPr>
              <a:xfrm>
                <a:off x="2575311" y="5505445"/>
                <a:ext cx="361950" cy="295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8" name="Elipse 257"/>
              <p:cNvSpPr/>
              <p:nvPr/>
            </p:nvSpPr>
            <p:spPr>
              <a:xfrm>
                <a:off x="1077513" y="4086217"/>
                <a:ext cx="361950" cy="295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9" name="Elipse 258"/>
              <p:cNvSpPr/>
              <p:nvPr/>
            </p:nvSpPr>
            <p:spPr>
              <a:xfrm>
                <a:off x="3350407" y="3136103"/>
                <a:ext cx="361950" cy="295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0" name="Elipse 259"/>
              <p:cNvSpPr/>
              <p:nvPr/>
            </p:nvSpPr>
            <p:spPr>
              <a:xfrm>
                <a:off x="3998107" y="4079080"/>
                <a:ext cx="361950" cy="295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1" name="Elipse 260"/>
              <p:cNvSpPr/>
              <p:nvPr/>
            </p:nvSpPr>
            <p:spPr>
              <a:xfrm>
                <a:off x="2600911" y="2697145"/>
                <a:ext cx="361950" cy="295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2" name="Elipse 261"/>
              <p:cNvSpPr/>
              <p:nvPr/>
            </p:nvSpPr>
            <p:spPr>
              <a:xfrm>
                <a:off x="1906184" y="1743069"/>
                <a:ext cx="361950" cy="295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81" name="Conector reto 180"/>
            <p:cNvCxnSpPr>
              <a:stCxn id="99" idx="6"/>
            </p:cNvCxnSpPr>
            <p:nvPr/>
          </p:nvCxnSpPr>
          <p:spPr>
            <a:xfrm>
              <a:off x="6086747" y="3234810"/>
              <a:ext cx="609942" cy="10723"/>
            </a:xfrm>
            <a:prstGeom prst="line">
              <a:avLst/>
            </a:prstGeom>
            <a:ln w="539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ector reto 181"/>
            <p:cNvCxnSpPr/>
            <p:nvPr/>
          </p:nvCxnSpPr>
          <p:spPr>
            <a:xfrm>
              <a:off x="6801464" y="2521633"/>
              <a:ext cx="9928" cy="641306"/>
            </a:xfrm>
            <a:prstGeom prst="line">
              <a:avLst/>
            </a:prstGeom>
            <a:ln w="539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3" name="Elipse 262"/>
          <p:cNvSpPr/>
          <p:nvPr/>
        </p:nvSpPr>
        <p:spPr>
          <a:xfrm>
            <a:off x="2896428" y="3757196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4" name="Elipse 263"/>
          <p:cNvSpPr/>
          <p:nvPr/>
        </p:nvSpPr>
        <p:spPr>
          <a:xfrm>
            <a:off x="2178719" y="1999004"/>
            <a:ext cx="914400" cy="9144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5" name="Conector reto 264"/>
          <p:cNvCxnSpPr/>
          <p:nvPr/>
        </p:nvCxnSpPr>
        <p:spPr>
          <a:xfrm>
            <a:off x="3199891" y="2731195"/>
            <a:ext cx="95192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ipse 265"/>
          <p:cNvSpPr/>
          <p:nvPr/>
        </p:nvSpPr>
        <p:spPr>
          <a:xfrm>
            <a:off x="7670305" y="979171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7" name="CaixaDeTexto 266"/>
          <p:cNvSpPr txBox="1"/>
          <p:nvPr/>
        </p:nvSpPr>
        <p:spPr>
          <a:xfrm>
            <a:off x="6961704" y="2667699"/>
            <a:ext cx="459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Todo cátion de Na</a:t>
            </a:r>
            <a:r>
              <a:rPr lang="pt-BR" sz="2800" baseline="30000" dirty="0" smtClean="0"/>
              <a:t>+</a:t>
            </a:r>
            <a:r>
              <a:rPr lang="pt-BR" sz="2800" dirty="0" smtClean="0"/>
              <a:t> está equidistante de 6 ânions Cl</a:t>
            </a:r>
            <a:r>
              <a:rPr lang="pt-BR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pt-BR" sz="2800" dirty="0"/>
          </a:p>
        </p:txBody>
      </p:sp>
      <p:sp>
        <p:nvSpPr>
          <p:cNvPr id="268" name="Elipse 267"/>
          <p:cNvSpPr/>
          <p:nvPr/>
        </p:nvSpPr>
        <p:spPr>
          <a:xfrm>
            <a:off x="7749106" y="1611689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9" name="CaixaDeTexto 268"/>
          <p:cNvSpPr txBox="1"/>
          <p:nvPr/>
        </p:nvSpPr>
        <p:spPr>
          <a:xfrm>
            <a:off x="8205052" y="142302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Na</a:t>
            </a:r>
            <a:r>
              <a:rPr lang="pt-BR" sz="2800" baseline="30000" dirty="0" smtClean="0"/>
              <a:t>+</a:t>
            </a:r>
            <a:endParaRPr lang="pt-BR" sz="2800" dirty="0"/>
          </a:p>
        </p:txBody>
      </p:sp>
      <p:sp>
        <p:nvSpPr>
          <p:cNvPr id="270" name="CaixaDeTexto 269"/>
          <p:cNvSpPr txBox="1"/>
          <p:nvPr/>
        </p:nvSpPr>
        <p:spPr>
          <a:xfrm>
            <a:off x="8364379" y="1052202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Cl</a:t>
            </a:r>
            <a:r>
              <a:rPr lang="pt-BR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pt-BR" sz="2800" dirty="0"/>
          </a:p>
        </p:txBody>
      </p:sp>
      <p:sp>
        <p:nvSpPr>
          <p:cNvPr id="271" name="Espaço Reservado para Número de Slide 2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upo 272"/>
          <p:cNvGrpSpPr/>
          <p:nvPr/>
        </p:nvGrpSpPr>
        <p:grpSpPr>
          <a:xfrm>
            <a:off x="3981679" y="443056"/>
            <a:ext cx="2841354" cy="2715997"/>
            <a:chOff x="6744785" y="549570"/>
            <a:chExt cx="2841354" cy="2715997"/>
          </a:xfrm>
        </p:grpSpPr>
        <p:grpSp>
          <p:nvGrpSpPr>
            <p:cNvPr id="3" name="Grupo 2"/>
            <p:cNvGrpSpPr/>
            <p:nvPr/>
          </p:nvGrpSpPr>
          <p:grpSpPr>
            <a:xfrm>
              <a:off x="6744785" y="549570"/>
              <a:ext cx="2841354" cy="2715997"/>
              <a:chOff x="950603" y="631029"/>
              <a:chExt cx="3408461" cy="3569729"/>
            </a:xfrm>
          </p:grpSpPr>
          <p:grpSp>
            <p:nvGrpSpPr>
              <p:cNvPr id="4" name="Grupo 3"/>
              <p:cNvGrpSpPr/>
              <p:nvPr/>
            </p:nvGrpSpPr>
            <p:grpSpPr>
              <a:xfrm>
                <a:off x="950603" y="631029"/>
                <a:ext cx="3402322" cy="3559972"/>
                <a:chOff x="950603" y="631028"/>
                <a:chExt cx="5140636" cy="5357022"/>
              </a:xfrm>
            </p:grpSpPr>
            <p:sp>
              <p:nvSpPr>
                <p:cNvPr id="90" name="Elipse 89"/>
                <p:cNvSpPr/>
                <p:nvPr/>
              </p:nvSpPr>
              <p:spPr>
                <a:xfrm>
                  <a:off x="4161749" y="811824"/>
                  <a:ext cx="361950" cy="29527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1969889" y="4498965"/>
                  <a:ext cx="361950" cy="29527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573915" y="661985"/>
                  <a:ext cx="600075" cy="6096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5491164" y="631028"/>
                  <a:ext cx="600075" cy="6096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5468536" y="3443285"/>
                  <a:ext cx="600075" cy="6096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3293861" y="4563112"/>
                  <a:ext cx="600075" cy="29495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6" name="Elipse 95"/>
                <p:cNvSpPr/>
                <p:nvPr/>
              </p:nvSpPr>
              <p:spPr>
                <a:xfrm>
                  <a:off x="4142181" y="3590925"/>
                  <a:ext cx="361950" cy="29527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7" name="Elipse 96"/>
                <p:cNvSpPr/>
                <p:nvPr/>
              </p:nvSpPr>
              <p:spPr>
                <a:xfrm>
                  <a:off x="2631276" y="3425425"/>
                  <a:ext cx="600075" cy="6096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8" name="Elipse 97"/>
                <p:cNvSpPr/>
                <p:nvPr/>
              </p:nvSpPr>
              <p:spPr>
                <a:xfrm>
                  <a:off x="4038600" y="2107403"/>
                  <a:ext cx="600075" cy="6096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99" name="Conector reto 98"/>
                <p:cNvCxnSpPr/>
                <p:nvPr/>
              </p:nvCxnSpPr>
              <p:spPr>
                <a:xfrm>
                  <a:off x="2901544" y="3776661"/>
                  <a:ext cx="1438276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Conector reto 99"/>
                <p:cNvCxnSpPr/>
                <p:nvPr/>
              </p:nvCxnSpPr>
              <p:spPr>
                <a:xfrm flipV="1">
                  <a:off x="2109785" y="3767131"/>
                  <a:ext cx="809625" cy="94297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Conector reto 100"/>
                <p:cNvCxnSpPr/>
                <p:nvPr/>
              </p:nvCxnSpPr>
              <p:spPr>
                <a:xfrm flipV="1">
                  <a:off x="3543301" y="942975"/>
                  <a:ext cx="809625" cy="94297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ector reto 101"/>
                <p:cNvCxnSpPr/>
                <p:nvPr/>
              </p:nvCxnSpPr>
              <p:spPr>
                <a:xfrm flipV="1">
                  <a:off x="4981576" y="942975"/>
                  <a:ext cx="809625" cy="9429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Conector reto 102"/>
                <p:cNvCxnSpPr/>
                <p:nvPr/>
              </p:nvCxnSpPr>
              <p:spPr>
                <a:xfrm flipV="1">
                  <a:off x="3543300" y="2352675"/>
                  <a:ext cx="809625" cy="94297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Conector reto 103"/>
                <p:cNvCxnSpPr/>
                <p:nvPr/>
              </p:nvCxnSpPr>
              <p:spPr>
                <a:xfrm flipV="1">
                  <a:off x="4981576" y="2352675"/>
                  <a:ext cx="809625" cy="94297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Conector reto 104"/>
                <p:cNvCxnSpPr/>
                <p:nvPr/>
              </p:nvCxnSpPr>
              <p:spPr>
                <a:xfrm>
                  <a:off x="3543300" y="3295650"/>
                  <a:ext cx="1438276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Conector reto 105"/>
                <p:cNvCxnSpPr/>
                <p:nvPr/>
              </p:nvCxnSpPr>
              <p:spPr>
                <a:xfrm>
                  <a:off x="4352925" y="2352675"/>
                  <a:ext cx="1438276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Conector reto 106"/>
                <p:cNvCxnSpPr/>
                <p:nvPr/>
              </p:nvCxnSpPr>
              <p:spPr>
                <a:xfrm>
                  <a:off x="3543300" y="1885950"/>
                  <a:ext cx="1438276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Conector reto 107"/>
                <p:cNvCxnSpPr/>
                <p:nvPr/>
              </p:nvCxnSpPr>
              <p:spPr>
                <a:xfrm>
                  <a:off x="4352925" y="942975"/>
                  <a:ext cx="143827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Conector reto 108"/>
                <p:cNvCxnSpPr/>
                <p:nvPr/>
              </p:nvCxnSpPr>
              <p:spPr>
                <a:xfrm flipH="1" flipV="1">
                  <a:off x="3543301" y="1905000"/>
                  <a:ext cx="14287" cy="136683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Conector reto 109"/>
                <p:cNvCxnSpPr/>
                <p:nvPr/>
              </p:nvCxnSpPr>
              <p:spPr>
                <a:xfrm flipH="1" flipV="1">
                  <a:off x="4981576" y="1885950"/>
                  <a:ext cx="7144" cy="140970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onector reto 110"/>
                <p:cNvCxnSpPr/>
                <p:nvPr/>
              </p:nvCxnSpPr>
              <p:spPr>
                <a:xfrm flipV="1">
                  <a:off x="5791201" y="942974"/>
                  <a:ext cx="1" cy="140970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Conector reto 111"/>
                <p:cNvCxnSpPr/>
                <p:nvPr/>
              </p:nvCxnSpPr>
              <p:spPr>
                <a:xfrm flipH="1" flipV="1">
                  <a:off x="4345780" y="981074"/>
                  <a:ext cx="14287" cy="136683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ector reto 112"/>
                <p:cNvCxnSpPr/>
                <p:nvPr/>
              </p:nvCxnSpPr>
              <p:spPr>
                <a:xfrm flipV="1">
                  <a:off x="2105025" y="962025"/>
                  <a:ext cx="809625" cy="9429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Conector reto 113"/>
                <p:cNvCxnSpPr/>
                <p:nvPr/>
              </p:nvCxnSpPr>
              <p:spPr>
                <a:xfrm flipV="1">
                  <a:off x="2105024" y="2371725"/>
                  <a:ext cx="809625" cy="94297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Conector reto 114"/>
                <p:cNvCxnSpPr/>
                <p:nvPr/>
              </p:nvCxnSpPr>
              <p:spPr>
                <a:xfrm>
                  <a:off x="2105024" y="3314700"/>
                  <a:ext cx="1438276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Conector reto 115"/>
                <p:cNvCxnSpPr/>
                <p:nvPr/>
              </p:nvCxnSpPr>
              <p:spPr>
                <a:xfrm>
                  <a:off x="2914649" y="2371725"/>
                  <a:ext cx="1438276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Conector reto 116"/>
                <p:cNvCxnSpPr/>
                <p:nvPr/>
              </p:nvCxnSpPr>
              <p:spPr>
                <a:xfrm>
                  <a:off x="2105024" y="1905000"/>
                  <a:ext cx="1438276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Conector reto 117"/>
                <p:cNvCxnSpPr/>
                <p:nvPr/>
              </p:nvCxnSpPr>
              <p:spPr>
                <a:xfrm>
                  <a:off x="2914649" y="962025"/>
                  <a:ext cx="143827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onector reto 118"/>
                <p:cNvCxnSpPr/>
                <p:nvPr/>
              </p:nvCxnSpPr>
              <p:spPr>
                <a:xfrm flipH="1" flipV="1">
                  <a:off x="2105025" y="1924050"/>
                  <a:ext cx="14287" cy="136683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Conector reto 119"/>
                <p:cNvCxnSpPr/>
                <p:nvPr/>
              </p:nvCxnSpPr>
              <p:spPr>
                <a:xfrm flipV="1">
                  <a:off x="4352925" y="962024"/>
                  <a:ext cx="1" cy="140970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Conector reto 120"/>
                <p:cNvCxnSpPr/>
                <p:nvPr/>
              </p:nvCxnSpPr>
              <p:spPr>
                <a:xfrm flipH="1" flipV="1">
                  <a:off x="2907504" y="1000124"/>
                  <a:ext cx="14287" cy="136683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Conector reto 121"/>
                <p:cNvCxnSpPr/>
                <p:nvPr/>
              </p:nvCxnSpPr>
              <p:spPr>
                <a:xfrm flipV="1">
                  <a:off x="1298969" y="3286123"/>
                  <a:ext cx="809625" cy="94297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ector reto 122"/>
                <p:cNvCxnSpPr/>
                <p:nvPr/>
              </p:nvCxnSpPr>
              <p:spPr>
                <a:xfrm flipV="1">
                  <a:off x="2737244" y="3286123"/>
                  <a:ext cx="809625" cy="94297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ector reto 123"/>
                <p:cNvCxnSpPr/>
                <p:nvPr/>
              </p:nvCxnSpPr>
              <p:spPr>
                <a:xfrm flipV="1">
                  <a:off x="1298968" y="4695823"/>
                  <a:ext cx="809625" cy="94297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ector reto 124"/>
                <p:cNvCxnSpPr/>
                <p:nvPr/>
              </p:nvCxnSpPr>
              <p:spPr>
                <a:xfrm flipV="1">
                  <a:off x="2737244" y="4695823"/>
                  <a:ext cx="809625" cy="94297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ector reto 125"/>
                <p:cNvCxnSpPr/>
                <p:nvPr/>
              </p:nvCxnSpPr>
              <p:spPr>
                <a:xfrm>
                  <a:off x="1298968" y="5638798"/>
                  <a:ext cx="143827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ector reto 126"/>
                <p:cNvCxnSpPr/>
                <p:nvPr/>
              </p:nvCxnSpPr>
              <p:spPr>
                <a:xfrm>
                  <a:off x="2108593" y="4695823"/>
                  <a:ext cx="1438276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to 127"/>
                <p:cNvCxnSpPr/>
                <p:nvPr/>
              </p:nvCxnSpPr>
              <p:spPr>
                <a:xfrm>
                  <a:off x="1298968" y="4229098"/>
                  <a:ext cx="1438276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to 128"/>
                <p:cNvCxnSpPr/>
                <p:nvPr/>
              </p:nvCxnSpPr>
              <p:spPr>
                <a:xfrm flipH="1" flipV="1">
                  <a:off x="1298969" y="4248148"/>
                  <a:ext cx="14287" cy="136683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to 129"/>
                <p:cNvCxnSpPr/>
                <p:nvPr/>
              </p:nvCxnSpPr>
              <p:spPr>
                <a:xfrm flipH="1" flipV="1">
                  <a:off x="2737244" y="4229098"/>
                  <a:ext cx="7144" cy="14097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ector reto 130"/>
                <p:cNvCxnSpPr/>
                <p:nvPr/>
              </p:nvCxnSpPr>
              <p:spPr>
                <a:xfrm flipV="1">
                  <a:off x="3546869" y="3286122"/>
                  <a:ext cx="1" cy="140970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ector reto 131"/>
                <p:cNvCxnSpPr/>
                <p:nvPr/>
              </p:nvCxnSpPr>
              <p:spPr>
                <a:xfrm flipH="1" flipV="1">
                  <a:off x="2101448" y="3324222"/>
                  <a:ext cx="14287" cy="13668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ector reto 132"/>
                <p:cNvCxnSpPr/>
                <p:nvPr/>
              </p:nvCxnSpPr>
              <p:spPr>
                <a:xfrm flipV="1">
                  <a:off x="1316829" y="1890711"/>
                  <a:ext cx="809625" cy="9429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ector reto 133"/>
                <p:cNvCxnSpPr/>
                <p:nvPr/>
              </p:nvCxnSpPr>
              <p:spPr>
                <a:xfrm flipV="1">
                  <a:off x="2755104" y="1890711"/>
                  <a:ext cx="809625" cy="94297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ector reto 134"/>
                <p:cNvCxnSpPr/>
                <p:nvPr/>
              </p:nvCxnSpPr>
              <p:spPr>
                <a:xfrm>
                  <a:off x="1298968" y="2824162"/>
                  <a:ext cx="143827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ector reto 135"/>
                <p:cNvCxnSpPr/>
                <p:nvPr/>
              </p:nvCxnSpPr>
              <p:spPr>
                <a:xfrm flipH="1" flipV="1">
                  <a:off x="1316829" y="2852736"/>
                  <a:ext cx="14287" cy="136683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ector reto 136"/>
                <p:cNvCxnSpPr/>
                <p:nvPr/>
              </p:nvCxnSpPr>
              <p:spPr>
                <a:xfrm flipH="1" flipV="1">
                  <a:off x="2755104" y="2833686"/>
                  <a:ext cx="7144" cy="14097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onector reto 137"/>
                <p:cNvCxnSpPr/>
                <p:nvPr/>
              </p:nvCxnSpPr>
              <p:spPr>
                <a:xfrm flipV="1">
                  <a:off x="4176713" y="3276598"/>
                  <a:ext cx="809625" cy="94297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onector reto 138"/>
                <p:cNvCxnSpPr/>
                <p:nvPr/>
              </p:nvCxnSpPr>
              <p:spPr>
                <a:xfrm flipV="1">
                  <a:off x="4176713" y="4686298"/>
                  <a:ext cx="809625" cy="9429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onector reto 139"/>
                <p:cNvCxnSpPr/>
                <p:nvPr/>
              </p:nvCxnSpPr>
              <p:spPr>
                <a:xfrm>
                  <a:off x="2738437" y="5629273"/>
                  <a:ext cx="143827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ector reto 140"/>
                <p:cNvCxnSpPr/>
                <p:nvPr/>
              </p:nvCxnSpPr>
              <p:spPr>
                <a:xfrm>
                  <a:off x="3548062" y="4686298"/>
                  <a:ext cx="1438276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onector reto 141"/>
                <p:cNvCxnSpPr/>
                <p:nvPr/>
              </p:nvCxnSpPr>
              <p:spPr>
                <a:xfrm>
                  <a:off x="2738437" y="4219573"/>
                  <a:ext cx="1438276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ector reto 142"/>
                <p:cNvCxnSpPr/>
                <p:nvPr/>
              </p:nvCxnSpPr>
              <p:spPr>
                <a:xfrm flipH="1" flipV="1">
                  <a:off x="2738438" y="4238623"/>
                  <a:ext cx="14287" cy="13668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ector reto 143"/>
                <p:cNvCxnSpPr/>
                <p:nvPr/>
              </p:nvCxnSpPr>
              <p:spPr>
                <a:xfrm flipH="1" flipV="1">
                  <a:off x="4176713" y="4219573"/>
                  <a:ext cx="7144" cy="14097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ector reto 144"/>
                <p:cNvCxnSpPr/>
                <p:nvPr/>
              </p:nvCxnSpPr>
              <p:spPr>
                <a:xfrm flipV="1">
                  <a:off x="4986338" y="3276597"/>
                  <a:ext cx="1" cy="140970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ector reto 145"/>
                <p:cNvCxnSpPr/>
                <p:nvPr/>
              </p:nvCxnSpPr>
              <p:spPr>
                <a:xfrm flipV="1">
                  <a:off x="4180280" y="1878804"/>
                  <a:ext cx="809625" cy="9429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Conector reto 146"/>
                <p:cNvCxnSpPr/>
                <p:nvPr/>
              </p:nvCxnSpPr>
              <p:spPr>
                <a:xfrm flipV="1">
                  <a:off x="4180280" y="3288504"/>
                  <a:ext cx="809625" cy="9429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ector reto 147"/>
                <p:cNvCxnSpPr/>
                <p:nvPr/>
              </p:nvCxnSpPr>
              <p:spPr>
                <a:xfrm>
                  <a:off x="3551629" y="3288504"/>
                  <a:ext cx="1438276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Conector reto 148"/>
                <p:cNvCxnSpPr/>
                <p:nvPr/>
              </p:nvCxnSpPr>
              <p:spPr>
                <a:xfrm>
                  <a:off x="2742004" y="2821779"/>
                  <a:ext cx="143827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ector reto 149"/>
                <p:cNvCxnSpPr/>
                <p:nvPr/>
              </p:nvCxnSpPr>
              <p:spPr>
                <a:xfrm flipH="1" flipV="1">
                  <a:off x="2742005" y="2840829"/>
                  <a:ext cx="14287" cy="13668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ector reto 150"/>
                <p:cNvCxnSpPr/>
                <p:nvPr/>
              </p:nvCxnSpPr>
              <p:spPr>
                <a:xfrm flipH="1" flipV="1">
                  <a:off x="4180280" y="2821779"/>
                  <a:ext cx="7144" cy="14097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Conector reto 151"/>
                <p:cNvCxnSpPr/>
                <p:nvPr/>
              </p:nvCxnSpPr>
              <p:spPr>
                <a:xfrm flipV="1">
                  <a:off x="4989905" y="1878803"/>
                  <a:ext cx="1" cy="140970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Conector reto 152"/>
                <p:cNvCxnSpPr/>
                <p:nvPr/>
              </p:nvCxnSpPr>
              <p:spPr>
                <a:xfrm flipV="1">
                  <a:off x="4968473" y="2366961"/>
                  <a:ext cx="809625" cy="9429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Conector reto 153"/>
                <p:cNvCxnSpPr/>
                <p:nvPr/>
              </p:nvCxnSpPr>
              <p:spPr>
                <a:xfrm flipV="1">
                  <a:off x="3530197" y="3776661"/>
                  <a:ext cx="809625" cy="94297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Conector reto 154"/>
                <p:cNvCxnSpPr/>
                <p:nvPr/>
              </p:nvCxnSpPr>
              <p:spPr>
                <a:xfrm flipV="1">
                  <a:off x="4968473" y="3776661"/>
                  <a:ext cx="809625" cy="9429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Conector reto 155"/>
                <p:cNvCxnSpPr/>
                <p:nvPr/>
              </p:nvCxnSpPr>
              <p:spPr>
                <a:xfrm>
                  <a:off x="4339822" y="3776661"/>
                  <a:ext cx="1438276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Conector reto 156"/>
                <p:cNvCxnSpPr/>
                <p:nvPr/>
              </p:nvCxnSpPr>
              <p:spPr>
                <a:xfrm>
                  <a:off x="4339822" y="2366961"/>
                  <a:ext cx="1438276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Conector reto 157"/>
                <p:cNvCxnSpPr/>
                <p:nvPr/>
              </p:nvCxnSpPr>
              <p:spPr>
                <a:xfrm flipH="1" flipV="1">
                  <a:off x="4968473" y="3309936"/>
                  <a:ext cx="7144" cy="140970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Conector reto 158"/>
                <p:cNvCxnSpPr/>
                <p:nvPr/>
              </p:nvCxnSpPr>
              <p:spPr>
                <a:xfrm flipV="1">
                  <a:off x="5778098" y="2366960"/>
                  <a:ext cx="1" cy="140970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Conector reto 159"/>
                <p:cNvCxnSpPr/>
                <p:nvPr/>
              </p:nvCxnSpPr>
              <p:spPr>
                <a:xfrm flipH="1" flipV="1">
                  <a:off x="4332677" y="2405060"/>
                  <a:ext cx="14287" cy="136683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Elipse 160"/>
                <p:cNvSpPr/>
                <p:nvPr/>
              </p:nvSpPr>
              <p:spPr>
                <a:xfrm>
                  <a:off x="950603" y="2419350"/>
                  <a:ext cx="600075" cy="6096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2" name="Elipse 161"/>
                <p:cNvSpPr/>
                <p:nvPr/>
              </p:nvSpPr>
              <p:spPr>
                <a:xfrm>
                  <a:off x="3834399" y="2505074"/>
                  <a:ext cx="600075" cy="6096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3" name="Elipse 162"/>
                <p:cNvSpPr/>
                <p:nvPr/>
              </p:nvSpPr>
              <p:spPr>
                <a:xfrm>
                  <a:off x="3928067" y="5364156"/>
                  <a:ext cx="600075" cy="6096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4" name="Elipse 163"/>
                <p:cNvSpPr/>
                <p:nvPr/>
              </p:nvSpPr>
              <p:spPr>
                <a:xfrm>
                  <a:off x="1018354" y="5378450"/>
                  <a:ext cx="600075" cy="6096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5" name="Elipse 164"/>
                <p:cNvSpPr/>
                <p:nvPr/>
              </p:nvSpPr>
              <p:spPr>
                <a:xfrm>
                  <a:off x="2465786" y="3930647"/>
                  <a:ext cx="600075" cy="6096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166" name="Conector reto 165"/>
                <p:cNvCxnSpPr/>
                <p:nvPr/>
              </p:nvCxnSpPr>
              <p:spPr>
                <a:xfrm flipH="1" flipV="1">
                  <a:off x="2907504" y="2409823"/>
                  <a:ext cx="14287" cy="136683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Elipse 166"/>
                <p:cNvSpPr/>
                <p:nvPr/>
              </p:nvSpPr>
              <p:spPr>
                <a:xfrm>
                  <a:off x="4832742" y="1762128"/>
                  <a:ext cx="361950" cy="29527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8" name="Elipse 167"/>
                <p:cNvSpPr/>
                <p:nvPr/>
              </p:nvSpPr>
              <p:spPr>
                <a:xfrm>
                  <a:off x="4832742" y="4507703"/>
                  <a:ext cx="361950" cy="29527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9" name="Elipse 168"/>
                <p:cNvSpPr/>
                <p:nvPr/>
              </p:nvSpPr>
              <p:spPr>
                <a:xfrm>
                  <a:off x="2575311" y="5505445"/>
                  <a:ext cx="361950" cy="29527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70" name="Elipse 169"/>
                <p:cNvSpPr/>
                <p:nvPr/>
              </p:nvSpPr>
              <p:spPr>
                <a:xfrm>
                  <a:off x="1077513" y="4086217"/>
                  <a:ext cx="361950" cy="29527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71" name="Elipse 170"/>
                <p:cNvSpPr/>
                <p:nvPr/>
              </p:nvSpPr>
              <p:spPr>
                <a:xfrm>
                  <a:off x="3350407" y="3136103"/>
                  <a:ext cx="361950" cy="29527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72" name="Elipse 171"/>
                <p:cNvSpPr/>
                <p:nvPr/>
              </p:nvSpPr>
              <p:spPr>
                <a:xfrm>
                  <a:off x="3998107" y="4079080"/>
                  <a:ext cx="361950" cy="29527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73" name="Elipse 172"/>
                <p:cNvSpPr/>
                <p:nvPr/>
              </p:nvSpPr>
              <p:spPr>
                <a:xfrm>
                  <a:off x="2600911" y="2697145"/>
                  <a:ext cx="361950" cy="29527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74" name="Elipse 173"/>
                <p:cNvSpPr/>
                <p:nvPr/>
              </p:nvSpPr>
              <p:spPr>
                <a:xfrm>
                  <a:off x="1906184" y="1743069"/>
                  <a:ext cx="361950" cy="29527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5" name="Elipse 4"/>
              <p:cNvSpPr/>
              <p:nvPr/>
            </p:nvSpPr>
            <p:spPr>
              <a:xfrm>
                <a:off x="3082034" y="760933"/>
                <a:ext cx="239556" cy="1962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Elipse 5"/>
              <p:cNvSpPr/>
              <p:nvPr/>
            </p:nvSpPr>
            <p:spPr>
              <a:xfrm>
                <a:off x="1631355" y="3211197"/>
                <a:ext cx="239556" cy="1962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Elipse 6"/>
              <p:cNvSpPr/>
              <p:nvPr/>
            </p:nvSpPr>
            <p:spPr>
              <a:xfrm>
                <a:off x="2031129" y="661358"/>
                <a:ext cx="397159" cy="40510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Elipse 7"/>
              <p:cNvSpPr/>
              <p:nvPr/>
            </p:nvSpPr>
            <p:spPr>
              <a:xfrm>
                <a:off x="3961905" y="640786"/>
                <a:ext cx="397159" cy="40510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3946929" y="2509652"/>
                <a:ext cx="397159" cy="40510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3069083" y="2607765"/>
                <a:ext cx="239556" cy="1962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1617892" y="2179445"/>
                <a:ext cx="230728" cy="40510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2069093" y="2497783"/>
                <a:ext cx="397159" cy="40510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3000528" y="1621901"/>
                <a:ext cx="397159" cy="40510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4" name="Conector reto 13"/>
              <p:cNvCxnSpPr/>
              <p:nvPr/>
            </p:nvCxnSpPr>
            <p:spPr>
              <a:xfrm>
                <a:off x="2247969" y="2731195"/>
                <a:ext cx="951921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 flipV="1">
                <a:off x="1723945" y="2724862"/>
                <a:ext cx="535849" cy="62664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/>
              <p:cNvCxnSpPr/>
              <p:nvPr/>
            </p:nvCxnSpPr>
            <p:spPr>
              <a:xfrm flipV="1">
                <a:off x="2672715" y="848088"/>
                <a:ext cx="535849" cy="62664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to 16"/>
              <p:cNvCxnSpPr/>
              <p:nvPr/>
            </p:nvCxnSpPr>
            <p:spPr>
              <a:xfrm flipV="1">
                <a:off x="3624635" y="848088"/>
                <a:ext cx="535849" cy="626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 flipV="1">
                <a:off x="2672715" y="1784895"/>
                <a:ext cx="535849" cy="62664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/>
              <p:cNvCxnSpPr/>
              <p:nvPr/>
            </p:nvCxnSpPr>
            <p:spPr>
              <a:xfrm flipV="1">
                <a:off x="3624635" y="1784895"/>
                <a:ext cx="535849" cy="62664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2672715" y="2411542"/>
                <a:ext cx="951921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/>
              <p:cNvCxnSpPr/>
              <p:nvPr/>
            </p:nvCxnSpPr>
            <p:spPr>
              <a:xfrm>
                <a:off x="3208564" y="1784895"/>
                <a:ext cx="951921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to 21"/>
              <p:cNvCxnSpPr/>
              <p:nvPr/>
            </p:nvCxnSpPr>
            <p:spPr>
              <a:xfrm>
                <a:off x="2672715" y="1474736"/>
                <a:ext cx="951921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to 22"/>
              <p:cNvCxnSpPr/>
              <p:nvPr/>
            </p:nvCxnSpPr>
            <p:spPr>
              <a:xfrm>
                <a:off x="3208564" y="848088"/>
                <a:ext cx="95192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23"/>
              <p:cNvCxnSpPr/>
              <p:nvPr/>
            </p:nvCxnSpPr>
            <p:spPr>
              <a:xfrm flipH="1" flipV="1">
                <a:off x="2672715" y="1487395"/>
                <a:ext cx="9456" cy="90832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 flipH="1" flipV="1">
                <a:off x="3624635" y="1474736"/>
                <a:ext cx="4728" cy="93680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/>
              <p:cNvCxnSpPr/>
              <p:nvPr/>
            </p:nvCxnSpPr>
            <p:spPr>
              <a:xfrm flipV="1">
                <a:off x="4160484" y="848088"/>
                <a:ext cx="1" cy="93680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/>
              <p:nvPr/>
            </p:nvCxnSpPr>
            <p:spPr>
              <a:xfrm flipH="1" flipV="1">
                <a:off x="3203835" y="873407"/>
                <a:ext cx="9456" cy="90832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 flipV="1">
                <a:off x="1720794" y="860748"/>
                <a:ext cx="535849" cy="626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>
              <a:xfrm flipV="1">
                <a:off x="1720794" y="1797554"/>
                <a:ext cx="535849" cy="6266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/>
              <p:nvPr/>
            </p:nvCxnSpPr>
            <p:spPr>
              <a:xfrm>
                <a:off x="1720794" y="2424202"/>
                <a:ext cx="951921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>
              <a:xfrm>
                <a:off x="2256643" y="1797554"/>
                <a:ext cx="95192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>
              <a:xfrm>
                <a:off x="1720794" y="1487395"/>
                <a:ext cx="95192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>
              <a:xfrm>
                <a:off x="2256643" y="860748"/>
                <a:ext cx="95192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>
              <a:xfrm flipH="1" flipV="1">
                <a:off x="1720794" y="1500055"/>
                <a:ext cx="9456" cy="90832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>
              <a:xfrm flipV="1">
                <a:off x="3208564" y="860747"/>
                <a:ext cx="1" cy="93680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>
              <a:xfrm flipH="1" flipV="1">
                <a:off x="2251914" y="886066"/>
                <a:ext cx="9456" cy="90832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>
              <a:xfrm flipV="1">
                <a:off x="1187307" y="2405211"/>
                <a:ext cx="535849" cy="6266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/>
              <p:cNvCxnSpPr/>
              <p:nvPr/>
            </p:nvCxnSpPr>
            <p:spPr>
              <a:xfrm flipV="1">
                <a:off x="2139228" y="2405211"/>
                <a:ext cx="535849" cy="62664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/>
              <p:cNvCxnSpPr/>
              <p:nvPr/>
            </p:nvCxnSpPr>
            <p:spPr>
              <a:xfrm flipV="1">
                <a:off x="1187307" y="3342017"/>
                <a:ext cx="535849" cy="62664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9"/>
              <p:cNvCxnSpPr/>
              <p:nvPr/>
            </p:nvCxnSpPr>
            <p:spPr>
              <a:xfrm flipV="1">
                <a:off x="2139228" y="3342017"/>
                <a:ext cx="535849" cy="62664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0"/>
              <p:cNvCxnSpPr/>
              <p:nvPr/>
            </p:nvCxnSpPr>
            <p:spPr>
              <a:xfrm>
                <a:off x="1187307" y="3968665"/>
                <a:ext cx="95192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1"/>
              <p:cNvCxnSpPr/>
              <p:nvPr/>
            </p:nvCxnSpPr>
            <p:spPr>
              <a:xfrm>
                <a:off x="1723156" y="3342017"/>
                <a:ext cx="95192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/>
              <p:cNvCxnSpPr/>
              <p:nvPr/>
            </p:nvCxnSpPr>
            <p:spPr>
              <a:xfrm>
                <a:off x="1187307" y="3031859"/>
                <a:ext cx="951921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>
              <a:xfrm flipH="1" flipV="1">
                <a:off x="1187307" y="3044518"/>
                <a:ext cx="9456" cy="9083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>
              <a:xfrm flipH="1" flipV="1">
                <a:off x="2139228" y="3031859"/>
                <a:ext cx="4728" cy="93680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>
              <a:xfrm flipV="1">
                <a:off x="2675077" y="2405210"/>
                <a:ext cx="1" cy="936807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/>
              <p:cNvCxnSpPr/>
              <p:nvPr/>
            </p:nvCxnSpPr>
            <p:spPr>
              <a:xfrm flipH="1" flipV="1">
                <a:off x="1718427" y="2430529"/>
                <a:ext cx="9456" cy="9083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/>
              <p:nvPr/>
            </p:nvCxnSpPr>
            <p:spPr>
              <a:xfrm flipV="1">
                <a:off x="1199128" y="1477900"/>
                <a:ext cx="535849" cy="626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/>
              <p:cNvCxnSpPr/>
              <p:nvPr/>
            </p:nvCxnSpPr>
            <p:spPr>
              <a:xfrm flipV="1">
                <a:off x="2151048" y="1477900"/>
                <a:ext cx="535849" cy="62664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>
              <a:xfrm>
                <a:off x="1187307" y="2098218"/>
                <a:ext cx="95192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>
              <a:xfrm flipH="1" flipV="1">
                <a:off x="1199128" y="2117207"/>
                <a:ext cx="9456" cy="9083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>
              <a:xfrm flipH="1" flipV="1">
                <a:off x="2151048" y="2104547"/>
                <a:ext cx="4728" cy="93680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/>
              <p:cNvCxnSpPr/>
              <p:nvPr/>
            </p:nvCxnSpPr>
            <p:spPr>
              <a:xfrm flipV="1">
                <a:off x="3091938" y="2398881"/>
                <a:ext cx="535849" cy="62664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/>
              <p:cNvCxnSpPr/>
              <p:nvPr/>
            </p:nvCxnSpPr>
            <p:spPr>
              <a:xfrm>
                <a:off x="2140017" y="3962335"/>
                <a:ext cx="95192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/>
              <p:cNvCxnSpPr/>
              <p:nvPr/>
            </p:nvCxnSpPr>
            <p:spPr>
              <a:xfrm>
                <a:off x="2675866" y="3335688"/>
                <a:ext cx="95192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/>
              <p:cNvCxnSpPr/>
              <p:nvPr/>
            </p:nvCxnSpPr>
            <p:spPr>
              <a:xfrm>
                <a:off x="2140017" y="3025529"/>
                <a:ext cx="951921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to 56"/>
              <p:cNvCxnSpPr/>
              <p:nvPr/>
            </p:nvCxnSpPr>
            <p:spPr>
              <a:xfrm flipH="1" flipV="1">
                <a:off x="2140018" y="3038188"/>
                <a:ext cx="9456" cy="90832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to 57"/>
              <p:cNvCxnSpPr/>
              <p:nvPr/>
            </p:nvCxnSpPr>
            <p:spPr>
              <a:xfrm flipH="1" flipV="1">
                <a:off x="3091938" y="3025529"/>
                <a:ext cx="4728" cy="93680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to 58"/>
              <p:cNvCxnSpPr/>
              <p:nvPr/>
            </p:nvCxnSpPr>
            <p:spPr>
              <a:xfrm flipV="1">
                <a:off x="3627787" y="2398881"/>
                <a:ext cx="1" cy="93680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ector reto 59"/>
              <p:cNvCxnSpPr/>
              <p:nvPr/>
            </p:nvCxnSpPr>
            <p:spPr>
              <a:xfrm flipV="1">
                <a:off x="3094299" y="1469987"/>
                <a:ext cx="535849" cy="626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reto 60"/>
              <p:cNvCxnSpPr/>
              <p:nvPr/>
            </p:nvCxnSpPr>
            <p:spPr>
              <a:xfrm flipV="1">
                <a:off x="3094299" y="2406793"/>
                <a:ext cx="535849" cy="626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ector reto 61"/>
              <p:cNvCxnSpPr/>
              <p:nvPr/>
            </p:nvCxnSpPr>
            <p:spPr>
              <a:xfrm>
                <a:off x="2678227" y="2406793"/>
                <a:ext cx="951921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ector reto 62"/>
              <p:cNvCxnSpPr/>
              <p:nvPr/>
            </p:nvCxnSpPr>
            <p:spPr>
              <a:xfrm>
                <a:off x="2142378" y="2096634"/>
                <a:ext cx="95192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to 63"/>
              <p:cNvCxnSpPr/>
              <p:nvPr/>
            </p:nvCxnSpPr>
            <p:spPr>
              <a:xfrm flipH="1" flipV="1">
                <a:off x="2142379" y="2109294"/>
                <a:ext cx="9456" cy="90832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to 64"/>
              <p:cNvCxnSpPr/>
              <p:nvPr/>
            </p:nvCxnSpPr>
            <p:spPr>
              <a:xfrm flipH="1" flipV="1">
                <a:off x="3094299" y="2096634"/>
                <a:ext cx="4728" cy="9368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65"/>
              <p:cNvCxnSpPr/>
              <p:nvPr/>
            </p:nvCxnSpPr>
            <p:spPr>
              <a:xfrm flipV="1">
                <a:off x="3630148" y="1469986"/>
                <a:ext cx="1" cy="93680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66"/>
              <p:cNvCxnSpPr/>
              <p:nvPr/>
            </p:nvCxnSpPr>
            <p:spPr>
              <a:xfrm flipV="1">
                <a:off x="3615963" y="1794388"/>
                <a:ext cx="535849" cy="626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to 67"/>
              <p:cNvCxnSpPr/>
              <p:nvPr/>
            </p:nvCxnSpPr>
            <p:spPr>
              <a:xfrm flipV="1">
                <a:off x="2664042" y="2731195"/>
                <a:ext cx="535849" cy="62664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to 68"/>
              <p:cNvCxnSpPr/>
              <p:nvPr/>
            </p:nvCxnSpPr>
            <p:spPr>
              <a:xfrm flipV="1">
                <a:off x="3615963" y="2731195"/>
                <a:ext cx="535849" cy="626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to 69"/>
              <p:cNvCxnSpPr/>
              <p:nvPr/>
            </p:nvCxnSpPr>
            <p:spPr>
              <a:xfrm>
                <a:off x="3199891" y="1794388"/>
                <a:ext cx="951921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ector reto 70"/>
              <p:cNvCxnSpPr/>
              <p:nvPr/>
            </p:nvCxnSpPr>
            <p:spPr>
              <a:xfrm flipH="1" flipV="1">
                <a:off x="3615963" y="2421036"/>
                <a:ext cx="4728" cy="93680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to 71"/>
              <p:cNvCxnSpPr/>
              <p:nvPr/>
            </p:nvCxnSpPr>
            <p:spPr>
              <a:xfrm flipV="1">
                <a:off x="4151812" y="1794388"/>
                <a:ext cx="1" cy="93680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to 72"/>
              <p:cNvCxnSpPr/>
              <p:nvPr/>
            </p:nvCxnSpPr>
            <p:spPr>
              <a:xfrm flipH="1" flipV="1">
                <a:off x="3195162" y="1819707"/>
                <a:ext cx="9456" cy="90832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Elipse 73"/>
              <p:cNvSpPr/>
              <p:nvPr/>
            </p:nvSpPr>
            <p:spPr>
              <a:xfrm>
                <a:off x="956742" y="1829203"/>
                <a:ext cx="397159" cy="40510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5" name="Elipse 74"/>
              <p:cNvSpPr/>
              <p:nvPr/>
            </p:nvSpPr>
            <p:spPr>
              <a:xfrm>
                <a:off x="2865378" y="1886170"/>
                <a:ext cx="397159" cy="40510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6" name="Elipse 75"/>
              <p:cNvSpPr/>
              <p:nvPr/>
            </p:nvSpPr>
            <p:spPr>
              <a:xfrm>
                <a:off x="1001583" y="3795653"/>
                <a:ext cx="397159" cy="40510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7" name="Elipse 76"/>
              <p:cNvSpPr/>
              <p:nvPr/>
            </p:nvSpPr>
            <p:spPr>
              <a:xfrm>
                <a:off x="1959564" y="2833525"/>
                <a:ext cx="397159" cy="40510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" name="Elipse 77"/>
              <p:cNvSpPr/>
              <p:nvPr/>
            </p:nvSpPr>
            <p:spPr>
              <a:xfrm>
                <a:off x="3538013" y="2177870"/>
                <a:ext cx="200224" cy="40510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9" name="Conector reto 78"/>
              <p:cNvCxnSpPr/>
              <p:nvPr/>
            </p:nvCxnSpPr>
            <p:spPr>
              <a:xfrm flipH="1" flipV="1">
                <a:off x="2251914" y="1822872"/>
                <a:ext cx="9456" cy="90832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Elipse 79"/>
              <p:cNvSpPr/>
              <p:nvPr/>
            </p:nvSpPr>
            <p:spPr>
              <a:xfrm>
                <a:off x="3526130" y="1392451"/>
                <a:ext cx="239556" cy="1962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1" name="Elipse 80"/>
              <p:cNvSpPr/>
              <p:nvPr/>
            </p:nvSpPr>
            <p:spPr>
              <a:xfrm>
                <a:off x="2032052" y="3880046"/>
                <a:ext cx="239556" cy="1962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2" name="Elipse 81"/>
              <p:cNvSpPr/>
              <p:nvPr/>
            </p:nvSpPr>
            <p:spPr>
              <a:xfrm>
                <a:off x="1040737" y="2936908"/>
                <a:ext cx="239556" cy="1962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" name="Elipse 82"/>
              <p:cNvSpPr/>
              <p:nvPr/>
            </p:nvSpPr>
            <p:spPr>
              <a:xfrm>
                <a:off x="2545049" y="2305516"/>
                <a:ext cx="239556" cy="1962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" name="Elipse 83"/>
              <p:cNvSpPr/>
              <p:nvPr/>
            </p:nvSpPr>
            <p:spPr>
              <a:xfrm>
                <a:off x="2973728" y="2932165"/>
                <a:ext cx="239556" cy="1962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Elipse 84"/>
              <p:cNvSpPr/>
              <p:nvPr/>
            </p:nvSpPr>
            <p:spPr>
              <a:xfrm>
                <a:off x="2048996" y="2013810"/>
                <a:ext cx="239556" cy="1962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" name="Elipse 85"/>
              <p:cNvSpPr/>
              <p:nvPr/>
            </p:nvSpPr>
            <p:spPr>
              <a:xfrm>
                <a:off x="1589192" y="1379785"/>
                <a:ext cx="239556" cy="1962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7" name="Elipse 86"/>
              <p:cNvSpPr/>
              <p:nvPr/>
            </p:nvSpPr>
            <p:spPr>
              <a:xfrm>
                <a:off x="2896428" y="3757196"/>
                <a:ext cx="397159" cy="40510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89" name="Conector reto 88"/>
              <p:cNvCxnSpPr/>
              <p:nvPr/>
            </p:nvCxnSpPr>
            <p:spPr>
              <a:xfrm>
                <a:off x="3199891" y="2731195"/>
                <a:ext cx="951921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Elipse 267"/>
            <p:cNvSpPr/>
            <p:nvPr/>
          </p:nvSpPr>
          <p:spPr>
            <a:xfrm>
              <a:off x="7988771" y="1110138"/>
              <a:ext cx="349553" cy="1812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70" name="Espaço Reservado para Número de Slide 2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12</a:t>
            </a:fld>
            <a:endParaRPr lang="pt-BR"/>
          </a:p>
        </p:txBody>
      </p:sp>
      <p:grpSp>
        <p:nvGrpSpPr>
          <p:cNvPr id="272" name="Grupo 271"/>
          <p:cNvGrpSpPr/>
          <p:nvPr/>
        </p:nvGrpSpPr>
        <p:grpSpPr>
          <a:xfrm>
            <a:off x="3154652" y="2409901"/>
            <a:ext cx="2798856" cy="3124218"/>
            <a:chOff x="6760688" y="3102204"/>
            <a:chExt cx="2798856" cy="3124218"/>
          </a:xfrm>
        </p:grpSpPr>
        <p:sp>
          <p:nvSpPr>
            <p:cNvPr id="2" name="Elipse 1"/>
            <p:cNvSpPr/>
            <p:nvPr/>
          </p:nvSpPr>
          <p:spPr>
            <a:xfrm>
              <a:off x="7240744" y="4713407"/>
              <a:ext cx="192339" cy="30822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5" name="Grupo 174"/>
            <p:cNvGrpSpPr/>
            <p:nvPr/>
          </p:nvGrpSpPr>
          <p:grpSpPr>
            <a:xfrm>
              <a:off x="6760688" y="3102204"/>
              <a:ext cx="2798856" cy="3124218"/>
              <a:chOff x="5562902" y="1075252"/>
              <a:chExt cx="3357481" cy="4106268"/>
            </a:xfrm>
          </p:grpSpPr>
          <p:cxnSp>
            <p:nvCxnSpPr>
              <p:cNvPr id="176" name="Conector reto 175"/>
              <p:cNvCxnSpPr/>
              <p:nvPr/>
            </p:nvCxnSpPr>
            <p:spPr>
              <a:xfrm flipV="1">
                <a:off x="5747049" y="2474486"/>
                <a:ext cx="535849" cy="6266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ector reto 176"/>
              <p:cNvCxnSpPr/>
              <p:nvPr/>
            </p:nvCxnSpPr>
            <p:spPr>
              <a:xfrm>
                <a:off x="6297084" y="2456423"/>
                <a:ext cx="951921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8" name="Grupo 177"/>
              <p:cNvGrpSpPr/>
              <p:nvPr/>
            </p:nvGrpSpPr>
            <p:grpSpPr>
              <a:xfrm>
                <a:off x="5562902" y="1075252"/>
                <a:ext cx="3357481" cy="4106268"/>
                <a:chOff x="6087523" y="1862762"/>
                <a:chExt cx="3357481" cy="4106268"/>
              </a:xfrm>
            </p:grpSpPr>
            <p:cxnSp>
              <p:nvCxnSpPr>
                <p:cNvPr id="180" name="Conector reto 179"/>
                <p:cNvCxnSpPr/>
                <p:nvPr/>
              </p:nvCxnSpPr>
              <p:spPr>
                <a:xfrm flipH="1">
                  <a:off x="8301897" y="2688655"/>
                  <a:ext cx="403" cy="821932"/>
                </a:xfrm>
                <a:prstGeom prst="line">
                  <a:avLst/>
                </a:prstGeom>
                <a:ln w="539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1" name="Grupo 180"/>
                <p:cNvGrpSpPr/>
                <p:nvPr/>
              </p:nvGrpSpPr>
              <p:grpSpPr>
                <a:xfrm>
                  <a:off x="6087523" y="1946989"/>
                  <a:ext cx="3357481" cy="4022041"/>
                  <a:chOff x="1018354" y="-64290"/>
                  <a:chExt cx="5072885" cy="6052340"/>
                </a:xfrm>
              </p:grpSpPr>
              <p:sp>
                <p:nvSpPr>
                  <p:cNvPr id="184" name="Elipse 183"/>
                  <p:cNvSpPr/>
                  <p:nvPr/>
                </p:nvSpPr>
                <p:spPr>
                  <a:xfrm>
                    <a:off x="2584380" y="624023"/>
                    <a:ext cx="600075" cy="609599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85" name="Elipse 184"/>
                  <p:cNvSpPr/>
                  <p:nvPr/>
                </p:nvSpPr>
                <p:spPr>
                  <a:xfrm>
                    <a:off x="4161749" y="811824"/>
                    <a:ext cx="361950" cy="29527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86" name="Elipse 185"/>
                  <p:cNvSpPr/>
                  <p:nvPr/>
                </p:nvSpPr>
                <p:spPr>
                  <a:xfrm>
                    <a:off x="1969889" y="4498965"/>
                    <a:ext cx="361950" cy="29527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87" name="Elipse 186"/>
                  <p:cNvSpPr/>
                  <p:nvPr/>
                </p:nvSpPr>
                <p:spPr>
                  <a:xfrm>
                    <a:off x="5491164" y="631028"/>
                    <a:ext cx="600075" cy="6096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88" name="Elipse 187"/>
                  <p:cNvSpPr/>
                  <p:nvPr/>
                </p:nvSpPr>
                <p:spPr>
                  <a:xfrm>
                    <a:off x="5468536" y="3443285"/>
                    <a:ext cx="600075" cy="6096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89" name="Elipse 188"/>
                  <p:cNvSpPr/>
                  <p:nvPr/>
                </p:nvSpPr>
                <p:spPr>
                  <a:xfrm>
                    <a:off x="3293861" y="4505778"/>
                    <a:ext cx="600075" cy="38100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90" name="Elipse 189"/>
                  <p:cNvSpPr/>
                  <p:nvPr/>
                </p:nvSpPr>
                <p:spPr>
                  <a:xfrm>
                    <a:off x="4142181" y="3590925"/>
                    <a:ext cx="361950" cy="29527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91" name="Elipse 190"/>
                  <p:cNvSpPr/>
                  <p:nvPr/>
                </p:nvSpPr>
                <p:spPr>
                  <a:xfrm>
                    <a:off x="2631276" y="3425425"/>
                    <a:ext cx="600075" cy="6096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92" name="Elipse 191"/>
                  <p:cNvSpPr/>
                  <p:nvPr/>
                </p:nvSpPr>
                <p:spPr>
                  <a:xfrm>
                    <a:off x="4038600" y="2107403"/>
                    <a:ext cx="600075" cy="6096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cxnSp>
                <p:nvCxnSpPr>
                  <p:cNvPr id="193" name="Conector reto 192"/>
                  <p:cNvCxnSpPr/>
                  <p:nvPr/>
                </p:nvCxnSpPr>
                <p:spPr>
                  <a:xfrm>
                    <a:off x="2901544" y="3776661"/>
                    <a:ext cx="1438276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Conector reto 193"/>
                  <p:cNvCxnSpPr/>
                  <p:nvPr/>
                </p:nvCxnSpPr>
                <p:spPr>
                  <a:xfrm flipV="1">
                    <a:off x="2109785" y="3767131"/>
                    <a:ext cx="809625" cy="942975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Conector reto 194"/>
                  <p:cNvCxnSpPr/>
                  <p:nvPr/>
                </p:nvCxnSpPr>
                <p:spPr>
                  <a:xfrm flipV="1">
                    <a:off x="3543301" y="942975"/>
                    <a:ext cx="809625" cy="94297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ector reto 195"/>
                  <p:cNvCxnSpPr/>
                  <p:nvPr/>
                </p:nvCxnSpPr>
                <p:spPr>
                  <a:xfrm flipV="1">
                    <a:off x="4981576" y="942975"/>
                    <a:ext cx="809625" cy="94297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Conector reto 196"/>
                  <p:cNvCxnSpPr/>
                  <p:nvPr/>
                </p:nvCxnSpPr>
                <p:spPr>
                  <a:xfrm flipV="1">
                    <a:off x="3543300" y="2352675"/>
                    <a:ext cx="809625" cy="94297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Conector reto 197"/>
                  <p:cNvCxnSpPr/>
                  <p:nvPr/>
                </p:nvCxnSpPr>
                <p:spPr>
                  <a:xfrm flipV="1">
                    <a:off x="4981576" y="2352675"/>
                    <a:ext cx="809625" cy="94297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Conector reto 198"/>
                  <p:cNvCxnSpPr/>
                  <p:nvPr/>
                </p:nvCxnSpPr>
                <p:spPr>
                  <a:xfrm>
                    <a:off x="3543300" y="3295650"/>
                    <a:ext cx="1438276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ector reto 199"/>
                  <p:cNvCxnSpPr/>
                  <p:nvPr/>
                </p:nvCxnSpPr>
                <p:spPr>
                  <a:xfrm>
                    <a:off x="4352925" y="2352675"/>
                    <a:ext cx="1438276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Conector reto 200"/>
                  <p:cNvCxnSpPr/>
                  <p:nvPr/>
                </p:nvCxnSpPr>
                <p:spPr>
                  <a:xfrm>
                    <a:off x="3543300" y="1885950"/>
                    <a:ext cx="1438276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Conector reto 201"/>
                  <p:cNvCxnSpPr/>
                  <p:nvPr/>
                </p:nvCxnSpPr>
                <p:spPr>
                  <a:xfrm>
                    <a:off x="4352925" y="942975"/>
                    <a:ext cx="1438276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Conector reto 202"/>
                  <p:cNvCxnSpPr/>
                  <p:nvPr/>
                </p:nvCxnSpPr>
                <p:spPr>
                  <a:xfrm flipH="1" flipV="1">
                    <a:off x="3543301" y="1905000"/>
                    <a:ext cx="14287" cy="136683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Conector reto 203"/>
                  <p:cNvCxnSpPr/>
                  <p:nvPr/>
                </p:nvCxnSpPr>
                <p:spPr>
                  <a:xfrm flipH="1" flipV="1">
                    <a:off x="4981576" y="1885950"/>
                    <a:ext cx="7144" cy="140970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Conector reto 204"/>
                  <p:cNvCxnSpPr/>
                  <p:nvPr/>
                </p:nvCxnSpPr>
                <p:spPr>
                  <a:xfrm flipV="1">
                    <a:off x="5791201" y="942974"/>
                    <a:ext cx="1" cy="140970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Conector reto 205"/>
                  <p:cNvCxnSpPr/>
                  <p:nvPr/>
                </p:nvCxnSpPr>
                <p:spPr>
                  <a:xfrm flipH="1" flipV="1">
                    <a:off x="4345780" y="981074"/>
                    <a:ext cx="14287" cy="136683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Conector reto 206"/>
                  <p:cNvCxnSpPr/>
                  <p:nvPr/>
                </p:nvCxnSpPr>
                <p:spPr>
                  <a:xfrm flipV="1">
                    <a:off x="4360057" y="-64290"/>
                    <a:ext cx="809625" cy="942976"/>
                  </a:xfrm>
                  <a:prstGeom prst="line">
                    <a:avLst/>
                  </a:prstGeom>
                  <a:ln w="539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Conector reto 207"/>
                  <p:cNvCxnSpPr/>
                  <p:nvPr/>
                </p:nvCxnSpPr>
                <p:spPr>
                  <a:xfrm flipV="1">
                    <a:off x="2105024" y="2371725"/>
                    <a:ext cx="809625" cy="94297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Conector reto 208"/>
                  <p:cNvCxnSpPr/>
                  <p:nvPr/>
                </p:nvCxnSpPr>
                <p:spPr>
                  <a:xfrm>
                    <a:off x="2105024" y="3314700"/>
                    <a:ext cx="1438276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Conector reto 209"/>
                  <p:cNvCxnSpPr/>
                  <p:nvPr/>
                </p:nvCxnSpPr>
                <p:spPr>
                  <a:xfrm>
                    <a:off x="2914649" y="2371725"/>
                    <a:ext cx="1438276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Conector reto 210"/>
                  <p:cNvCxnSpPr/>
                  <p:nvPr/>
                </p:nvCxnSpPr>
                <p:spPr>
                  <a:xfrm>
                    <a:off x="4343275" y="913535"/>
                    <a:ext cx="1438276" cy="0"/>
                  </a:xfrm>
                  <a:prstGeom prst="line">
                    <a:avLst/>
                  </a:prstGeom>
                  <a:ln w="539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Conector reto 211"/>
                  <p:cNvCxnSpPr/>
                  <p:nvPr/>
                </p:nvCxnSpPr>
                <p:spPr>
                  <a:xfrm>
                    <a:off x="2914649" y="962025"/>
                    <a:ext cx="1438276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Conector reto 212"/>
                  <p:cNvCxnSpPr/>
                  <p:nvPr/>
                </p:nvCxnSpPr>
                <p:spPr>
                  <a:xfrm flipV="1">
                    <a:off x="4352925" y="962024"/>
                    <a:ext cx="1" cy="1409701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Conector reto 213"/>
                  <p:cNvCxnSpPr/>
                  <p:nvPr/>
                </p:nvCxnSpPr>
                <p:spPr>
                  <a:xfrm flipH="1" flipV="1">
                    <a:off x="2907504" y="1000124"/>
                    <a:ext cx="14287" cy="136683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Conector reto 214"/>
                  <p:cNvCxnSpPr/>
                  <p:nvPr/>
                </p:nvCxnSpPr>
                <p:spPr>
                  <a:xfrm flipV="1">
                    <a:off x="1298969" y="3286123"/>
                    <a:ext cx="809625" cy="94297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Conector reto 215"/>
                  <p:cNvCxnSpPr/>
                  <p:nvPr/>
                </p:nvCxnSpPr>
                <p:spPr>
                  <a:xfrm flipV="1">
                    <a:off x="2737244" y="3286123"/>
                    <a:ext cx="809625" cy="94297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Conector reto 216"/>
                  <p:cNvCxnSpPr/>
                  <p:nvPr/>
                </p:nvCxnSpPr>
                <p:spPr>
                  <a:xfrm flipV="1">
                    <a:off x="1298968" y="4695823"/>
                    <a:ext cx="809625" cy="942975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Conector reto 217"/>
                  <p:cNvCxnSpPr/>
                  <p:nvPr/>
                </p:nvCxnSpPr>
                <p:spPr>
                  <a:xfrm flipV="1">
                    <a:off x="2737244" y="4695823"/>
                    <a:ext cx="809625" cy="942975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Conector reto 218"/>
                  <p:cNvCxnSpPr/>
                  <p:nvPr/>
                </p:nvCxnSpPr>
                <p:spPr>
                  <a:xfrm>
                    <a:off x="1298968" y="5638798"/>
                    <a:ext cx="1438276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Conector reto 219"/>
                  <p:cNvCxnSpPr/>
                  <p:nvPr/>
                </p:nvCxnSpPr>
                <p:spPr>
                  <a:xfrm>
                    <a:off x="2108593" y="4695823"/>
                    <a:ext cx="1438276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Conector reto 220"/>
                  <p:cNvCxnSpPr/>
                  <p:nvPr/>
                </p:nvCxnSpPr>
                <p:spPr>
                  <a:xfrm>
                    <a:off x="1298968" y="4229098"/>
                    <a:ext cx="1438276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Conector reto 221"/>
                  <p:cNvCxnSpPr/>
                  <p:nvPr/>
                </p:nvCxnSpPr>
                <p:spPr>
                  <a:xfrm flipH="1" flipV="1">
                    <a:off x="1298969" y="4248148"/>
                    <a:ext cx="14287" cy="136683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Conector reto 222"/>
                  <p:cNvCxnSpPr/>
                  <p:nvPr/>
                </p:nvCxnSpPr>
                <p:spPr>
                  <a:xfrm flipH="1" flipV="1">
                    <a:off x="2737244" y="4229098"/>
                    <a:ext cx="7144" cy="14097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Conector reto 223"/>
                  <p:cNvCxnSpPr/>
                  <p:nvPr/>
                </p:nvCxnSpPr>
                <p:spPr>
                  <a:xfrm flipV="1">
                    <a:off x="3546869" y="3286122"/>
                    <a:ext cx="1" cy="14097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Conector reto 224"/>
                  <p:cNvCxnSpPr/>
                  <p:nvPr/>
                </p:nvCxnSpPr>
                <p:spPr>
                  <a:xfrm flipH="1" flipV="1">
                    <a:off x="2101448" y="3324222"/>
                    <a:ext cx="14287" cy="136683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Conector reto 225"/>
                  <p:cNvCxnSpPr/>
                  <p:nvPr/>
                </p:nvCxnSpPr>
                <p:spPr>
                  <a:xfrm flipV="1">
                    <a:off x="3644482" y="915681"/>
                    <a:ext cx="705793" cy="873361"/>
                  </a:xfrm>
                  <a:prstGeom prst="line">
                    <a:avLst/>
                  </a:prstGeom>
                  <a:ln w="539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Conector reto 226"/>
                  <p:cNvCxnSpPr/>
                  <p:nvPr/>
                </p:nvCxnSpPr>
                <p:spPr>
                  <a:xfrm flipV="1">
                    <a:off x="2755104" y="1890711"/>
                    <a:ext cx="809625" cy="942975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Conector reto 227"/>
                  <p:cNvCxnSpPr/>
                  <p:nvPr/>
                </p:nvCxnSpPr>
                <p:spPr>
                  <a:xfrm>
                    <a:off x="1298968" y="2824162"/>
                    <a:ext cx="1438276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Conector reto 228"/>
                  <p:cNvCxnSpPr/>
                  <p:nvPr/>
                </p:nvCxnSpPr>
                <p:spPr>
                  <a:xfrm flipH="1" flipV="1">
                    <a:off x="1316829" y="2852736"/>
                    <a:ext cx="14287" cy="136683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Conector reto 229"/>
                  <p:cNvCxnSpPr/>
                  <p:nvPr/>
                </p:nvCxnSpPr>
                <p:spPr>
                  <a:xfrm flipH="1" flipV="1">
                    <a:off x="2755104" y="2833686"/>
                    <a:ext cx="7144" cy="14097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Conector reto 230"/>
                  <p:cNvCxnSpPr/>
                  <p:nvPr/>
                </p:nvCxnSpPr>
                <p:spPr>
                  <a:xfrm flipV="1">
                    <a:off x="4176713" y="3276598"/>
                    <a:ext cx="809625" cy="94297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Conector reto 231"/>
                  <p:cNvCxnSpPr/>
                  <p:nvPr/>
                </p:nvCxnSpPr>
                <p:spPr>
                  <a:xfrm flipV="1">
                    <a:off x="4176713" y="4686298"/>
                    <a:ext cx="809625" cy="94297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Conector reto 232"/>
                  <p:cNvCxnSpPr/>
                  <p:nvPr/>
                </p:nvCxnSpPr>
                <p:spPr>
                  <a:xfrm>
                    <a:off x="2738437" y="5629273"/>
                    <a:ext cx="1438276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Conector reto 233"/>
                  <p:cNvCxnSpPr/>
                  <p:nvPr/>
                </p:nvCxnSpPr>
                <p:spPr>
                  <a:xfrm>
                    <a:off x="3548062" y="4686298"/>
                    <a:ext cx="1438276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Conector reto 234"/>
                  <p:cNvCxnSpPr/>
                  <p:nvPr/>
                </p:nvCxnSpPr>
                <p:spPr>
                  <a:xfrm>
                    <a:off x="2738437" y="4219573"/>
                    <a:ext cx="1438276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Conector reto 235"/>
                  <p:cNvCxnSpPr/>
                  <p:nvPr/>
                </p:nvCxnSpPr>
                <p:spPr>
                  <a:xfrm flipH="1" flipV="1">
                    <a:off x="2738438" y="4238623"/>
                    <a:ext cx="14287" cy="136683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Conector reto 236"/>
                  <p:cNvCxnSpPr/>
                  <p:nvPr/>
                </p:nvCxnSpPr>
                <p:spPr>
                  <a:xfrm flipH="1" flipV="1">
                    <a:off x="4176713" y="4219573"/>
                    <a:ext cx="7144" cy="14097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Conector reto 237"/>
                  <p:cNvCxnSpPr/>
                  <p:nvPr/>
                </p:nvCxnSpPr>
                <p:spPr>
                  <a:xfrm flipV="1">
                    <a:off x="4986338" y="3276597"/>
                    <a:ext cx="1" cy="140970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Conector reto 238"/>
                  <p:cNvCxnSpPr/>
                  <p:nvPr/>
                </p:nvCxnSpPr>
                <p:spPr>
                  <a:xfrm flipV="1">
                    <a:off x="4180280" y="1878804"/>
                    <a:ext cx="809625" cy="94297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Conector reto 239"/>
                  <p:cNvCxnSpPr/>
                  <p:nvPr/>
                </p:nvCxnSpPr>
                <p:spPr>
                  <a:xfrm flipV="1">
                    <a:off x="4180280" y="3288504"/>
                    <a:ext cx="809625" cy="94297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Conector reto 240"/>
                  <p:cNvCxnSpPr/>
                  <p:nvPr/>
                </p:nvCxnSpPr>
                <p:spPr>
                  <a:xfrm>
                    <a:off x="3551629" y="3288504"/>
                    <a:ext cx="1438276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Conector reto 241"/>
                  <p:cNvCxnSpPr/>
                  <p:nvPr/>
                </p:nvCxnSpPr>
                <p:spPr>
                  <a:xfrm>
                    <a:off x="2742004" y="2821779"/>
                    <a:ext cx="1438276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Conector reto 242"/>
                  <p:cNvCxnSpPr/>
                  <p:nvPr/>
                </p:nvCxnSpPr>
                <p:spPr>
                  <a:xfrm flipH="1" flipV="1">
                    <a:off x="2742005" y="2840829"/>
                    <a:ext cx="14287" cy="136683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Conector reto 243"/>
                  <p:cNvCxnSpPr/>
                  <p:nvPr/>
                </p:nvCxnSpPr>
                <p:spPr>
                  <a:xfrm flipH="1" flipV="1">
                    <a:off x="4180280" y="2821779"/>
                    <a:ext cx="7144" cy="14097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Conector reto 244"/>
                  <p:cNvCxnSpPr/>
                  <p:nvPr/>
                </p:nvCxnSpPr>
                <p:spPr>
                  <a:xfrm flipV="1">
                    <a:off x="4989905" y="1878803"/>
                    <a:ext cx="1" cy="140970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Conector reto 245"/>
                  <p:cNvCxnSpPr/>
                  <p:nvPr/>
                </p:nvCxnSpPr>
                <p:spPr>
                  <a:xfrm flipV="1">
                    <a:off x="4968473" y="2366961"/>
                    <a:ext cx="809625" cy="94297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Conector reto 246"/>
                  <p:cNvCxnSpPr/>
                  <p:nvPr/>
                </p:nvCxnSpPr>
                <p:spPr>
                  <a:xfrm flipV="1">
                    <a:off x="3530197" y="3776661"/>
                    <a:ext cx="809625" cy="94297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Conector reto 247"/>
                  <p:cNvCxnSpPr/>
                  <p:nvPr/>
                </p:nvCxnSpPr>
                <p:spPr>
                  <a:xfrm flipV="1">
                    <a:off x="4968473" y="3776661"/>
                    <a:ext cx="809625" cy="94297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Conector reto 248"/>
                  <p:cNvCxnSpPr/>
                  <p:nvPr/>
                </p:nvCxnSpPr>
                <p:spPr>
                  <a:xfrm>
                    <a:off x="4339822" y="3776661"/>
                    <a:ext cx="1438276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Conector reto 249"/>
                  <p:cNvCxnSpPr/>
                  <p:nvPr/>
                </p:nvCxnSpPr>
                <p:spPr>
                  <a:xfrm>
                    <a:off x="4339822" y="2366961"/>
                    <a:ext cx="1438276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Conector reto 250"/>
                  <p:cNvCxnSpPr/>
                  <p:nvPr/>
                </p:nvCxnSpPr>
                <p:spPr>
                  <a:xfrm flipH="1" flipV="1">
                    <a:off x="4968473" y="3309936"/>
                    <a:ext cx="7144" cy="140970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Conector reto 251"/>
                  <p:cNvCxnSpPr/>
                  <p:nvPr/>
                </p:nvCxnSpPr>
                <p:spPr>
                  <a:xfrm flipV="1">
                    <a:off x="5778098" y="2366960"/>
                    <a:ext cx="1" cy="140970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Conector reto 252"/>
                  <p:cNvCxnSpPr/>
                  <p:nvPr/>
                </p:nvCxnSpPr>
                <p:spPr>
                  <a:xfrm flipH="1" flipV="1">
                    <a:off x="4332677" y="2405060"/>
                    <a:ext cx="14287" cy="136683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4" name="Elipse 253"/>
                  <p:cNvSpPr/>
                  <p:nvPr/>
                </p:nvSpPr>
                <p:spPr>
                  <a:xfrm>
                    <a:off x="3834399" y="2505074"/>
                    <a:ext cx="600075" cy="6096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55" name="Elipse 254"/>
                  <p:cNvSpPr/>
                  <p:nvPr/>
                </p:nvSpPr>
                <p:spPr>
                  <a:xfrm>
                    <a:off x="3219932" y="1729287"/>
                    <a:ext cx="600075" cy="31038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56" name="Elipse 255"/>
                  <p:cNvSpPr/>
                  <p:nvPr/>
                </p:nvSpPr>
                <p:spPr>
                  <a:xfrm>
                    <a:off x="3928067" y="5364156"/>
                    <a:ext cx="600075" cy="6096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57" name="Elipse 256"/>
                  <p:cNvSpPr/>
                  <p:nvPr/>
                </p:nvSpPr>
                <p:spPr>
                  <a:xfrm>
                    <a:off x="1018354" y="5378450"/>
                    <a:ext cx="600075" cy="6096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58" name="Elipse 257"/>
                  <p:cNvSpPr/>
                  <p:nvPr/>
                </p:nvSpPr>
                <p:spPr>
                  <a:xfrm>
                    <a:off x="2465786" y="3930647"/>
                    <a:ext cx="600075" cy="6096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cxnSp>
                <p:nvCxnSpPr>
                  <p:cNvPr id="259" name="Conector reto 258"/>
                  <p:cNvCxnSpPr/>
                  <p:nvPr/>
                </p:nvCxnSpPr>
                <p:spPr>
                  <a:xfrm flipH="1" flipV="1">
                    <a:off x="2907504" y="2409823"/>
                    <a:ext cx="14287" cy="136683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0" name="Elipse 259"/>
                  <p:cNvSpPr/>
                  <p:nvPr/>
                </p:nvSpPr>
                <p:spPr>
                  <a:xfrm>
                    <a:off x="4832742" y="1762129"/>
                    <a:ext cx="361950" cy="29527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61" name="Elipse 260"/>
                  <p:cNvSpPr/>
                  <p:nvPr/>
                </p:nvSpPr>
                <p:spPr>
                  <a:xfrm>
                    <a:off x="4832742" y="4507703"/>
                    <a:ext cx="361950" cy="29527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62" name="Elipse 261"/>
                  <p:cNvSpPr/>
                  <p:nvPr/>
                </p:nvSpPr>
                <p:spPr>
                  <a:xfrm>
                    <a:off x="2575311" y="5505445"/>
                    <a:ext cx="361950" cy="29527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63" name="Elipse 262"/>
                  <p:cNvSpPr/>
                  <p:nvPr/>
                </p:nvSpPr>
                <p:spPr>
                  <a:xfrm>
                    <a:off x="1077513" y="4086217"/>
                    <a:ext cx="361950" cy="29527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64" name="Elipse 263"/>
                  <p:cNvSpPr/>
                  <p:nvPr/>
                </p:nvSpPr>
                <p:spPr>
                  <a:xfrm>
                    <a:off x="3350407" y="3136103"/>
                    <a:ext cx="361950" cy="29527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65" name="Elipse 264"/>
                  <p:cNvSpPr/>
                  <p:nvPr/>
                </p:nvSpPr>
                <p:spPr>
                  <a:xfrm>
                    <a:off x="3998107" y="4079080"/>
                    <a:ext cx="361950" cy="29527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66" name="Elipse 265"/>
                  <p:cNvSpPr/>
                  <p:nvPr/>
                </p:nvSpPr>
                <p:spPr>
                  <a:xfrm>
                    <a:off x="2600911" y="2697145"/>
                    <a:ext cx="361950" cy="29527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67" name="Elipse 266"/>
                  <p:cNvSpPr/>
                  <p:nvPr/>
                </p:nvSpPr>
                <p:spPr>
                  <a:xfrm>
                    <a:off x="1906184" y="1743069"/>
                    <a:ext cx="361950" cy="29527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cxnSp>
              <p:nvCxnSpPr>
                <p:cNvPr id="182" name="Conector reto 181"/>
                <p:cNvCxnSpPr/>
                <p:nvPr/>
              </p:nvCxnSpPr>
              <p:spPr>
                <a:xfrm flipV="1">
                  <a:off x="7320837" y="2632786"/>
                  <a:ext cx="897925" cy="8238"/>
                </a:xfrm>
                <a:prstGeom prst="line">
                  <a:avLst/>
                </a:prstGeom>
                <a:ln w="539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Conector reto 182"/>
                <p:cNvCxnSpPr/>
                <p:nvPr/>
              </p:nvCxnSpPr>
              <p:spPr>
                <a:xfrm>
                  <a:off x="8282847" y="1862762"/>
                  <a:ext cx="9928" cy="641306"/>
                </a:xfrm>
                <a:prstGeom prst="line">
                  <a:avLst/>
                </a:prstGeom>
                <a:ln w="539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Conector reto 178"/>
              <p:cNvCxnSpPr>
                <a:stCxn id="267" idx="7"/>
              </p:cNvCxnSpPr>
              <p:nvPr/>
            </p:nvCxnSpPr>
            <p:spPr>
              <a:xfrm flipV="1">
                <a:off x="6354985" y="1819446"/>
                <a:ext cx="468184" cy="5698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9" name="Elipse 268"/>
            <p:cNvSpPr/>
            <p:nvPr/>
          </p:nvSpPr>
          <p:spPr>
            <a:xfrm>
              <a:off x="8867110" y="4680299"/>
              <a:ext cx="166910" cy="30822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1" name="Elipse 270"/>
            <p:cNvSpPr/>
            <p:nvPr/>
          </p:nvSpPr>
          <p:spPr>
            <a:xfrm>
              <a:off x="6793328" y="4463113"/>
              <a:ext cx="331079" cy="30822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74" name="Elipse 273"/>
          <p:cNvSpPr/>
          <p:nvPr/>
        </p:nvSpPr>
        <p:spPr>
          <a:xfrm>
            <a:off x="4588694" y="2670530"/>
            <a:ext cx="762260" cy="695713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14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27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/>
          </p:cNvSpPr>
          <p:nvPr/>
        </p:nvSpPr>
        <p:spPr>
          <a:xfrm>
            <a:off x="8839200" y="85168"/>
            <a:ext cx="3276270" cy="33496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pt-BR" sz="1800" smtClean="0">
                <a:solidFill>
                  <a:schemeClr val="tx1">
                    <a:lumMod val="95000"/>
                  </a:schemeClr>
                </a:solidFill>
                <a:latin typeface="Candara"/>
              </a:rPr>
              <a:t>Estruturas de sólidos simples</a:t>
            </a:r>
            <a:endParaRPr lang="pt-BR" sz="1800" dirty="0">
              <a:solidFill>
                <a:schemeClr val="tx1">
                  <a:lumMod val="95000"/>
                </a:schemeClr>
              </a:solidFill>
              <a:latin typeface="Candara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19470" y="704983"/>
            <a:ext cx="57820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400" dirty="0" smtClean="0"/>
              <a:t>Dois cubos com Cl</a:t>
            </a:r>
            <a:r>
              <a:rPr lang="pt-BR" sz="2400" baseline="30000" dirty="0" smtClean="0"/>
              <a:t>-</a:t>
            </a:r>
            <a:r>
              <a:rPr lang="pt-BR" sz="2400" dirty="0" smtClean="0"/>
              <a:t> nos vértices e nos centros das faces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400" dirty="0" smtClean="0"/>
              <a:t>Podemos escolher o cubo amarelo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400" dirty="0" smtClean="0"/>
              <a:t>No cubo amarelo, os Na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 é que estão nos vértices e nas faces.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400" dirty="0" smtClean="0"/>
              <a:t>Os Cl</a:t>
            </a:r>
            <a:r>
              <a:rPr lang="pt-BR" sz="2400" baseline="30000" dirty="0" smtClean="0"/>
              <a:t>-</a:t>
            </a:r>
            <a:r>
              <a:rPr lang="pt-BR" sz="2400" dirty="0" smtClean="0"/>
              <a:t>, agora ocupam espaços octaédricos do arranjo CFC de Na</a:t>
            </a:r>
            <a:r>
              <a:rPr lang="pt-BR" sz="2400" baseline="30000" dirty="0" smtClean="0"/>
              <a:t>+</a:t>
            </a:r>
            <a:endParaRPr lang="pt-BR" sz="24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400" dirty="0" smtClean="0"/>
              <a:t>NC Cl</a:t>
            </a:r>
            <a:r>
              <a:rPr lang="pt-BR" sz="2400" baseline="30000" dirty="0" smtClean="0"/>
              <a:t>-</a:t>
            </a:r>
            <a:r>
              <a:rPr lang="pt-BR" sz="2400" dirty="0" smtClean="0"/>
              <a:t> = 6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grpSp>
        <p:nvGrpSpPr>
          <p:cNvPr id="4" name="Grupo 3"/>
          <p:cNvGrpSpPr/>
          <p:nvPr/>
        </p:nvGrpSpPr>
        <p:grpSpPr>
          <a:xfrm>
            <a:off x="431619" y="410373"/>
            <a:ext cx="5294502" cy="3579486"/>
            <a:chOff x="431619" y="410373"/>
            <a:chExt cx="5294502" cy="3579486"/>
          </a:xfrm>
        </p:grpSpPr>
        <p:sp>
          <p:nvSpPr>
            <p:cNvPr id="5" name="Elipse 4"/>
            <p:cNvSpPr/>
            <p:nvPr/>
          </p:nvSpPr>
          <p:spPr>
            <a:xfrm>
              <a:off x="3427945" y="2298753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/>
            <p:cNvSpPr/>
            <p:nvPr/>
          </p:nvSpPr>
          <p:spPr>
            <a:xfrm>
              <a:off x="2992273" y="2980784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/>
            <p:cNvSpPr/>
            <p:nvPr/>
          </p:nvSpPr>
          <p:spPr>
            <a:xfrm>
              <a:off x="2998412" y="2990541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/>
            <p:cNvSpPr/>
            <p:nvPr/>
          </p:nvSpPr>
          <p:spPr>
            <a:xfrm>
              <a:off x="3874681" y="289981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/>
            <p:cNvSpPr/>
            <p:nvPr/>
          </p:nvSpPr>
          <p:spPr>
            <a:xfrm>
              <a:off x="3868542" y="2890061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" name="Conector reto 9"/>
            <p:cNvCxnSpPr/>
            <p:nvPr/>
          </p:nvCxnSpPr>
          <p:spPr>
            <a:xfrm flipV="1">
              <a:off x="4035995" y="2174797"/>
              <a:ext cx="1" cy="936807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ipse 10"/>
            <p:cNvSpPr/>
            <p:nvPr/>
          </p:nvSpPr>
          <p:spPr>
            <a:xfrm>
              <a:off x="2505026" y="142893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51482" y="1425513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2543960" y="2387109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/>
            <p:cNvSpPr/>
            <p:nvPr/>
          </p:nvSpPr>
          <p:spPr>
            <a:xfrm>
              <a:off x="4421625" y="2400436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1195671" y="2203546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/>
            <p:cNvSpPr/>
            <p:nvPr/>
          </p:nvSpPr>
          <p:spPr>
            <a:xfrm>
              <a:off x="2019926" y="208486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2026065" y="209461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" name="Conector reto 17"/>
            <p:cNvCxnSpPr/>
            <p:nvPr/>
          </p:nvCxnSpPr>
          <p:spPr>
            <a:xfrm flipV="1">
              <a:off x="1614105" y="2184555"/>
              <a:ext cx="535849" cy="626648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e 18"/>
            <p:cNvSpPr/>
            <p:nvPr/>
          </p:nvSpPr>
          <p:spPr>
            <a:xfrm>
              <a:off x="3515401" y="1470612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0" name="Conector reto 19"/>
            <p:cNvCxnSpPr/>
            <p:nvPr/>
          </p:nvCxnSpPr>
          <p:spPr>
            <a:xfrm flipV="1">
              <a:off x="2765799" y="1562100"/>
              <a:ext cx="1758576" cy="463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2800350" y="624565"/>
              <a:ext cx="1719752" cy="4085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1737659" y="649849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V="1">
              <a:off x="4552950" y="647703"/>
              <a:ext cx="0" cy="1876422"/>
            </a:xfrm>
            <a:prstGeom prst="line">
              <a:avLst/>
            </a:prstGeom>
            <a:ln w="41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3616690" y="664733"/>
              <a:ext cx="15837" cy="184750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ipse 24"/>
            <p:cNvSpPr/>
            <p:nvPr/>
          </p:nvSpPr>
          <p:spPr>
            <a:xfrm>
              <a:off x="1550109" y="2286884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6" name="Conector reto 25"/>
            <p:cNvCxnSpPr/>
            <p:nvPr/>
          </p:nvCxnSpPr>
          <p:spPr>
            <a:xfrm flipH="1" flipV="1">
              <a:off x="2695575" y="2505075"/>
              <a:ext cx="1855288" cy="7165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H="1" flipV="1">
              <a:off x="1691850" y="3738510"/>
              <a:ext cx="1782688" cy="11979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V="1">
              <a:off x="2686050" y="741972"/>
              <a:ext cx="9252" cy="1734528"/>
            </a:xfrm>
            <a:prstGeom prst="line">
              <a:avLst/>
            </a:prstGeom>
            <a:ln w="41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3546653" y="1909557"/>
              <a:ext cx="951921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689600" y="1906252"/>
              <a:ext cx="951921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V="1">
              <a:off x="3534508" y="2514600"/>
              <a:ext cx="1018442" cy="1214289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ipse 31"/>
            <p:cNvSpPr/>
            <p:nvPr/>
          </p:nvSpPr>
          <p:spPr>
            <a:xfrm>
              <a:off x="3442921" y="42988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3" name="Conector reto 32"/>
            <p:cNvCxnSpPr/>
            <p:nvPr/>
          </p:nvCxnSpPr>
          <p:spPr>
            <a:xfrm flipV="1">
              <a:off x="1655309" y="628650"/>
              <a:ext cx="1011691" cy="1203349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ipse 33"/>
            <p:cNvSpPr/>
            <p:nvPr/>
          </p:nvSpPr>
          <p:spPr>
            <a:xfrm>
              <a:off x="2556911" y="54027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/>
            <p:cNvSpPr/>
            <p:nvPr/>
          </p:nvSpPr>
          <p:spPr>
            <a:xfrm>
              <a:off x="1106232" y="2990541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/>
            <p:cNvSpPr/>
            <p:nvPr/>
          </p:nvSpPr>
          <p:spPr>
            <a:xfrm>
              <a:off x="1506006" y="440702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/>
            <p:cNvSpPr/>
            <p:nvPr/>
          </p:nvSpPr>
          <p:spPr>
            <a:xfrm>
              <a:off x="3436782" y="420130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/>
            <p:cNvSpPr/>
            <p:nvPr/>
          </p:nvSpPr>
          <p:spPr>
            <a:xfrm>
              <a:off x="1982501" y="289981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/>
            <p:cNvSpPr/>
            <p:nvPr/>
          </p:nvSpPr>
          <p:spPr>
            <a:xfrm>
              <a:off x="1012063" y="1958789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/>
            <p:cNvSpPr/>
            <p:nvPr/>
          </p:nvSpPr>
          <p:spPr>
            <a:xfrm>
              <a:off x="1543970" y="227712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1" name="Conector reto 40"/>
            <p:cNvCxnSpPr/>
            <p:nvPr/>
          </p:nvCxnSpPr>
          <p:spPr>
            <a:xfrm>
              <a:off x="1722846" y="2510539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V="1">
              <a:off x="1198822" y="2504206"/>
              <a:ext cx="535849" cy="6266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V="1">
              <a:off x="2147592" y="1564239"/>
              <a:ext cx="535849" cy="626648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3099512" y="1564239"/>
              <a:ext cx="535849" cy="626648"/>
            </a:xfrm>
            <a:prstGeom prst="line">
              <a:avLst/>
            </a:prstGeom>
            <a:ln w="476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2147592" y="2190886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H="1" flipV="1">
              <a:off x="2147592" y="1266739"/>
              <a:ext cx="9456" cy="908323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H="1" flipV="1">
              <a:off x="3099512" y="1254080"/>
              <a:ext cx="4728" cy="9368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V="1">
              <a:off x="1195671" y="640092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V="1">
              <a:off x="1195671" y="1576898"/>
              <a:ext cx="535849" cy="626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>
              <a:off x="1195671" y="1266739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1731520" y="640092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H="1" flipV="1">
              <a:off x="1195671" y="1279399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 flipH="1" flipV="1">
              <a:off x="1726791" y="665410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 flipV="1">
              <a:off x="662184" y="2184555"/>
              <a:ext cx="535849" cy="626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 flipV="1">
              <a:off x="662184" y="3121361"/>
              <a:ext cx="535849" cy="6266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662184" y="3748009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>
              <a:off x="1198033" y="3121361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>
              <a:off x="662184" y="2811203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 flipH="1" flipV="1">
              <a:off x="662184" y="2823862"/>
              <a:ext cx="9456" cy="908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 flipH="1" flipV="1">
              <a:off x="1614105" y="2811203"/>
              <a:ext cx="4728" cy="936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flipV="1">
              <a:off x="2149954" y="2184554"/>
              <a:ext cx="1" cy="936807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flipH="1" flipV="1">
              <a:off x="1193304" y="2209873"/>
              <a:ext cx="9456" cy="9083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 flipV="1">
              <a:off x="674005" y="1257244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flipH="1" flipV="1">
              <a:off x="674005" y="1896551"/>
              <a:ext cx="9456" cy="908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 flipH="1" flipV="1">
              <a:off x="1625925" y="1883891"/>
              <a:ext cx="4728" cy="936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 flipH="1" flipV="1">
              <a:off x="1614895" y="2817532"/>
              <a:ext cx="9456" cy="908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 flipV="1">
              <a:off x="3102664" y="2178225"/>
              <a:ext cx="1" cy="936807"/>
            </a:xfrm>
            <a:prstGeom prst="line">
              <a:avLst/>
            </a:prstGeom>
            <a:ln w="349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>
              <a:off x="1617255" y="1875978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 flipH="1" flipV="1">
              <a:off x="1617256" y="1888638"/>
              <a:ext cx="9456" cy="908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/>
            <p:cNvCxnSpPr/>
            <p:nvPr/>
          </p:nvCxnSpPr>
          <p:spPr>
            <a:xfrm flipV="1">
              <a:off x="3105025" y="1249330"/>
              <a:ext cx="1" cy="9368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to 70"/>
            <p:cNvCxnSpPr/>
            <p:nvPr/>
          </p:nvCxnSpPr>
          <p:spPr>
            <a:xfrm flipV="1">
              <a:off x="2138919" y="2510539"/>
              <a:ext cx="535849" cy="6266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Elipse 71"/>
            <p:cNvSpPr/>
            <p:nvPr/>
          </p:nvSpPr>
          <p:spPr>
            <a:xfrm>
              <a:off x="431619" y="160854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Elipse 72"/>
            <p:cNvSpPr/>
            <p:nvPr/>
          </p:nvSpPr>
          <p:spPr>
            <a:xfrm>
              <a:off x="1943096" y="1045195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Elipse 73"/>
            <p:cNvSpPr/>
            <p:nvPr/>
          </p:nvSpPr>
          <p:spPr>
            <a:xfrm>
              <a:off x="2402249" y="356549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Elipse 74"/>
            <p:cNvSpPr/>
            <p:nvPr/>
          </p:nvSpPr>
          <p:spPr>
            <a:xfrm>
              <a:off x="476460" y="357499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Elipse 75"/>
            <p:cNvSpPr/>
            <p:nvPr/>
          </p:nvSpPr>
          <p:spPr>
            <a:xfrm>
              <a:off x="1434441" y="2612869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Elipse 76"/>
            <p:cNvSpPr/>
            <p:nvPr/>
          </p:nvSpPr>
          <p:spPr>
            <a:xfrm>
              <a:off x="2922206" y="1994663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8" name="Conector reto 77"/>
            <p:cNvCxnSpPr/>
            <p:nvPr/>
          </p:nvCxnSpPr>
          <p:spPr>
            <a:xfrm flipH="1" flipV="1">
              <a:off x="1726791" y="1602216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Elipse 78"/>
            <p:cNvSpPr/>
            <p:nvPr/>
          </p:nvSpPr>
          <p:spPr>
            <a:xfrm>
              <a:off x="3001007" y="2996348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Elipse 79"/>
            <p:cNvSpPr/>
            <p:nvPr/>
          </p:nvSpPr>
          <p:spPr>
            <a:xfrm>
              <a:off x="1506929" y="365939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Elipse 80"/>
            <p:cNvSpPr/>
            <p:nvPr/>
          </p:nvSpPr>
          <p:spPr>
            <a:xfrm>
              <a:off x="515614" y="2716252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Elipse 81"/>
            <p:cNvSpPr/>
            <p:nvPr/>
          </p:nvSpPr>
          <p:spPr>
            <a:xfrm>
              <a:off x="1523873" y="1793154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Elipse 82"/>
            <p:cNvSpPr/>
            <p:nvPr/>
          </p:nvSpPr>
          <p:spPr>
            <a:xfrm>
              <a:off x="1064069" y="1159129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Elipse 83"/>
            <p:cNvSpPr/>
            <p:nvPr/>
          </p:nvSpPr>
          <p:spPr>
            <a:xfrm>
              <a:off x="2563050" y="550034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Elipse 84"/>
            <p:cNvSpPr/>
            <p:nvPr/>
          </p:nvSpPr>
          <p:spPr>
            <a:xfrm>
              <a:off x="1112371" y="3000298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Elipse 85"/>
            <p:cNvSpPr/>
            <p:nvPr/>
          </p:nvSpPr>
          <p:spPr>
            <a:xfrm>
              <a:off x="1512145" y="450459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Elipse 86"/>
            <p:cNvSpPr/>
            <p:nvPr/>
          </p:nvSpPr>
          <p:spPr>
            <a:xfrm>
              <a:off x="1988640" y="2909575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Elipse 87"/>
            <p:cNvSpPr/>
            <p:nvPr/>
          </p:nvSpPr>
          <p:spPr>
            <a:xfrm>
              <a:off x="1018202" y="1968546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9" name="Conector reto 88"/>
            <p:cNvCxnSpPr/>
            <p:nvPr/>
          </p:nvCxnSpPr>
          <p:spPr>
            <a:xfrm flipV="1">
              <a:off x="1204961" y="2513963"/>
              <a:ext cx="535849" cy="6266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 flipH="1" flipV="1">
              <a:off x="3105651" y="1263837"/>
              <a:ext cx="4728" cy="93680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/>
            <p:cNvCxnSpPr/>
            <p:nvPr/>
          </p:nvCxnSpPr>
          <p:spPr>
            <a:xfrm flipV="1">
              <a:off x="1201810" y="649849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/>
            <p:cNvCxnSpPr/>
            <p:nvPr/>
          </p:nvCxnSpPr>
          <p:spPr>
            <a:xfrm flipV="1">
              <a:off x="1201810" y="1586655"/>
              <a:ext cx="535849" cy="626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>
              <a:off x="1201810" y="1276496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/>
            <p:cNvCxnSpPr/>
            <p:nvPr/>
          </p:nvCxnSpPr>
          <p:spPr>
            <a:xfrm flipH="1" flipV="1">
              <a:off x="1201810" y="1289156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to 94"/>
            <p:cNvCxnSpPr/>
            <p:nvPr/>
          </p:nvCxnSpPr>
          <p:spPr>
            <a:xfrm flipH="1" flipV="1">
              <a:off x="1732930" y="675167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to 95"/>
            <p:cNvCxnSpPr/>
            <p:nvPr/>
          </p:nvCxnSpPr>
          <p:spPr>
            <a:xfrm flipV="1">
              <a:off x="668323" y="2194312"/>
              <a:ext cx="535849" cy="626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to 96"/>
            <p:cNvCxnSpPr/>
            <p:nvPr/>
          </p:nvCxnSpPr>
          <p:spPr>
            <a:xfrm flipV="1">
              <a:off x="668323" y="3131118"/>
              <a:ext cx="535849" cy="6266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>
            <a:xfrm>
              <a:off x="668323" y="3757766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/>
            <p:nvPr/>
          </p:nvCxnSpPr>
          <p:spPr>
            <a:xfrm>
              <a:off x="1204172" y="3131118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>
            <a:xfrm>
              <a:off x="668323" y="2820960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/>
            <p:cNvCxnSpPr/>
            <p:nvPr/>
          </p:nvCxnSpPr>
          <p:spPr>
            <a:xfrm flipH="1" flipV="1">
              <a:off x="668323" y="2833619"/>
              <a:ext cx="9456" cy="908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/>
            <p:nvPr/>
          </p:nvCxnSpPr>
          <p:spPr>
            <a:xfrm flipH="1" flipV="1">
              <a:off x="1620244" y="2820960"/>
              <a:ext cx="4728" cy="936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/>
            <p:cNvCxnSpPr/>
            <p:nvPr/>
          </p:nvCxnSpPr>
          <p:spPr>
            <a:xfrm flipH="1" flipV="1">
              <a:off x="1199443" y="2219630"/>
              <a:ext cx="9456" cy="9083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/>
            <p:cNvCxnSpPr/>
            <p:nvPr/>
          </p:nvCxnSpPr>
          <p:spPr>
            <a:xfrm flipV="1">
              <a:off x="680144" y="1267001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/>
            <p:nvPr/>
          </p:nvCxnSpPr>
          <p:spPr>
            <a:xfrm flipH="1" flipV="1">
              <a:off x="680144" y="1906308"/>
              <a:ext cx="9456" cy="908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/>
            <p:nvPr/>
          </p:nvCxnSpPr>
          <p:spPr>
            <a:xfrm flipH="1" flipV="1">
              <a:off x="1632064" y="1893648"/>
              <a:ext cx="4728" cy="936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>
            <a:xfrm flipH="1" flipV="1">
              <a:off x="1621034" y="2827289"/>
              <a:ext cx="9456" cy="908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>
            <a:xfrm>
              <a:off x="1623394" y="1885735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/>
            <p:cNvCxnSpPr/>
            <p:nvPr/>
          </p:nvCxnSpPr>
          <p:spPr>
            <a:xfrm flipH="1" flipV="1">
              <a:off x="1623395" y="1898395"/>
              <a:ext cx="9456" cy="908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Elipse 109"/>
            <p:cNvSpPr/>
            <p:nvPr/>
          </p:nvSpPr>
          <p:spPr>
            <a:xfrm>
              <a:off x="437758" y="1618304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1" name="Elipse 110"/>
            <p:cNvSpPr/>
            <p:nvPr/>
          </p:nvSpPr>
          <p:spPr>
            <a:xfrm>
              <a:off x="1949235" y="1054952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2" name="Elipse 111"/>
            <p:cNvSpPr/>
            <p:nvPr/>
          </p:nvSpPr>
          <p:spPr>
            <a:xfrm>
              <a:off x="482599" y="3584754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3" name="Conector reto 112"/>
            <p:cNvCxnSpPr/>
            <p:nvPr/>
          </p:nvCxnSpPr>
          <p:spPr>
            <a:xfrm flipH="1" flipV="1">
              <a:off x="1732930" y="1611973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Elipse 113"/>
            <p:cNvSpPr/>
            <p:nvPr/>
          </p:nvSpPr>
          <p:spPr>
            <a:xfrm>
              <a:off x="521753" y="2726009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5" name="Elipse 114"/>
            <p:cNvSpPr/>
            <p:nvPr/>
          </p:nvSpPr>
          <p:spPr>
            <a:xfrm>
              <a:off x="1070208" y="1168886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6" name="Elipse 115"/>
            <p:cNvSpPr/>
            <p:nvPr/>
          </p:nvSpPr>
          <p:spPr>
            <a:xfrm>
              <a:off x="2377444" y="354629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7" name="Elipse 116"/>
            <p:cNvSpPr/>
            <p:nvPr/>
          </p:nvSpPr>
          <p:spPr>
            <a:xfrm>
              <a:off x="5378255" y="1470838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8" name="Conector reto 117"/>
            <p:cNvCxnSpPr/>
            <p:nvPr/>
          </p:nvCxnSpPr>
          <p:spPr>
            <a:xfrm>
              <a:off x="4566948" y="1573732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Elipse 118"/>
            <p:cNvSpPr/>
            <p:nvPr/>
          </p:nvSpPr>
          <p:spPr>
            <a:xfrm>
              <a:off x="4442952" y="53052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Elipse 119"/>
            <p:cNvSpPr/>
            <p:nvPr/>
          </p:nvSpPr>
          <p:spPr>
            <a:xfrm>
              <a:off x="5322823" y="410373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1" name="Elipse 120"/>
            <p:cNvSpPr/>
            <p:nvPr/>
          </p:nvSpPr>
          <p:spPr>
            <a:xfrm>
              <a:off x="5307847" y="2279239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2" name="Conector reto 121"/>
            <p:cNvCxnSpPr/>
            <p:nvPr/>
          </p:nvCxnSpPr>
          <p:spPr>
            <a:xfrm flipV="1">
              <a:off x="4033633" y="617675"/>
              <a:ext cx="535849" cy="6266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to 122"/>
            <p:cNvCxnSpPr/>
            <p:nvPr/>
          </p:nvCxnSpPr>
          <p:spPr>
            <a:xfrm flipV="1">
              <a:off x="4985553" y="617675"/>
              <a:ext cx="535849" cy="6266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to 123"/>
            <p:cNvCxnSpPr/>
            <p:nvPr/>
          </p:nvCxnSpPr>
          <p:spPr>
            <a:xfrm flipV="1">
              <a:off x="4033633" y="1554482"/>
              <a:ext cx="535849" cy="626648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/>
            <p:cNvCxnSpPr/>
            <p:nvPr/>
          </p:nvCxnSpPr>
          <p:spPr>
            <a:xfrm flipV="1">
              <a:off x="4985553" y="1554482"/>
              <a:ext cx="535849" cy="6266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to 125"/>
            <p:cNvCxnSpPr/>
            <p:nvPr/>
          </p:nvCxnSpPr>
          <p:spPr>
            <a:xfrm>
              <a:off x="4033633" y="2181129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to 126"/>
            <p:cNvCxnSpPr/>
            <p:nvPr/>
          </p:nvCxnSpPr>
          <p:spPr>
            <a:xfrm>
              <a:off x="4569482" y="1554482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to 127"/>
            <p:cNvCxnSpPr/>
            <p:nvPr/>
          </p:nvCxnSpPr>
          <p:spPr>
            <a:xfrm>
              <a:off x="4033633" y="1244323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to 128"/>
            <p:cNvCxnSpPr/>
            <p:nvPr/>
          </p:nvCxnSpPr>
          <p:spPr>
            <a:xfrm>
              <a:off x="4569482" y="617675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to 129"/>
            <p:cNvCxnSpPr/>
            <p:nvPr/>
          </p:nvCxnSpPr>
          <p:spPr>
            <a:xfrm flipH="1" flipV="1">
              <a:off x="4033633" y="1256982"/>
              <a:ext cx="9456" cy="908323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to 130"/>
            <p:cNvCxnSpPr/>
            <p:nvPr/>
          </p:nvCxnSpPr>
          <p:spPr>
            <a:xfrm flipH="1" flipV="1">
              <a:off x="4985553" y="1244323"/>
              <a:ext cx="4728" cy="9368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to 131"/>
            <p:cNvCxnSpPr/>
            <p:nvPr/>
          </p:nvCxnSpPr>
          <p:spPr>
            <a:xfrm flipV="1">
              <a:off x="5521402" y="617675"/>
              <a:ext cx="1" cy="9368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 reto 132"/>
            <p:cNvCxnSpPr/>
            <p:nvPr/>
          </p:nvCxnSpPr>
          <p:spPr>
            <a:xfrm>
              <a:off x="3081712" y="2193789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to 133"/>
            <p:cNvCxnSpPr/>
            <p:nvPr/>
          </p:nvCxnSpPr>
          <p:spPr>
            <a:xfrm flipV="1">
              <a:off x="3500146" y="2174798"/>
              <a:ext cx="535849" cy="626648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to 134"/>
            <p:cNvCxnSpPr/>
            <p:nvPr/>
          </p:nvCxnSpPr>
          <p:spPr>
            <a:xfrm>
              <a:off x="2548225" y="1867805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reto 135"/>
            <p:cNvCxnSpPr/>
            <p:nvPr/>
          </p:nvCxnSpPr>
          <p:spPr>
            <a:xfrm flipH="1" flipV="1">
              <a:off x="3511966" y="1874134"/>
              <a:ext cx="4728" cy="936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reto 136"/>
            <p:cNvCxnSpPr/>
            <p:nvPr/>
          </p:nvCxnSpPr>
          <p:spPr>
            <a:xfrm flipV="1">
              <a:off x="4452856" y="2168468"/>
              <a:ext cx="535849" cy="6266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to 137"/>
            <p:cNvCxnSpPr/>
            <p:nvPr/>
          </p:nvCxnSpPr>
          <p:spPr>
            <a:xfrm flipV="1">
              <a:off x="4452856" y="3105275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to 138"/>
            <p:cNvCxnSpPr/>
            <p:nvPr/>
          </p:nvCxnSpPr>
          <p:spPr>
            <a:xfrm>
              <a:off x="3500935" y="3731922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to 139"/>
            <p:cNvCxnSpPr/>
            <p:nvPr/>
          </p:nvCxnSpPr>
          <p:spPr>
            <a:xfrm>
              <a:off x="4036784" y="3105275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to 140"/>
            <p:cNvCxnSpPr/>
            <p:nvPr/>
          </p:nvCxnSpPr>
          <p:spPr>
            <a:xfrm flipV="1">
              <a:off x="4988705" y="2168468"/>
              <a:ext cx="1" cy="9368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to 141"/>
            <p:cNvCxnSpPr/>
            <p:nvPr/>
          </p:nvCxnSpPr>
          <p:spPr>
            <a:xfrm flipV="1">
              <a:off x="4455217" y="1239574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ector reto 142"/>
            <p:cNvCxnSpPr/>
            <p:nvPr/>
          </p:nvCxnSpPr>
          <p:spPr>
            <a:xfrm flipV="1">
              <a:off x="4455217" y="2176380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ector reto 143"/>
            <p:cNvCxnSpPr/>
            <p:nvPr/>
          </p:nvCxnSpPr>
          <p:spPr>
            <a:xfrm flipH="1" flipV="1">
              <a:off x="3503297" y="1878881"/>
              <a:ext cx="9456" cy="908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reto 144"/>
            <p:cNvCxnSpPr/>
            <p:nvPr/>
          </p:nvCxnSpPr>
          <p:spPr>
            <a:xfrm flipH="1" flipV="1">
              <a:off x="4522569" y="1874566"/>
              <a:ext cx="4728" cy="936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ector reto 145"/>
            <p:cNvCxnSpPr/>
            <p:nvPr/>
          </p:nvCxnSpPr>
          <p:spPr>
            <a:xfrm flipV="1">
              <a:off x="4991066" y="1239573"/>
              <a:ext cx="1" cy="9368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to 146"/>
            <p:cNvCxnSpPr/>
            <p:nvPr/>
          </p:nvCxnSpPr>
          <p:spPr>
            <a:xfrm flipV="1">
              <a:off x="4976881" y="1563975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to 147"/>
            <p:cNvCxnSpPr/>
            <p:nvPr/>
          </p:nvCxnSpPr>
          <p:spPr>
            <a:xfrm flipV="1">
              <a:off x="4976881" y="2500782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ector reto 148"/>
            <p:cNvCxnSpPr/>
            <p:nvPr/>
          </p:nvCxnSpPr>
          <p:spPr>
            <a:xfrm>
              <a:off x="4560809" y="2500782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to 149"/>
            <p:cNvCxnSpPr/>
            <p:nvPr/>
          </p:nvCxnSpPr>
          <p:spPr>
            <a:xfrm>
              <a:off x="4560809" y="1563975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reto 150"/>
            <p:cNvCxnSpPr/>
            <p:nvPr/>
          </p:nvCxnSpPr>
          <p:spPr>
            <a:xfrm flipH="1" flipV="1">
              <a:off x="4976881" y="2190623"/>
              <a:ext cx="4728" cy="9368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ector reto 151"/>
            <p:cNvCxnSpPr/>
            <p:nvPr/>
          </p:nvCxnSpPr>
          <p:spPr>
            <a:xfrm flipV="1">
              <a:off x="5512730" y="1563975"/>
              <a:ext cx="1" cy="9368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Elipse 152"/>
            <p:cNvSpPr/>
            <p:nvPr/>
          </p:nvSpPr>
          <p:spPr>
            <a:xfrm>
              <a:off x="3829137" y="103543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4" name="Elipse 153"/>
            <p:cNvSpPr/>
            <p:nvPr/>
          </p:nvSpPr>
          <p:spPr>
            <a:xfrm>
              <a:off x="2362501" y="3565240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5" name="Elipse 154"/>
            <p:cNvSpPr/>
            <p:nvPr/>
          </p:nvSpPr>
          <p:spPr>
            <a:xfrm>
              <a:off x="4887048" y="1162038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6" name="Elipse 155"/>
            <p:cNvSpPr/>
            <p:nvPr/>
          </p:nvSpPr>
          <p:spPr>
            <a:xfrm>
              <a:off x="4887048" y="2986591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7" name="Elipse 156"/>
            <p:cNvSpPr/>
            <p:nvPr/>
          </p:nvSpPr>
          <p:spPr>
            <a:xfrm>
              <a:off x="3392971" y="3649633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8" name="Elipse 157"/>
            <p:cNvSpPr/>
            <p:nvPr/>
          </p:nvSpPr>
          <p:spPr>
            <a:xfrm>
              <a:off x="3905967" y="2075103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9" name="Elipse 158"/>
            <p:cNvSpPr/>
            <p:nvPr/>
          </p:nvSpPr>
          <p:spPr>
            <a:xfrm>
              <a:off x="4449091" y="54027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0" name="Elipse 159"/>
            <p:cNvSpPr/>
            <p:nvPr/>
          </p:nvSpPr>
          <p:spPr>
            <a:xfrm>
              <a:off x="5328962" y="420130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1" name="Elipse 160"/>
            <p:cNvSpPr/>
            <p:nvPr/>
          </p:nvSpPr>
          <p:spPr>
            <a:xfrm>
              <a:off x="5313986" y="2288996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2" name="Conector reto 161"/>
            <p:cNvCxnSpPr/>
            <p:nvPr/>
          </p:nvCxnSpPr>
          <p:spPr>
            <a:xfrm flipV="1">
              <a:off x="4991692" y="1564239"/>
              <a:ext cx="535849" cy="6266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to 162"/>
            <p:cNvCxnSpPr/>
            <p:nvPr/>
          </p:nvCxnSpPr>
          <p:spPr>
            <a:xfrm flipH="1" flipV="1">
              <a:off x="4991692" y="1254080"/>
              <a:ext cx="4728" cy="9368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to 163"/>
            <p:cNvCxnSpPr/>
            <p:nvPr/>
          </p:nvCxnSpPr>
          <p:spPr>
            <a:xfrm flipV="1">
              <a:off x="5527541" y="627432"/>
              <a:ext cx="1" cy="9368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>
            <a:xfrm>
              <a:off x="3087851" y="2203546"/>
              <a:ext cx="95192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to 165"/>
            <p:cNvCxnSpPr/>
            <p:nvPr/>
          </p:nvCxnSpPr>
          <p:spPr>
            <a:xfrm>
              <a:off x="2554364" y="1877562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to 166"/>
            <p:cNvCxnSpPr/>
            <p:nvPr/>
          </p:nvCxnSpPr>
          <p:spPr>
            <a:xfrm flipV="1">
              <a:off x="4539120" y="2178225"/>
              <a:ext cx="455724" cy="5522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to 167"/>
            <p:cNvCxnSpPr/>
            <p:nvPr/>
          </p:nvCxnSpPr>
          <p:spPr>
            <a:xfrm>
              <a:off x="3507074" y="3741679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to 168"/>
            <p:cNvCxnSpPr/>
            <p:nvPr/>
          </p:nvCxnSpPr>
          <p:spPr>
            <a:xfrm>
              <a:off x="4042923" y="3115032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to 169"/>
            <p:cNvCxnSpPr/>
            <p:nvPr/>
          </p:nvCxnSpPr>
          <p:spPr>
            <a:xfrm flipH="1" flipV="1">
              <a:off x="4534325" y="2813749"/>
              <a:ext cx="4728" cy="93680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to 170"/>
            <p:cNvCxnSpPr/>
            <p:nvPr/>
          </p:nvCxnSpPr>
          <p:spPr>
            <a:xfrm flipV="1">
              <a:off x="4994844" y="2178225"/>
              <a:ext cx="1" cy="9368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to 171"/>
            <p:cNvCxnSpPr/>
            <p:nvPr/>
          </p:nvCxnSpPr>
          <p:spPr>
            <a:xfrm flipV="1">
              <a:off x="4461356" y="1249331"/>
              <a:ext cx="535849" cy="6266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to 172"/>
            <p:cNvCxnSpPr/>
            <p:nvPr/>
          </p:nvCxnSpPr>
          <p:spPr>
            <a:xfrm flipV="1">
              <a:off x="4997205" y="1249330"/>
              <a:ext cx="1" cy="9368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>
            <a:xfrm flipV="1">
              <a:off x="4983020" y="1573732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/>
            <p:cNvCxnSpPr/>
            <p:nvPr/>
          </p:nvCxnSpPr>
          <p:spPr>
            <a:xfrm flipV="1">
              <a:off x="4983020" y="2510539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to 175"/>
            <p:cNvCxnSpPr/>
            <p:nvPr/>
          </p:nvCxnSpPr>
          <p:spPr>
            <a:xfrm flipH="1" flipV="1">
              <a:off x="4983020" y="2200380"/>
              <a:ext cx="4728" cy="9368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to 176"/>
            <p:cNvCxnSpPr/>
            <p:nvPr/>
          </p:nvCxnSpPr>
          <p:spPr>
            <a:xfrm flipV="1">
              <a:off x="5518869" y="1573732"/>
              <a:ext cx="1" cy="9368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Elipse 177"/>
            <p:cNvSpPr/>
            <p:nvPr/>
          </p:nvSpPr>
          <p:spPr>
            <a:xfrm>
              <a:off x="4893187" y="1171795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9" name="Elipse 178"/>
            <p:cNvSpPr/>
            <p:nvPr/>
          </p:nvSpPr>
          <p:spPr>
            <a:xfrm>
              <a:off x="3912106" y="208486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0" name="Conector reto 179"/>
            <p:cNvCxnSpPr/>
            <p:nvPr/>
          </p:nvCxnSpPr>
          <p:spPr>
            <a:xfrm>
              <a:off x="4562475" y="2495550"/>
              <a:ext cx="956394" cy="1498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Elipse 180"/>
            <p:cNvSpPr/>
            <p:nvPr/>
          </p:nvSpPr>
          <p:spPr>
            <a:xfrm>
              <a:off x="3835276" y="1045195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2" name="Elipse 181"/>
            <p:cNvSpPr/>
            <p:nvPr/>
          </p:nvSpPr>
          <p:spPr>
            <a:xfrm>
              <a:off x="3399109" y="365939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3" name="Conector reto 182"/>
            <p:cNvCxnSpPr>
              <a:stCxn id="80" idx="0"/>
            </p:cNvCxnSpPr>
            <p:nvPr/>
          </p:nvCxnSpPr>
          <p:spPr>
            <a:xfrm flipV="1">
              <a:off x="1626707" y="2019300"/>
              <a:ext cx="2068" cy="164009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ector reto 183"/>
            <p:cNvCxnSpPr/>
            <p:nvPr/>
          </p:nvCxnSpPr>
          <p:spPr>
            <a:xfrm flipH="1" flipV="1">
              <a:off x="1710724" y="1869786"/>
              <a:ext cx="1782688" cy="11979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ector reto 184"/>
            <p:cNvCxnSpPr>
              <a:stCxn id="181" idx="7"/>
            </p:cNvCxnSpPr>
            <p:nvPr/>
          </p:nvCxnSpPr>
          <p:spPr>
            <a:xfrm flipV="1">
              <a:off x="4174272" y="695897"/>
              <a:ext cx="312530" cy="408624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ector reto 185"/>
            <p:cNvCxnSpPr/>
            <p:nvPr/>
          </p:nvCxnSpPr>
          <p:spPr>
            <a:xfrm flipV="1">
              <a:off x="3507633" y="1371600"/>
              <a:ext cx="426192" cy="514759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Elipse 186"/>
            <p:cNvSpPr/>
            <p:nvPr/>
          </p:nvSpPr>
          <p:spPr>
            <a:xfrm>
              <a:off x="1440580" y="2622626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8" name="Conector reto 187"/>
            <p:cNvCxnSpPr/>
            <p:nvPr/>
          </p:nvCxnSpPr>
          <p:spPr>
            <a:xfrm flipV="1">
              <a:off x="3505200" y="1909557"/>
              <a:ext cx="13855" cy="1748043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Elipse 188"/>
            <p:cNvSpPr/>
            <p:nvPr/>
          </p:nvSpPr>
          <p:spPr>
            <a:xfrm>
              <a:off x="3404467" y="181144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0" name="Conector reto 189"/>
            <p:cNvCxnSpPr/>
            <p:nvPr/>
          </p:nvCxnSpPr>
          <p:spPr>
            <a:xfrm flipV="1">
              <a:off x="1657350" y="2495550"/>
              <a:ext cx="1000125" cy="1200151"/>
            </a:xfrm>
            <a:prstGeom prst="line">
              <a:avLst/>
            </a:prstGeom>
            <a:ln w="349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Elipse 190"/>
            <p:cNvSpPr/>
            <p:nvPr/>
          </p:nvSpPr>
          <p:spPr>
            <a:xfrm>
              <a:off x="4281690" y="171773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2" name="Elipse 191"/>
            <p:cNvSpPr/>
            <p:nvPr/>
          </p:nvSpPr>
          <p:spPr>
            <a:xfrm>
              <a:off x="4320334" y="349339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3" name="Elipse 192"/>
            <p:cNvSpPr/>
            <p:nvPr/>
          </p:nvSpPr>
          <p:spPr>
            <a:xfrm>
              <a:off x="4290732" y="254937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4" name="Conector reto 193"/>
            <p:cNvCxnSpPr/>
            <p:nvPr/>
          </p:nvCxnSpPr>
          <p:spPr>
            <a:xfrm flipV="1">
              <a:off x="2143125" y="2198761"/>
              <a:ext cx="946998" cy="15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Elipse 194"/>
            <p:cNvSpPr/>
            <p:nvPr/>
          </p:nvSpPr>
          <p:spPr>
            <a:xfrm>
              <a:off x="2921394" y="198356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6" name="Elipse 195"/>
            <p:cNvSpPr/>
            <p:nvPr/>
          </p:nvSpPr>
          <p:spPr>
            <a:xfrm>
              <a:off x="1530012" y="1802911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7" name="Elipse 196"/>
            <p:cNvSpPr/>
            <p:nvPr/>
          </p:nvSpPr>
          <p:spPr>
            <a:xfrm>
              <a:off x="1513068" y="366914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8" name="Elipse 197"/>
            <p:cNvSpPr/>
            <p:nvPr/>
          </p:nvSpPr>
          <p:spPr>
            <a:xfrm>
              <a:off x="2368640" y="357499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9" name="Conector reto 198"/>
            <p:cNvCxnSpPr/>
            <p:nvPr/>
          </p:nvCxnSpPr>
          <p:spPr>
            <a:xfrm flipV="1">
              <a:off x="2660680" y="610250"/>
              <a:ext cx="901538" cy="1134256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ector reto 199"/>
            <p:cNvCxnSpPr/>
            <p:nvPr/>
          </p:nvCxnSpPr>
          <p:spPr>
            <a:xfrm>
              <a:off x="2323155" y="1200480"/>
              <a:ext cx="1600200" cy="190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Elipse 200"/>
            <p:cNvSpPr/>
            <p:nvPr/>
          </p:nvSpPr>
          <p:spPr>
            <a:xfrm>
              <a:off x="2972432" y="112417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2" name="Elipse 201"/>
            <p:cNvSpPr/>
            <p:nvPr/>
          </p:nvSpPr>
          <p:spPr>
            <a:xfrm>
              <a:off x="2443254" y="1602394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03" name="Conector reto 202"/>
            <p:cNvCxnSpPr/>
            <p:nvPr/>
          </p:nvCxnSpPr>
          <p:spPr>
            <a:xfrm flipH="1">
              <a:off x="2629849" y="1983567"/>
              <a:ext cx="7523" cy="168777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ector reto 203"/>
            <p:cNvCxnSpPr/>
            <p:nvPr/>
          </p:nvCxnSpPr>
          <p:spPr>
            <a:xfrm>
              <a:off x="1614105" y="2787204"/>
              <a:ext cx="1902021" cy="1402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ector reto 204"/>
            <p:cNvCxnSpPr/>
            <p:nvPr/>
          </p:nvCxnSpPr>
          <p:spPr>
            <a:xfrm flipV="1">
              <a:off x="2603662" y="2512240"/>
              <a:ext cx="1013028" cy="1212816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ector reto 205"/>
            <p:cNvCxnSpPr/>
            <p:nvPr/>
          </p:nvCxnSpPr>
          <p:spPr>
            <a:xfrm>
              <a:off x="2343150" y="3095625"/>
              <a:ext cx="1600200" cy="190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ector reto 206"/>
            <p:cNvCxnSpPr/>
            <p:nvPr/>
          </p:nvCxnSpPr>
          <p:spPr>
            <a:xfrm flipV="1">
              <a:off x="2566815" y="2178225"/>
              <a:ext cx="535849" cy="626648"/>
            </a:xfrm>
            <a:prstGeom prst="line">
              <a:avLst/>
            </a:prstGeom>
            <a:ln w="412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Elipse 207"/>
            <p:cNvSpPr/>
            <p:nvPr/>
          </p:nvSpPr>
          <p:spPr>
            <a:xfrm>
              <a:off x="2511001" y="2701213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9" name="Elipse 208"/>
            <p:cNvSpPr/>
            <p:nvPr/>
          </p:nvSpPr>
          <p:spPr>
            <a:xfrm>
              <a:off x="3291385" y="2641099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0" name="Elipse 209"/>
            <p:cNvSpPr/>
            <p:nvPr/>
          </p:nvSpPr>
          <p:spPr>
            <a:xfrm>
              <a:off x="4818671" y="1986231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1" name="Paralelogramo 210"/>
          <p:cNvSpPr/>
          <p:nvPr/>
        </p:nvSpPr>
        <p:spPr>
          <a:xfrm flipH="1" flipV="1">
            <a:off x="1717413" y="664036"/>
            <a:ext cx="2816912" cy="1164787"/>
          </a:xfrm>
          <a:prstGeom prst="parallelogram">
            <a:avLst>
              <a:gd name="adj" fmla="val 82269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2" name="Paralelogramo 211"/>
          <p:cNvSpPr/>
          <p:nvPr/>
        </p:nvSpPr>
        <p:spPr>
          <a:xfrm flipH="1" flipV="1">
            <a:off x="1703192" y="1622324"/>
            <a:ext cx="2830906" cy="1215885"/>
          </a:xfrm>
          <a:prstGeom prst="parallelogram">
            <a:avLst>
              <a:gd name="adj" fmla="val 82269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3" name="Paralelogramo 212"/>
          <p:cNvSpPr/>
          <p:nvPr/>
        </p:nvSpPr>
        <p:spPr>
          <a:xfrm flipH="1" flipV="1">
            <a:off x="1627225" y="2494995"/>
            <a:ext cx="2816912" cy="1246684"/>
          </a:xfrm>
          <a:prstGeom prst="parallelogram">
            <a:avLst>
              <a:gd name="adj" fmla="val 82269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4" name="Espaço Reservado para Número de Slide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0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2" grpId="0" animBg="1"/>
      <p:bldP spid="2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imicamo.org/wp-content/uploads/2013/07/ch13f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94" y="1504950"/>
            <a:ext cx="3233209" cy="323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25008" y="252649"/>
            <a:ext cx="7896714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Sólidos Iônicos que são </a:t>
            </a:r>
            <a:r>
              <a:rPr lang="pt-BR" sz="3200" b="1" u="sng" dirty="0" err="1" smtClean="0"/>
              <a:t>isoestruturais</a:t>
            </a:r>
            <a:r>
              <a:rPr lang="pt-BR" sz="3200" dirty="0" smtClean="0"/>
              <a:t> a </a:t>
            </a:r>
            <a:r>
              <a:rPr lang="pt-BR" sz="3200" dirty="0" err="1" smtClean="0"/>
              <a:t>NaCl</a:t>
            </a:r>
            <a:endParaRPr lang="pt-BR" sz="3200" dirty="0" smtClean="0"/>
          </a:p>
          <a:p>
            <a:r>
              <a:rPr lang="pt-BR" sz="3200" dirty="0"/>
              <a:t>	</a:t>
            </a:r>
            <a:r>
              <a:rPr lang="pt-BR" sz="3200" dirty="0" smtClean="0"/>
              <a:t>CaC</a:t>
            </a:r>
            <a:r>
              <a:rPr lang="pt-BR" sz="3200" baseline="-25000" dirty="0" smtClean="0"/>
              <a:t>2</a:t>
            </a:r>
            <a:r>
              <a:rPr lang="pt-BR" sz="3200" dirty="0" smtClean="0"/>
              <a:t>  (“semelhante a </a:t>
            </a:r>
            <a:r>
              <a:rPr lang="pt-BR" sz="3200" dirty="0" err="1" smtClean="0"/>
              <a:t>NaCl</a:t>
            </a:r>
            <a:r>
              <a:rPr lang="pt-BR" sz="3200" dirty="0" smtClean="0"/>
              <a:t>)</a:t>
            </a:r>
            <a:endParaRPr lang="pt-BR" sz="3200" dirty="0"/>
          </a:p>
          <a:p>
            <a:endParaRPr lang="pt-BR" sz="3200" dirty="0" smtClean="0"/>
          </a:p>
          <a:p>
            <a:r>
              <a:rPr lang="pt-BR" sz="2400" dirty="0" smtClean="0"/>
              <a:t>	</a:t>
            </a:r>
            <a:r>
              <a:rPr lang="pt-BR" sz="2400" dirty="0"/>
              <a:t> C</a:t>
            </a:r>
            <a:r>
              <a:rPr lang="pt-BR" sz="2400" baseline="-25000" dirty="0"/>
              <a:t>2</a:t>
            </a:r>
            <a:r>
              <a:rPr lang="pt-BR" sz="2400" dirty="0"/>
              <a:t> </a:t>
            </a:r>
            <a:r>
              <a:rPr lang="pt-BR" sz="2400" dirty="0" smtClean="0"/>
              <a:t>em CFC</a:t>
            </a:r>
          </a:p>
          <a:p>
            <a:endParaRPr lang="pt-BR" sz="2400" dirty="0"/>
          </a:p>
          <a:p>
            <a:r>
              <a:rPr lang="pt-BR" sz="2400" dirty="0" smtClean="0"/>
              <a:t>	</a:t>
            </a:r>
            <a:r>
              <a:rPr lang="pt-BR" sz="2400" dirty="0"/>
              <a:t> Ca</a:t>
            </a:r>
            <a:r>
              <a:rPr lang="pt-BR" sz="2400" baseline="30000" dirty="0"/>
              <a:t>2+</a:t>
            </a:r>
            <a:r>
              <a:rPr lang="pt-BR" sz="2400" dirty="0"/>
              <a:t> </a:t>
            </a:r>
            <a:r>
              <a:rPr lang="pt-BR" sz="2400" dirty="0" smtClean="0"/>
              <a:t>ocupando todos os espaços octaédricos</a:t>
            </a:r>
          </a:p>
          <a:p>
            <a:endParaRPr lang="pt-BR" sz="2400" dirty="0"/>
          </a:p>
          <a:p>
            <a:r>
              <a:rPr lang="pt-BR" sz="3600" dirty="0" smtClean="0"/>
              <a:t>	Outros:</a:t>
            </a:r>
          </a:p>
          <a:p>
            <a:r>
              <a:rPr lang="pt-BR" sz="3200" dirty="0" smtClean="0"/>
              <a:t>	</a:t>
            </a:r>
            <a:r>
              <a:rPr lang="pt-BR" sz="2400" dirty="0" err="1" smtClean="0"/>
              <a:t>LiF</a:t>
            </a:r>
            <a:r>
              <a:rPr lang="pt-BR" sz="2400" dirty="0" smtClean="0"/>
              <a:t>, </a:t>
            </a:r>
            <a:r>
              <a:rPr lang="pt-BR" sz="2400" dirty="0" err="1" smtClean="0"/>
              <a:t>LiCl</a:t>
            </a:r>
            <a:r>
              <a:rPr lang="pt-BR" sz="2400" dirty="0" smtClean="0"/>
              <a:t>, </a:t>
            </a:r>
            <a:r>
              <a:rPr lang="pt-BR" sz="2400" dirty="0" err="1" smtClean="0"/>
              <a:t>LiBr</a:t>
            </a:r>
            <a:r>
              <a:rPr lang="pt-BR" sz="2400" dirty="0" smtClean="0"/>
              <a:t>, </a:t>
            </a:r>
            <a:r>
              <a:rPr lang="pt-BR" sz="2400" dirty="0" err="1" smtClean="0"/>
              <a:t>LiI</a:t>
            </a:r>
            <a:r>
              <a:rPr lang="pt-BR" sz="2400" dirty="0" smtClean="0"/>
              <a:t>, </a:t>
            </a:r>
            <a:r>
              <a:rPr lang="pt-BR" sz="2400" dirty="0" err="1" smtClean="0"/>
              <a:t>NaF</a:t>
            </a:r>
            <a:r>
              <a:rPr lang="pt-BR" sz="2400" dirty="0" smtClean="0"/>
              <a:t>, </a:t>
            </a:r>
            <a:r>
              <a:rPr lang="pt-BR" sz="2400" dirty="0" err="1" smtClean="0"/>
              <a:t>NaCl</a:t>
            </a:r>
            <a:r>
              <a:rPr lang="pt-BR" sz="2400" dirty="0" smtClean="0"/>
              <a:t> (halita)</a:t>
            </a:r>
          </a:p>
          <a:p>
            <a:r>
              <a:rPr lang="pt-BR" sz="2400" dirty="0"/>
              <a:t>	</a:t>
            </a:r>
            <a:r>
              <a:rPr lang="pt-BR" sz="2400" dirty="0" err="1" smtClean="0"/>
              <a:t>NaBr</a:t>
            </a:r>
            <a:r>
              <a:rPr lang="pt-BR" sz="2400" dirty="0" smtClean="0"/>
              <a:t>, </a:t>
            </a:r>
            <a:r>
              <a:rPr lang="pt-BR" sz="2400" dirty="0" err="1" smtClean="0"/>
              <a:t>NaI</a:t>
            </a:r>
            <a:r>
              <a:rPr lang="pt-BR" sz="2400" dirty="0" smtClean="0"/>
              <a:t>, KF, </a:t>
            </a:r>
            <a:r>
              <a:rPr lang="pt-BR" sz="2400" dirty="0" err="1" smtClean="0"/>
              <a:t>KCl</a:t>
            </a:r>
            <a:r>
              <a:rPr lang="pt-BR" sz="2400" dirty="0"/>
              <a:t> </a:t>
            </a:r>
            <a:r>
              <a:rPr lang="pt-BR" sz="2400" dirty="0" smtClean="0"/>
              <a:t>(silvina</a:t>
            </a:r>
            <a:r>
              <a:rPr lang="pt-BR" sz="2400" dirty="0" smtClean="0"/>
              <a:t>)\\\</a:t>
            </a:r>
            <a:endParaRPr lang="pt-BR" sz="2400" dirty="0" smtClean="0"/>
          </a:p>
          <a:p>
            <a:r>
              <a:rPr lang="pt-BR" sz="2400" dirty="0"/>
              <a:t>	</a:t>
            </a:r>
            <a:r>
              <a:rPr lang="pt-BR" sz="2400" dirty="0" err="1" smtClean="0"/>
              <a:t>KBr</a:t>
            </a:r>
            <a:r>
              <a:rPr lang="pt-BR" sz="2400" dirty="0" smtClean="0"/>
              <a:t>, KI, </a:t>
            </a:r>
            <a:r>
              <a:rPr lang="pt-BR" sz="2400" dirty="0" err="1" smtClean="0"/>
              <a:t>RbF</a:t>
            </a:r>
            <a:r>
              <a:rPr lang="pt-BR" sz="2400" dirty="0" smtClean="0"/>
              <a:t>, </a:t>
            </a:r>
            <a:r>
              <a:rPr lang="pt-BR" sz="2400" dirty="0" err="1" smtClean="0"/>
              <a:t>RbCl</a:t>
            </a:r>
            <a:r>
              <a:rPr lang="pt-BR" sz="2400" dirty="0" smtClean="0"/>
              <a:t>, </a:t>
            </a:r>
            <a:r>
              <a:rPr lang="pt-BR" sz="2400" dirty="0" err="1" smtClean="0"/>
              <a:t>RbBr</a:t>
            </a:r>
            <a:r>
              <a:rPr lang="pt-BR" sz="2400" dirty="0" smtClean="0"/>
              <a:t>, </a:t>
            </a:r>
            <a:r>
              <a:rPr lang="pt-BR" sz="2400" dirty="0" err="1" smtClean="0"/>
              <a:t>RbI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	</a:t>
            </a:r>
            <a:r>
              <a:rPr lang="pt-BR" sz="2400" dirty="0" err="1" smtClean="0"/>
              <a:t>MgO</a:t>
            </a:r>
            <a:r>
              <a:rPr lang="pt-BR" sz="2400" dirty="0"/>
              <a:t> </a:t>
            </a:r>
            <a:r>
              <a:rPr lang="pt-BR" sz="2400" dirty="0" smtClean="0"/>
              <a:t>(</a:t>
            </a:r>
            <a:r>
              <a:rPr lang="pt-BR" sz="2400" dirty="0" err="1" smtClean="0"/>
              <a:t>periclase</a:t>
            </a:r>
            <a:r>
              <a:rPr lang="pt-BR" sz="2400" dirty="0" smtClean="0"/>
              <a:t>), </a:t>
            </a:r>
            <a:r>
              <a:rPr lang="pt-BR" sz="2400" dirty="0" err="1" smtClean="0"/>
              <a:t>CaO</a:t>
            </a:r>
            <a:r>
              <a:rPr lang="pt-BR" sz="2400" dirty="0" smtClean="0"/>
              <a:t>, </a:t>
            </a:r>
            <a:r>
              <a:rPr lang="pt-BR" sz="2400" dirty="0" err="1" smtClean="0"/>
              <a:t>SrO</a:t>
            </a:r>
            <a:r>
              <a:rPr lang="pt-BR" sz="2400" dirty="0" smtClean="0"/>
              <a:t>, </a:t>
            </a:r>
            <a:r>
              <a:rPr lang="pt-BR" sz="2400" dirty="0" err="1" smtClean="0"/>
              <a:t>BaO</a:t>
            </a:r>
            <a:r>
              <a:rPr lang="pt-BR" sz="2400" dirty="0" smtClean="0"/>
              <a:t>, </a:t>
            </a:r>
            <a:r>
              <a:rPr lang="pt-BR" sz="2400" dirty="0" err="1" smtClean="0"/>
              <a:t>NiO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	</a:t>
            </a:r>
            <a:r>
              <a:rPr lang="pt-BR" sz="2400" dirty="0" err="1" smtClean="0"/>
              <a:t>MgS</a:t>
            </a:r>
            <a:r>
              <a:rPr lang="pt-BR" sz="2400" dirty="0" smtClean="0"/>
              <a:t>, </a:t>
            </a:r>
            <a:r>
              <a:rPr lang="pt-BR" sz="2400" dirty="0" err="1" smtClean="0"/>
              <a:t>CaS</a:t>
            </a:r>
            <a:r>
              <a:rPr lang="pt-BR" sz="2400" dirty="0" smtClean="0"/>
              <a:t>, </a:t>
            </a:r>
            <a:r>
              <a:rPr lang="pt-BR" sz="2400" dirty="0" err="1" smtClean="0"/>
              <a:t>MnS</a:t>
            </a:r>
            <a:r>
              <a:rPr lang="pt-BR" sz="2400" dirty="0" smtClean="0"/>
              <a:t>, </a:t>
            </a:r>
            <a:r>
              <a:rPr lang="pt-BR" sz="2400" dirty="0" err="1" smtClean="0"/>
              <a:t>PbS</a:t>
            </a:r>
            <a:r>
              <a:rPr lang="pt-BR" sz="2400" dirty="0" smtClean="0"/>
              <a:t> (galena)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1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15</a:t>
            </a:fld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 flipV="1">
            <a:off x="8393379" y="1524000"/>
            <a:ext cx="703729" cy="854194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7625151" y="3755327"/>
            <a:ext cx="514683" cy="4437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9102941" y="3726299"/>
            <a:ext cx="514683" cy="4437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9045473" y="2449889"/>
            <a:ext cx="514683" cy="4437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598261" y="2469700"/>
            <a:ext cx="514683" cy="4437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4"/>
          <p:cNvSpPr txBox="1">
            <a:spLocks/>
          </p:cNvSpPr>
          <p:nvPr/>
        </p:nvSpPr>
        <p:spPr>
          <a:xfrm>
            <a:off x="8820150" y="208993"/>
            <a:ext cx="3276270" cy="33496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pt-BR" sz="1800" smtClean="0">
                <a:solidFill>
                  <a:schemeClr val="tx1">
                    <a:lumMod val="95000"/>
                  </a:schemeClr>
                </a:solidFill>
                <a:latin typeface="Candara"/>
              </a:rPr>
              <a:t>Estruturas de sólidos simples</a:t>
            </a:r>
            <a:endParaRPr lang="pt-BR" sz="1800" dirty="0">
              <a:solidFill>
                <a:schemeClr val="tx1">
                  <a:lumMod val="95000"/>
                </a:schemeClr>
              </a:solidFill>
              <a:latin typeface="Candara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95350" y="543955"/>
            <a:ext cx="3419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do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CsCl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 = r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/r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0,73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9326940" y="1400175"/>
            <a:ext cx="7560" cy="13009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 flipV="1">
            <a:off x="6961527" y="2308839"/>
            <a:ext cx="33121" cy="11178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6996539" y="1421747"/>
            <a:ext cx="844930" cy="8026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176753" y="3476095"/>
            <a:ext cx="1180378" cy="76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7828574" y="1433667"/>
            <a:ext cx="24792" cy="124970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604102" y="1428750"/>
            <a:ext cx="720873" cy="6985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8557627" y="2710601"/>
            <a:ext cx="759788" cy="7137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10901367" y="1545179"/>
            <a:ext cx="7063" cy="10871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9392586" y="1398356"/>
            <a:ext cx="1362899" cy="113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8641140" y="3478004"/>
            <a:ext cx="1238265" cy="136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10038116" y="2346519"/>
            <a:ext cx="4608" cy="9997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10154949" y="1416026"/>
            <a:ext cx="766179" cy="7055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10067925" y="2716656"/>
            <a:ext cx="769702" cy="757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9345990" y="2658693"/>
            <a:ext cx="1478931" cy="233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 flipV="1">
            <a:off x="9334500" y="2711988"/>
            <a:ext cx="28849" cy="13009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H="1" flipV="1">
            <a:off x="6997936" y="3620675"/>
            <a:ext cx="33121" cy="11178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7213162" y="4787931"/>
            <a:ext cx="1151803" cy="76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H="1" flipV="1">
            <a:off x="8515350" y="3493038"/>
            <a:ext cx="27378" cy="11612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 flipV="1">
            <a:off x="7848600" y="2711988"/>
            <a:ext cx="41175" cy="12832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8594036" y="4022437"/>
            <a:ext cx="759788" cy="7137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7897388" y="4001402"/>
            <a:ext cx="1446911" cy="19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7166677" y="4007597"/>
            <a:ext cx="715486" cy="68717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10894304" y="2768024"/>
            <a:ext cx="7063" cy="10871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8677549" y="4789840"/>
            <a:ext cx="1238265" cy="136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H="1" flipV="1">
            <a:off x="10058400" y="3493038"/>
            <a:ext cx="16125" cy="11650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10186751" y="4093143"/>
            <a:ext cx="582296" cy="6035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9382399" y="3986893"/>
            <a:ext cx="1353194" cy="69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H="1" flipV="1">
            <a:off x="8491876" y="2352240"/>
            <a:ext cx="23966" cy="9997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6991350" y="2181225"/>
            <a:ext cx="1519869" cy="38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7130268" y="2695761"/>
            <a:ext cx="715486" cy="68717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7837173" y="2695575"/>
            <a:ext cx="1487802" cy="4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o 40"/>
          <p:cNvGrpSpPr/>
          <p:nvPr/>
        </p:nvGrpSpPr>
        <p:grpSpPr>
          <a:xfrm>
            <a:off x="7137328" y="1369362"/>
            <a:ext cx="2226020" cy="2127982"/>
            <a:chOff x="8899363" y="2142001"/>
            <a:chExt cx="2226020" cy="2127982"/>
          </a:xfrm>
        </p:grpSpPr>
        <p:cxnSp>
          <p:nvCxnSpPr>
            <p:cNvPr id="42" name="Conector reto 41"/>
            <p:cNvCxnSpPr/>
            <p:nvPr/>
          </p:nvCxnSpPr>
          <p:spPr>
            <a:xfrm flipH="1">
              <a:off x="10020483" y="2142001"/>
              <a:ext cx="1104900" cy="111442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10039260" y="3268189"/>
              <a:ext cx="1061360" cy="226799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9615288" y="2202089"/>
              <a:ext cx="410294" cy="113436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V="1">
              <a:off x="9629090" y="3268189"/>
              <a:ext cx="343495" cy="226164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ipse 45"/>
            <p:cNvSpPr/>
            <p:nvPr/>
          </p:nvSpPr>
          <p:spPr>
            <a:xfrm>
              <a:off x="9787984" y="3076267"/>
              <a:ext cx="381006" cy="38531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7" name="Conector reto 46"/>
            <p:cNvCxnSpPr/>
            <p:nvPr/>
          </p:nvCxnSpPr>
          <p:spPr>
            <a:xfrm flipH="1">
              <a:off x="10001433" y="3018301"/>
              <a:ext cx="190500" cy="24765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>
              <a:off x="8968307" y="3003077"/>
              <a:ext cx="1004551" cy="253349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V="1">
              <a:off x="8899363" y="3277714"/>
              <a:ext cx="1092272" cy="935508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>
              <a:off x="10001433" y="3275476"/>
              <a:ext cx="300550" cy="994507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Conector reto 50"/>
          <p:cNvCxnSpPr/>
          <p:nvPr/>
        </p:nvCxnSpPr>
        <p:spPr>
          <a:xfrm flipV="1">
            <a:off x="7841738" y="1409700"/>
            <a:ext cx="1473712" cy="57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8467725" y="2209800"/>
            <a:ext cx="1594342" cy="37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/>
          <p:cNvSpPr/>
          <p:nvPr/>
        </p:nvSpPr>
        <p:spPr>
          <a:xfrm>
            <a:off x="9454619" y="2274450"/>
            <a:ext cx="381006" cy="385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/>
          <p:cNvSpPr/>
          <p:nvPr/>
        </p:nvSpPr>
        <p:spPr>
          <a:xfrm>
            <a:off x="9473669" y="3568897"/>
            <a:ext cx="381006" cy="385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/>
          <p:cNvSpPr/>
          <p:nvPr/>
        </p:nvSpPr>
        <p:spPr>
          <a:xfrm>
            <a:off x="8025177" y="3607294"/>
            <a:ext cx="381006" cy="385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619264" y="1971388"/>
            <a:ext cx="4722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Cl</a:t>
            </a:r>
            <a:r>
              <a:rPr lang="pt-BR" sz="2400" baseline="30000" dirty="0" smtClean="0"/>
              <a:t>-</a:t>
            </a:r>
            <a:r>
              <a:rPr lang="pt-BR" sz="2400" dirty="0" smtClean="0"/>
              <a:t> em arranjo cúbico primitivo com </a:t>
            </a:r>
            <a:r>
              <a:rPr lang="pt-BR" sz="2400" dirty="0" err="1" smtClean="0"/>
              <a:t>Cs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 no centro do cubo</a:t>
            </a:r>
          </a:p>
          <a:p>
            <a:endParaRPr lang="pt-BR" sz="2400" dirty="0"/>
          </a:p>
        </p:txBody>
      </p:sp>
      <p:sp>
        <p:nvSpPr>
          <p:cNvPr id="57" name="Elipse 56"/>
          <p:cNvSpPr/>
          <p:nvPr/>
        </p:nvSpPr>
        <p:spPr>
          <a:xfrm>
            <a:off x="9079637" y="1122545"/>
            <a:ext cx="500489" cy="4764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/>
          <p:cNvSpPr/>
          <p:nvPr/>
        </p:nvSpPr>
        <p:spPr>
          <a:xfrm>
            <a:off x="7576875" y="1181059"/>
            <a:ext cx="500489" cy="4764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/>
          <p:cNvSpPr/>
          <p:nvPr/>
        </p:nvSpPr>
        <p:spPr>
          <a:xfrm>
            <a:off x="10668251" y="1104426"/>
            <a:ext cx="500489" cy="4764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Elipse 59"/>
          <p:cNvSpPr/>
          <p:nvPr/>
        </p:nvSpPr>
        <p:spPr>
          <a:xfrm>
            <a:off x="10668251" y="2436176"/>
            <a:ext cx="500489" cy="4764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Elipse 60"/>
          <p:cNvSpPr/>
          <p:nvPr/>
        </p:nvSpPr>
        <p:spPr>
          <a:xfrm>
            <a:off x="10651122" y="3748668"/>
            <a:ext cx="500489" cy="4764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lipse 61"/>
          <p:cNvSpPr/>
          <p:nvPr/>
        </p:nvSpPr>
        <p:spPr>
          <a:xfrm>
            <a:off x="9823790" y="4489105"/>
            <a:ext cx="500489" cy="4764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Elipse 62"/>
          <p:cNvSpPr/>
          <p:nvPr/>
        </p:nvSpPr>
        <p:spPr>
          <a:xfrm>
            <a:off x="8277941" y="4557124"/>
            <a:ext cx="500489" cy="4764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6809218" y="4565262"/>
            <a:ext cx="500489" cy="4764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/>
          <p:cNvSpPr/>
          <p:nvPr/>
        </p:nvSpPr>
        <p:spPr>
          <a:xfrm>
            <a:off x="6753785" y="3177519"/>
            <a:ext cx="500489" cy="4764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/>
          <p:cNvSpPr/>
          <p:nvPr/>
        </p:nvSpPr>
        <p:spPr>
          <a:xfrm>
            <a:off x="6744347" y="1938885"/>
            <a:ext cx="500489" cy="4764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Elipse 66"/>
          <p:cNvSpPr/>
          <p:nvPr/>
        </p:nvSpPr>
        <p:spPr>
          <a:xfrm>
            <a:off x="8277888" y="1921547"/>
            <a:ext cx="500489" cy="4764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Elipse 67"/>
          <p:cNvSpPr/>
          <p:nvPr/>
        </p:nvSpPr>
        <p:spPr>
          <a:xfrm>
            <a:off x="9895353" y="1919725"/>
            <a:ext cx="500489" cy="4764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Elipse 68"/>
          <p:cNvSpPr/>
          <p:nvPr/>
        </p:nvSpPr>
        <p:spPr>
          <a:xfrm>
            <a:off x="8279044" y="3204493"/>
            <a:ext cx="500489" cy="4764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Elipse 69"/>
          <p:cNvSpPr/>
          <p:nvPr/>
        </p:nvSpPr>
        <p:spPr>
          <a:xfrm>
            <a:off x="9785075" y="3177268"/>
            <a:ext cx="500489" cy="4764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1" name="Grupo 70"/>
          <p:cNvGrpSpPr/>
          <p:nvPr/>
        </p:nvGrpSpPr>
        <p:grpSpPr>
          <a:xfrm>
            <a:off x="4953647" y="3508368"/>
            <a:ext cx="1355918" cy="1398194"/>
            <a:chOff x="4953647" y="3508368"/>
            <a:chExt cx="1355918" cy="1398194"/>
          </a:xfrm>
        </p:grpSpPr>
        <p:sp>
          <p:nvSpPr>
            <p:cNvPr id="72" name="Elipse 71"/>
            <p:cNvSpPr/>
            <p:nvPr/>
          </p:nvSpPr>
          <p:spPr>
            <a:xfrm>
              <a:off x="4953647" y="3578422"/>
              <a:ext cx="500489" cy="4764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Elipse 72"/>
            <p:cNvSpPr/>
            <p:nvPr/>
          </p:nvSpPr>
          <p:spPr>
            <a:xfrm>
              <a:off x="5013388" y="4421519"/>
              <a:ext cx="381006" cy="385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5640176" y="3508368"/>
              <a:ext cx="6591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 smtClean="0"/>
                <a:t>Cl</a:t>
              </a:r>
              <a:r>
                <a:rPr lang="pt-BR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endParaRPr lang="pt-BR" sz="3200" dirty="0"/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5573466" y="4321787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 err="1" smtClean="0"/>
                <a:t>Cs</a:t>
              </a:r>
              <a:r>
                <a:rPr lang="pt-BR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pt-BR" sz="3200" dirty="0"/>
            </a:p>
          </p:txBody>
        </p:sp>
      </p:grpSp>
      <p:pic>
        <p:nvPicPr>
          <p:cNvPr id="76" name="Picture 6" descr="http://upload.wikimedia.org/wikipedia/commons/4/4e/Caesium-chloride-unit-cell-3D-ion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7" y="3653718"/>
            <a:ext cx="2291926" cy="22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Conector reto 139"/>
          <p:cNvCxnSpPr/>
          <p:nvPr/>
        </p:nvCxnSpPr>
        <p:spPr>
          <a:xfrm flipV="1">
            <a:off x="6244677" y="2275083"/>
            <a:ext cx="570018" cy="501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16</a:t>
            </a:fld>
            <a:endParaRPr lang="pt-BR"/>
          </a:p>
        </p:txBody>
      </p:sp>
      <p:grpSp>
        <p:nvGrpSpPr>
          <p:cNvPr id="71" name="Grupo 70"/>
          <p:cNvGrpSpPr/>
          <p:nvPr/>
        </p:nvGrpSpPr>
        <p:grpSpPr>
          <a:xfrm>
            <a:off x="4934742" y="2107542"/>
            <a:ext cx="3226505" cy="2660179"/>
            <a:chOff x="1326040" y="1094698"/>
            <a:chExt cx="4424393" cy="3937286"/>
          </a:xfrm>
        </p:grpSpPr>
        <p:sp>
          <p:nvSpPr>
            <p:cNvPr id="4" name="Elipse 3"/>
            <p:cNvSpPr/>
            <p:nvPr/>
          </p:nvSpPr>
          <p:spPr>
            <a:xfrm>
              <a:off x="2206844" y="3745599"/>
              <a:ext cx="514683" cy="44370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3684634" y="3716571"/>
              <a:ext cx="514683" cy="44370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/>
            <p:cNvSpPr/>
            <p:nvPr/>
          </p:nvSpPr>
          <p:spPr>
            <a:xfrm>
              <a:off x="3627166" y="2440161"/>
              <a:ext cx="514683" cy="44370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/>
            <p:cNvSpPr/>
            <p:nvPr/>
          </p:nvSpPr>
          <p:spPr>
            <a:xfrm>
              <a:off x="2179954" y="2459972"/>
              <a:ext cx="514683" cy="44370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reto 7"/>
            <p:cNvCxnSpPr/>
            <p:nvPr/>
          </p:nvCxnSpPr>
          <p:spPr>
            <a:xfrm flipV="1">
              <a:off x="3908633" y="1390447"/>
              <a:ext cx="7560" cy="13009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flipH="1" flipV="1">
              <a:off x="1543220" y="2299111"/>
              <a:ext cx="33121" cy="11178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flipV="1">
              <a:off x="1578232" y="1412019"/>
              <a:ext cx="844930" cy="8026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1758446" y="3466367"/>
              <a:ext cx="1180378" cy="76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flipH="1" flipV="1">
              <a:off x="2410267" y="1423939"/>
              <a:ext cx="24792" cy="12497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3139320" y="2700873"/>
              <a:ext cx="759788" cy="7137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V="1">
              <a:off x="5483060" y="1535451"/>
              <a:ext cx="7063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3974279" y="1388628"/>
              <a:ext cx="1362899" cy="113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V="1">
              <a:off x="3222833" y="3468276"/>
              <a:ext cx="1238265" cy="136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V="1">
              <a:off x="4619809" y="2336791"/>
              <a:ext cx="4608" cy="9997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4736642" y="1406298"/>
              <a:ext cx="766179" cy="7055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V="1">
              <a:off x="4649618" y="2706928"/>
              <a:ext cx="769702" cy="7573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V="1">
              <a:off x="3927683" y="2648965"/>
              <a:ext cx="1478931" cy="23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 flipV="1">
              <a:off x="3916193" y="2702260"/>
              <a:ext cx="28849" cy="13009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 flipV="1">
              <a:off x="1579629" y="3610947"/>
              <a:ext cx="33121" cy="11178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1794855" y="4778203"/>
              <a:ext cx="1151803" cy="76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 flipV="1">
              <a:off x="3097043" y="3483310"/>
              <a:ext cx="27378" cy="11612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 flipV="1">
              <a:off x="2430293" y="2702260"/>
              <a:ext cx="41175" cy="128321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V="1">
              <a:off x="3175729" y="4012709"/>
              <a:ext cx="759788" cy="7137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2479081" y="3991674"/>
              <a:ext cx="1446911" cy="19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V="1">
              <a:off x="1748370" y="3997869"/>
              <a:ext cx="715486" cy="68717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V="1">
              <a:off x="5475997" y="2758296"/>
              <a:ext cx="7063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V="1">
              <a:off x="3259242" y="4780112"/>
              <a:ext cx="1238265" cy="136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 flipV="1">
              <a:off x="4640093" y="3483310"/>
              <a:ext cx="16125" cy="11650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V="1">
              <a:off x="4768444" y="4083415"/>
              <a:ext cx="582296" cy="6035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V="1">
              <a:off x="3964092" y="3977165"/>
              <a:ext cx="1353194" cy="69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 flipV="1">
              <a:off x="3073569" y="2342512"/>
              <a:ext cx="23966" cy="9997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1573043" y="2171497"/>
              <a:ext cx="1519869" cy="38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 flipV="1">
              <a:off x="1711961" y="2686033"/>
              <a:ext cx="715486" cy="68717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V="1">
              <a:off x="2418866" y="2685847"/>
              <a:ext cx="1487802" cy="48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upo 38"/>
            <p:cNvGrpSpPr/>
            <p:nvPr/>
          </p:nvGrpSpPr>
          <p:grpSpPr>
            <a:xfrm>
              <a:off x="2607642" y="2235934"/>
              <a:ext cx="403949" cy="443278"/>
              <a:chOff x="9787984" y="3018301"/>
              <a:chExt cx="403949" cy="443278"/>
            </a:xfrm>
          </p:grpSpPr>
          <p:cxnSp>
            <p:nvCxnSpPr>
              <p:cNvPr id="45" name="Conector reto 44"/>
              <p:cNvCxnSpPr/>
              <p:nvPr/>
            </p:nvCxnSpPr>
            <p:spPr>
              <a:xfrm flipH="1">
                <a:off x="10001433" y="3018301"/>
                <a:ext cx="190500" cy="2476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Elipse 43"/>
              <p:cNvSpPr/>
              <p:nvPr/>
            </p:nvSpPr>
            <p:spPr>
              <a:xfrm>
                <a:off x="9787984" y="3076267"/>
                <a:ext cx="381006" cy="38531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49" name="Conector reto 48"/>
            <p:cNvCxnSpPr/>
            <p:nvPr/>
          </p:nvCxnSpPr>
          <p:spPr>
            <a:xfrm flipV="1">
              <a:off x="2423431" y="1399972"/>
              <a:ext cx="1473712" cy="57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>
              <a:off x="3049418" y="2200072"/>
              <a:ext cx="1594342" cy="37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ipse 50"/>
            <p:cNvSpPr/>
            <p:nvPr/>
          </p:nvSpPr>
          <p:spPr>
            <a:xfrm>
              <a:off x="4036312" y="2264722"/>
              <a:ext cx="381006" cy="385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Elipse 51"/>
            <p:cNvSpPr/>
            <p:nvPr/>
          </p:nvSpPr>
          <p:spPr>
            <a:xfrm>
              <a:off x="4055362" y="3559169"/>
              <a:ext cx="381006" cy="385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Elipse 52"/>
            <p:cNvSpPr/>
            <p:nvPr/>
          </p:nvSpPr>
          <p:spPr>
            <a:xfrm>
              <a:off x="2606870" y="3597566"/>
              <a:ext cx="381006" cy="385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Elipse 53"/>
            <p:cNvSpPr/>
            <p:nvPr/>
          </p:nvSpPr>
          <p:spPr>
            <a:xfrm>
              <a:off x="3661330" y="1112817"/>
              <a:ext cx="500489" cy="4764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Elipse 54"/>
            <p:cNvSpPr/>
            <p:nvPr/>
          </p:nvSpPr>
          <p:spPr>
            <a:xfrm>
              <a:off x="2158568" y="1171331"/>
              <a:ext cx="500489" cy="4764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Elipse 55"/>
            <p:cNvSpPr/>
            <p:nvPr/>
          </p:nvSpPr>
          <p:spPr>
            <a:xfrm>
              <a:off x="5249944" y="1094698"/>
              <a:ext cx="500489" cy="4764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Elipse 56"/>
            <p:cNvSpPr/>
            <p:nvPr/>
          </p:nvSpPr>
          <p:spPr>
            <a:xfrm>
              <a:off x="5249944" y="2426448"/>
              <a:ext cx="500489" cy="4764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Elipse 57"/>
            <p:cNvSpPr/>
            <p:nvPr/>
          </p:nvSpPr>
          <p:spPr>
            <a:xfrm>
              <a:off x="5232815" y="3738940"/>
              <a:ext cx="500489" cy="4764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Elipse 58"/>
            <p:cNvSpPr/>
            <p:nvPr/>
          </p:nvSpPr>
          <p:spPr>
            <a:xfrm>
              <a:off x="4405483" y="4479377"/>
              <a:ext cx="500489" cy="4764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Elipse 59"/>
            <p:cNvSpPr/>
            <p:nvPr/>
          </p:nvSpPr>
          <p:spPr>
            <a:xfrm>
              <a:off x="2859634" y="4547396"/>
              <a:ext cx="500489" cy="4764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Elipse 60"/>
            <p:cNvSpPr/>
            <p:nvPr/>
          </p:nvSpPr>
          <p:spPr>
            <a:xfrm>
              <a:off x="1390911" y="4555534"/>
              <a:ext cx="500489" cy="4764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Elipse 61"/>
            <p:cNvSpPr/>
            <p:nvPr/>
          </p:nvSpPr>
          <p:spPr>
            <a:xfrm>
              <a:off x="1335478" y="3167791"/>
              <a:ext cx="500489" cy="4764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Elipse 62"/>
            <p:cNvSpPr/>
            <p:nvPr/>
          </p:nvSpPr>
          <p:spPr>
            <a:xfrm>
              <a:off x="1326040" y="1929157"/>
              <a:ext cx="500489" cy="4764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Elipse 63"/>
            <p:cNvSpPr/>
            <p:nvPr/>
          </p:nvSpPr>
          <p:spPr>
            <a:xfrm>
              <a:off x="2859581" y="1911819"/>
              <a:ext cx="500489" cy="4764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Elipse 64"/>
            <p:cNvSpPr/>
            <p:nvPr/>
          </p:nvSpPr>
          <p:spPr>
            <a:xfrm>
              <a:off x="4477046" y="1909997"/>
              <a:ext cx="500489" cy="4764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Elipse 65"/>
            <p:cNvSpPr/>
            <p:nvPr/>
          </p:nvSpPr>
          <p:spPr>
            <a:xfrm>
              <a:off x="2808225" y="3250177"/>
              <a:ext cx="500488" cy="4764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Elipse 66"/>
            <p:cNvSpPr/>
            <p:nvPr/>
          </p:nvSpPr>
          <p:spPr>
            <a:xfrm>
              <a:off x="4366768" y="3167540"/>
              <a:ext cx="500489" cy="4764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5" name="Elipse 114"/>
          <p:cNvSpPr/>
          <p:nvPr/>
        </p:nvSpPr>
        <p:spPr>
          <a:xfrm>
            <a:off x="6009555" y="2659154"/>
            <a:ext cx="364983" cy="3219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Elipse 115"/>
          <p:cNvSpPr/>
          <p:nvPr/>
        </p:nvSpPr>
        <p:spPr>
          <a:xfrm>
            <a:off x="4913660" y="2698688"/>
            <a:ext cx="364983" cy="3219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Elipse 116"/>
          <p:cNvSpPr/>
          <p:nvPr/>
        </p:nvSpPr>
        <p:spPr>
          <a:xfrm>
            <a:off x="7168058" y="2646912"/>
            <a:ext cx="364983" cy="3219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3" name="Grupo 152"/>
          <p:cNvGrpSpPr/>
          <p:nvPr/>
        </p:nvGrpSpPr>
        <p:grpSpPr>
          <a:xfrm>
            <a:off x="4329182" y="2802841"/>
            <a:ext cx="3226505" cy="2497176"/>
            <a:chOff x="7622760" y="3267787"/>
            <a:chExt cx="3226505" cy="2497176"/>
          </a:xfrm>
        </p:grpSpPr>
        <p:cxnSp>
          <p:nvCxnSpPr>
            <p:cNvPr id="92" name="Conector reto 91"/>
            <p:cNvCxnSpPr/>
            <p:nvPr/>
          </p:nvCxnSpPr>
          <p:spPr>
            <a:xfrm flipH="1" flipV="1">
              <a:off x="9511639" y="4190914"/>
              <a:ext cx="21038" cy="878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to 82"/>
            <p:cNvCxnSpPr/>
            <p:nvPr/>
          </p:nvCxnSpPr>
          <p:spPr>
            <a:xfrm flipV="1">
              <a:off x="9523755" y="3665211"/>
              <a:ext cx="525699" cy="4719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lipse 73"/>
            <p:cNvSpPr/>
            <p:nvPr/>
          </p:nvSpPr>
          <p:spPr>
            <a:xfrm>
              <a:off x="8265090" y="4895833"/>
              <a:ext cx="375334" cy="29978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Elipse 74"/>
            <p:cNvSpPr/>
            <p:nvPr/>
          </p:nvSpPr>
          <p:spPr>
            <a:xfrm>
              <a:off x="9342773" y="4876220"/>
              <a:ext cx="375334" cy="29978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Elipse 76"/>
            <p:cNvSpPr/>
            <p:nvPr/>
          </p:nvSpPr>
          <p:spPr>
            <a:xfrm>
              <a:off x="8245480" y="4027215"/>
              <a:ext cx="375334" cy="29978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8" name="Conector reto 77"/>
            <p:cNvCxnSpPr/>
            <p:nvPr/>
          </p:nvCxnSpPr>
          <p:spPr>
            <a:xfrm flipV="1">
              <a:off x="9506126" y="3304603"/>
              <a:ext cx="5513" cy="8789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to 78"/>
            <p:cNvCxnSpPr/>
            <p:nvPr/>
          </p:nvCxnSpPr>
          <p:spPr>
            <a:xfrm flipH="1" flipV="1">
              <a:off x="7781139" y="3918531"/>
              <a:ext cx="24154" cy="7552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to 79"/>
            <p:cNvCxnSpPr/>
            <p:nvPr/>
          </p:nvCxnSpPr>
          <p:spPr>
            <a:xfrm flipV="1">
              <a:off x="7806672" y="3319178"/>
              <a:ext cx="616168" cy="5423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>
              <a:off x="7938094" y="4707173"/>
              <a:ext cx="860795" cy="51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flipH="1" flipV="1">
              <a:off x="8413437" y="3327232"/>
              <a:ext cx="18080" cy="8443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/>
            <p:cNvCxnSpPr/>
            <p:nvPr/>
          </p:nvCxnSpPr>
          <p:spPr>
            <a:xfrm flipV="1">
              <a:off x="8945101" y="4189976"/>
              <a:ext cx="554078" cy="48224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 flipV="1">
              <a:off x="10654282" y="3402573"/>
              <a:ext cx="5151" cy="7344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/>
            <p:cNvCxnSpPr/>
            <p:nvPr/>
          </p:nvCxnSpPr>
          <p:spPr>
            <a:xfrm flipV="1">
              <a:off x="9553998" y="3303374"/>
              <a:ext cx="993899" cy="76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to 86"/>
            <p:cNvCxnSpPr/>
            <p:nvPr/>
          </p:nvCxnSpPr>
          <p:spPr>
            <a:xfrm flipV="1">
              <a:off x="9006003" y="4708463"/>
              <a:ext cx="903009" cy="92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to 87"/>
            <p:cNvCxnSpPr/>
            <p:nvPr/>
          </p:nvCxnSpPr>
          <p:spPr>
            <a:xfrm flipV="1">
              <a:off x="10024753" y="3943989"/>
              <a:ext cx="3360" cy="6754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 flipV="1">
              <a:off x="10109954" y="3315313"/>
              <a:ext cx="558739" cy="4767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 flipV="1">
              <a:off x="10046492" y="4194067"/>
              <a:ext cx="561308" cy="5116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/>
            <p:cNvCxnSpPr/>
            <p:nvPr/>
          </p:nvCxnSpPr>
          <p:spPr>
            <a:xfrm flipV="1">
              <a:off x="9520018" y="4154905"/>
              <a:ext cx="1078516" cy="157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 flipH="1" flipV="1">
              <a:off x="7807691" y="4804857"/>
              <a:ext cx="24154" cy="7552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/>
            <p:cNvCxnSpPr/>
            <p:nvPr/>
          </p:nvCxnSpPr>
          <p:spPr>
            <a:xfrm>
              <a:off x="7964645" y="5593499"/>
              <a:ext cx="839957" cy="51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to 95"/>
            <p:cNvCxnSpPr/>
            <p:nvPr/>
          </p:nvCxnSpPr>
          <p:spPr>
            <a:xfrm flipH="1" flipV="1">
              <a:off x="8428041" y="4190914"/>
              <a:ext cx="30027" cy="86699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to 96"/>
            <p:cNvCxnSpPr/>
            <p:nvPr/>
          </p:nvCxnSpPr>
          <p:spPr>
            <a:xfrm flipV="1">
              <a:off x="8971653" y="5076302"/>
              <a:ext cx="554078" cy="48224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>
            <a:xfrm>
              <a:off x="8463619" y="5062090"/>
              <a:ext cx="1055165" cy="13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/>
            <p:nvPr/>
          </p:nvCxnSpPr>
          <p:spPr>
            <a:xfrm flipV="1">
              <a:off x="7930746" y="5066276"/>
              <a:ext cx="521771" cy="46427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>
            <a:xfrm flipV="1">
              <a:off x="10649132" y="4228774"/>
              <a:ext cx="5151" cy="7344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/>
            <p:cNvCxnSpPr/>
            <p:nvPr/>
          </p:nvCxnSpPr>
          <p:spPr>
            <a:xfrm flipV="1">
              <a:off x="9032555" y="5594789"/>
              <a:ext cx="903009" cy="92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/>
            <p:nvPr/>
          </p:nvCxnSpPr>
          <p:spPr>
            <a:xfrm flipH="1" flipV="1">
              <a:off x="10039545" y="4718620"/>
              <a:ext cx="11759" cy="7871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/>
            <p:cNvCxnSpPr/>
            <p:nvPr/>
          </p:nvCxnSpPr>
          <p:spPr>
            <a:xfrm flipV="1">
              <a:off x="10133146" y="5124074"/>
              <a:ext cx="424642" cy="4077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/>
            <p:cNvCxnSpPr/>
            <p:nvPr/>
          </p:nvCxnSpPr>
          <p:spPr>
            <a:xfrm flipV="1">
              <a:off x="9546569" y="5052287"/>
              <a:ext cx="986822" cy="47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/>
            <p:nvPr/>
          </p:nvCxnSpPr>
          <p:spPr>
            <a:xfrm>
              <a:off x="7802888" y="3832310"/>
              <a:ext cx="1108370" cy="257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>
            <a:xfrm flipV="1">
              <a:off x="7904194" y="4179950"/>
              <a:ext cx="521771" cy="46427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>
            <a:xfrm flipV="1">
              <a:off x="8419707" y="4179824"/>
              <a:ext cx="1084985" cy="32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upo 108"/>
            <p:cNvGrpSpPr/>
            <p:nvPr/>
          </p:nvGrpSpPr>
          <p:grpSpPr>
            <a:xfrm>
              <a:off x="8441499" y="3875846"/>
              <a:ext cx="410455" cy="321639"/>
              <a:chOff x="9629090" y="3018301"/>
              <a:chExt cx="562843" cy="476052"/>
            </a:xfrm>
          </p:grpSpPr>
          <p:cxnSp>
            <p:nvCxnSpPr>
              <p:cNvPr id="130" name="Conector reto 129"/>
              <p:cNvCxnSpPr/>
              <p:nvPr/>
            </p:nvCxnSpPr>
            <p:spPr>
              <a:xfrm flipH="1">
                <a:off x="10001433" y="3018301"/>
                <a:ext cx="190500" cy="2476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ector reto 133"/>
              <p:cNvCxnSpPr/>
              <p:nvPr/>
            </p:nvCxnSpPr>
            <p:spPr>
              <a:xfrm flipV="1">
                <a:off x="9629090" y="3268189"/>
                <a:ext cx="343495" cy="22616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Elipse 134"/>
              <p:cNvSpPr/>
              <p:nvPr/>
            </p:nvSpPr>
            <p:spPr>
              <a:xfrm>
                <a:off x="9787984" y="3076267"/>
                <a:ext cx="381006" cy="38531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10" name="Conector reto 109"/>
            <p:cNvCxnSpPr/>
            <p:nvPr/>
          </p:nvCxnSpPr>
          <p:spPr>
            <a:xfrm flipV="1">
              <a:off x="8423036" y="3311039"/>
              <a:ext cx="1074710" cy="38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>
            <a:xfrm>
              <a:off x="8879540" y="3851616"/>
              <a:ext cx="1162680" cy="25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Elipse 111"/>
            <p:cNvSpPr/>
            <p:nvPr/>
          </p:nvSpPr>
          <p:spPr>
            <a:xfrm>
              <a:off x="9599236" y="3895296"/>
              <a:ext cx="277850" cy="2603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8" name="Elipse 117"/>
            <p:cNvSpPr/>
            <p:nvPr/>
          </p:nvSpPr>
          <p:spPr>
            <a:xfrm>
              <a:off x="10484282" y="4004565"/>
              <a:ext cx="364983" cy="3219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9" name="Elipse 118"/>
            <p:cNvSpPr/>
            <p:nvPr/>
          </p:nvSpPr>
          <p:spPr>
            <a:xfrm>
              <a:off x="10471790" y="4891334"/>
              <a:ext cx="364983" cy="3219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Elipse 119"/>
            <p:cNvSpPr/>
            <p:nvPr/>
          </p:nvSpPr>
          <p:spPr>
            <a:xfrm>
              <a:off x="9868455" y="5391601"/>
              <a:ext cx="364983" cy="3219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1" name="Elipse 120"/>
            <p:cNvSpPr/>
            <p:nvPr/>
          </p:nvSpPr>
          <p:spPr>
            <a:xfrm>
              <a:off x="8741139" y="5437557"/>
              <a:ext cx="364983" cy="3219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2" name="Elipse 121"/>
            <p:cNvSpPr/>
            <p:nvPr/>
          </p:nvSpPr>
          <p:spPr>
            <a:xfrm>
              <a:off x="7670067" y="5443055"/>
              <a:ext cx="364983" cy="3219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3" name="Elipse 122"/>
            <p:cNvSpPr/>
            <p:nvPr/>
          </p:nvSpPr>
          <p:spPr>
            <a:xfrm>
              <a:off x="7629643" y="4505444"/>
              <a:ext cx="364983" cy="3219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4" name="Elipse 123"/>
            <p:cNvSpPr/>
            <p:nvPr/>
          </p:nvSpPr>
          <p:spPr>
            <a:xfrm>
              <a:off x="7622760" y="3668576"/>
              <a:ext cx="364983" cy="3219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6" name="Elipse 125"/>
            <p:cNvSpPr/>
            <p:nvPr/>
          </p:nvSpPr>
          <p:spPr>
            <a:xfrm>
              <a:off x="9920643" y="3655631"/>
              <a:ext cx="364983" cy="3219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7" name="Elipse 126"/>
            <p:cNvSpPr/>
            <p:nvPr/>
          </p:nvSpPr>
          <p:spPr>
            <a:xfrm>
              <a:off x="8741943" y="4523669"/>
              <a:ext cx="364983" cy="3219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39" name="Conector reto 138"/>
            <p:cNvCxnSpPr/>
            <p:nvPr/>
          </p:nvCxnSpPr>
          <p:spPr>
            <a:xfrm flipV="1">
              <a:off x="8902711" y="3267787"/>
              <a:ext cx="616168" cy="5423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to 141"/>
            <p:cNvCxnSpPr/>
            <p:nvPr/>
          </p:nvCxnSpPr>
          <p:spPr>
            <a:xfrm flipV="1">
              <a:off x="8707308" y="3544084"/>
              <a:ext cx="616168" cy="54232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ector reto 142"/>
            <p:cNvCxnSpPr/>
            <p:nvPr/>
          </p:nvCxnSpPr>
          <p:spPr>
            <a:xfrm flipV="1">
              <a:off x="9724067" y="3501196"/>
              <a:ext cx="616168" cy="54232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ector reto 143"/>
            <p:cNvCxnSpPr/>
            <p:nvPr/>
          </p:nvCxnSpPr>
          <p:spPr>
            <a:xfrm flipV="1">
              <a:off x="9329233" y="3529522"/>
              <a:ext cx="993899" cy="765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reto 144"/>
            <p:cNvCxnSpPr/>
            <p:nvPr/>
          </p:nvCxnSpPr>
          <p:spPr>
            <a:xfrm flipV="1">
              <a:off x="8699994" y="4048246"/>
              <a:ext cx="993899" cy="765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ector reto 145"/>
            <p:cNvCxnSpPr/>
            <p:nvPr/>
          </p:nvCxnSpPr>
          <p:spPr>
            <a:xfrm flipH="1" flipV="1">
              <a:off x="8702385" y="4039269"/>
              <a:ext cx="30027" cy="86699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to 146"/>
            <p:cNvCxnSpPr/>
            <p:nvPr/>
          </p:nvCxnSpPr>
          <p:spPr>
            <a:xfrm flipH="1" flipV="1">
              <a:off x="9732012" y="4056485"/>
              <a:ext cx="30027" cy="86699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to 147"/>
            <p:cNvCxnSpPr/>
            <p:nvPr/>
          </p:nvCxnSpPr>
          <p:spPr>
            <a:xfrm flipV="1">
              <a:off x="8743707" y="4955955"/>
              <a:ext cx="993899" cy="765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ector reto 148"/>
            <p:cNvCxnSpPr/>
            <p:nvPr/>
          </p:nvCxnSpPr>
          <p:spPr>
            <a:xfrm flipV="1">
              <a:off x="9777358" y="4452710"/>
              <a:ext cx="504666" cy="47433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to 149"/>
            <p:cNvCxnSpPr/>
            <p:nvPr/>
          </p:nvCxnSpPr>
          <p:spPr>
            <a:xfrm flipH="1" flipV="1">
              <a:off x="10335930" y="3488010"/>
              <a:ext cx="30027" cy="86699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Elipse 112"/>
            <p:cNvSpPr/>
            <p:nvPr/>
          </p:nvSpPr>
          <p:spPr>
            <a:xfrm>
              <a:off x="9613128" y="4769874"/>
              <a:ext cx="277850" cy="2603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4" name="Elipse 113"/>
            <p:cNvSpPr/>
            <p:nvPr/>
          </p:nvSpPr>
          <p:spPr>
            <a:xfrm>
              <a:off x="8556810" y="4795816"/>
              <a:ext cx="277850" cy="2603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5" name="Conector reto 94"/>
            <p:cNvCxnSpPr/>
            <p:nvPr/>
          </p:nvCxnSpPr>
          <p:spPr>
            <a:xfrm flipH="1" flipV="1">
              <a:off x="8914271" y="4718620"/>
              <a:ext cx="19966" cy="7845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ipse 124"/>
            <p:cNvSpPr/>
            <p:nvPr/>
          </p:nvSpPr>
          <p:spPr>
            <a:xfrm>
              <a:off x="8741100" y="3656862"/>
              <a:ext cx="364983" cy="3219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5" name="Conector reto 104"/>
            <p:cNvCxnSpPr/>
            <p:nvPr/>
          </p:nvCxnSpPr>
          <p:spPr>
            <a:xfrm flipH="1" flipV="1">
              <a:off x="8897152" y="3947854"/>
              <a:ext cx="17477" cy="6754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Elipse 127"/>
            <p:cNvSpPr/>
            <p:nvPr/>
          </p:nvSpPr>
          <p:spPr>
            <a:xfrm>
              <a:off x="9840222" y="4505274"/>
              <a:ext cx="364983" cy="3219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4" name="Elipse 153"/>
          <p:cNvSpPr/>
          <p:nvPr/>
        </p:nvSpPr>
        <p:spPr>
          <a:xfrm>
            <a:off x="5913205" y="3483547"/>
            <a:ext cx="597408" cy="542327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5" name="Grupo 184"/>
          <p:cNvGrpSpPr/>
          <p:nvPr/>
        </p:nvGrpSpPr>
        <p:grpSpPr>
          <a:xfrm>
            <a:off x="5488059" y="3038203"/>
            <a:ext cx="2272837" cy="1992985"/>
            <a:chOff x="1049199" y="3209550"/>
            <a:chExt cx="2272837" cy="1992985"/>
          </a:xfrm>
        </p:grpSpPr>
        <p:cxnSp>
          <p:nvCxnSpPr>
            <p:cNvPr id="156" name="Conector reto 155"/>
            <p:cNvCxnSpPr/>
            <p:nvPr/>
          </p:nvCxnSpPr>
          <p:spPr>
            <a:xfrm>
              <a:off x="1542469" y="3209550"/>
              <a:ext cx="231107" cy="657961"/>
            </a:xfrm>
            <a:prstGeom prst="line">
              <a:avLst/>
            </a:prstGeom>
            <a:ln w="2222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reto 157"/>
            <p:cNvCxnSpPr/>
            <p:nvPr/>
          </p:nvCxnSpPr>
          <p:spPr>
            <a:xfrm>
              <a:off x="1095402" y="3738799"/>
              <a:ext cx="649076" cy="112083"/>
            </a:xfrm>
            <a:prstGeom prst="line">
              <a:avLst/>
            </a:prstGeom>
            <a:ln w="2222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ector reto 160"/>
            <p:cNvCxnSpPr>
              <a:stCxn id="51" idx="3"/>
            </p:cNvCxnSpPr>
            <p:nvPr/>
          </p:nvCxnSpPr>
          <p:spPr>
            <a:xfrm flipH="1">
              <a:off x="2572153" y="4619755"/>
              <a:ext cx="749883" cy="582780"/>
            </a:xfrm>
            <a:prstGeom prst="line">
              <a:avLst/>
            </a:prstGeom>
            <a:ln w="2222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to 162"/>
            <p:cNvCxnSpPr>
              <a:endCxn id="51" idx="3"/>
            </p:cNvCxnSpPr>
            <p:nvPr/>
          </p:nvCxnSpPr>
          <p:spPr>
            <a:xfrm flipV="1">
              <a:off x="1744478" y="3291607"/>
              <a:ext cx="768570" cy="575906"/>
            </a:xfrm>
            <a:prstGeom prst="line">
              <a:avLst/>
            </a:prstGeom>
            <a:ln w="2222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>
            <a:xfrm>
              <a:off x="1784764" y="3860514"/>
              <a:ext cx="791092" cy="162725"/>
            </a:xfrm>
            <a:prstGeom prst="line">
              <a:avLst/>
            </a:prstGeom>
            <a:ln w="2222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to 167"/>
            <p:cNvCxnSpPr/>
            <p:nvPr/>
          </p:nvCxnSpPr>
          <p:spPr>
            <a:xfrm>
              <a:off x="1755288" y="3867511"/>
              <a:ext cx="259736" cy="740944"/>
            </a:xfrm>
            <a:prstGeom prst="line">
              <a:avLst/>
            </a:prstGeom>
            <a:ln w="2222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>
            <a:xfrm flipV="1">
              <a:off x="1588304" y="3878804"/>
              <a:ext cx="156174" cy="205395"/>
            </a:xfrm>
            <a:prstGeom prst="line">
              <a:avLst/>
            </a:prstGeom>
            <a:ln w="2222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to 176"/>
            <p:cNvCxnSpPr/>
            <p:nvPr/>
          </p:nvCxnSpPr>
          <p:spPr>
            <a:xfrm flipV="1">
              <a:off x="1049199" y="3840480"/>
              <a:ext cx="730833" cy="767975"/>
            </a:xfrm>
            <a:prstGeom prst="line">
              <a:avLst/>
            </a:prstGeom>
            <a:ln w="2222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591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17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95350" y="543955"/>
            <a:ext cx="3419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do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CsCl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 = r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/r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0,73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68836" y="6063962"/>
            <a:ext cx="835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Outros sólidos: </a:t>
            </a:r>
            <a:r>
              <a:rPr lang="pt-BR" sz="3200" dirty="0" err="1" smtClean="0"/>
              <a:t>CsBr</a:t>
            </a:r>
            <a:r>
              <a:rPr lang="pt-BR" sz="3200" dirty="0" smtClean="0"/>
              <a:t>, </a:t>
            </a:r>
            <a:r>
              <a:rPr lang="pt-BR" sz="3200" dirty="0" err="1" smtClean="0"/>
              <a:t>CsI</a:t>
            </a:r>
            <a:r>
              <a:rPr lang="pt-BR" sz="3200" dirty="0" smtClean="0"/>
              <a:t>,  (</a:t>
            </a:r>
            <a:r>
              <a:rPr lang="pt-BR" sz="3200" dirty="0"/>
              <a:t>NH</a:t>
            </a:r>
            <a:r>
              <a:rPr lang="pt-BR" sz="3200" baseline="-25000" dirty="0"/>
              <a:t>4</a:t>
            </a:r>
            <a:r>
              <a:rPr lang="pt-BR" sz="3200" dirty="0"/>
              <a:t>)</a:t>
            </a:r>
            <a:r>
              <a:rPr lang="pt-BR" sz="3200" dirty="0" smtClean="0"/>
              <a:t>Cl, (NH</a:t>
            </a:r>
            <a:r>
              <a:rPr lang="pt-BR" sz="3200" baseline="-25000" dirty="0" smtClean="0"/>
              <a:t>4</a:t>
            </a:r>
            <a:r>
              <a:rPr lang="pt-BR" sz="3200" dirty="0" smtClean="0"/>
              <a:t>)</a:t>
            </a:r>
            <a:r>
              <a:rPr lang="pt-BR" sz="3200" dirty="0" err="1" smtClean="0"/>
              <a:t>Br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973184" y="1742021"/>
            <a:ext cx="42172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NC </a:t>
            </a:r>
            <a:r>
              <a:rPr lang="pt-BR" sz="2800" dirty="0" err="1"/>
              <a:t>Cs</a:t>
            </a:r>
            <a:r>
              <a:rPr lang="pt-BR" sz="2800" baseline="30000" dirty="0"/>
              <a:t>+</a:t>
            </a:r>
            <a:r>
              <a:rPr lang="pt-BR" sz="2800" dirty="0"/>
              <a:t> = 8</a:t>
            </a:r>
          </a:p>
          <a:p>
            <a:endParaRPr lang="pt-BR" sz="2800" dirty="0"/>
          </a:p>
          <a:p>
            <a:r>
              <a:rPr lang="pt-BR" sz="2800" dirty="0"/>
              <a:t>NC Cl</a:t>
            </a:r>
            <a:r>
              <a:rPr lang="pt-BR" sz="2800" baseline="30000" dirty="0"/>
              <a:t>-</a:t>
            </a:r>
            <a:r>
              <a:rPr lang="pt-BR" sz="2800" dirty="0"/>
              <a:t> = 8</a:t>
            </a:r>
          </a:p>
          <a:p>
            <a:endParaRPr lang="pt-BR" sz="2800" dirty="0"/>
          </a:p>
          <a:p>
            <a:r>
              <a:rPr lang="pt-BR" sz="2800" dirty="0"/>
              <a:t>Eletro-neutralidade do sólido</a:t>
            </a:r>
          </a:p>
          <a:p>
            <a:endParaRPr lang="pt-BR" sz="2800" dirty="0"/>
          </a:p>
          <a:p>
            <a:r>
              <a:rPr lang="pt-BR" sz="2800" dirty="0" err="1" smtClean="0"/>
              <a:t>CsCl</a:t>
            </a:r>
            <a:r>
              <a:rPr lang="pt-BR" sz="2800" dirty="0" smtClean="0"/>
              <a:t> (“fórmula mínima”)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674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18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44068" y="363403"/>
            <a:ext cx="7624203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do sulfeto de Zinco (esfarelita) (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0,60 Å e r</a:t>
            </a:r>
            <a:r>
              <a:rPr lang="pt-BR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1,84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estão em agrupamento compacto de face centrada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/ r</a:t>
            </a:r>
            <a:r>
              <a:rPr lang="pt-B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0,32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faixa de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tetraédro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ocupa </a:t>
            </a:r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um tipo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espaços tetraédricos (½ do total)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pt-BR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pt-BR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Eletroneutralidade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http://cnx.org/content/m16927/latest/graphics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4" y="3208884"/>
            <a:ext cx="3603625" cy="303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6505575" y="4636333"/>
            <a:ext cx="1371190" cy="1464142"/>
            <a:chOff x="5543550" y="4262141"/>
            <a:chExt cx="1371190" cy="1464142"/>
          </a:xfrm>
        </p:grpSpPr>
        <p:sp>
          <p:nvSpPr>
            <p:cNvPr id="6" name="Elipse 5"/>
            <p:cNvSpPr/>
            <p:nvPr/>
          </p:nvSpPr>
          <p:spPr>
            <a:xfrm>
              <a:off x="5590355" y="4351217"/>
              <a:ext cx="381006" cy="3853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/>
            <p:cNvSpPr/>
            <p:nvPr/>
          </p:nvSpPr>
          <p:spPr>
            <a:xfrm>
              <a:off x="5543550" y="5302145"/>
              <a:ext cx="237308" cy="26350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960703" y="4262141"/>
              <a:ext cx="5902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 smtClean="0"/>
                <a:t>S</a:t>
              </a:r>
              <a:r>
                <a:rPr lang="pt-BR" sz="3200" baseline="30000" dirty="0" smtClean="0"/>
                <a:t>2-</a:t>
              </a:r>
              <a:endParaRPr lang="pt-BR" sz="3200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5939793" y="5141508"/>
              <a:ext cx="9749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200" dirty="0">
                  <a:latin typeface="Arial" panose="020B0604020202020204" pitchFamily="34" charset="0"/>
                  <a:cs typeface="Arial" panose="020B0604020202020204" pitchFamily="34" charset="0"/>
                </a:rPr>
                <a:t>Zn</a:t>
              </a:r>
              <a:r>
                <a:rPr lang="pt-BR" sz="3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pt-B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84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19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42925" y="534430"/>
            <a:ext cx="561243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do CaF</a:t>
            </a:r>
            <a:r>
              <a:rPr lang="pt-BR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 = r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/r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0,75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Duas vezes mais ânions do que cátions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everyscience.com/Chemistry/Inorganic/Ionic_Solids/.images/caf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0" y="2866428"/>
            <a:ext cx="3907366" cy="29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7337759" y="930358"/>
            <a:ext cx="1279768" cy="1269832"/>
            <a:chOff x="5219700" y="2858958"/>
            <a:chExt cx="1279768" cy="1269832"/>
          </a:xfrm>
        </p:grpSpPr>
        <p:sp>
          <p:nvSpPr>
            <p:cNvPr id="6" name="CaixaDeTexto 5"/>
            <p:cNvSpPr txBox="1"/>
            <p:nvPr/>
          </p:nvSpPr>
          <p:spPr>
            <a:xfrm>
              <a:off x="5820011" y="3667125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pt-BR" sz="2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pt-BR" sz="2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Elipse 6"/>
            <p:cNvSpPr/>
            <p:nvPr/>
          </p:nvSpPr>
          <p:spPr>
            <a:xfrm>
              <a:off x="5362575" y="2918341"/>
              <a:ext cx="323850" cy="342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686425" y="2858958"/>
              <a:ext cx="813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  <a:r>
                <a:rPr lang="pt-BR" sz="2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pt-BR" sz="2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Elipse 8"/>
            <p:cNvSpPr/>
            <p:nvPr/>
          </p:nvSpPr>
          <p:spPr>
            <a:xfrm>
              <a:off x="5219700" y="3551456"/>
              <a:ext cx="552686" cy="577334"/>
            </a:xfrm>
            <a:prstGeom prst="ellipse">
              <a:avLst/>
            </a:prstGeom>
            <a:solidFill>
              <a:srgbClr val="0080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829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2453" y="887714"/>
            <a:ext cx="997267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Sólidos Iônicos</a:t>
            </a:r>
          </a:p>
          <a:p>
            <a:endParaRPr lang="pt-BR" sz="3200" dirty="0"/>
          </a:p>
          <a:p>
            <a:endParaRPr lang="pt-BR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 smtClean="0"/>
              <a:t>Compostos iônicos podem ser vistos como cátions ocupando espaços octaédricos e /ou </a:t>
            </a:r>
            <a:r>
              <a:rPr lang="pt-BR" sz="2800" dirty="0" smtClean="0"/>
              <a:t>tetraédricos ou ainda outros </a:t>
            </a:r>
            <a:r>
              <a:rPr lang="pt-BR" sz="2800" dirty="0" smtClean="0"/>
              <a:t>em agrupamentos de ânions (afastados).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 smtClean="0"/>
              <a:t>A relação de raios cátion/ânion </a:t>
            </a:r>
            <a:r>
              <a:rPr lang="pt-BR" sz="2800" dirty="0" smtClean="0"/>
              <a:t>é </a:t>
            </a:r>
            <a:r>
              <a:rPr lang="pt-BR" sz="2800" dirty="0" smtClean="0"/>
              <a:t>importante para entender como cátion pode ocupar estes espaços </a:t>
            </a:r>
            <a:r>
              <a:rPr lang="pt-BR" sz="2800" dirty="0" smtClean="0"/>
              <a:t>em </a:t>
            </a:r>
            <a:r>
              <a:rPr lang="pt-BR" sz="2800" dirty="0" smtClean="0"/>
              <a:t>agrupamentos de ânions. </a:t>
            </a:r>
            <a:endParaRPr lang="pt-BR" sz="2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8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20</a:t>
            </a:fld>
            <a:endParaRPr lang="pt-BR"/>
          </a:p>
        </p:txBody>
      </p:sp>
      <p:cxnSp>
        <p:nvCxnSpPr>
          <p:cNvPr id="3" name="Conector reto 2"/>
          <p:cNvCxnSpPr>
            <a:endCxn id="59" idx="6"/>
          </p:cNvCxnSpPr>
          <p:nvPr/>
        </p:nvCxnSpPr>
        <p:spPr>
          <a:xfrm flipV="1">
            <a:off x="3779624" y="2781028"/>
            <a:ext cx="838904" cy="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 flipV="1">
            <a:off x="3553581" y="4648385"/>
            <a:ext cx="904875" cy="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2178294" y="3586974"/>
            <a:ext cx="397159" cy="405105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507281" y="4508268"/>
            <a:ext cx="347178" cy="33875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38810" y="396918"/>
            <a:ext cx="8053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Algumas Propriedades esperadas em sólidos iônicos</a:t>
            </a:r>
            <a:endParaRPr lang="pt-BR" sz="2800" dirty="0"/>
          </a:p>
        </p:txBody>
      </p:sp>
      <p:sp>
        <p:nvSpPr>
          <p:cNvPr id="8" name="Elipse 7"/>
          <p:cNvSpPr/>
          <p:nvPr/>
        </p:nvSpPr>
        <p:spPr>
          <a:xfrm>
            <a:off x="1514666" y="3658220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447674" y="3653938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464102" y="2695314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013423" y="5145578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1413197" y="2595739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3328997" y="4444033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2451151" y="4542146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451161" y="4432164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1630037" y="4665576"/>
            <a:ext cx="95192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1106013" y="4659243"/>
            <a:ext cx="535849" cy="6266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3006703" y="2782469"/>
            <a:ext cx="535849" cy="6266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590632" y="2782469"/>
            <a:ext cx="9519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3539012" y="2782470"/>
            <a:ext cx="3541" cy="18767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588369" y="2747391"/>
            <a:ext cx="1041316" cy="12460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638711" y="2795129"/>
            <a:ext cx="9519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H="1" flipV="1">
            <a:off x="1614509" y="2812305"/>
            <a:ext cx="22345" cy="18644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569375" y="5276398"/>
            <a:ext cx="535849" cy="6266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569375" y="5887222"/>
            <a:ext cx="1911720" cy="158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69375" y="4032599"/>
            <a:ext cx="9519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H="1" flipV="1">
            <a:off x="581196" y="4051589"/>
            <a:ext cx="8105" cy="19688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2474006" y="4663732"/>
            <a:ext cx="1053570" cy="12329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2476367" y="3404368"/>
            <a:ext cx="535849" cy="6266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2581959" y="4665576"/>
            <a:ext cx="95192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e 30"/>
          <p:cNvSpPr/>
          <p:nvPr/>
        </p:nvSpPr>
        <p:spPr>
          <a:xfrm>
            <a:off x="338810" y="3763584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383651" y="5730034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2950786" y="4149700"/>
            <a:ext cx="170995" cy="405105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1414120" y="5814427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460905" y="4871289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1927117" y="4239897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2355796" y="4866546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1021766" y="3200232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2470241" y="2705071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1019562" y="5155335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1419336" y="2605496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1905970" y="5162307"/>
            <a:ext cx="349205" cy="190260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2457290" y="4551903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1071732" y="4186728"/>
            <a:ext cx="171858" cy="405105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>
            <a:off x="344949" y="3773341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1920001" y="3311351"/>
            <a:ext cx="342987" cy="161082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lipse 46"/>
          <p:cNvSpPr/>
          <p:nvPr/>
        </p:nvSpPr>
        <p:spPr>
          <a:xfrm>
            <a:off x="389790" y="5739791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Elipse 47"/>
          <p:cNvSpPr/>
          <p:nvPr/>
        </p:nvSpPr>
        <p:spPr>
          <a:xfrm>
            <a:off x="1748265" y="4534299"/>
            <a:ext cx="397159" cy="405105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Elipse 48"/>
          <p:cNvSpPr/>
          <p:nvPr/>
        </p:nvSpPr>
        <p:spPr>
          <a:xfrm>
            <a:off x="1420259" y="5824184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1933256" y="4249654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H="1" flipV="1">
            <a:off x="2477623" y="4050217"/>
            <a:ext cx="1112" cy="18464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1524446" y="4031015"/>
            <a:ext cx="9519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/>
          <p:cNvSpPr/>
          <p:nvPr/>
        </p:nvSpPr>
        <p:spPr>
          <a:xfrm>
            <a:off x="1431064" y="3948191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4" name="Grupo 53"/>
          <p:cNvGrpSpPr/>
          <p:nvPr/>
        </p:nvGrpSpPr>
        <p:grpSpPr>
          <a:xfrm>
            <a:off x="2484245" y="2562770"/>
            <a:ext cx="3171757" cy="3550473"/>
            <a:chOff x="5917444" y="2190360"/>
            <a:chExt cx="3171757" cy="3550473"/>
          </a:xfrm>
        </p:grpSpPr>
        <p:cxnSp>
          <p:nvCxnSpPr>
            <p:cNvPr id="55" name="Conector reto 54"/>
            <p:cNvCxnSpPr/>
            <p:nvPr/>
          </p:nvCxnSpPr>
          <p:spPr>
            <a:xfrm>
              <a:off x="5917444" y="3647792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 flipV="1">
              <a:off x="5917444" y="5502415"/>
              <a:ext cx="1911720" cy="158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ipse 56"/>
            <p:cNvSpPr/>
            <p:nvPr/>
          </p:nvSpPr>
          <p:spPr>
            <a:xfrm>
              <a:off x="7524159" y="3191734"/>
              <a:ext cx="397159" cy="405105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Elipse 57"/>
            <p:cNvSpPr/>
            <p:nvPr/>
          </p:nvSpPr>
          <p:spPr>
            <a:xfrm>
              <a:off x="8795743" y="3269131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Elipse 58"/>
            <p:cNvSpPr/>
            <p:nvPr/>
          </p:nvSpPr>
          <p:spPr>
            <a:xfrm>
              <a:off x="7812171" y="231050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Elipse 59"/>
            <p:cNvSpPr/>
            <p:nvPr/>
          </p:nvSpPr>
          <p:spPr>
            <a:xfrm>
              <a:off x="8677066" y="4059226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Elipse 60"/>
            <p:cNvSpPr/>
            <p:nvPr/>
          </p:nvSpPr>
          <p:spPr>
            <a:xfrm>
              <a:off x="7799220" y="4157339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2" name="Conector reto 61"/>
            <p:cNvCxnSpPr/>
            <p:nvPr/>
          </p:nvCxnSpPr>
          <p:spPr>
            <a:xfrm>
              <a:off x="6978106" y="4280769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 flipV="1">
              <a:off x="8354772" y="2397662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>
              <a:off x="7938701" y="2397662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 flipV="1">
              <a:off x="8887081" y="2397663"/>
              <a:ext cx="3541" cy="18767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>
              <a:off x="6986780" y="2410322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 flipV="1">
              <a:off x="7822075" y="4278925"/>
              <a:ext cx="1053570" cy="12329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flipV="1">
              <a:off x="7824436" y="3019561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>
              <a:off x="7930028" y="4280769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ipse 69"/>
            <p:cNvSpPr/>
            <p:nvPr/>
          </p:nvSpPr>
          <p:spPr>
            <a:xfrm>
              <a:off x="8321284" y="3764893"/>
              <a:ext cx="158091" cy="405105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Elipse 70"/>
            <p:cNvSpPr/>
            <p:nvPr/>
          </p:nvSpPr>
          <p:spPr>
            <a:xfrm>
              <a:off x="8256267" y="2942025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Elipse 71"/>
            <p:cNvSpPr/>
            <p:nvPr/>
          </p:nvSpPr>
          <p:spPr>
            <a:xfrm>
              <a:off x="8256267" y="4766578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Elipse 72"/>
            <p:cNvSpPr/>
            <p:nvPr/>
          </p:nvSpPr>
          <p:spPr>
            <a:xfrm>
              <a:off x="6762189" y="542962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Elipse 73"/>
            <p:cNvSpPr/>
            <p:nvPr/>
          </p:nvSpPr>
          <p:spPr>
            <a:xfrm>
              <a:off x="7275186" y="385509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Elipse 74"/>
            <p:cNvSpPr/>
            <p:nvPr/>
          </p:nvSpPr>
          <p:spPr>
            <a:xfrm>
              <a:off x="7703865" y="4481739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Elipse 75"/>
            <p:cNvSpPr/>
            <p:nvPr/>
          </p:nvSpPr>
          <p:spPr>
            <a:xfrm>
              <a:off x="7818310" y="2320264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Elipse 76"/>
            <p:cNvSpPr/>
            <p:nvPr/>
          </p:nvSpPr>
          <p:spPr>
            <a:xfrm>
              <a:off x="7805359" y="4167096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Elipse 77"/>
            <p:cNvSpPr/>
            <p:nvPr/>
          </p:nvSpPr>
          <p:spPr>
            <a:xfrm>
              <a:off x="7056914" y="4110990"/>
              <a:ext cx="397159" cy="405105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Elipse 78"/>
            <p:cNvSpPr/>
            <p:nvPr/>
          </p:nvSpPr>
          <p:spPr>
            <a:xfrm>
              <a:off x="6768328" y="543937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Elipse 79"/>
            <p:cNvSpPr/>
            <p:nvPr/>
          </p:nvSpPr>
          <p:spPr>
            <a:xfrm>
              <a:off x="7281325" y="386484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1" name="Conector reto 80"/>
            <p:cNvCxnSpPr/>
            <p:nvPr/>
          </p:nvCxnSpPr>
          <p:spPr>
            <a:xfrm flipH="1" flipV="1">
              <a:off x="7825692" y="3665410"/>
              <a:ext cx="1112" cy="184649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>
              <a:off x="6872515" y="3646208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Elipse 82"/>
            <p:cNvSpPr/>
            <p:nvPr/>
          </p:nvSpPr>
          <p:spPr>
            <a:xfrm>
              <a:off x="7595515" y="3435744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Elipse 83"/>
            <p:cNvSpPr/>
            <p:nvPr/>
          </p:nvSpPr>
          <p:spPr>
            <a:xfrm>
              <a:off x="6779133" y="3563384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Elipse 84"/>
            <p:cNvSpPr/>
            <p:nvPr/>
          </p:nvSpPr>
          <p:spPr>
            <a:xfrm>
              <a:off x="7657509" y="533572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Elipse 85"/>
            <p:cNvSpPr/>
            <p:nvPr/>
          </p:nvSpPr>
          <p:spPr>
            <a:xfrm>
              <a:off x="7710004" y="4491496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Elipse 86"/>
            <p:cNvSpPr/>
            <p:nvPr/>
          </p:nvSpPr>
          <p:spPr>
            <a:xfrm>
              <a:off x="8692042" y="2190360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Elipse 87"/>
            <p:cNvSpPr/>
            <p:nvPr/>
          </p:nvSpPr>
          <p:spPr>
            <a:xfrm>
              <a:off x="7296645" y="2974169"/>
              <a:ext cx="342987" cy="167314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Elipse 88"/>
            <p:cNvSpPr/>
            <p:nvPr/>
          </p:nvSpPr>
          <p:spPr>
            <a:xfrm>
              <a:off x="7254039" y="4825124"/>
              <a:ext cx="349205" cy="168371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0" name="Elipse 89"/>
          <p:cNvSpPr/>
          <p:nvPr/>
        </p:nvSpPr>
        <p:spPr>
          <a:xfrm>
            <a:off x="2247446" y="3820551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Elipse 90"/>
          <p:cNvSpPr/>
          <p:nvPr/>
        </p:nvSpPr>
        <p:spPr>
          <a:xfrm>
            <a:off x="2309440" y="5720535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Elipse 91"/>
          <p:cNvSpPr/>
          <p:nvPr/>
        </p:nvSpPr>
        <p:spPr>
          <a:xfrm>
            <a:off x="2361935" y="4876303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3343973" y="2575167"/>
            <a:ext cx="397159" cy="40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Elipse 93"/>
          <p:cNvSpPr/>
          <p:nvPr/>
        </p:nvSpPr>
        <p:spPr>
          <a:xfrm>
            <a:off x="2908198" y="5151385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Elipse 94"/>
          <p:cNvSpPr/>
          <p:nvPr/>
        </p:nvSpPr>
        <p:spPr>
          <a:xfrm>
            <a:off x="2908198" y="3326832"/>
            <a:ext cx="239556" cy="19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/>
          <p:cNvSpPr txBox="1"/>
          <p:nvPr/>
        </p:nvSpPr>
        <p:spPr>
          <a:xfrm>
            <a:off x="7315200" y="1602852"/>
            <a:ext cx="4305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Sólidos Iônicos são quebradiços</a:t>
            </a:r>
          </a:p>
          <a:p>
            <a:endParaRPr lang="pt-BR" sz="2400" dirty="0" smtClean="0"/>
          </a:p>
          <a:p>
            <a:r>
              <a:rPr lang="pt-BR" sz="2400" dirty="0" smtClean="0"/>
              <a:t>Planos de Clivagem</a:t>
            </a:r>
          </a:p>
        </p:txBody>
      </p:sp>
      <p:sp>
        <p:nvSpPr>
          <p:cNvPr id="97" name="CaixaDeTexto 96"/>
          <p:cNvSpPr txBox="1"/>
          <p:nvPr/>
        </p:nvSpPr>
        <p:spPr>
          <a:xfrm>
            <a:off x="651925" y="1684065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/>
              <a:t>NaCl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043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4193 -0.0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21</a:t>
            </a:fld>
            <a:endParaRPr lang="pt-BR"/>
          </a:p>
        </p:txBody>
      </p:sp>
      <p:sp>
        <p:nvSpPr>
          <p:cNvPr id="3" name="Título 4"/>
          <p:cNvSpPr txBox="1">
            <a:spLocks/>
          </p:cNvSpPr>
          <p:nvPr/>
        </p:nvSpPr>
        <p:spPr>
          <a:xfrm>
            <a:off x="8839200" y="85168"/>
            <a:ext cx="3276270" cy="33496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pt-BR" sz="1800" smtClean="0">
                <a:solidFill>
                  <a:schemeClr val="tx1">
                    <a:lumMod val="95000"/>
                  </a:schemeClr>
                </a:solidFill>
                <a:latin typeface="Candara"/>
              </a:rPr>
              <a:t>Estruturas de sólidos simples</a:t>
            </a:r>
            <a:endParaRPr lang="pt-BR" sz="1800" dirty="0">
              <a:solidFill>
                <a:schemeClr val="tx1">
                  <a:lumMod val="95000"/>
                </a:schemeClr>
              </a:solidFill>
              <a:latin typeface="Candara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2312" y="1059888"/>
            <a:ext cx="27254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Sólido Covalente</a:t>
            </a:r>
          </a:p>
          <a:p>
            <a:endParaRPr lang="pt-BR" sz="2800" dirty="0"/>
          </a:p>
          <a:p>
            <a:r>
              <a:rPr lang="pt-BR" sz="2800" dirty="0" smtClean="0"/>
              <a:t>Diamante</a:t>
            </a:r>
            <a:endParaRPr lang="pt-BR" sz="2800" dirty="0"/>
          </a:p>
        </p:txBody>
      </p:sp>
      <p:pic>
        <p:nvPicPr>
          <p:cNvPr id="5" name="Picture 6" descr="http://cnx.org/content/m16927/latest/graphics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4" y="1532484"/>
            <a:ext cx="3603625" cy="303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10352935" y="4693483"/>
            <a:ext cx="1242164" cy="1192967"/>
            <a:chOff x="5463436" y="4262141"/>
            <a:chExt cx="1451304" cy="1464142"/>
          </a:xfrm>
        </p:grpSpPr>
        <p:sp>
          <p:nvSpPr>
            <p:cNvPr id="7" name="Elipse 6"/>
            <p:cNvSpPr/>
            <p:nvPr/>
          </p:nvSpPr>
          <p:spPr>
            <a:xfrm>
              <a:off x="5463436" y="4372976"/>
              <a:ext cx="381006" cy="385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/>
            <p:cNvSpPr/>
            <p:nvPr/>
          </p:nvSpPr>
          <p:spPr>
            <a:xfrm>
              <a:off x="5543550" y="5302145"/>
              <a:ext cx="237308" cy="26350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960703" y="4262141"/>
              <a:ext cx="5902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 smtClean="0"/>
                <a:t>S</a:t>
              </a:r>
              <a:r>
                <a:rPr lang="pt-BR" sz="3200" baseline="30000" dirty="0" smtClean="0"/>
                <a:t>2-</a:t>
              </a:r>
              <a:endParaRPr lang="pt-BR" sz="3200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5939793" y="5141508"/>
              <a:ext cx="9749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200" dirty="0">
                  <a:latin typeface="Arial" panose="020B0604020202020204" pitchFamily="34" charset="0"/>
                  <a:cs typeface="Arial" panose="020B0604020202020204" pitchFamily="34" charset="0"/>
                </a:rPr>
                <a:t>Zn</a:t>
              </a:r>
              <a:r>
                <a:rPr lang="pt-BR" sz="3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pt-BR" sz="3200" dirty="0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10624615" y="863259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 smtClean="0"/>
              <a:t>ZnS</a:t>
            </a:r>
            <a:endParaRPr lang="pt-BR" sz="32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349528" y="2252704"/>
            <a:ext cx="3531322" cy="3370807"/>
            <a:chOff x="1330603" y="2170060"/>
            <a:chExt cx="3531322" cy="3370807"/>
          </a:xfrm>
        </p:grpSpPr>
        <p:pic>
          <p:nvPicPr>
            <p:cNvPr id="13" name="Picture 2" descr="http://upload.wikimedia.org/wikipedia/commons/f/f1/Silicon-unit-cell-3D-ball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603" y="2170060"/>
              <a:ext cx="3531322" cy="3370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ipse 13"/>
            <p:cNvSpPr/>
            <p:nvPr/>
          </p:nvSpPr>
          <p:spPr>
            <a:xfrm>
              <a:off x="2209800" y="2975670"/>
              <a:ext cx="531500" cy="520005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2383788" y="3743441"/>
              <a:ext cx="531500" cy="520005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/>
            <p:cNvSpPr/>
            <p:nvPr/>
          </p:nvSpPr>
          <p:spPr>
            <a:xfrm>
              <a:off x="3418525" y="4123134"/>
              <a:ext cx="531500" cy="520005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3370900" y="2770881"/>
              <a:ext cx="531500" cy="520005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3800522" y="1904534"/>
            <a:ext cx="40058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Carbono </a:t>
            </a:r>
            <a:r>
              <a:rPr lang="pt-BR" sz="2000" dirty="0" err="1" smtClean="0"/>
              <a:t>tetracoordenado</a:t>
            </a:r>
            <a:r>
              <a:rPr lang="pt-BR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covalente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Estrutura similar a </a:t>
            </a:r>
            <a:r>
              <a:rPr lang="pt-BR" sz="2000" dirty="0" err="1" smtClean="0"/>
              <a:t>ZnS</a:t>
            </a:r>
            <a:r>
              <a:rPr lang="pt-BR" sz="2000" dirty="0" smtClean="0"/>
              <a:t>, mas com átomos do mesmo tamanho.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Existe plano de clivagem, mas as ligações tem essencialmente as mesmas forças. Não há repulsão com “deslizamento”.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Si, Ge, </a:t>
            </a:r>
            <a:r>
              <a:rPr lang="pt-BR" sz="2000" dirty="0" smtClean="0">
                <a:sym typeface="Symbol" panose="05050102010706020507" pitchFamily="18" charset="2"/>
              </a:rPr>
              <a:t>Sn – mesma estrutura</a:t>
            </a:r>
            <a:endParaRPr lang="pt-BR" sz="2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49528" y="243131"/>
            <a:ext cx="8053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Algumas Propriedades esperadas em sólidos iônicos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932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22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010350" y="1687264"/>
            <a:ext cx="829528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Algumas Propriedades esperadas em sólidos iônicos</a:t>
            </a:r>
          </a:p>
          <a:p>
            <a:endParaRPr lang="pt-BR" sz="2800" dirty="0"/>
          </a:p>
          <a:p>
            <a:r>
              <a:rPr lang="pt-BR" sz="2800" dirty="0" smtClean="0"/>
              <a:t>Muitos Sólidos Iônicos são solúveis em água</a:t>
            </a:r>
          </a:p>
          <a:p>
            <a:endParaRPr lang="pt-BR" sz="2800" dirty="0"/>
          </a:p>
          <a:p>
            <a:r>
              <a:rPr lang="pt-BR" sz="2800" dirty="0" smtClean="0"/>
              <a:t>	Cátions e Ânions</a:t>
            </a:r>
            <a:r>
              <a:rPr lang="pt-BR" sz="2800" dirty="0"/>
              <a:t>	</a:t>
            </a:r>
            <a:endParaRPr lang="pt-BR" sz="2800" dirty="0" smtClean="0"/>
          </a:p>
          <a:p>
            <a:r>
              <a:rPr lang="pt-BR" sz="2800" dirty="0" smtClean="0"/>
              <a:t>	solvatação (quebra das ligações iônicas do sólido)</a:t>
            </a:r>
          </a:p>
          <a:p>
            <a:endParaRPr lang="pt-BR" sz="2800" dirty="0"/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7349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23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300182" y="1521840"/>
            <a:ext cx="775398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Algumas Propriedades esperadas em sólidos iônicos</a:t>
            </a:r>
          </a:p>
          <a:p>
            <a:endParaRPr lang="pt-BR" sz="2800" dirty="0"/>
          </a:p>
          <a:p>
            <a:r>
              <a:rPr lang="pt-BR" sz="2800" dirty="0" smtClean="0"/>
              <a:t>	Sólidos iônicos não são condutores elétricos</a:t>
            </a:r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	</a:t>
            </a:r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709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24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831988" y="587483"/>
            <a:ext cx="9074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/>
              <a:t>Energética e Termodinâmica de sólidos Iônicos</a:t>
            </a:r>
            <a:endParaRPr lang="pt-BR" sz="3600" baseline="30000" dirty="0">
              <a:sym typeface="Symbol" panose="05050102010706020507" pitchFamily="18" charset="2"/>
            </a:endParaRPr>
          </a:p>
          <a:p>
            <a:endParaRPr lang="pt-BR" sz="3600" baseline="30000" dirty="0" smtClean="0">
              <a:sym typeface="Symbol" panose="05050102010706020507" pitchFamily="18" charset="2"/>
            </a:endParaRPr>
          </a:p>
          <a:p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945181" y="2771841"/>
            <a:ext cx="10408619" cy="2390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Energia de Rede Cristalina</a:t>
            </a:r>
          </a:p>
          <a:p>
            <a:endParaRPr lang="pt-BR" sz="3200" dirty="0"/>
          </a:p>
          <a:p>
            <a:r>
              <a:rPr lang="pt-BR" sz="3200" dirty="0" smtClean="0"/>
              <a:t>MX</a:t>
            </a:r>
            <a:r>
              <a:rPr lang="pt-BR" sz="3200" baseline="-25000" dirty="0" smtClean="0"/>
              <a:t>(s)</a:t>
            </a:r>
            <a:r>
              <a:rPr lang="pt-BR" sz="3200" dirty="0" smtClean="0"/>
              <a:t>  </a:t>
            </a:r>
            <a:r>
              <a:rPr lang="pt-BR" sz="3200" dirty="0" smtClean="0">
                <a:sym typeface="Symbol" panose="05050102010706020507" pitchFamily="18" charset="2"/>
              </a:rPr>
              <a:t>  M</a:t>
            </a:r>
            <a:r>
              <a:rPr lang="pt-BR" sz="3200" baseline="30000" dirty="0" smtClean="0">
                <a:sym typeface="Symbol" panose="05050102010706020507" pitchFamily="18" charset="2"/>
              </a:rPr>
              <a:t>+</a:t>
            </a:r>
            <a:r>
              <a:rPr lang="pt-BR" sz="3200" baseline="-25000" dirty="0" smtClean="0">
                <a:sym typeface="Symbol" panose="05050102010706020507" pitchFamily="18" charset="2"/>
              </a:rPr>
              <a:t>(g)</a:t>
            </a:r>
            <a:r>
              <a:rPr lang="pt-BR" sz="3200" dirty="0" smtClean="0">
                <a:sym typeface="Symbol" panose="05050102010706020507" pitchFamily="18" charset="2"/>
              </a:rPr>
              <a:t>  +   X</a:t>
            </a:r>
            <a:r>
              <a:rPr lang="pt-BR" sz="3200" baseline="30000" dirty="0" smtClean="0">
                <a:sym typeface="Symbol" panose="05050102010706020507" pitchFamily="18" charset="2"/>
              </a:rPr>
              <a:t>-</a:t>
            </a:r>
            <a:r>
              <a:rPr lang="pt-BR" sz="3200" baseline="-25000" dirty="0" smtClean="0">
                <a:sym typeface="Symbol" panose="05050102010706020507" pitchFamily="18" charset="2"/>
              </a:rPr>
              <a:t>(g)</a:t>
            </a:r>
            <a:r>
              <a:rPr lang="pt-BR" sz="3200" dirty="0" smtClean="0">
                <a:sym typeface="Symbol" panose="05050102010706020507" pitchFamily="18" charset="2"/>
              </a:rPr>
              <a:t>                  G</a:t>
            </a:r>
            <a:r>
              <a:rPr lang="pt-BR" sz="3200" baseline="-25000" dirty="0" smtClean="0">
                <a:sym typeface="Symbol" panose="05050102010706020507" pitchFamily="18" charset="2"/>
              </a:rPr>
              <a:t>L</a:t>
            </a:r>
            <a:r>
              <a:rPr lang="pt-BR" sz="3200" baseline="30000" dirty="0" smtClean="0">
                <a:sym typeface="Symbol" panose="05050102010706020507" pitchFamily="18" charset="2"/>
              </a:rPr>
              <a:t>0</a:t>
            </a:r>
          </a:p>
          <a:p>
            <a:endParaRPr lang="pt-BR" sz="3200" baseline="30000" dirty="0">
              <a:sym typeface="Symbol" panose="05050102010706020507" pitchFamily="18" charset="2"/>
            </a:endParaRPr>
          </a:p>
          <a:p>
            <a:r>
              <a:rPr lang="pt-BR" sz="3200" dirty="0">
                <a:sym typeface="Symbol" panose="05050102010706020507" pitchFamily="18" charset="2"/>
              </a:rPr>
              <a:t></a:t>
            </a:r>
            <a:r>
              <a:rPr lang="pt-BR" sz="3200" dirty="0" smtClean="0">
                <a:sym typeface="Symbol" panose="05050102010706020507" pitchFamily="18" charset="2"/>
              </a:rPr>
              <a:t>G</a:t>
            </a:r>
            <a:r>
              <a:rPr lang="pt-BR" sz="3200" baseline="-25000" dirty="0" smtClean="0">
                <a:sym typeface="Symbol" panose="05050102010706020507" pitchFamily="18" charset="2"/>
              </a:rPr>
              <a:t>L</a:t>
            </a:r>
            <a:r>
              <a:rPr lang="pt-BR" sz="3200" baseline="30000" dirty="0" smtClean="0">
                <a:sym typeface="Symbol" panose="05050102010706020507" pitchFamily="18" charset="2"/>
              </a:rPr>
              <a:t>0</a:t>
            </a:r>
            <a:r>
              <a:rPr lang="pt-BR" sz="3200" dirty="0" smtClean="0">
                <a:sym typeface="Symbol" panose="05050102010706020507" pitchFamily="18" charset="2"/>
              </a:rPr>
              <a:t>  =  H</a:t>
            </a:r>
            <a:r>
              <a:rPr lang="pt-BR" sz="3200" baseline="-25000" dirty="0" smtClean="0">
                <a:sym typeface="Symbol" panose="05050102010706020507" pitchFamily="18" charset="2"/>
              </a:rPr>
              <a:t>L</a:t>
            </a:r>
            <a:r>
              <a:rPr lang="pt-BR" sz="3200" baseline="30000" dirty="0" smtClean="0">
                <a:sym typeface="Symbol" panose="05050102010706020507" pitchFamily="18" charset="2"/>
              </a:rPr>
              <a:t>0  </a:t>
            </a:r>
            <a:r>
              <a:rPr lang="pt-BR" sz="3200" dirty="0" smtClean="0">
                <a:sym typeface="Symbol" panose="05050102010706020507" pitchFamily="18" charset="2"/>
              </a:rPr>
              <a:t>+  TS</a:t>
            </a:r>
            <a:r>
              <a:rPr lang="pt-BR" sz="3200" baseline="-25000" dirty="0" smtClean="0">
                <a:sym typeface="Symbol" panose="05050102010706020507" pitchFamily="18" charset="2"/>
              </a:rPr>
              <a:t>L</a:t>
            </a:r>
            <a:r>
              <a:rPr lang="pt-BR" sz="3200" baseline="30000" dirty="0" smtClean="0">
                <a:sym typeface="Symbol" panose="05050102010706020507" pitchFamily="18" charset="2"/>
              </a:rPr>
              <a:t>0 </a:t>
            </a:r>
            <a:r>
              <a:rPr lang="pt-BR" sz="3200" baseline="-25000" dirty="0" smtClean="0">
                <a:sym typeface="Symbol" panose="05050102010706020507" pitchFamily="18" charset="2"/>
              </a:rPr>
              <a:t> </a:t>
            </a:r>
            <a:r>
              <a:rPr lang="pt-BR" sz="3200" dirty="0" smtClean="0">
                <a:sym typeface="Symbol" panose="05050102010706020507" pitchFamily="18" charset="2"/>
              </a:rPr>
              <a:t>(S</a:t>
            </a:r>
            <a:r>
              <a:rPr lang="pt-BR" sz="3200" baseline="-25000" dirty="0" smtClean="0">
                <a:sym typeface="Symbol" panose="05050102010706020507" pitchFamily="18" charset="2"/>
              </a:rPr>
              <a:t>L</a:t>
            </a:r>
            <a:r>
              <a:rPr lang="pt-BR" sz="3200" baseline="30000" dirty="0" smtClean="0">
                <a:sym typeface="Symbol" panose="05050102010706020507" pitchFamily="18" charset="2"/>
              </a:rPr>
              <a:t>0</a:t>
            </a:r>
            <a:r>
              <a:rPr lang="pt-BR" sz="3200" dirty="0" smtClean="0">
                <a:sym typeface="Symbol" panose="05050102010706020507" pitchFamily="18" charset="2"/>
              </a:rPr>
              <a:t> desprezível com relação a H</a:t>
            </a:r>
            <a:r>
              <a:rPr lang="pt-BR" sz="3200" baseline="-25000" dirty="0" smtClean="0">
                <a:sym typeface="Symbol" panose="05050102010706020507" pitchFamily="18" charset="2"/>
              </a:rPr>
              <a:t>L</a:t>
            </a:r>
            <a:r>
              <a:rPr lang="pt-BR" sz="3200" baseline="30000" dirty="0" smtClean="0">
                <a:sym typeface="Symbol" panose="05050102010706020507" pitchFamily="18" charset="2"/>
              </a:rPr>
              <a:t>0</a:t>
            </a:r>
            <a:r>
              <a:rPr lang="pt-BR" sz="3200" dirty="0" smtClean="0">
                <a:sym typeface="Symbol" panose="05050102010706020507" pitchFamily="18" charset="2"/>
              </a:rPr>
              <a:t>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436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25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024581" y="546786"/>
            <a:ext cx="809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Cálculos da energia de rede: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1085850" y="1771829"/>
                <a:ext cx="4340099" cy="1085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400" dirty="0" smtClean="0">
                    <a:sym typeface="Symbol" panose="05050102010706020507" pitchFamily="18" charset="2"/>
                  </a:rPr>
                  <a:t>V = H</a:t>
                </a:r>
                <a:r>
                  <a:rPr lang="pt-BR" sz="4400" baseline="-25000" dirty="0" smtClean="0">
                    <a:sym typeface="Symbol" panose="05050102010706020507" pitchFamily="18" charset="2"/>
                  </a:rPr>
                  <a:t>L</a:t>
                </a:r>
                <a:r>
                  <a:rPr lang="pt-BR" sz="4400" dirty="0" smtClean="0">
                    <a:sym typeface="Symbol" panose="05050102010706020507" pitchFamily="18" charset="2"/>
                  </a:rPr>
                  <a:t>= </a:t>
                </a:r>
                <a:r>
                  <a:rPr lang="pt-BR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−</a:t>
                </a:r>
                <a:r>
                  <a:rPr lang="pt-BR" sz="4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pt-BR" sz="4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44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pt-BR" sz="4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44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pt-BR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pt-BR" sz="44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pt-BR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4</m:t>
                        </m:r>
                        <m:r>
                          <m:rPr>
                            <m:sty m:val="p"/>
                          </m:rPr>
                          <a:rPr lang="el-GR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ε</m:t>
                        </m:r>
                        <m:r>
                          <a:rPr lang="pt-BR" sz="4400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  <m:r>
                          <a:rPr lang="pt-BR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pt-BR" sz="4400" i="1" baseline="-2500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den>
                    </m:f>
                  </m:oMath>
                </a14:m>
                <a:endParaRPr lang="pt-BR" sz="4400" dirty="0"/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771829"/>
                <a:ext cx="4340099" cy="1085746"/>
              </a:xfrm>
              <a:prstGeom prst="rect">
                <a:avLst/>
              </a:prstGeom>
              <a:blipFill rotWithShape="0">
                <a:blip r:embed="rId2"/>
                <a:stretch>
                  <a:fillRect l="-5618" t="-8427" b="-129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920965" y="3494858"/>
            <a:ext cx="38282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Z = carga do cátion ou ânion</a:t>
            </a:r>
          </a:p>
          <a:p>
            <a:endParaRPr lang="pt-BR" sz="2400" dirty="0"/>
          </a:p>
          <a:p>
            <a:r>
              <a:rPr lang="pt-BR" sz="2400" dirty="0" smtClean="0"/>
              <a:t>e = carga do elétron</a:t>
            </a:r>
          </a:p>
          <a:p>
            <a:endParaRPr lang="pt-BR" sz="2400" dirty="0"/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pt-B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permitividade do vácuo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distância cátion - ânion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11956" y="1504439"/>
            <a:ext cx="58544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Aumenta com a carga dos íons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Diminui com d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26</a:t>
            </a:fld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431619" y="410373"/>
            <a:ext cx="5294502" cy="3579486"/>
            <a:chOff x="431619" y="410373"/>
            <a:chExt cx="5294502" cy="3579486"/>
          </a:xfrm>
        </p:grpSpPr>
        <p:sp>
          <p:nvSpPr>
            <p:cNvPr id="4" name="Elipse 3"/>
            <p:cNvSpPr/>
            <p:nvPr/>
          </p:nvSpPr>
          <p:spPr>
            <a:xfrm>
              <a:off x="3427945" y="2298753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2992273" y="2980784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/>
            <p:cNvSpPr/>
            <p:nvPr/>
          </p:nvSpPr>
          <p:spPr>
            <a:xfrm>
              <a:off x="2998412" y="2990541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/>
            <p:cNvSpPr/>
            <p:nvPr/>
          </p:nvSpPr>
          <p:spPr>
            <a:xfrm>
              <a:off x="3874681" y="289981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/>
            <p:cNvSpPr/>
            <p:nvPr/>
          </p:nvSpPr>
          <p:spPr>
            <a:xfrm>
              <a:off x="3868542" y="2890061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" name="Conector reto 8"/>
            <p:cNvCxnSpPr/>
            <p:nvPr/>
          </p:nvCxnSpPr>
          <p:spPr>
            <a:xfrm flipV="1">
              <a:off x="4035995" y="2174797"/>
              <a:ext cx="1" cy="936807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ipse 9"/>
            <p:cNvSpPr/>
            <p:nvPr/>
          </p:nvSpPr>
          <p:spPr>
            <a:xfrm>
              <a:off x="2505026" y="142893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/>
            <p:cNvSpPr/>
            <p:nvPr/>
          </p:nvSpPr>
          <p:spPr>
            <a:xfrm>
              <a:off x="4351482" y="1425513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/>
            <p:cNvSpPr/>
            <p:nvPr/>
          </p:nvSpPr>
          <p:spPr>
            <a:xfrm>
              <a:off x="2543960" y="2387109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4421625" y="2400436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1195671" y="2203546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ipse 14"/>
            <p:cNvSpPr/>
            <p:nvPr/>
          </p:nvSpPr>
          <p:spPr>
            <a:xfrm>
              <a:off x="2019926" y="208486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/>
            <p:cNvSpPr/>
            <p:nvPr/>
          </p:nvSpPr>
          <p:spPr>
            <a:xfrm>
              <a:off x="2026065" y="209461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" name="Conector reto 16"/>
            <p:cNvCxnSpPr/>
            <p:nvPr/>
          </p:nvCxnSpPr>
          <p:spPr>
            <a:xfrm flipV="1">
              <a:off x="1614105" y="2184555"/>
              <a:ext cx="535849" cy="626648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ipse 17"/>
            <p:cNvSpPr/>
            <p:nvPr/>
          </p:nvSpPr>
          <p:spPr>
            <a:xfrm>
              <a:off x="3515401" y="1470612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" name="Conector reto 18"/>
            <p:cNvCxnSpPr/>
            <p:nvPr/>
          </p:nvCxnSpPr>
          <p:spPr>
            <a:xfrm flipV="1">
              <a:off x="2765799" y="1562100"/>
              <a:ext cx="1758576" cy="463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>
              <a:off x="2800350" y="624565"/>
              <a:ext cx="1719752" cy="4085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>
              <a:off x="1737659" y="649849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V="1">
              <a:off x="4552950" y="647703"/>
              <a:ext cx="0" cy="1876422"/>
            </a:xfrm>
            <a:prstGeom prst="line">
              <a:avLst/>
            </a:prstGeom>
            <a:ln w="41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3616690" y="664733"/>
              <a:ext cx="15837" cy="184750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e 23"/>
            <p:cNvSpPr/>
            <p:nvPr/>
          </p:nvSpPr>
          <p:spPr>
            <a:xfrm>
              <a:off x="1550109" y="2286884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Conector reto 24"/>
            <p:cNvCxnSpPr/>
            <p:nvPr/>
          </p:nvCxnSpPr>
          <p:spPr>
            <a:xfrm flipH="1" flipV="1">
              <a:off x="2695575" y="2505075"/>
              <a:ext cx="1855288" cy="7165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 flipV="1">
              <a:off x="1691850" y="3738510"/>
              <a:ext cx="1782688" cy="11979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V="1">
              <a:off x="2686050" y="741972"/>
              <a:ext cx="9252" cy="1734528"/>
            </a:xfrm>
            <a:prstGeom prst="line">
              <a:avLst/>
            </a:prstGeom>
            <a:ln w="41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3546653" y="1909557"/>
              <a:ext cx="951921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689600" y="1906252"/>
              <a:ext cx="951921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V="1">
              <a:off x="3534508" y="2514600"/>
              <a:ext cx="1018442" cy="1214289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ipse 30"/>
            <p:cNvSpPr/>
            <p:nvPr/>
          </p:nvSpPr>
          <p:spPr>
            <a:xfrm>
              <a:off x="3442921" y="42988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2" name="Conector reto 31"/>
            <p:cNvCxnSpPr/>
            <p:nvPr/>
          </p:nvCxnSpPr>
          <p:spPr>
            <a:xfrm flipV="1">
              <a:off x="1655309" y="628650"/>
              <a:ext cx="1011691" cy="1203349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ipse 32"/>
            <p:cNvSpPr/>
            <p:nvPr/>
          </p:nvSpPr>
          <p:spPr>
            <a:xfrm>
              <a:off x="2556911" y="54027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/>
            <p:cNvSpPr/>
            <p:nvPr/>
          </p:nvSpPr>
          <p:spPr>
            <a:xfrm>
              <a:off x="1106232" y="2990541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/>
            <p:cNvSpPr/>
            <p:nvPr/>
          </p:nvSpPr>
          <p:spPr>
            <a:xfrm>
              <a:off x="1506006" y="440702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/>
            <p:cNvSpPr/>
            <p:nvPr/>
          </p:nvSpPr>
          <p:spPr>
            <a:xfrm>
              <a:off x="3436782" y="420130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/>
            <p:cNvSpPr/>
            <p:nvPr/>
          </p:nvSpPr>
          <p:spPr>
            <a:xfrm>
              <a:off x="1982501" y="289981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/>
            <p:cNvSpPr/>
            <p:nvPr/>
          </p:nvSpPr>
          <p:spPr>
            <a:xfrm>
              <a:off x="1012063" y="1958789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/>
            <p:cNvSpPr/>
            <p:nvPr/>
          </p:nvSpPr>
          <p:spPr>
            <a:xfrm>
              <a:off x="1543970" y="227712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0" name="Conector reto 39"/>
            <p:cNvCxnSpPr/>
            <p:nvPr/>
          </p:nvCxnSpPr>
          <p:spPr>
            <a:xfrm>
              <a:off x="1722846" y="2510539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V="1">
              <a:off x="1198822" y="2504206"/>
              <a:ext cx="535849" cy="6266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V="1">
              <a:off x="2147592" y="1564239"/>
              <a:ext cx="535849" cy="626648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V="1">
              <a:off x="3099512" y="1564239"/>
              <a:ext cx="535849" cy="626648"/>
            </a:xfrm>
            <a:prstGeom prst="line">
              <a:avLst/>
            </a:prstGeom>
            <a:ln w="476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2147592" y="2190886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 flipV="1">
              <a:off x="2147592" y="1266739"/>
              <a:ext cx="9456" cy="908323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H="1" flipV="1">
              <a:off x="3099512" y="1254080"/>
              <a:ext cx="4728" cy="9368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V="1">
              <a:off x="1195671" y="640092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V="1">
              <a:off x="1195671" y="1576898"/>
              <a:ext cx="535849" cy="626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>
              <a:off x="1195671" y="1266739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>
              <a:off x="1731520" y="640092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flipH="1" flipV="1">
              <a:off x="1195671" y="1279399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H="1" flipV="1">
              <a:off x="1726791" y="665410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 flipV="1">
              <a:off x="662184" y="2184555"/>
              <a:ext cx="535849" cy="626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 flipV="1">
              <a:off x="662184" y="3121361"/>
              <a:ext cx="535849" cy="6266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662184" y="3748009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1198033" y="3121361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>
              <a:off x="662184" y="2811203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flipH="1" flipV="1">
              <a:off x="662184" y="2823862"/>
              <a:ext cx="9456" cy="908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 flipH="1" flipV="1">
              <a:off x="1614105" y="2811203"/>
              <a:ext cx="4728" cy="936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 flipV="1">
              <a:off x="2149954" y="2184554"/>
              <a:ext cx="1" cy="936807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flipH="1" flipV="1">
              <a:off x="1193304" y="2209873"/>
              <a:ext cx="9456" cy="9083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flipV="1">
              <a:off x="674005" y="1257244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 flipH="1" flipV="1">
              <a:off x="674005" y="1896551"/>
              <a:ext cx="9456" cy="908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flipH="1" flipV="1">
              <a:off x="1625925" y="1883891"/>
              <a:ext cx="4728" cy="936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 flipH="1" flipV="1">
              <a:off x="1614895" y="2817532"/>
              <a:ext cx="9456" cy="908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 flipV="1">
              <a:off x="3102664" y="2178225"/>
              <a:ext cx="1" cy="936807"/>
            </a:xfrm>
            <a:prstGeom prst="line">
              <a:avLst/>
            </a:prstGeom>
            <a:ln w="349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>
              <a:off x="1617255" y="1875978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flipH="1" flipV="1">
              <a:off x="1617256" y="1888638"/>
              <a:ext cx="9456" cy="908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 flipV="1">
              <a:off x="3105025" y="1249330"/>
              <a:ext cx="1" cy="9368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/>
            <p:cNvCxnSpPr/>
            <p:nvPr/>
          </p:nvCxnSpPr>
          <p:spPr>
            <a:xfrm flipV="1">
              <a:off x="2138919" y="2510539"/>
              <a:ext cx="535849" cy="6266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ipse 70"/>
            <p:cNvSpPr/>
            <p:nvPr/>
          </p:nvSpPr>
          <p:spPr>
            <a:xfrm>
              <a:off x="431619" y="160854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Elipse 71"/>
            <p:cNvSpPr/>
            <p:nvPr/>
          </p:nvSpPr>
          <p:spPr>
            <a:xfrm>
              <a:off x="1943096" y="1045195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Elipse 72"/>
            <p:cNvSpPr/>
            <p:nvPr/>
          </p:nvSpPr>
          <p:spPr>
            <a:xfrm>
              <a:off x="2402249" y="356549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Elipse 73"/>
            <p:cNvSpPr/>
            <p:nvPr/>
          </p:nvSpPr>
          <p:spPr>
            <a:xfrm>
              <a:off x="476460" y="357499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Elipse 74"/>
            <p:cNvSpPr/>
            <p:nvPr/>
          </p:nvSpPr>
          <p:spPr>
            <a:xfrm>
              <a:off x="1434441" y="2612869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Elipse 75"/>
            <p:cNvSpPr/>
            <p:nvPr/>
          </p:nvSpPr>
          <p:spPr>
            <a:xfrm>
              <a:off x="2922206" y="1994663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7" name="Conector reto 76"/>
            <p:cNvCxnSpPr/>
            <p:nvPr/>
          </p:nvCxnSpPr>
          <p:spPr>
            <a:xfrm flipH="1" flipV="1">
              <a:off x="1726791" y="1602216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Elipse 77"/>
            <p:cNvSpPr/>
            <p:nvPr/>
          </p:nvSpPr>
          <p:spPr>
            <a:xfrm>
              <a:off x="3001007" y="2996348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Elipse 78"/>
            <p:cNvSpPr/>
            <p:nvPr/>
          </p:nvSpPr>
          <p:spPr>
            <a:xfrm>
              <a:off x="1506929" y="365939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Elipse 79"/>
            <p:cNvSpPr/>
            <p:nvPr/>
          </p:nvSpPr>
          <p:spPr>
            <a:xfrm>
              <a:off x="515614" y="2716252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Elipse 80"/>
            <p:cNvSpPr/>
            <p:nvPr/>
          </p:nvSpPr>
          <p:spPr>
            <a:xfrm>
              <a:off x="1523873" y="1793154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Elipse 81"/>
            <p:cNvSpPr/>
            <p:nvPr/>
          </p:nvSpPr>
          <p:spPr>
            <a:xfrm>
              <a:off x="1064069" y="1159129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Elipse 82"/>
            <p:cNvSpPr/>
            <p:nvPr/>
          </p:nvSpPr>
          <p:spPr>
            <a:xfrm>
              <a:off x="2563050" y="550034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Elipse 83"/>
            <p:cNvSpPr/>
            <p:nvPr/>
          </p:nvSpPr>
          <p:spPr>
            <a:xfrm>
              <a:off x="1112371" y="3000298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Elipse 84"/>
            <p:cNvSpPr/>
            <p:nvPr/>
          </p:nvSpPr>
          <p:spPr>
            <a:xfrm>
              <a:off x="1512145" y="450459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Elipse 85"/>
            <p:cNvSpPr/>
            <p:nvPr/>
          </p:nvSpPr>
          <p:spPr>
            <a:xfrm>
              <a:off x="1988640" y="2909575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Elipse 86"/>
            <p:cNvSpPr/>
            <p:nvPr/>
          </p:nvSpPr>
          <p:spPr>
            <a:xfrm>
              <a:off x="1018202" y="1968546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8" name="Conector reto 87"/>
            <p:cNvCxnSpPr/>
            <p:nvPr/>
          </p:nvCxnSpPr>
          <p:spPr>
            <a:xfrm flipV="1">
              <a:off x="1204961" y="2513963"/>
              <a:ext cx="535849" cy="6266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 flipH="1" flipV="1">
              <a:off x="3105651" y="1263837"/>
              <a:ext cx="4728" cy="93680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 flipV="1">
              <a:off x="1201810" y="649849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/>
            <p:cNvCxnSpPr/>
            <p:nvPr/>
          </p:nvCxnSpPr>
          <p:spPr>
            <a:xfrm flipV="1">
              <a:off x="1201810" y="1586655"/>
              <a:ext cx="535849" cy="626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/>
            <p:cNvCxnSpPr/>
            <p:nvPr/>
          </p:nvCxnSpPr>
          <p:spPr>
            <a:xfrm>
              <a:off x="1201810" y="1276496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 flipH="1" flipV="1">
              <a:off x="1201810" y="1289156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/>
            <p:cNvCxnSpPr/>
            <p:nvPr/>
          </p:nvCxnSpPr>
          <p:spPr>
            <a:xfrm flipH="1" flipV="1">
              <a:off x="1732930" y="675167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to 94"/>
            <p:cNvCxnSpPr/>
            <p:nvPr/>
          </p:nvCxnSpPr>
          <p:spPr>
            <a:xfrm flipV="1">
              <a:off x="668323" y="2194312"/>
              <a:ext cx="535849" cy="626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to 95"/>
            <p:cNvCxnSpPr/>
            <p:nvPr/>
          </p:nvCxnSpPr>
          <p:spPr>
            <a:xfrm flipV="1">
              <a:off x="668323" y="3131118"/>
              <a:ext cx="535849" cy="6266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to 96"/>
            <p:cNvCxnSpPr/>
            <p:nvPr/>
          </p:nvCxnSpPr>
          <p:spPr>
            <a:xfrm>
              <a:off x="668323" y="3757766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>
            <a:xfrm>
              <a:off x="1204172" y="3131118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/>
            <p:nvPr/>
          </p:nvCxnSpPr>
          <p:spPr>
            <a:xfrm>
              <a:off x="668323" y="2820960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>
            <a:xfrm flipH="1" flipV="1">
              <a:off x="668323" y="2833619"/>
              <a:ext cx="9456" cy="908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/>
            <p:cNvCxnSpPr/>
            <p:nvPr/>
          </p:nvCxnSpPr>
          <p:spPr>
            <a:xfrm flipH="1" flipV="1">
              <a:off x="1620244" y="2820960"/>
              <a:ext cx="4728" cy="936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/>
            <p:nvPr/>
          </p:nvCxnSpPr>
          <p:spPr>
            <a:xfrm flipH="1" flipV="1">
              <a:off x="1199443" y="2219630"/>
              <a:ext cx="9456" cy="9083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/>
            <p:cNvCxnSpPr/>
            <p:nvPr/>
          </p:nvCxnSpPr>
          <p:spPr>
            <a:xfrm flipV="1">
              <a:off x="680144" y="1267001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/>
            <p:cNvCxnSpPr/>
            <p:nvPr/>
          </p:nvCxnSpPr>
          <p:spPr>
            <a:xfrm flipH="1" flipV="1">
              <a:off x="680144" y="1906308"/>
              <a:ext cx="9456" cy="908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/>
            <p:nvPr/>
          </p:nvCxnSpPr>
          <p:spPr>
            <a:xfrm flipH="1" flipV="1">
              <a:off x="1632064" y="1893648"/>
              <a:ext cx="4728" cy="936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/>
            <p:nvPr/>
          </p:nvCxnSpPr>
          <p:spPr>
            <a:xfrm flipH="1" flipV="1">
              <a:off x="1621034" y="2827289"/>
              <a:ext cx="9456" cy="908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>
            <a:xfrm>
              <a:off x="1623394" y="1885735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>
            <a:xfrm flipH="1" flipV="1">
              <a:off x="1623395" y="1898395"/>
              <a:ext cx="9456" cy="908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Elipse 108"/>
            <p:cNvSpPr/>
            <p:nvPr/>
          </p:nvSpPr>
          <p:spPr>
            <a:xfrm>
              <a:off x="437758" y="1618304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0" name="Elipse 109"/>
            <p:cNvSpPr/>
            <p:nvPr/>
          </p:nvSpPr>
          <p:spPr>
            <a:xfrm>
              <a:off x="1949235" y="1054952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1" name="Elipse 110"/>
            <p:cNvSpPr/>
            <p:nvPr/>
          </p:nvSpPr>
          <p:spPr>
            <a:xfrm>
              <a:off x="482599" y="3584754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2" name="Conector reto 111"/>
            <p:cNvCxnSpPr/>
            <p:nvPr/>
          </p:nvCxnSpPr>
          <p:spPr>
            <a:xfrm flipH="1" flipV="1">
              <a:off x="1732930" y="1611973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Elipse 112"/>
            <p:cNvSpPr/>
            <p:nvPr/>
          </p:nvSpPr>
          <p:spPr>
            <a:xfrm>
              <a:off x="521753" y="2726009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4" name="Elipse 113"/>
            <p:cNvSpPr/>
            <p:nvPr/>
          </p:nvSpPr>
          <p:spPr>
            <a:xfrm>
              <a:off x="1070208" y="1168886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5" name="Elipse 114"/>
            <p:cNvSpPr/>
            <p:nvPr/>
          </p:nvSpPr>
          <p:spPr>
            <a:xfrm>
              <a:off x="2377444" y="354629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6" name="Elipse 115"/>
            <p:cNvSpPr/>
            <p:nvPr/>
          </p:nvSpPr>
          <p:spPr>
            <a:xfrm>
              <a:off x="5378255" y="1470838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7" name="Conector reto 116"/>
            <p:cNvCxnSpPr/>
            <p:nvPr/>
          </p:nvCxnSpPr>
          <p:spPr>
            <a:xfrm>
              <a:off x="4566948" y="1573732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Elipse 117"/>
            <p:cNvSpPr/>
            <p:nvPr/>
          </p:nvSpPr>
          <p:spPr>
            <a:xfrm>
              <a:off x="4442952" y="53052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9" name="Elipse 118"/>
            <p:cNvSpPr/>
            <p:nvPr/>
          </p:nvSpPr>
          <p:spPr>
            <a:xfrm>
              <a:off x="5322823" y="410373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Elipse 119"/>
            <p:cNvSpPr/>
            <p:nvPr/>
          </p:nvSpPr>
          <p:spPr>
            <a:xfrm>
              <a:off x="5307847" y="2279239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1" name="Conector reto 120"/>
            <p:cNvCxnSpPr/>
            <p:nvPr/>
          </p:nvCxnSpPr>
          <p:spPr>
            <a:xfrm flipV="1">
              <a:off x="4033633" y="617675"/>
              <a:ext cx="535849" cy="6266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to 121"/>
            <p:cNvCxnSpPr/>
            <p:nvPr/>
          </p:nvCxnSpPr>
          <p:spPr>
            <a:xfrm flipV="1">
              <a:off x="4985553" y="617675"/>
              <a:ext cx="535849" cy="6266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to 122"/>
            <p:cNvCxnSpPr/>
            <p:nvPr/>
          </p:nvCxnSpPr>
          <p:spPr>
            <a:xfrm flipV="1">
              <a:off x="4033633" y="1554482"/>
              <a:ext cx="535849" cy="626648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to 123"/>
            <p:cNvCxnSpPr/>
            <p:nvPr/>
          </p:nvCxnSpPr>
          <p:spPr>
            <a:xfrm flipV="1">
              <a:off x="4985553" y="1554482"/>
              <a:ext cx="535849" cy="6266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/>
            <p:cNvCxnSpPr/>
            <p:nvPr/>
          </p:nvCxnSpPr>
          <p:spPr>
            <a:xfrm>
              <a:off x="4033633" y="2181129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to 125"/>
            <p:cNvCxnSpPr/>
            <p:nvPr/>
          </p:nvCxnSpPr>
          <p:spPr>
            <a:xfrm>
              <a:off x="4569482" y="1554482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to 126"/>
            <p:cNvCxnSpPr/>
            <p:nvPr/>
          </p:nvCxnSpPr>
          <p:spPr>
            <a:xfrm>
              <a:off x="4033633" y="1244323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to 127"/>
            <p:cNvCxnSpPr/>
            <p:nvPr/>
          </p:nvCxnSpPr>
          <p:spPr>
            <a:xfrm>
              <a:off x="4569482" y="617675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to 128"/>
            <p:cNvCxnSpPr/>
            <p:nvPr/>
          </p:nvCxnSpPr>
          <p:spPr>
            <a:xfrm flipH="1" flipV="1">
              <a:off x="4033633" y="1256982"/>
              <a:ext cx="9456" cy="908323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to 129"/>
            <p:cNvCxnSpPr/>
            <p:nvPr/>
          </p:nvCxnSpPr>
          <p:spPr>
            <a:xfrm flipH="1" flipV="1">
              <a:off x="4985553" y="1244323"/>
              <a:ext cx="4728" cy="9368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to 130"/>
            <p:cNvCxnSpPr/>
            <p:nvPr/>
          </p:nvCxnSpPr>
          <p:spPr>
            <a:xfrm flipV="1">
              <a:off x="5521402" y="617675"/>
              <a:ext cx="1" cy="9368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to 131"/>
            <p:cNvCxnSpPr/>
            <p:nvPr/>
          </p:nvCxnSpPr>
          <p:spPr>
            <a:xfrm>
              <a:off x="3081712" y="2193789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 reto 132"/>
            <p:cNvCxnSpPr/>
            <p:nvPr/>
          </p:nvCxnSpPr>
          <p:spPr>
            <a:xfrm flipV="1">
              <a:off x="3500146" y="2174798"/>
              <a:ext cx="535849" cy="626648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to 133"/>
            <p:cNvCxnSpPr/>
            <p:nvPr/>
          </p:nvCxnSpPr>
          <p:spPr>
            <a:xfrm>
              <a:off x="2548225" y="1867805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to 134"/>
            <p:cNvCxnSpPr/>
            <p:nvPr/>
          </p:nvCxnSpPr>
          <p:spPr>
            <a:xfrm flipH="1" flipV="1">
              <a:off x="3511966" y="1874134"/>
              <a:ext cx="4728" cy="936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reto 135"/>
            <p:cNvCxnSpPr/>
            <p:nvPr/>
          </p:nvCxnSpPr>
          <p:spPr>
            <a:xfrm flipV="1">
              <a:off x="4452856" y="2168468"/>
              <a:ext cx="535849" cy="6266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reto 136"/>
            <p:cNvCxnSpPr/>
            <p:nvPr/>
          </p:nvCxnSpPr>
          <p:spPr>
            <a:xfrm flipV="1">
              <a:off x="4452856" y="3105275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to 137"/>
            <p:cNvCxnSpPr/>
            <p:nvPr/>
          </p:nvCxnSpPr>
          <p:spPr>
            <a:xfrm>
              <a:off x="3500935" y="3731922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to 138"/>
            <p:cNvCxnSpPr/>
            <p:nvPr/>
          </p:nvCxnSpPr>
          <p:spPr>
            <a:xfrm>
              <a:off x="4036784" y="3105275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to 139"/>
            <p:cNvCxnSpPr/>
            <p:nvPr/>
          </p:nvCxnSpPr>
          <p:spPr>
            <a:xfrm flipV="1">
              <a:off x="4988705" y="2168468"/>
              <a:ext cx="1" cy="9368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to 140"/>
            <p:cNvCxnSpPr/>
            <p:nvPr/>
          </p:nvCxnSpPr>
          <p:spPr>
            <a:xfrm flipV="1">
              <a:off x="4455217" y="1239574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to 141"/>
            <p:cNvCxnSpPr/>
            <p:nvPr/>
          </p:nvCxnSpPr>
          <p:spPr>
            <a:xfrm flipV="1">
              <a:off x="4455217" y="2176380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ector reto 142"/>
            <p:cNvCxnSpPr/>
            <p:nvPr/>
          </p:nvCxnSpPr>
          <p:spPr>
            <a:xfrm flipH="1" flipV="1">
              <a:off x="3503297" y="1878881"/>
              <a:ext cx="9456" cy="908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ector reto 143"/>
            <p:cNvCxnSpPr/>
            <p:nvPr/>
          </p:nvCxnSpPr>
          <p:spPr>
            <a:xfrm flipH="1" flipV="1">
              <a:off x="4522569" y="1874566"/>
              <a:ext cx="4728" cy="936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reto 144"/>
            <p:cNvCxnSpPr/>
            <p:nvPr/>
          </p:nvCxnSpPr>
          <p:spPr>
            <a:xfrm flipV="1">
              <a:off x="4991066" y="1239573"/>
              <a:ext cx="1" cy="9368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ector reto 145"/>
            <p:cNvCxnSpPr/>
            <p:nvPr/>
          </p:nvCxnSpPr>
          <p:spPr>
            <a:xfrm flipV="1">
              <a:off x="4976881" y="1563975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to 146"/>
            <p:cNvCxnSpPr/>
            <p:nvPr/>
          </p:nvCxnSpPr>
          <p:spPr>
            <a:xfrm flipV="1">
              <a:off x="4976881" y="2500782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to 147"/>
            <p:cNvCxnSpPr/>
            <p:nvPr/>
          </p:nvCxnSpPr>
          <p:spPr>
            <a:xfrm>
              <a:off x="4560809" y="2500782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ector reto 148"/>
            <p:cNvCxnSpPr/>
            <p:nvPr/>
          </p:nvCxnSpPr>
          <p:spPr>
            <a:xfrm>
              <a:off x="4560809" y="1563975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to 149"/>
            <p:cNvCxnSpPr/>
            <p:nvPr/>
          </p:nvCxnSpPr>
          <p:spPr>
            <a:xfrm flipH="1" flipV="1">
              <a:off x="4976881" y="2190623"/>
              <a:ext cx="4728" cy="9368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reto 150"/>
            <p:cNvCxnSpPr/>
            <p:nvPr/>
          </p:nvCxnSpPr>
          <p:spPr>
            <a:xfrm flipV="1">
              <a:off x="5512730" y="1563975"/>
              <a:ext cx="1" cy="9368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Elipse 151"/>
            <p:cNvSpPr/>
            <p:nvPr/>
          </p:nvSpPr>
          <p:spPr>
            <a:xfrm>
              <a:off x="3829137" y="103543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3" name="Elipse 152"/>
            <p:cNvSpPr/>
            <p:nvPr/>
          </p:nvSpPr>
          <p:spPr>
            <a:xfrm>
              <a:off x="2362501" y="3565240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4" name="Elipse 153"/>
            <p:cNvSpPr/>
            <p:nvPr/>
          </p:nvSpPr>
          <p:spPr>
            <a:xfrm>
              <a:off x="4887048" y="1162038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5" name="Elipse 154"/>
            <p:cNvSpPr/>
            <p:nvPr/>
          </p:nvSpPr>
          <p:spPr>
            <a:xfrm>
              <a:off x="4887048" y="2986591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6" name="Elipse 155"/>
            <p:cNvSpPr/>
            <p:nvPr/>
          </p:nvSpPr>
          <p:spPr>
            <a:xfrm>
              <a:off x="3392971" y="3649633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7" name="Elipse 156"/>
            <p:cNvSpPr/>
            <p:nvPr/>
          </p:nvSpPr>
          <p:spPr>
            <a:xfrm>
              <a:off x="3905967" y="2075103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8" name="Elipse 157"/>
            <p:cNvSpPr/>
            <p:nvPr/>
          </p:nvSpPr>
          <p:spPr>
            <a:xfrm>
              <a:off x="4449091" y="54027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9" name="Elipse 158"/>
            <p:cNvSpPr/>
            <p:nvPr/>
          </p:nvSpPr>
          <p:spPr>
            <a:xfrm>
              <a:off x="5328962" y="420130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0" name="Elipse 159"/>
            <p:cNvSpPr/>
            <p:nvPr/>
          </p:nvSpPr>
          <p:spPr>
            <a:xfrm>
              <a:off x="5313986" y="2288996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1" name="Conector reto 160"/>
            <p:cNvCxnSpPr/>
            <p:nvPr/>
          </p:nvCxnSpPr>
          <p:spPr>
            <a:xfrm flipV="1">
              <a:off x="4991692" y="1564239"/>
              <a:ext cx="535849" cy="6266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ector reto 161"/>
            <p:cNvCxnSpPr/>
            <p:nvPr/>
          </p:nvCxnSpPr>
          <p:spPr>
            <a:xfrm flipH="1" flipV="1">
              <a:off x="4991692" y="1254080"/>
              <a:ext cx="4728" cy="9368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to 162"/>
            <p:cNvCxnSpPr/>
            <p:nvPr/>
          </p:nvCxnSpPr>
          <p:spPr>
            <a:xfrm flipV="1">
              <a:off x="5527541" y="627432"/>
              <a:ext cx="1" cy="9368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to 163"/>
            <p:cNvCxnSpPr/>
            <p:nvPr/>
          </p:nvCxnSpPr>
          <p:spPr>
            <a:xfrm>
              <a:off x="3087851" y="2203546"/>
              <a:ext cx="95192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>
            <a:xfrm>
              <a:off x="2554364" y="1877562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to 165"/>
            <p:cNvCxnSpPr/>
            <p:nvPr/>
          </p:nvCxnSpPr>
          <p:spPr>
            <a:xfrm flipV="1">
              <a:off x="4539120" y="2178225"/>
              <a:ext cx="455724" cy="5522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to 166"/>
            <p:cNvCxnSpPr/>
            <p:nvPr/>
          </p:nvCxnSpPr>
          <p:spPr>
            <a:xfrm>
              <a:off x="3507074" y="3741679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to 167"/>
            <p:cNvCxnSpPr/>
            <p:nvPr/>
          </p:nvCxnSpPr>
          <p:spPr>
            <a:xfrm>
              <a:off x="4042923" y="3115032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to 168"/>
            <p:cNvCxnSpPr/>
            <p:nvPr/>
          </p:nvCxnSpPr>
          <p:spPr>
            <a:xfrm flipH="1" flipV="1">
              <a:off x="4534325" y="2813749"/>
              <a:ext cx="4728" cy="93680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to 169"/>
            <p:cNvCxnSpPr/>
            <p:nvPr/>
          </p:nvCxnSpPr>
          <p:spPr>
            <a:xfrm flipV="1">
              <a:off x="4994844" y="2178225"/>
              <a:ext cx="1" cy="9368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to 170"/>
            <p:cNvCxnSpPr/>
            <p:nvPr/>
          </p:nvCxnSpPr>
          <p:spPr>
            <a:xfrm flipV="1">
              <a:off x="4461356" y="1249331"/>
              <a:ext cx="535849" cy="6266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to 171"/>
            <p:cNvCxnSpPr/>
            <p:nvPr/>
          </p:nvCxnSpPr>
          <p:spPr>
            <a:xfrm flipV="1">
              <a:off x="4997205" y="1249330"/>
              <a:ext cx="1" cy="9368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to 172"/>
            <p:cNvCxnSpPr/>
            <p:nvPr/>
          </p:nvCxnSpPr>
          <p:spPr>
            <a:xfrm flipV="1">
              <a:off x="4983020" y="1573732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>
            <a:xfrm flipV="1">
              <a:off x="4983020" y="2510539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/>
            <p:cNvCxnSpPr/>
            <p:nvPr/>
          </p:nvCxnSpPr>
          <p:spPr>
            <a:xfrm flipH="1" flipV="1">
              <a:off x="4983020" y="2200380"/>
              <a:ext cx="4728" cy="9368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to 175"/>
            <p:cNvCxnSpPr/>
            <p:nvPr/>
          </p:nvCxnSpPr>
          <p:spPr>
            <a:xfrm flipV="1">
              <a:off x="5518869" y="1573732"/>
              <a:ext cx="1" cy="9368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Elipse 176"/>
            <p:cNvSpPr/>
            <p:nvPr/>
          </p:nvSpPr>
          <p:spPr>
            <a:xfrm>
              <a:off x="4893187" y="1171795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8" name="Elipse 177"/>
            <p:cNvSpPr/>
            <p:nvPr/>
          </p:nvSpPr>
          <p:spPr>
            <a:xfrm>
              <a:off x="3912106" y="208486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9" name="Conector reto 178"/>
            <p:cNvCxnSpPr/>
            <p:nvPr/>
          </p:nvCxnSpPr>
          <p:spPr>
            <a:xfrm>
              <a:off x="4562475" y="2495550"/>
              <a:ext cx="956394" cy="1498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Elipse 179"/>
            <p:cNvSpPr/>
            <p:nvPr/>
          </p:nvSpPr>
          <p:spPr>
            <a:xfrm>
              <a:off x="3835276" y="1045195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1" name="Elipse 180"/>
            <p:cNvSpPr/>
            <p:nvPr/>
          </p:nvSpPr>
          <p:spPr>
            <a:xfrm>
              <a:off x="3399109" y="365939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2" name="Conector reto 181"/>
            <p:cNvCxnSpPr>
              <a:stCxn id="79" idx="0"/>
            </p:cNvCxnSpPr>
            <p:nvPr/>
          </p:nvCxnSpPr>
          <p:spPr>
            <a:xfrm flipV="1">
              <a:off x="1626707" y="2019300"/>
              <a:ext cx="2068" cy="164009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ector reto 182"/>
            <p:cNvCxnSpPr/>
            <p:nvPr/>
          </p:nvCxnSpPr>
          <p:spPr>
            <a:xfrm flipH="1" flipV="1">
              <a:off x="1710724" y="1869786"/>
              <a:ext cx="1782688" cy="11979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ector reto 183"/>
            <p:cNvCxnSpPr>
              <a:stCxn id="180" idx="7"/>
            </p:cNvCxnSpPr>
            <p:nvPr/>
          </p:nvCxnSpPr>
          <p:spPr>
            <a:xfrm flipV="1">
              <a:off x="4174272" y="695897"/>
              <a:ext cx="312530" cy="408624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ector reto 184"/>
            <p:cNvCxnSpPr/>
            <p:nvPr/>
          </p:nvCxnSpPr>
          <p:spPr>
            <a:xfrm flipV="1">
              <a:off x="3507633" y="1371600"/>
              <a:ext cx="426192" cy="514759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Elipse 185"/>
            <p:cNvSpPr/>
            <p:nvPr/>
          </p:nvSpPr>
          <p:spPr>
            <a:xfrm>
              <a:off x="1440580" y="2622626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7" name="Conector reto 186"/>
            <p:cNvCxnSpPr/>
            <p:nvPr/>
          </p:nvCxnSpPr>
          <p:spPr>
            <a:xfrm flipV="1">
              <a:off x="3505200" y="1909557"/>
              <a:ext cx="13855" cy="1748043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Elipse 187"/>
            <p:cNvSpPr/>
            <p:nvPr/>
          </p:nvSpPr>
          <p:spPr>
            <a:xfrm>
              <a:off x="3404467" y="181144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9" name="Conector reto 188"/>
            <p:cNvCxnSpPr/>
            <p:nvPr/>
          </p:nvCxnSpPr>
          <p:spPr>
            <a:xfrm flipV="1">
              <a:off x="1657350" y="2495550"/>
              <a:ext cx="1000125" cy="1200151"/>
            </a:xfrm>
            <a:prstGeom prst="line">
              <a:avLst/>
            </a:prstGeom>
            <a:ln w="349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Elipse 189"/>
            <p:cNvSpPr/>
            <p:nvPr/>
          </p:nvSpPr>
          <p:spPr>
            <a:xfrm>
              <a:off x="4281690" y="171773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1" name="Elipse 190"/>
            <p:cNvSpPr/>
            <p:nvPr/>
          </p:nvSpPr>
          <p:spPr>
            <a:xfrm>
              <a:off x="4320334" y="349339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2" name="Elipse 191"/>
            <p:cNvSpPr/>
            <p:nvPr/>
          </p:nvSpPr>
          <p:spPr>
            <a:xfrm>
              <a:off x="4290732" y="254937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3" name="Conector reto 192"/>
            <p:cNvCxnSpPr/>
            <p:nvPr/>
          </p:nvCxnSpPr>
          <p:spPr>
            <a:xfrm flipV="1">
              <a:off x="2143125" y="2198761"/>
              <a:ext cx="946998" cy="15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Elipse 193"/>
            <p:cNvSpPr/>
            <p:nvPr/>
          </p:nvSpPr>
          <p:spPr>
            <a:xfrm>
              <a:off x="2921394" y="198356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5" name="Elipse 194"/>
            <p:cNvSpPr/>
            <p:nvPr/>
          </p:nvSpPr>
          <p:spPr>
            <a:xfrm>
              <a:off x="1530012" y="1802911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6" name="Elipse 195"/>
            <p:cNvSpPr/>
            <p:nvPr/>
          </p:nvSpPr>
          <p:spPr>
            <a:xfrm>
              <a:off x="1513068" y="366914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7" name="Elipse 196"/>
            <p:cNvSpPr/>
            <p:nvPr/>
          </p:nvSpPr>
          <p:spPr>
            <a:xfrm>
              <a:off x="2368640" y="357499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8" name="Conector reto 197"/>
            <p:cNvCxnSpPr/>
            <p:nvPr/>
          </p:nvCxnSpPr>
          <p:spPr>
            <a:xfrm flipV="1">
              <a:off x="2660680" y="610250"/>
              <a:ext cx="901538" cy="1134256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ector reto 198"/>
            <p:cNvCxnSpPr/>
            <p:nvPr/>
          </p:nvCxnSpPr>
          <p:spPr>
            <a:xfrm>
              <a:off x="2323155" y="1200480"/>
              <a:ext cx="1600200" cy="190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Elipse 199"/>
            <p:cNvSpPr/>
            <p:nvPr/>
          </p:nvSpPr>
          <p:spPr>
            <a:xfrm>
              <a:off x="2972432" y="112417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1" name="Elipse 200"/>
            <p:cNvSpPr/>
            <p:nvPr/>
          </p:nvSpPr>
          <p:spPr>
            <a:xfrm>
              <a:off x="2443254" y="1602394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02" name="Conector reto 201"/>
            <p:cNvCxnSpPr/>
            <p:nvPr/>
          </p:nvCxnSpPr>
          <p:spPr>
            <a:xfrm flipH="1">
              <a:off x="2629849" y="1983567"/>
              <a:ext cx="7523" cy="168777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ector reto 202"/>
            <p:cNvCxnSpPr/>
            <p:nvPr/>
          </p:nvCxnSpPr>
          <p:spPr>
            <a:xfrm>
              <a:off x="1614105" y="2787204"/>
              <a:ext cx="1902021" cy="1402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ector reto 203"/>
            <p:cNvCxnSpPr/>
            <p:nvPr/>
          </p:nvCxnSpPr>
          <p:spPr>
            <a:xfrm flipV="1">
              <a:off x="2603662" y="2512240"/>
              <a:ext cx="1013028" cy="1212816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ector reto 204"/>
            <p:cNvCxnSpPr/>
            <p:nvPr/>
          </p:nvCxnSpPr>
          <p:spPr>
            <a:xfrm>
              <a:off x="2343150" y="3095625"/>
              <a:ext cx="1600200" cy="190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ector reto 205"/>
            <p:cNvCxnSpPr/>
            <p:nvPr/>
          </p:nvCxnSpPr>
          <p:spPr>
            <a:xfrm flipV="1">
              <a:off x="2566815" y="2178225"/>
              <a:ext cx="535849" cy="626648"/>
            </a:xfrm>
            <a:prstGeom prst="line">
              <a:avLst/>
            </a:prstGeom>
            <a:ln w="412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Elipse 206"/>
            <p:cNvSpPr/>
            <p:nvPr/>
          </p:nvSpPr>
          <p:spPr>
            <a:xfrm>
              <a:off x="2511001" y="2701213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8" name="Elipse 207"/>
            <p:cNvSpPr/>
            <p:nvPr/>
          </p:nvSpPr>
          <p:spPr>
            <a:xfrm>
              <a:off x="3291385" y="2641099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9" name="Elipse 208"/>
            <p:cNvSpPr/>
            <p:nvPr/>
          </p:nvSpPr>
          <p:spPr>
            <a:xfrm>
              <a:off x="4818671" y="1986231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0" name="Paralelogramo 209"/>
          <p:cNvSpPr/>
          <p:nvPr/>
        </p:nvSpPr>
        <p:spPr>
          <a:xfrm flipH="1" flipV="1">
            <a:off x="1717413" y="664036"/>
            <a:ext cx="2816912" cy="1164787"/>
          </a:xfrm>
          <a:prstGeom prst="parallelogram">
            <a:avLst>
              <a:gd name="adj" fmla="val 82269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1" name="Paralelogramo 210"/>
          <p:cNvSpPr/>
          <p:nvPr/>
        </p:nvSpPr>
        <p:spPr>
          <a:xfrm flipH="1" flipV="1">
            <a:off x="1703192" y="1622324"/>
            <a:ext cx="2830906" cy="1215885"/>
          </a:xfrm>
          <a:prstGeom prst="parallelogram">
            <a:avLst>
              <a:gd name="adj" fmla="val 82269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2" name="Paralelogramo 211"/>
          <p:cNvSpPr/>
          <p:nvPr/>
        </p:nvSpPr>
        <p:spPr>
          <a:xfrm flipH="1" flipV="1">
            <a:off x="1627225" y="2494995"/>
            <a:ext cx="2816912" cy="1246684"/>
          </a:xfrm>
          <a:prstGeom prst="parallelogram">
            <a:avLst>
              <a:gd name="adj" fmla="val 82269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3" name="Retângulo 212"/>
              <p:cNvSpPr/>
              <p:nvPr/>
            </p:nvSpPr>
            <p:spPr>
              <a:xfrm>
                <a:off x="5861639" y="1082711"/>
                <a:ext cx="6096000" cy="59700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371600" lvl="2" indent="-457200">
                  <a:buFont typeface="Wingdings" panose="05000000000000000000" pitchFamily="2" charset="2"/>
                  <a:buChar char="§"/>
                </a:pPr>
                <a:r>
                  <a:rPr lang="pt-B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uma distância r de um cátion existem 6 íons de carga oposta (atrativo)</a:t>
                </a:r>
                <a:endPara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§"/>
                </a:pPr>
                <a:endPara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buFont typeface="Wingdings" panose="05000000000000000000" pitchFamily="2" charset="2"/>
                  <a:buChar char="§"/>
                </a:pP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uma distância maior existem 12 íons de mesma carga do íon central (repulsivo)</a:t>
                </a:r>
              </a:p>
              <a:p>
                <a:pPr marL="1828800" lvl="3" indent="-457200">
                  <a:buFont typeface="Wingdings" panose="05000000000000000000" pitchFamily="2" charset="2"/>
                  <a:buChar char="§"/>
                </a:pP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2000" dirty="0"/>
                  <a:t> r</a:t>
                </a:r>
                <a:endPara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buFont typeface="Wingdings" panose="05000000000000000000" pitchFamily="2" charset="2"/>
                  <a:buChar char="§"/>
                </a:pP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uma distância maior ainda existem 8 íons de carga oposta ao íon central (atrativo) </a:t>
                </a:r>
                <a:endParaRPr lang="pt-B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28800" lvl="3" indent="-457200">
                  <a:buFont typeface="Wingdings" panose="05000000000000000000" pitchFamily="2" charset="2"/>
                  <a:buChar char="§"/>
                </a:pP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 2r</a:t>
                </a:r>
              </a:p>
              <a:p>
                <a:pPr marL="1371600" lvl="2" indent="-457200">
                  <a:buFont typeface="Wingdings" panose="05000000000000000000" pitchFamily="2" charset="2"/>
                  <a:buChar char="§"/>
                </a:pPr>
                <a:endPara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buFont typeface="Wingdings" panose="05000000000000000000" pitchFamily="2" charset="2"/>
                  <a:buChar char="§"/>
                </a:pP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Estes íons e ânions mais distantes estão suficientes próximos, portanto suas forças atrativas e repulsivas influenciam 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força da ligação iônica e propriedades do sólido iônico. ESTENDEM-SE POR TODO SÓLIDO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371600" lvl="2" indent="-457200">
                  <a:buFont typeface="Wingdings" panose="05000000000000000000" pitchFamily="2" charset="2"/>
                  <a:buChar char="§"/>
                </a:pP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Dependem do arranjo iônico. </a:t>
                </a:r>
              </a:p>
              <a:p>
                <a:pPr marL="1371600" lvl="2" indent="-457200">
                  <a:buFont typeface="Wingdings" panose="05000000000000000000" pitchFamily="2" charset="2"/>
                  <a:buChar char="§"/>
                </a:pPr>
                <a:endPara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buFont typeface="Wingdings" panose="05000000000000000000" pitchFamily="2" charset="2"/>
                  <a:buChar char="§"/>
                </a:pPr>
                <a:endParaRPr lang="pt-BR" sz="2000" dirty="0"/>
              </a:p>
            </p:txBody>
          </p:sp>
        </mc:Choice>
        <mc:Fallback>
          <p:sp>
            <p:nvSpPr>
              <p:cNvPr id="213" name="Retângulo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639" y="1082711"/>
                <a:ext cx="6096000" cy="5970096"/>
              </a:xfrm>
              <a:prstGeom prst="rect">
                <a:avLst/>
              </a:prstGeom>
              <a:blipFill rotWithShape="0">
                <a:blip r:embed="rId2"/>
                <a:stretch>
                  <a:fillRect t="-613" r="-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7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1" grpId="0" animBg="1"/>
      <p:bldP spid="2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357" y="2968701"/>
            <a:ext cx="8134743" cy="3629842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27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21277" y="512959"/>
            <a:ext cx="80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Cálculos da energia de rede: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619125" y="1547597"/>
                <a:ext cx="4340099" cy="1085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V = H</a:t>
                </a:r>
                <a:r>
                  <a:rPr lang="pt-BR" sz="4400" baseline="-250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L</a:t>
                </a:r>
                <a:r>
                  <a:rPr lang="pt-BR" sz="4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= </a:t>
                </a:r>
                <a:r>
                  <a:rPr lang="pt-BR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−</a:t>
                </a:r>
                <a:r>
                  <a:rPr lang="pt-BR" sz="4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pt-BR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4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pt-BR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4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pt-B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pt-BR" sz="4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pt-B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4</m:t>
                        </m:r>
                        <m:r>
                          <m:rPr>
                            <m:sty m:val="p"/>
                          </m:rPr>
                          <a:rPr lang="el-G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ε</m:t>
                        </m:r>
                        <m:r>
                          <a:rPr lang="pt-BR" sz="44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  <m:r>
                          <a:rPr lang="pt-B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pt-BR" sz="44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den>
                    </m:f>
                  </m:oMath>
                </a14:m>
                <a:endParaRPr lang="pt-BR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" y="1547597"/>
                <a:ext cx="4340099" cy="1085746"/>
              </a:xfrm>
              <a:prstGeom prst="rect">
                <a:avLst/>
              </a:prstGeom>
              <a:blipFill rotWithShape="0">
                <a:blip r:embed="rId3"/>
                <a:stretch>
                  <a:fillRect l="-5758" t="-8427" b="-129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454240" y="2961458"/>
            <a:ext cx="36804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Z = carga do cátion ou ânion</a:t>
            </a:r>
          </a:p>
          <a:p>
            <a:endParaRPr lang="pt-BR" sz="2400" dirty="0"/>
          </a:p>
          <a:p>
            <a:r>
              <a:rPr lang="pt-BR" sz="2400" dirty="0" smtClean="0"/>
              <a:t>e = carga do elétron</a:t>
            </a:r>
          </a:p>
          <a:p>
            <a:endParaRPr lang="pt-BR" sz="2400" dirty="0"/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pt-B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permitividade do vácuo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distância cátion - ânion</a:t>
            </a:r>
            <a:endParaRPr lang="pt-BR" sz="2400" dirty="0"/>
          </a:p>
        </p:txBody>
      </p:sp>
      <p:sp>
        <p:nvSpPr>
          <p:cNvPr id="6" name="Elipse 5"/>
          <p:cNvSpPr/>
          <p:nvPr/>
        </p:nvSpPr>
        <p:spPr>
          <a:xfrm>
            <a:off x="5381625" y="1771829"/>
            <a:ext cx="714375" cy="6475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6757987" y="1790241"/>
            <a:ext cx="714375" cy="6475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8021965" y="1747698"/>
            <a:ext cx="714375" cy="6475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9398327" y="1711500"/>
            <a:ext cx="714375" cy="6475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096000" y="1747698"/>
            <a:ext cx="714375" cy="6475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446168" y="1747698"/>
            <a:ext cx="714375" cy="6475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710146" y="1759764"/>
            <a:ext cx="714375" cy="6475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0120147" y="1728329"/>
            <a:ext cx="714375" cy="6475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350150" y="3743172"/>
            <a:ext cx="634340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 soma da série entre parênteses é </a:t>
            </a:r>
            <a:r>
              <a:rPr lang="pt-BR" dirty="0" err="1" smtClean="0">
                <a:solidFill>
                  <a:schemeClr val="bg1"/>
                </a:solidFill>
              </a:rPr>
              <a:t>ln</a:t>
            </a:r>
            <a:r>
              <a:rPr lang="pt-BR" dirty="0" smtClean="0">
                <a:solidFill>
                  <a:schemeClr val="bg1"/>
                </a:solidFill>
              </a:rPr>
              <a:t> 2, então para este arranjo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367300" y="4772762"/>
            <a:ext cx="774817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 contribuição molar de todos os íons é a </a:t>
            </a:r>
            <a:r>
              <a:rPr lang="pt-BR" dirty="0" err="1" smtClean="0">
                <a:solidFill>
                  <a:schemeClr val="bg1"/>
                </a:solidFill>
              </a:rPr>
              <a:t>en</a:t>
            </a:r>
            <a:r>
              <a:rPr lang="pt-BR" dirty="0" smtClean="0">
                <a:solidFill>
                  <a:schemeClr val="bg1"/>
                </a:solidFill>
              </a:rPr>
              <a:t>. Potencial x N</a:t>
            </a:r>
            <a:r>
              <a:rPr lang="pt-BR" baseline="30000" dirty="0" smtClean="0">
                <a:solidFill>
                  <a:schemeClr val="bg1"/>
                </a:solidFill>
              </a:rPr>
              <a:t>o</a:t>
            </a:r>
            <a:r>
              <a:rPr lang="pt-BR" dirty="0" smtClean="0">
                <a:solidFill>
                  <a:schemeClr val="bg1"/>
                </a:solidFill>
              </a:rPr>
              <a:t> de Avogadro (N</a:t>
            </a:r>
            <a:r>
              <a:rPr lang="pt-BR" baseline="-25000" dirty="0" smtClean="0">
                <a:solidFill>
                  <a:schemeClr val="bg1"/>
                </a:solidFill>
              </a:rPr>
              <a:t>A</a:t>
            </a:r>
            <a:r>
              <a:rPr lang="pt-BR" dirty="0" smtClean="0">
                <a:solidFill>
                  <a:schemeClr val="bg1"/>
                </a:solidFill>
              </a:rPr>
              <a:t>) dividido por 2 (p/ evitar que cada íon contribua duas vezes)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69276" y="5774364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= constante de </a:t>
            </a:r>
            <a:r>
              <a:rPr lang="pt-BR" dirty="0" err="1" smtClean="0"/>
              <a:t>Madelung</a:t>
            </a:r>
            <a:r>
              <a:rPr lang="pt-BR" dirty="0" smtClean="0"/>
              <a:t>, </a:t>
            </a:r>
            <a:r>
              <a:rPr lang="pt-BR" dirty="0" err="1" smtClean="0"/>
              <a:t>ln</a:t>
            </a:r>
            <a:r>
              <a:rPr lang="pt-BR" dirty="0" smtClean="0"/>
              <a:t> 2 .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21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28</a:t>
            </a:fld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478618" y="2494995"/>
            <a:ext cx="5294502" cy="3579486"/>
            <a:chOff x="431619" y="410373"/>
            <a:chExt cx="5294502" cy="3579486"/>
          </a:xfrm>
        </p:grpSpPr>
        <p:sp>
          <p:nvSpPr>
            <p:cNvPr id="4" name="Elipse 3"/>
            <p:cNvSpPr/>
            <p:nvPr/>
          </p:nvSpPr>
          <p:spPr>
            <a:xfrm>
              <a:off x="3427945" y="2298753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2992273" y="2980784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/>
            <p:cNvSpPr/>
            <p:nvPr/>
          </p:nvSpPr>
          <p:spPr>
            <a:xfrm>
              <a:off x="2998412" y="2990541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/>
            <p:cNvSpPr/>
            <p:nvPr/>
          </p:nvSpPr>
          <p:spPr>
            <a:xfrm>
              <a:off x="3874681" y="289981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/>
            <p:cNvSpPr/>
            <p:nvPr/>
          </p:nvSpPr>
          <p:spPr>
            <a:xfrm>
              <a:off x="3868542" y="2890061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" name="Conector reto 8"/>
            <p:cNvCxnSpPr/>
            <p:nvPr/>
          </p:nvCxnSpPr>
          <p:spPr>
            <a:xfrm flipV="1">
              <a:off x="4035995" y="2174797"/>
              <a:ext cx="1" cy="936807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ipse 9"/>
            <p:cNvSpPr/>
            <p:nvPr/>
          </p:nvSpPr>
          <p:spPr>
            <a:xfrm>
              <a:off x="2505026" y="142893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/>
            <p:cNvSpPr/>
            <p:nvPr/>
          </p:nvSpPr>
          <p:spPr>
            <a:xfrm>
              <a:off x="4351482" y="1425513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/>
            <p:cNvSpPr/>
            <p:nvPr/>
          </p:nvSpPr>
          <p:spPr>
            <a:xfrm>
              <a:off x="2543960" y="2387109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4421625" y="2400436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1195671" y="2203546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ipse 14"/>
            <p:cNvSpPr/>
            <p:nvPr/>
          </p:nvSpPr>
          <p:spPr>
            <a:xfrm>
              <a:off x="2019926" y="208486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/>
            <p:cNvSpPr/>
            <p:nvPr/>
          </p:nvSpPr>
          <p:spPr>
            <a:xfrm>
              <a:off x="2026065" y="209461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" name="Conector reto 16"/>
            <p:cNvCxnSpPr/>
            <p:nvPr/>
          </p:nvCxnSpPr>
          <p:spPr>
            <a:xfrm flipV="1">
              <a:off x="1614105" y="2184555"/>
              <a:ext cx="535849" cy="626648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ipse 17"/>
            <p:cNvSpPr/>
            <p:nvPr/>
          </p:nvSpPr>
          <p:spPr>
            <a:xfrm>
              <a:off x="3515401" y="1470612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" name="Conector reto 18"/>
            <p:cNvCxnSpPr/>
            <p:nvPr/>
          </p:nvCxnSpPr>
          <p:spPr>
            <a:xfrm flipV="1">
              <a:off x="2765799" y="1562100"/>
              <a:ext cx="1758576" cy="463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>
              <a:off x="2800350" y="624565"/>
              <a:ext cx="1719752" cy="4085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>
              <a:off x="1737659" y="649849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V="1">
              <a:off x="4552950" y="647703"/>
              <a:ext cx="0" cy="1876422"/>
            </a:xfrm>
            <a:prstGeom prst="line">
              <a:avLst/>
            </a:prstGeom>
            <a:ln w="41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3616690" y="664733"/>
              <a:ext cx="15837" cy="184750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e 23"/>
            <p:cNvSpPr/>
            <p:nvPr/>
          </p:nvSpPr>
          <p:spPr>
            <a:xfrm>
              <a:off x="1550109" y="2286884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Conector reto 24"/>
            <p:cNvCxnSpPr/>
            <p:nvPr/>
          </p:nvCxnSpPr>
          <p:spPr>
            <a:xfrm flipH="1" flipV="1">
              <a:off x="2695575" y="2505075"/>
              <a:ext cx="1855288" cy="7165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 flipV="1">
              <a:off x="1691850" y="3738510"/>
              <a:ext cx="1782688" cy="11979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V="1">
              <a:off x="2686050" y="741972"/>
              <a:ext cx="9252" cy="1734528"/>
            </a:xfrm>
            <a:prstGeom prst="line">
              <a:avLst/>
            </a:prstGeom>
            <a:ln w="41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3546653" y="1909557"/>
              <a:ext cx="951921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689600" y="1906252"/>
              <a:ext cx="951921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V="1">
              <a:off x="3534508" y="2514600"/>
              <a:ext cx="1018442" cy="1214289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ipse 30"/>
            <p:cNvSpPr/>
            <p:nvPr/>
          </p:nvSpPr>
          <p:spPr>
            <a:xfrm>
              <a:off x="3442921" y="42988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2" name="Conector reto 31"/>
            <p:cNvCxnSpPr/>
            <p:nvPr/>
          </p:nvCxnSpPr>
          <p:spPr>
            <a:xfrm flipV="1">
              <a:off x="1655309" y="628650"/>
              <a:ext cx="1011691" cy="1203349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ipse 32"/>
            <p:cNvSpPr/>
            <p:nvPr/>
          </p:nvSpPr>
          <p:spPr>
            <a:xfrm>
              <a:off x="2556911" y="54027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/>
            <p:cNvSpPr/>
            <p:nvPr/>
          </p:nvSpPr>
          <p:spPr>
            <a:xfrm>
              <a:off x="1106232" y="2990541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/>
            <p:cNvSpPr/>
            <p:nvPr/>
          </p:nvSpPr>
          <p:spPr>
            <a:xfrm>
              <a:off x="1506006" y="440702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/>
            <p:cNvSpPr/>
            <p:nvPr/>
          </p:nvSpPr>
          <p:spPr>
            <a:xfrm>
              <a:off x="3436782" y="420130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/>
            <p:cNvSpPr/>
            <p:nvPr/>
          </p:nvSpPr>
          <p:spPr>
            <a:xfrm>
              <a:off x="1982501" y="289981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/>
            <p:cNvSpPr/>
            <p:nvPr/>
          </p:nvSpPr>
          <p:spPr>
            <a:xfrm>
              <a:off x="1012063" y="1958789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/>
            <p:cNvSpPr/>
            <p:nvPr/>
          </p:nvSpPr>
          <p:spPr>
            <a:xfrm>
              <a:off x="1543970" y="227712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0" name="Conector reto 39"/>
            <p:cNvCxnSpPr/>
            <p:nvPr/>
          </p:nvCxnSpPr>
          <p:spPr>
            <a:xfrm>
              <a:off x="1722846" y="2510539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V="1">
              <a:off x="1198822" y="2504206"/>
              <a:ext cx="535849" cy="6266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V="1">
              <a:off x="2147592" y="1564239"/>
              <a:ext cx="535849" cy="626648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V="1">
              <a:off x="3099512" y="1564239"/>
              <a:ext cx="535849" cy="626648"/>
            </a:xfrm>
            <a:prstGeom prst="line">
              <a:avLst/>
            </a:prstGeom>
            <a:ln w="476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2147592" y="2190886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 flipV="1">
              <a:off x="2147592" y="1266739"/>
              <a:ext cx="9456" cy="908323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H="1" flipV="1">
              <a:off x="3099512" y="1254080"/>
              <a:ext cx="4728" cy="9368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V="1">
              <a:off x="1195671" y="640092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V="1">
              <a:off x="1195671" y="1576898"/>
              <a:ext cx="535849" cy="626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>
              <a:off x="1195671" y="1266739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>
              <a:off x="1731520" y="640092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flipH="1" flipV="1">
              <a:off x="1195671" y="1279399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H="1" flipV="1">
              <a:off x="1726791" y="665410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 flipV="1">
              <a:off x="662184" y="2184555"/>
              <a:ext cx="535849" cy="626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 flipV="1">
              <a:off x="662184" y="3121361"/>
              <a:ext cx="535849" cy="6266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662184" y="3748009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1198033" y="3121361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>
              <a:off x="662184" y="2811203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flipH="1" flipV="1">
              <a:off x="662184" y="2823862"/>
              <a:ext cx="9456" cy="908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 flipH="1" flipV="1">
              <a:off x="1614105" y="2811203"/>
              <a:ext cx="4728" cy="936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 flipV="1">
              <a:off x="2149954" y="2184554"/>
              <a:ext cx="1" cy="936807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flipH="1" flipV="1">
              <a:off x="1193304" y="2209873"/>
              <a:ext cx="9456" cy="9083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flipV="1">
              <a:off x="674005" y="1257244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 flipH="1" flipV="1">
              <a:off x="674005" y="1896551"/>
              <a:ext cx="9456" cy="908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flipH="1" flipV="1">
              <a:off x="1625925" y="1883891"/>
              <a:ext cx="4728" cy="936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 flipH="1" flipV="1">
              <a:off x="1614895" y="2817532"/>
              <a:ext cx="9456" cy="908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 flipV="1">
              <a:off x="3102664" y="2178225"/>
              <a:ext cx="1" cy="936807"/>
            </a:xfrm>
            <a:prstGeom prst="line">
              <a:avLst/>
            </a:prstGeom>
            <a:ln w="349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>
              <a:off x="1617255" y="1875978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flipH="1" flipV="1">
              <a:off x="1617256" y="1888638"/>
              <a:ext cx="9456" cy="908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 flipV="1">
              <a:off x="3105025" y="1249330"/>
              <a:ext cx="1" cy="9368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/>
            <p:cNvCxnSpPr/>
            <p:nvPr/>
          </p:nvCxnSpPr>
          <p:spPr>
            <a:xfrm flipV="1">
              <a:off x="2138919" y="2510539"/>
              <a:ext cx="535849" cy="6266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ipse 70"/>
            <p:cNvSpPr/>
            <p:nvPr/>
          </p:nvSpPr>
          <p:spPr>
            <a:xfrm>
              <a:off x="431619" y="160854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Elipse 71"/>
            <p:cNvSpPr/>
            <p:nvPr/>
          </p:nvSpPr>
          <p:spPr>
            <a:xfrm>
              <a:off x="1943096" y="1045195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Elipse 72"/>
            <p:cNvSpPr/>
            <p:nvPr/>
          </p:nvSpPr>
          <p:spPr>
            <a:xfrm>
              <a:off x="2402249" y="356549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Elipse 73"/>
            <p:cNvSpPr/>
            <p:nvPr/>
          </p:nvSpPr>
          <p:spPr>
            <a:xfrm>
              <a:off x="476460" y="357499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Elipse 74"/>
            <p:cNvSpPr/>
            <p:nvPr/>
          </p:nvSpPr>
          <p:spPr>
            <a:xfrm>
              <a:off x="1434441" y="2612869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Elipse 75"/>
            <p:cNvSpPr/>
            <p:nvPr/>
          </p:nvSpPr>
          <p:spPr>
            <a:xfrm>
              <a:off x="2922206" y="1994663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7" name="Conector reto 76"/>
            <p:cNvCxnSpPr/>
            <p:nvPr/>
          </p:nvCxnSpPr>
          <p:spPr>
            <a:xfrm flipH="1" flipV="1">
              <a:off x="1726791" y="1602216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Elipse 77"/>
            <p:cNvSpPr/>
            <p:nvPr/>
          </p:nvSpPr>
          <p:spPr>
            <a:xfrm>
              <a:off x="3001007" y="2996348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Elipse 78"/>
            <p:cNvSpPr/>
            <p:nvPr/>
          </p:nvSpPr>
          <p:spPr>
            <a:xfrm>
              <a:off x="1506929" y="365939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Elipse 79"/>
            <p:cNvSpPr/>
            <p:nvPr/>
          </p:nvSpPr>
          <p:spPr>
            <a:xfrm>
              <a:off x="515614" y="2716252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Elipse 80"/>
            <p:cNvSpPr/>
            <p:nvPr/>
          </p:nvSpPr>
          <p:spPr>
            <a:xfrm>
              <a:off x="1523873" y="1793154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Elipse 81"/>
            <p:cNvSpPr/>
            <p:nvPr/>
          </p:nvSpPr>
          <p:spPr>
            <a:xfrm>
              <a:off x="1064069" y="1159129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Elipse 82"/>
            <p:cNvSpPr/>
            <p:nvPr/>
          </p:nvSpPr>
          <p:spPr>
            <a:xfrm>
              <a:off x="2563050" y="550034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Elipse 83"/>
            <p:cNvSpPr/>
            <p:nvPr/>
          </p:nvSpPr>
          <p:spPr>
            <a:xfrm>
              <a:off x="1112371" y="3000298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Elipse 84"/>
            <p:cNvSpPr/>
            <p:nvPr/>
          </p:nvSpPr>
          <p:spPr>
            <a:xfrm>
              <a:off x="1512145" y="450459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Elipse 85"/>
            <p:cNvSpPr/>
            <p:nvPr/>
          </p:nvSpPr>
          <p:spPr>
            <a:xfrm>
              <a:off x="1988640" y="2909575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Elipse 86"/>
            <p:cNvSpPr/>
            <p:nvPr/>
          </p:nvSpPr>
          <p:spPr>
            <a:xfrm>
              <a:off x="1018202" y="1968546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8" name="Conector reto 87"/>
            <p:cNvCxnSpPr/>
            <p:nvPr/>
          </p:nvCxnSpPr>
          <p:spPr>
            <a:xfrm flipV="1">
              <a:off x="1204961" y="2513963"/>
              <a:ext cx="535849" cy="6266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 flipH="1" flipV="1">
              <a:off x="3105651" y="1263837"/>
              <a:ext cx="4728" cy="93680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 flipV="1">
              <a:off x="1201810" y="649849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/>
            <p:cNvCxnSpPr/>
            <p:nvPr/>
          </p:nvCxnSpPr>
          <p:spPr>
            <a:xfrm flipV="1">
              <a:off x="1201810" y="1586655"/>
              <a:ext cx="535849" cy="626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/>
            <p:cNvCxnSpPr/>
            <p:nvPr/>
          </p:nvCxnSpPr>
          <p:spPr>
            <a:xfrm>
              <a:off x="1201810" y="1276496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 flipH="1" flipV="1">
              <a:off x="1201810" y="1289156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/>
            <p:cNvCxnSpPr/>
            <p:nvPr/>
          </p:nvCxnSpPr>
          <p:spPr>
            <a:xfrm flipH="1" flipV="1">
              <a:off x="1732930" y="675167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to 94"/>
            <p:cNvCxnSpPr/>
            <p:nvPr/>
          </p:nvCxnSpPr>
          <p:spPr>
            <a:xfrm flipV="1">
              <a:off x="668323" y="2194312"/>
              <a:ext cx="535849" cy="626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to 95"/>
            <p:cNvCxnSpPr/>
            <p:nvPr/>
          </p:nvCxnSpPr>
          <p:spPr>
            <a:xfrm flipV="1">
              <a:off x="668323" y="3131118"/>
              <a:ext cx="535849" cy="6266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to 96"/>
            <p:cNvCxnSpPr/>
            <p:nvPr/>
          </p:nvCxnSpPr>
          <p:spPr>
            <a:xfrm>
              <a:off x="668323" y="3757766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>
            <a:xfrm>
              <a:off x="1204172" y="3131118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/>
            <p:nvPr/>
          </p:nvCxnSpPr>
          <p:spPr>
            <a:xfrm>
              <a:off x="668323" y="2820960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>
            <a:xfrm flipH="1" flipV="1">
              <a:off x="668323" y="2833619"/>
              <a:ext cx="9456" cy="908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/>
            <p:cNvCxnSpPr/>
            <p:nvPr/>
          </p:nvCxnSpPr>
          <p:spPr>
            <a:xfrm flipH="1" flipV="1">
              <a:off x="1620244" y="2820960"/>
              <a:ext cx="4728" cy="936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/>
            <p:nvPr/>
          </p:nvCxnSpPr>
          <p:spPr>
            <a:xfrm flipH="1" flipV="1">
              <a:off x="1199443" y="2219630"/>
              <a:ext cx="9456" cy="9083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/>
            <p:cNvCxnSpPr/>
            <p:nvPr/>
          </p:nvCxnSpPr>
          <p:spPr>
            <a:xfrm flipV="1">
              <a:off x="680144" y="1267001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/>
            <p:cNvCxnSpPr/>
            <p:nvPr/>
          </p:nvCxnSpPr>
          <p:spPr>
            <a:xfrm flipH="1" flipV="1">
              <a:off x="680144" y="1906308"/>
              <a:ext cx="9456" cy="908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/>
            <p:nvPr/>
          </p:nvCxnSpPr>
          <p:spPr>
            <a:xfrm flipH="1" flipV="1">
              <a:off x="1632064" y="1893648"/>
              <a:ext cx="4728" cy="936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/>
            <p:nvPr/>
          </p:nvCxnSpPr>
          <p:spPr>
            <a:xfrm flipH="1" flipV="1">
              <a:off x="1621034" y="2827289"/>
              <a:ext cx="9456" cy="908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>
            <a:xfrm>
              <a:off x="1623394" y="1885735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>
            <a:xfrm flipH="1" flipV="1">
              <a:off x="1623395" y="1898395"/>
              <a:ext cx="9456" cy="908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Elipse 108"/>
            <p:cNvSpPr/>
            <p:nvPr/>
          </p:nvSpPr>
          <p:spPr>
            <a:xfrm>
              <a:off x="437758" y="1618304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0" name="Elipse 109"/>
            <p:cNvSpPr/>
            <p:nvPr/>
          </p:nvSpPr>
          <p:spPr>
            <a:xfrm>
              <a:off x="1949235" y="1054952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1" name="Elipse 110"/>
            <p:cNvSpPr/>
            <p:nvPr/>
          </p:nvSpPr>
          <p:spPr>
            <a:xfrm>
              <a:off x="482599" y="3584754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2" name="Conector reto 111"/>
            <p:cNvCxnSpPr/>
            <p:nvPr/>
          </p:nvCxnSpPr>
          <p:spPr>
            <a:xfrm flipH="1" flipV="1">
              <a:off x="1732930" y="1611973"/>
              <a:ext cx="9456" cy="9083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Elipse 112"/>
            <p:cNvSpPr/>
            <p:nvPr/>
          </p:nvSpPr>
          <p:spPr>
            <a:xfrm>
              <a:off x="521753" y="2726009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4" name="Elipse 113"/>
            <p:cNvSpPr/>
            <p:nvPr/>
          </p:nvSpPr>
          <p:spPr>
            <a:xfrm>
              <a:off x="1070208" y="1168886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5" name="Elipse 114"/>
            <p:cNvSpPr/>
            <p:nvPr/>
          </p:nvSpPr>
          <p:spPr>
            <a:xfrm>
              <a:off x="2377444" y="354629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6" name="Elipse 115"/>
            <p:cNvSpPr/>
            <p:nvPr/>
          </p:nvSpPr>
          <p:spPr>
            <a:xfrm>
              <a:off x="5378255" y="1470838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7" name="Conector reto 116"/>
            <p:cNvCxnSpPr/>
            <p:nvPr/>
          </p:nvCxnSpPr>
          <p:spPr>
            <a:xfrm>
              <a:off x="4566948" y="1573732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Elipse 117"/>
            <p:cNvSpPr/>
            <p:nvPr/>
          </p:nvSpPr>
          <p:spPr>
            <a:xfrm>
              <a:off x="4442952" y="53052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9" name="Elipse 118"/>
            <p:cNvSpPr/>
            <p:nvPr/>
          </p:nvSpPr>
          <p:spPr>
            <a:xfrm>
              <a:off x="5322823" y="410373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Elipse 119"/>
            <p:cNvSpPr/>
            <p:nvPr/>
          </p:nvSpPr>
          <p:spPr>
            <a:xfrm>
              <a:off x="5307847" y="2279239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1" name="Conector reto 120"/>
            <p:cNvCxnSpPr/>
            <p:nvPr/>
          </p:nvCxnSpPr>
          <p:spPr>
            <a:xfrm flipV="1">
              <a:off x="4033633" y="617675"/>
              <a:ext cx="535849" cy="6266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to 121"/>
            <p:cNvCxnSpPr/>
            <p:nvPr/>
          </p:nvCxnSpPr>
          <p:spPr>
            <a:xfrm flipV="1">
              <a:off x="4985553" y="617675"/>
              <a:ext cx="535849" cy="6266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to 122"/>
            <p:cNvCxnSpPr/>
            <p:nvPr/>
          </p:nvCxnSpPr>
          <p:spPr>
            <a:xfrm flipV="1">
              <a:off x="4033633" y="1554482"/>
              <a:ext cx="535849" cy="626648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to 123"/>
            <p:cNvCxnSpPr/>
            <p:nvPr/>
          </p:nvCxnSpPr>
          <p:spPr>
            <a:xfrm flipV="1">
              <a:off x="4985553" y="1554482"/>
              <a:ext cx="535849" cy="6266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/>
            <p:cNvCxnSpPr/>
            <p:nvPr/>
          </p:nvCxnSpPr>
          <p:spPr>
            <a:xfrm>
              <a:off x="4033633" y="2181129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to 125"/>
            <p:cNvCxnSpPr/>
            <p:nvPr/>
          </p:nvCxnSpPr>
          <p:spPr>
            <a:xfrm>
              <a:off x="4569482" y="1554482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to 126"/>
            <p:cNvCxnSpPr/>
            <p:nvPr/>
          </p:nvCxnSpPr>
          <p:spPr>
            <a:xfrm>
              <a:off x="4033633" y="1244323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to 127"/>
            <p:cNvCxnSpPr/>
            <p:nvPr/>
          </p:nvCxnSpPr>
          <p:spPr>
            <a:xfrm>
              <a:off x="4569482" y="617675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to 128"/>
            <p:cNvCxnSpPr/>
            <p:nvPr/>
          </p:nvCxnSpPr>
          <p:spPr>
            <a:xfrm flipH="1" flipV="1">
              <a:off x="4033633" y="1256982"/>
              <a:ext cx="9456" cy="908323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to 129"/>
            <p:cNvCxnSpPr/>
            <p:nvPr/>
          </p:nvCxnSpPr>
          <p:spPr>
            <a:xfrm flipH="1" flipV="1">
              <a:off x="4985553" y="1244323"/>
              <a:ext cx="4728" cy="9368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to 130"/>
            <p:cNvCxnSpPr/>
            <p:nvPr/>
          </p:nvCxnSpPr>
          <p:spPr>
            <a:xfrm flipV="1">
              <a:off x="5521402" y="617675"/>
              <a:ext cx="1" cy="9368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to 131"/>
            <p:cNvCxnSpPr/>
            <p:nvPr/>
          </p:nvCxnSpPr>
          <p:spPr>
            <a:xfrm>
              <a:off x="3081712" y="2193789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 reto 132"/>
            <p:cNvCxnSpPr/>
            <p:nvPr/>
          </p:nvCxnSpPr>
          <p:spPr>
            <a:xfrm flipV="1">
              <a:off x="3500146" y="2174798"/>
              <a:ext cx="535849" cy="626648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to 133"/>
            <p:cNvCxnSpPr/>
            <p:nvPr/>
          </p:nvCxnSpPr>
          <p:spPr>
            <a:xfrm>
              <a:off x="2548225" y="1867805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to 134"/>
            <p:cNvCxnSpPr/>
            <p:nvPr/>
          </p:nvCxnSpPr>
          <p:spPr>
            <a:xfrm flipH="1" flipV="1">
              <a:off x="3511966" y="1874134"/>
              <a:ext cx="4728" cy="936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reto 135"/>
            <p:cNvCxnSpPr/>
            <p:nvPr/>
          </p:nvCxnSpPr>
          <p:spPr>
            <a:xfrm flipV="1">
              <a:off x="4452856" y="2168468"/>
              <a:ext cx="535849" cy="6266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reto 136"/>
            <p:cNvCxnSpPr/>
            <p:nvPr/>
          </p:nvCxnSpPr>
          <p:spPr>
            <a:xfrm flipV="1">
              <a:off x="4452856" y="3105275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to 137"/>
            <p:cNvCxnSpPr/>
            <p:nvPr/>
          </p:nvCxnSpPr>
          <p:spPr>
            <a:xfrm>
              <a:off x="3500935" y="3731922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to 138"/>
            <p:cNvCxnSpPr/>
            <p:nvPr/>
          </p:nvCxnSpPr>
          <p:spPr>
            <a:xfrm>
              <a:off x="4036784" y="3105275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to 139"/>
            <p:cNvCxnSpPr/>
            <p:nvPr/>
          </p:nvCxnSpPr>
          <p:spPr>
            <a:xfrm flipV="1">
              <a:off x="4988705" y="2168468"/>
              <a:ext cx="1" cy="9368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to 140"/>
            <p:cNvCxnSpPr/>
            <p:nvPr/>
          </p:nvCxnSpPr>
          <p:spPr>
            <a:xfrm flipV="1">
              <a:off x="4455217" y="1239574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to 141"/>
            <p:cNvCxnSpPr/>
            <p:nvPr/>
          </p:nvCxnSpPr>
          <p:spPr>
            <a:xfrm flipV="1">
              <a:off x="4455217" y="2176380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ector reto 142"/>
            <p:cNvCxnSpPr/>
            <p:nvPr/>
          </p:nvCxnSpPr>
          <p:spPr>
            <a:xfrm flipH="1" flipV="1">
              <a:off x="3503297" y="1878881"/>
              <a:ext cx="9456" cy="908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ector reto 143"/>
            <p:cNvCxnSpPr/>
            <p:nvPr/>
          </p:nvCxnSpPr>
          <p:spPr>
            <a:xfrm flipH="1" flipV="1">
              <a:off x="4522569" y="1874566"/>
              <a:ext cx="4728" cy="936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reto 144"/>
            <p:cNvCxnSpPr/>
            <p:nvPr/>
          </p:nvCxnSpPr>
          <p:spPr>
            <a:xfrm flipV="1">
              <a:off x="4991066" y="1239573"/>
              <a:ext cx="1" cy="9368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ector reto 145"/>
            <p:cNvCxnSpPr/>
            <p:nvPr/>
          </p:nvCxnSpPr>
          <p:spPr>
            <a:xfrm flipV="1">
              <a:off x="4976881" y="1563975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to 146"/>
            <p:cNvCxnSpPr/>
            <p:nvPr/>
          </p:nvCxnSpPr>
          <p:spPr>
            <a:xfrm flipV="1">
              <a:off x="4976881" y="2500782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to 147"/>
            <p:cNvCxnSpPr/>
            <p:nvPr/>
          </p:nvCxnSpPr>
          <p:spPr>
            <a:xfrm>
              <a:off x="4560809" y="2500782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ector reto 148"/>
            <p:cNvCxnSpPr/>
            <p:nvPr/>
          </p:nvCxnSpPr>
          <p:spPr>
            <a:xfrm>
              <a:off x="4560809" y="1563975"/>
              <a:ext cx="95192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to 149"/>
            <p:cNvCxnSpPr/>
            <p:nvPr/>
          </p:nvCxnSpPr>
          <p:spPr>
            <a:xfrm flipH="1" flipV="1">
              <a:off x="4976881" y="2190623"/>
              <a:ext cx="4728" cy="9368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reto 150"/>
            <p:cNvCxnSpPr/>
            <p:nvPr/>
          </p:nvCxnSpPr>
          <p:spPr>
            <a:xfrm flipV="1">
              <a:off x="5512730" y="1563975"/>
              <a:ext cx="1" cy="9368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Elipse 151"/>
            <p:cNvSpPr/>
            <p:nvPr/>
          </p:nvSpPr>
          <p:spPr>
            <a:xfrm>
              <a:off x="3829137" y="103543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3" name="Elipse 152"/>
            <p:cNvSpPr/>
            <p:nvPr/>
          </p:nvSpPr>
          <p:spPr>
            <a:xfrm>
              <a:off x="2362501" y="3565240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4" name="Elipse 153"/>
            <p:cNvSpPr/>
            <p:nvPr/>
          </p:nvSpPr>
          <p:spPr>
            <a:xfrm>
              <a:off x="4887048" y="1162038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5" name="Elipse 154"/>
            <p:cNvSpPr/>
            <p:nvPr/>
          </p:nvSpPr>
          <p:spPr>
            <a:xfrm>
              <a:off x="4887048" y="2986591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6" name="Elipse 155"/>
            <p:cNvSpPr/>
            <p:nvPr/>
          </p:nvSpPr>
          <p:spPr>
            <a:xfrm>
              <a:off x="3392971" y="3649633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7" name="Elipse 156"/>
            <p:cNvSpPr/>
            <p:nvPr/>
          </p:nvSpPr>
          <p:spPr>
            <a:xfrm>
              <a:off x="3905967" y="2075103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8" name="Elipse 157"/>
            <p:cNvSpPr/>
            <p:nvPr/>
          </p:nvSpPr>
          <p:spPr>
            <a:xfrm>
              <a:off x="4449091" y="54027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9" name="Elipse 158"/>
            <p:cNvSpPr/>
            <p:nvPr/>
          </p:nvSpPr>
          <p:spPr>
            <a:xfrm>
              <a:off x="5328962" y="420130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0" name="Elipse 159"/>
            <p:cNvSpPr/>
            <p:nvPr/>
          </p:nvSpPr>
          <p:spPr>
            <a:xfrm>
              <a:off x="5313986" y="2288996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1" name="Conector reto 160"/>
            <p:cNvCxnSpPr/>
            <p:nvPr/>
          </p:nvCxnSpPr>
          <p:spPr>
            <a:xfrm flipV="1">
              <a:off x="4991692" y="1564239"/>
              <a:ext cx="535849" cy="6266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ector reto 161"/>
            <p:cNvCxnSpPr/>
            <p:nvPr/>
          </p:nvCxnSpPr>
          <p:spPr>
            <a:xfrm flipH="1" flipV="1">
              <a:off x="4991692" y="1254080"/>
              <a:ext cx="4728" cy="9368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to 162"/>
            <p:cNvCxnSpPr/>
            <p:nvPr/>
          </p:nvCxnSpPr>
          <p:spPr>
            <a:xfrm flipV="1">
              <a:off x="5527541" y="627432"/>
              <a:ext cx="1" cy="9368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to 163"/>
            <p:cNvCxnSpPr/>
            <p:nvPr/>
          </p:nvCxnSpPr>
          <p:spPr>
            <a:xfrm>
              <a:off x="3087851" y="2203546"/>
              <a:ext cx="95192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>
            <a:xfrm>
              <a:off x="2554364" y="1877562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to 165"/>
            <p:cNvCxnSpPr/>
            <p:nvPr/>
          </p:nvCxnSpPr>
          <p:spPr>
            <a:xfrm flipV="1">
              <a:off x="4539120" y="2178225"/>
              <a:ext cx="455724" cy="5522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to 166"/>
            <p:cNvCxnSpPr/>
            <p:nvPr/>
          </p:nvCxnSpPr>
          <p:spPr>
            <a:xfrm>
              <a:off x="3507074" y="3741679"/>
              <a:ext cx="951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to 167"/>
            <p:cNvCxnSpPr/>
            <p:nvPr/>
          </p:nvCxnSpPr>
          <p:spPr>
            <a:xfrm>
              <a:off x="4042923" y="3115032"/>
              <a:ext cx="951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to 168"/>
            <p:cNvCxnSpPr/>
            <p:nvPr/>
          </p:nvCxnSpPr>
          <p:spPr>
            <a:xfrm flipH="1" flipV="1">
              <a:off x="4534325" y="2813749"/>
              <a:ext cx="4728" cy="93680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to 169"/>
            <p:cNvCxnSpPr/>
            <p:nvPr/>
          </p:nvCxnSpPr>
          <p:spPr>
            <a:xfrm flipV="1">
              <a:off x="4994844" y="2178225"/>
              <a:ext cx="1" cy="9368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to 170"/>
            <p:cNvCxnSpPr/>
            <p:nvPr/>
          </p:nvCxnSpPr>
          <p:spPr>
            <a:xfrm flipV="1">
              <a:off x="4461356" y="1249331"/>
              <a:ext cx="535849" cy="6266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to 171"/>
            <p:cNvCxnSpPr/>
            <p:nvPr/>
          </p:nvCxnSpPr>
          <p:spPr>
            <a:xfrm flipV="1">
              <a:off x="4997205" y="1249330"/>
              <a:ext cx="1" cy="9368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to 172"/>
            <p:cNvCxnSpPr/>
            <p:nvPr/>
          </p:nvCxnSpPr>
          <p:spPr>
            <a:xfrm flipV="1">
              <a:off x="4983020" y="1573732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>
            <a:xfrm flipV="1">
              <a:off x="4983020" y="2510539"/>
              <a:ext cx="535849" cy="62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/>
            <p:cNvCxnSpPr/>
            <p:nvPr/>
          </p:nvCxnSpPr>
          <p:spPr>
            <a:xfrm flipH="1" flipV="1">
              <a:off x="4983020" y="2200380"/>
              <a:ext cx="4728" cy="9368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to 175"/>
            <p:cNvCxnSpPr/>
            <p:nvPr/>
          </p:nvCxnSpPr>
          <p:spPr>
            <a:xfrm flipV="1">
              <a:off x="5518869" y="1573732"/>
              <a:ext cx="1" cy="9368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Elipse 176"/>
            <p:cNvSpPr/>
            <p:nvPr/>
          </p:nvSpPr>
          <p:spPr>
            <a:xfrm>
              <a:off x="4893187" y="1171795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8" name="Elipse 177"/>
            <p:cNvSpPr/>
            <p:nvPr/>
          </p:nvSpPr>
          <p:spPr>
            <a:xfrm>
              <a:off x="3912106" y="208486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9" name="Conector reto 178"/>
            <p:cNvCxnSpPr/>
            <p:nvPr/>
          </p:nvCxnSpPr>
          <p:spPr>
            <a:xfrm>
              <a:off x="4562475" y="2495550"/>
              <a:ext cx="956394" cy="1498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Elipse 179"/>
            <p:cNvSpPr/>
            <p:nvPr/>
          </p:nvSpPr>
          <p:spPr>
            <a:xfrm>
              <a:off x="3835276" y="1045195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1" name="Elipse 180"/>
            <p:cNvSpPr/>
            <p:nvPr/>
          </p:nvSpPr>
          <p:spPr>
            <a:xfrm>
              <a:off x="3399109" y="365939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2" name="Conector reto 181"/>
            <p:cNvCxnSpPr>
              <a:stCxn id="79" idx="0"/>
            </p:cNvCxnSpPr>
            <p:nvPr/>
          </p:nvCxnSpPr>
          <p:spPr>
            <a:xfrm flipV="1">
              <a:off x="1626707" y="2019300"/>
              <a:ext cx="2068" cy="164009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ector reto 182"/>
            <p:cNvCxnSpPr/>
            <p:nvPr/>
          </p:nvCxnSpPr>
          <p:spPr>
            <a:xfrm flipH="1" flipV="1">
              <a:off x="1710724" y="1869786"/>
              <a:ext cx="1782688" cy="11979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ector reto 183"/>
            <p:cNvCxnSpPr>
              <a:stCxn id="180" idx="7"/>
            </p:cNvCxnSpPr>
            <p:nvPr/>
          </p:nvCxnSpPr>
          <p:spPr>
            <a:xfrm flipV="1">
              <a:off x="4174272" y="695897"/>
              <a:ext cx="312530" cy="408624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ector reto 184"/>
            <p:cNvCxnSpPr/>
            <p:nvPr/>
          </p:nvCxnSpPr>
          <p:spPr>
            <a:xfrm flipV="1">
              <a:off x="3507633" y="1371600"/>
              <a:ext cx="426192" cy="514759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Elipse 185"/>
            <p:cNvSpPr/>
            <p:nvPr/>
          </p:nvSpPr>
          <p:spPr>
            <a:xfrm>
              <a:off x="1440580" y="2622626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7" name="Conector reto 186"/>
            <p:cNvCxnSpPr/>
            <p:nvPr/>
          </p:nvCxnSpPr>
          <p:spPr>
            <a:xfrm flipV="1">
              <a:off x="3505200" y="1909557"/>
              <a:ext cx="13855" cy="1748043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Elipse 187"/>
            <p:cNvSpPr/>
            <p:nvPr/>
          </p:nvSpPr>
          <p:spPr>
            <a:xfrm>
              <a:off x="3404467" y="181144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9" name="Conector reto 188"/>
            <p:cNvCxnSpPr/>
            <p:nvPr/>
          </p:nvCxnSpPr>
          <p:spPr>
            <a:xfrm flipV="1">
              <a:off x="1657350" y="2495550"/>
              <a:ext cx="1000125" cy="1200151"/>
            </a:xfrm>
            <a:prstGeom prst="line">
              <a:avLst/>
            </a:prstGeom>
            <a:ln w="349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Elipse 189"/>
            <p:cNvSpPr/>
            <p:nvPr/>
          </p:nvSpPr>
          <p:spPr>
            <a:xfrm>
              <a:off x="4281690" y="171773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1" name="Elipse 190"/>
            <p:cNvSpPr/>
            <p:nvPr/>
          </p:nvSpPr>
          <p:spPr>
            <a:xfrm>
              <a:off x="4320334" y="3493398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2" name="Elipse 191"/>
            <p:cNvSpPr/>
            <p:nvPr/>
          </p:nvSpPr>
          <p:spPr>
            <a:xfrm>
              <a:off x="4290732" y="254937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3" name="Conector reto 192"/>
            <p:cNvCxnSpPr/>
            <p:nvPr/>
          </p:nvCxnSpPr>
          <p:spPr>
            <a:xfrm flipV="1">
              <a:off x="2143125" y="2198761"/>
              <a:ext cx="946998" cy="15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Elipse 193"/>
            <p:cNvSpPr/>
            <p:nvPr/>
          </p:nvSpPr>
          <p:spPr>
            <a:xfrm>
              <a:off x="2921394" y="198356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5" name="Elipse 194"/>
            <p:cNvSpPr/>
            <p:nvPr/>
          </p:nvSpPr>
          <p:spPr>
            <a:xfrm>
              <a:off x="1530012" y="1802911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6" name="Elipse 195"/>
            <p:cNvSpPr/>
            <p:nvPr/>
          </p:nvSpPr>
          <p:spPr>
            <a:xfrm>
              <a:off x="1513068" y="3669147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7" name="Elipse 196"/>
            <p:cNvSpPr/>
            <p:nvPr/>
          </p:nvSpPr>
          <p:spPr>
            <a:xfrm>
              <a:off x="2368640" y="3574997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8" name="Conector reto 197"/>
            <p:cNvCxnSpPr/>
            <p:nvPr/>
          </p:nvCxnSpPr>
          <p:spPr>
            <a:xfrm flipV="1">
              <a:off x="2660680" y="610250"/>
              <a:ext cx="901538" cy="1134256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ector reto 198"/>
            <p:cNvCxnSpPr/>
            <p:nvPr/>
          </p:nvCxnSpPr>
          <p:spPr>
            <a:xfrm>
              <a:off x="2323155" y="1200480"/>
              <a:ext cx="1600200" cy="190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Elipse 199"/>
            <p:cNvSpPr/>
            <p:nvPr/>
          </p:nvSpPr>
          <p:spPr>
            <a:xfrm>
              <a:off x="2972432" y="1124170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1" name="Elipse 200"/>
            <p:cNvSpPr/>
            <p:nvPr/>
          </p:nvSpPr>
          <p:spPr>
            <a:xfrm>
              <a:off x="2443254" y="1602394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02" name="Conector reto 201"/>
            <p:cNvCxnSpPr/>
            <p:nvPr/>
          </p:nvCxnSpPr>
          <p:spPr>
            <a:xfrm flipH="1">
              <a:off x="2629849" y="1983567"/>
              <a:ext cx="7523" cy="168777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ector reto 202"/>
            <p:cNvCxnSpPr/>
            <p:nvPr/>
          </p:nvCxnSpPr>
          <p:spPr>
            <a:xfrm>
              <a:off x="1614105" y="2787204"/>
              <a:ext cx="1902021" cy="1402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ector reto 203"/>
            <p:cNvCxnSpPr/>
            <p:nvPr/>
          </p:nvCxnSpPr>
          <p:spPr>
            <a:xfrm flipV="1">
              <a:off x="2603662" y="2512240"/>
              <a:ext cx="1013028" cy="1212816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ector reto 204"/>
            <p:cNvCxnSpPr/>
            <p:nvPr/>
          </p:nvCxnSpPr>
          <p:spPr>
            <a:xfrm>
              <a:off x="2343150" y="3095625"/>
              <a:ext cx="1600200" cy="190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ector reto 205"/>
            <p:cNvCxnSpPr/>
            <p:nvPr/>
          </p:nvCxnSpPr>
          <p:spPr>
            <a:xfrm flipV="1">
              <a:off x="2566815" y="2178225"/>
              <a:ext cx="535849" cy="626648"/>
            </a:xfrm>
            <a:prstGeom prst="line">
              <a:avLst/>
            </a:prstGeom>
            <a:ln w="412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Elipse 206"/>
            <p:cNvSpPr/>
            <p:nvPr/>
          </p:nvSpPr>
          <p:spPr>
            <a:xfrm>
              <a:off x="2511001" y="2701213"/>
              <a:ext cx="239556" cy="196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8" name="Elipse 207"/>
            <p:cNvSpPr/>
            <p:nvPr/>
          </p:nvSpPr>
          <p:spPr>
            <a:xfrm>
              <a:off x="3291385" y="2641099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9" name="Elipse 208"/>
            <p:cNvSpPr/>
            <p:nvPr/>
          </p:nvSpPr>
          <p:spPr>
            <a:xfrm>
              <a:off x="4818671" y="1986231"/>
              <a:ext cx="397159" cy="4051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3" name="Retângulo 212"/>
              <p:cNvSpPr/>
              <p:nvPr/>
            </p:nvSpPr>
            <p:spPr>
              <a:xfrm>
                <a:off x="5901389" y="540277"/>
                <a:ext cx="6096000" cy="60376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371600" lvl="2" indent="-457200">
                  <a:buFont typeface="Wingdings" panose="05000000000000000000" pitchFamily="2" charset="2"/>
                  <a:buChar char="§"/>
                </a:pP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menor distância existem 6 íons de carga oposta</a:t>
                </a:r>
              </a:p>
              <a:p>
                <a:pPr marL="1371600" lvl="2" indent="-457200">
                  <a:buFont typeface="Wingdings" panose="05000000000000000000" pitchFamily="2" charset="2"/>
                  <a:buChar char="§"/>
                </a:pP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uma distância maior existem 12 íons de mesma carga do íon central (repulsivo)</a:t>
                </a:r>
              </a:p>
              <a:p>
                <a:pPr marL="1828800" lvl="3" indent="-457200">
                  <a:buFont typeface="Wingdings" panose="05000000000000000000" pitchFamily="2" charset="2"/>
                  <a:buChar char="§"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2400" dirty="0"/>
                  <a:t> r</a:t>
                </a:r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buFont typeface="Wingdings" panose="05000000000000000000" pitchFamily="2" charset="2"/>
                  <a:buChar char="§"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uma distância maior ainda existem 8 íons de carga oposta ao íon central (atrativo) </a:t>
                </a:r>
                <a:endParaRPr lang="pt-B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28800" lvl="3" indent="-457200">
                  <a:buFont typeface="Wingdings" panose="05000000000000000000" pitchFamily="2" charset="2"/>
                  <a:buChar char="§"/>
                </a:pP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 2r</a:t>
                </a:r>
              </a:p>
              <a:p>
                <a:pPr marL="1371600" lvl="2" indent="-457200">
                  <a:buFont typeface="Wingdings" panose="05000000000000000000" pitchFamily="2" charset="2"/>
                  <a:buChar char="§"/>
                </a:pPr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buFont typeface="Wingdings" panose="05000000000000000000" pitchFamily="2" charset="2"/>
                  <a:buChar char="§"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Estas atrações estão suficientemente próximas e influenciam na força da ligação iônica e propriedades do sólido iônico. ESTENDEM-SE POR TODO SÓLIDO.</a:t>
                </a:r>
                <a:endParaRPr lang="pt-BR" sz="2400" dirty="0"/>
              </a:p>
            </p:txBody>
          </p:sp>
        </mc:Choice>
        <mc:Fallback>
          <p:sp>
            <p:nvSpPr>
              <p:cNvPr id="213" name="Retângulo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389" y="540277"/>
                <a:ext cx="6096000" cy="6037615"/>
              </a:xfrm>
              <a:prstGeom prst="rect">
                <a:avLst/>
              </a:prstGeom>
              <a:blipFill rotWithShape="0">
                <a:blip r:embed="rId2"/>
                <a:stretch>
                  <a:fillRect t="-808" r="-2200" b="-13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" name="CaixaDeTexto 213"/>
          <p:cNvSpPr txBox="1"/>
          <p:nvPr/>
        </p:nvSpPr>
        <p:spPr>
          <a:xfrm>
            <a:off x="1354178" y="1096470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Estrutura da Halita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388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29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14350" y="567919"/>
            <a:ext cx="809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Constante de </a:t>
            </a:r>
            <a:r>
              <a:rPr lang="pt-BR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Madelung</a:t>
            </a: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depende do arranjo cristalino.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seas.upenn.edu/~chem101/sschem/nacl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1" y="2048788"/>
            <a:ext cx="2719024" cy="24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45961" y="4645501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Estrutura da Halita</a:t>
            </a:r>
            <a:endParaRPr lang="pt-B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3791408" y="1120854"/>
                <a:ext cx="2831544" cy="724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 smtClean="0">
                    <a:sym typeface="Symbol" panose="05050102010706020507" pitchFamily="18" charset="2"/>
                  </a:rPr>
                  <a:t>V = H</a:t>
                </a:r>
                <a:r>
                  <a:rPr lang="pt-BR" sz="2800" baseline="-25000" dirty="0" smtClean="0">
                    <a:sym typeface="Symbol" panose="05050102010706020507" pitchFamily="18" charset="2"/>
                  </a:rPr>
                  <a:t>L</a:t>
                </a:r>
                <a:r>
                  <a:rPr lang="pt-BR" sz="2800" dirty="0" smtClean="0">
                    <a:sym typeface="Symbol" panose="05050102010706020507" pitchFamily="18" charset="2"/>
                  </a:rPr>
                  <a:t>= </a:t>
                </a:r>
                <a:r>
                  <a:rPr lang="pt-B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−</a:t>
                </a:r>
                <a:r>
                  <a:rPr lang="pt-BR" sz="28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pt-BR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8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8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pt-BR" sz="28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4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ε</m:t>
                        </m:r>
                        <m:r>
                          <a:rPr lang="pt-BR" sz="2800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den>
                    </m:f>
                  </m:oMath>
                </a14:m>
                <a:endParaRPr lang="pt-BR" sz="2800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08" y="1120854"/>
                <a:ext cx="2831544" cy="724365"/>
              </a:xfrm>
              <a:prstGeom prst="rect">
                <a:avLst/>
              </a:prstGeom>
              <a:blipFill rotWithShape="0">
                <a:blip r:embed="rId3"/>
                <a:stretch>
                  <a:fillRect l="-4526" t="-5882" b="-100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3791408" y="2291524"/>
                <a:ext cx="2414635" cy="543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 smtClean="0">
                    <a:sym typeface="Symbol" panose="05050102010706020507" pitchFamily="18" charset="2"/>
                  </a:rPr>
                  <a:t>V1 = H</a:t>
                </a:r>
                <a:r>
                  <a:rPr lang="pt-BR" sz="2000" baseline="-25000" dirty="0" smtClean="0">
                    <a:sym typeface="Symbol" panose="05050102010706020507" pitchFamily="18" charset="2"/>
                  </a:rPr>
                  <a:t>L</a:t>
                </a:r>
                <a:r>
                  <a:rPr lang="pt-BR" sz="2000" dirty="0" smtClean="0">
                    <a:sym typeface="Symbol" panose="05050102010706020507" pitchFamily="18" charset="2"/>
                  </a:rPr>
                  <a:t>= 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−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6</m:t>
                    </m:r>
                  </m:oMath>
                </a14:m>
                <a:r>
                  <a:rPr lang="pt-BR" sz="20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pt-BR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0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0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pt-BR" sz="20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4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ε</m:t>
                        </m:r>
                        <m:r>
                          <a:rPr lang="pt-BR" sz="2000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den>
                    </m:f>
                  </m:oMath>
                </a14:m>
                <a:endParaRPr lang="pt-BR" sz="2000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08" y="2291524"/>
                <a:ext cx="2414635" cy="543931"/>
              </a:xfrm>
              <a:prstGeom prst="rect">
                <a:avLst/>
              </a:prstGeom>
              <a:blipFill rotWithShape="0">
                <a:blip r:embed="rId4"/>
                <a:stretch>
                  <a:fillRect l="-2778" t="-4494" b="-78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6206043" y="2819142"/>
                <a:ext cx="2633157" cy="558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 smtClean="0">
                    <a:sym typeface="Symbol" panose="05050102010706020507" pitchFamily="18" charset="2"/>
                  </a:rPr>
                  <a:t>V2 = H</a:t>
                </a:r>
                <a:r>
                  <a:rPr lang="pt-BR" sz="2000" baseline="-25000" dirty="0" smtClean="0">
                    <a:sym typeface="Symbol" panose="05050102010706020507" pitchFamily="18" charset="2"/>
                  </a:rPr>
                  <a:t>L</a:t>
                </a:r>
                <a:r>
                  <a:rPr lang="pt-BR" sz="2000" dirty="0" smtClean="0">
                    <a:sym typeface="Symbol" panose="05050102010706020507" pitchFamily="18" charset="2"/>
                  </a:rPr>
                  <a:t>= 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+12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pt-BR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0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0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pt-BR" sz="20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4  </m:t>
                        </m:r>
                        <m:rad>
                          <m:radPr>
                            <m:degHide m:val="on"/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den>
                    </m:f>
                  </m:oMath>
                </a14:m>
                <a:endParaRPr lang="pt-BR" sz="20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043" y="2819142"/>
                <a:ext cx="2633157" cy="558743"/>
              </a:xfrm>
              <a:prstGeom prst="rect">
                <a:avLst/>
              </a:prstGeom>
              <a:blipFill rotWithShape="0">
                <a:blip r:embed="rId5"/>
                <a:stretch>
                  <a:fillRect l="-2315" t="-3261" b="-43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7851004" y="3377885"/>
                <a:ext cx="2620333" cy="559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 smtClean="0">
                    <a:sym typeface="Symbol" panose="05050102010706020507" pitchFamily="18" charset="2"/>
                  </a:rPr>
                  <a:t>V3 = H</a:t>
                </a:r>
                <a:r>
                  <a:rPr lang="pt-BR" sz="2000" baseline="-25000" dirty="0" smtClean="0">
                    <a:sym typeface="Symbol" panose="05050102010706020507" pitchFamily="18" charset="2"/>
                  </a:rPr>
                  <a:t>L</a:t>
                </a:r>
                <a:r>
                  <a:rPr lang="pt-BR" sz="2000" dirty="0" smtClean="0">
                    <a:sym typeface="Symbol" panose="05050102010706020507" pitchFamily="18" charset="2"/>
                  </a:rPr>
                  <a:t>=   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pt-BR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0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0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pt-BR" sz="20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4  </m:t>
                        </m:r>
                        <m:rad>
                          <m:radPr>
                            <m:degHide m:val="on"/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e>
                        </m:rad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den>
                    </m:f>
                  </m:oMath>
                </a14:m>
                <a:endParaRPr lang="pt-BR" sz="2000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004" y="3377885"/>
                <a:ext cx="2620333" cy="559577"/>
              </a:xfrm>
              <a:prstGeom prst="rect">
                <a:avLst/>
              </a:prstGeom>
              <a:blipFill rotWithShape="0">
                <a:blip r:embed="rId6"/>
                <a:stretch>
                  <a:fillRect l="-2558" t="-3261" b="-43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9288817" y="3975306"/>
                <a:ext cx="2505366" cy="543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 smtClean="0">
                    <a:sym typeface="Symbol" panose="05050102010706020507" pitchFamily="18" charset="2"/>
                  </a:rPr>
                  <a:t>V4 = H</a:t>
                </a:r>
                <a:r>
                  <a:rPr lang="pt-BR" sz="2000" baseline="-25000" dirty="0" smtClean="0">
                    <a:sym typeface="Symbol" panose="05050102010706020507" pitchFamily="18" charset="2"/>
                  </a:rPr>
                  <a:t>L</a:t>
                </a:r>
                <a:r>
                  <a:rPr lang="pt-BR" sz="2000" dirty="0" smtClean="0">
                    <a:sym typeface="Symbol" panose="05050102010706020507" pitchFamily="18" charset="2"/>
                  </a:rPr>
                  <a:t>= 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+ 6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pt-BR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0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0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pt-BR" sz="20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4   2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den>
                    </m:f>
                  </m:oMath>
                </a14:m>
                <a:endParaRPr lang="pt-BR" sz="2000" dirty="0"/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817" y="3975306"/>
                <a:ext cx="2505366" cy="543931"/>
              </a:xfrm>
              <a:prstGeom prst="rect">
                <a:avLst/>
              </a:prstGeom>
              <a:blipFill rotWithShape="0">
                <a:blip r:embed="rId7"/>
                <a:stretch>
                  <a:fillRect l="-2676" t="-3371" b="-78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3888162" y="4936085"/>
                <a:ext cx="4055597" cy="724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 smtClean="0">
                    <a:sym typeface="Symbol" panose="05050102010706020507" pitchFamily="18" charset="2"/>
                  </a:rPr>
                  <a:t> V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𝑉𝑖</m:t>
                        </m:r>
                      </m:e>
                    </m:nary>
                  </m:oMath>
                </a14:m>
                <a:r>
                  <a:rPr lang="pt-BR" sz="2800" dirty="0" smtClean="0">
                    <a:sym typeface="Symbol" panose="05050102010706020507" pitchFamily="18" charset="2"/>
                  </a:rPr>
                  <a:t>= H</a:t>
                </a:r>
                <a:r>
                  <a:rPr lang="pt-BR" sz="2800" baseline="-25000" dirty="0" smtClean="0">
                    <a:sym typeface="Symbol" panose="05050102010706020507" pitchFamily="18" charset="2"/>
                  </a:rPr>
                  <a:t>L</a:t>
                </a:r>
                <a:r>
                  <a:rPr lang="pt-BR" sz="2800" dirty="0" smtClean="0">
                    <a:sym typeface="Symbol" panose="05050102010706020507" pitchFamily="18" charset="2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pt-BR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8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8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pt-BR" sz="28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4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ε</m:t>
                        </m:r>
                        <m:r>
                          <a:rPr lang="pt-BR" sz="2800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den>
                    </m:f>
                  </m:oMath>
                </a14:m>
                <a:endParaRPr lang="pt-BR" sz="2800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162" y="4936085"/>
                <a:ext cx="4055597" cy="724365"/>
              </a:xfrm>
              <a:prstGeom prst="rect">
                <a:avLst/>
              </a:prstGeom>
              <a:blipFill rotWithShape="0">
                <a:blip r:embed="rId8"/>
                <a:stretch>
                  <a:fillRect l="-1203" t="-6723" b="-100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7824231" y="4960066"/>
                <a:ext cx="289874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− 6+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231" y="4960066"/>
                <a:ext cx="2898742" cy="6223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8238227" y="5830845"/>
            <a:ext cx="2754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Constante de </a:t>
            </a:r>
            <a:r>
              <a:rPr lang="pt-BR" dirty="0" err="1" smtClean="0"/>
              <a:t>Madelung</a:t>
            </a:r>
            <a:endParaRPr lang="pt-BR" dirty="0" smtClean="0"/>
          </a:p>
          <a:p>
            <a:r>
              <a:rPr lang="pt-BR" dirty="0" smtClean="0"/>
              <a:t>Independe da carga e de d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820794" y="4507001"/>
            <a:ext cx="612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Somando todos termos Vi com fatores comuns em evidência: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/>
              <p:cNvSpPr txBox="1"/>
              <p:nvPr/>
            </p:nvSpPr>
            <p:spPr>
              <a:xfrm>
                <a:off x="4680871" y="5945585"/>
                <a:ext cx="3046347" cy="724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 smtClean="0">
                    <a:sym typeface="Symbol" panose="05050102010706020507" pitchFamily="18" charset="2"/>
                  </a:rPr>
                  <a:t> V = H</a:t>
                </a:r>
                <a:r>
                  <a:rPr lang="pt-BR" sz="2800" baseline="-25000" dirty="0" smtClean="0">
                    <a:sym typeface="Symbol" panose="05050102010706020507" pitchFamily="18" charset="2"/>
                  </a:rPr>
                  <a:t>L</a:t>
                </a:r>
                <a:r>
                  <a:rPr lang="pt-BR" sz="2800" dirty="0" smtClean="0">
                    <a:sym typeface="Symbol" panose="05050102010706020507" pitchFamily="18" charset="2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pt-BR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8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8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pt-BR" sz="28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2 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4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ε</m:t>
                        </m:r>
                        <m:r>
                          <a:rPr lang="pt-BR" sz="2800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den>
                    </m:f>
                  </m:oMath>
                </a14:m>
                <a:r>
                  <a:rPr lang="pt-BR" sz="2800" dirty="0" smtClean="0"/>
                  <a:t> A</a:t>
                </a:r>
                <a:endParaRPr lang="pt-BR" sz="2800" dirty="0"/>
              </a:p>
            </p:txBody>
          </p:sp>
        </mc:Choice>
        <mc:Fallback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71" y="5945585"/>
                <a:ext cx="3046347" cy="724365"/>
              </a:xfrm>
              <a:prstGeom prst="rect">
                <a:avLst/>
              </a:prstGeom>
              <a:blipFill rotWithShape="0">
                <a:blip r:embed="rId10"/>
                <a:stretch>
                  <a:fillRect l="-1600" t="-5882" r="-2600" b="-100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to 15"/>
          <p:cNvCxnSpPr>
            <a:stCxn id="13" idx="1"/>
            <a:endCxn id="15" idx="3"/>
          </p:cNvCxnSpPr>
          <p:nvPr/>
        </p:nvCxnSpPr>
        <p:spPr>
          <a:xfrm flipH="1">
            <a:off x="7727218" y="6154011"/>
            <a:ext cx="511009" cy="153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26344" y="560833"/>
            <a:ext cx="6760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Razão de raios: raio cátion/raio ânion  (</a:t>
            </a:r>
            <a:r>
              <a:rPr lang="pt-BR" sz="2400" i="1" dirty="0" err="1" smtClean="0"/>
              <a:t>radius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ratio</a:t>
            </a:r>
            <a:r>
              <a:rPr lang="pt-BR" sz="2400" i="1" dirty="0" smtClean="0"/>
              <a:t>)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997527" y="1310748"/>
            <a:ext cx="10363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/>
              <a:t>Princípio de Coordenação / número de coordenação (NC)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Quando íons de cargas opostos se unem para formar um sólido iônico (cristal), cada íon tende a localizar-se ao redor do maior número de íons de carga oposta quanto possível.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Este número depende do tamanho do cátion em relação ao ânion.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Dizemos que o cátion coordena (liga-se) com os seus vizinhos mais próximos a mesma distância dele.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O número de ânions vizinhos mais próximos e a mesma distância do cátion é denominado </a:t>
            </a:r>
            <a:r>
              <a:rPr lang="pt-BR" sz="2400" b="1" dirty="0"/>
              <a:t>número de coordenação (NC).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550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30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75736" y="841249"/>
            <a:ext cx="5345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o mesmo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arranjo do retículo cristalino, a Constante de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Madelung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independe das cargas dos íons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Independe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somatório líquida é atrativa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85542" y="841249"/>
            <a:ext cx="4045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constante de </a:t>
            </a:r>
            <a:r>
              <a:rPr lang="pt-BR" dirty="0" err="1" smtClean="0"/>
              <a:t>madelung</a:t>
            </a:r>
            <a:r>
              <a:rPr lang="pt-BR" dirty="0" smtClean="0"/>
              <a:t> multiplica o termo de Coulomb, que tem carga e distância (que são diferentes para diferentes sólidos)</a:t>
            </a:r>
          </a:p>
          <a:p>
            <a:endParaRPr lang="pt-BR" dirty="0"/>
          </a:p>
          <a:p>
            <a:r>
              <a:rPr lang="pt-BR" dirty="0" smtClean="0"/>
              <a:t>Assim, a energia da rede de diferentes sólidos com mesma estrutura é diferente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7685262" y="3111981"/>
                <a:ext cx="3046347" cy="724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 smtClean="0">
                    <a:sym typeface="Symbol" panose="05050102010706020507" pitchFamily="18" charset="2"/>
                  </a:rPr>
                  <a:t> V = H</a:t>
                </a:r>
                <a:r>
                  <a:rPr lang="pt-BR" sz="2800" baseline="-25000" dirty="0" smtClean="0">
                    <a:sym typeface="Symbol" panose="05050102010706020507" pitchFamily="18" charset="2"/>
                  </a:rPr>
                  <a:t>L</a:t>
                </a:r>
                <a:r>
                  <a:rPr lang="pt-BR" sz="2800" dirty="0" smtClean="0">
                    <a:sym typeface="Symbol" panose="05050102010706020507" pitchFamily="18" charset="2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pt-BR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8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pt-BR" sz="28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pt-BR" sz="2800" b="0" i="1" baseline="30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2 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4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ε</m:t>
                        </m:r>
                        <m:r>
                          <a:rPr lang="pt-BR" sz="2800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den>
                    </m:f>
                  </m:oMath>
                </a14:m>
                <a:r>
                  <a:rPr lang="pt-BR" sz="2800" dirty="0" smtClean="0"/>
                  <a:t> A</a:t>
                </a:r>
                <a:endParaRPr lang="pt-BR" sz="2800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262" y="3111981"/>
                <a:ext cx="3046347" cy="724365"/>
              </a:xfrm>
              <a:prstGeom prst="rect">
                <a:avLst/>
              </a:prstGeom>
              <a:blipFill rotWithShape="0">
                <a:blip r:embed="rId2"/>
                <a:stretch>
                  <a:fillRect l="-1603" t="-5882" r="-2806" b="-100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7401203" y="4140755"/>
            <a:ext cx="38301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Esse cálculo é feito para um íon. </a:t>
            </a:r>
          </a:p>
          <a:p>
            <a:endParaRPr lang="pt-BR" dirty="0"/>
          </a:p>
          <a:p>
            <a:r>
              <a:rPr lang="pt-BR" dirty="0" smtClean="0"/>
              <a:t>Pode-se obter o valor por mol simplesmente </a:t>
            </a:r>
            <a:r>
              <a:rPr lang="pt-BR" dirty="0" smtClean="0"/>
              <a:t>multiplicando </a:t>
            </a:r>
            <a:r>
              <a:rPr lang="pt-BR" dirty="0" smtClean="0"/>
              <a:t>o resultado pelo número de </a:t>
            </a:r>
            <a:r>
              <a:rPr lang="pt-BR" dirty="0" err="1" smtClean="0"/>
              <a:t>Avogrado</a:t>
            </a:r>
            <a:r>
              <a:rPr lang="pt-BR" dirty="0" smtClean="0"/>
              <a:t>. Deve-se dividir por 2 para evitar contar cada íon 2 vezes.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58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31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89" y="1513207"/>
            <a:ext cx="5188527" cy="431524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88853" y="698740"/>
            <a:ext cx="833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Constante de </a:t>
            </a:r>
            <a:r>
              <a:rPr lang="pt-BR" sz="2400" dirty="0" err="1" smtClean="0"/>
              <a:t>Madelung</a:t>
            </a:r>
            <a:r>
              <a:rPr lang="pt-BR" sz="2400" dirty="0" smtClean="0"/>
              <a:t> (A) para diferentes arranjos estruturais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087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32</a:t>
            </a:fld>
            <a:endParaRPr lang="pt-BR"/>
          </a:p>
        </p:txBody>
      </p:sp>
      <p:sp>
        <p:nvSpPr>
          <p:cNvPr id="3" name="Título 4"/>
          <p:cNvSpPr txBox="1">
            <a:spLocks/>
          </p:cNvSpPr>
          <p:nvPr/>
        </p:nvSpPr>
        <p:spPr>
          <a:xfrm>
            <a:off x="8839200" y="85168"/>
            <a:ext cx="3276270" cy="33496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pt-BR" sz="1800" smtClean="0">
                <a:solidFill>
                  <a:schemeClr val="tx1">
                    <a:lumMod val="95000"/>
                  </a:schemeClr>
                </a:solidFill>
                <a:latin typeface="Candara"/>
              </a:rPr>
              <a:t>Estruturas de sólidos simples</a:t>
            </a:r>
            <a:endParaRPr lang="pt-BR" sz="1800" dirty="0">
              <a:solidFill>
                <a:schemeClr val="tx1">
                  <a:lumMod val="95000"/>
                </a:schemeClr>
              </a:solidFill>
              <a:latin typeface="Candara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108778"/>
            <a:ext cx="3499426" cy="54301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1191" y="4986396"/>
            <a:ext cx="4798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-&gt; K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+   ½ Cl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2(g)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H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438 kJmol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-1</a:t>
            </a:r>
          </a:p>
          <a:p>
            <a:endParaRPr lang="pt-BR" baseline="30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Dissociação da rede cristalina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1191" y="1700245"/>
            <a:ext cx="5476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aseline="-25000" dirty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-&gt; K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aseline="-25000" dirty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(g</a:t>
            </a:r>
            <a:r>
              <a:rPr lang="pt-BR" baseline="-25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+ e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H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122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kJmol</a:t>
            </a:r>
            <a:r>
              <a:rPr lang="pt-BR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-1</a:t>
            </a: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Ionização de K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4867275" y="4838700"/>
            <a:ext cx="1278893" cy="4762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4610101" y="3927994"/>
            <a:ext cx="1499502" cy="4336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4500885" y="3247373"/>
            <a:ext cx="1608718" cy="17039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4529641" y="2296763"/>
            <a:ext cx="1579962" cy="498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8839200" y="3927994"/>
            <a:ext cx="2345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aseline="-25000" dirty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(g</a:t>
            </a:r>
            <a:r>
              <a:rPr lang="pt-BR" baseline="-25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pt-BR" baseline="-25000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 ? kJmol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-1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80245" y="179139"/>
            <a:ext cx="63535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Ciclo de Bohr-Haber</a:t>
            </a:r>
          </a:p>
          <a:p>
            <a:r>
              <a:rPr lang="pt-BR" sz="3200" dirty="0" smtClean="0"/>
              <a:t>Soma dos </a:t>
            </a:r>
            <a:r>
              <a:rPr lang="pt-BR" sz="3200" dirty="0" smtClean="0">
                <a:sym typeface="Symbol" panose="05050102010706020507" pitchFamily="18" charset="2"/>
              </a:rPr>
              <a:t>H</a:t>
            </a:r>
            <a:r>
              <a:rPr lang="pt-BR" sz="3200" baseline="30000" dirty="0" smtClean="0">
                <a:sym typeface="Symbol" panose="05050102010706020507" pitchFamily="18" charset="2"/>
              </a:rPr>
              <a:t>0</a:t>
            </a:r>
            <a:r>
              <a:rPr lang="pt-BR" sz="3200" dirty="0" smtClean="0">
                <a:sym typeface="Symbol" panose="05050102010706020507" pitchFamily="18" charset="2"/>
              </a:rPr>
              <a:t> do ciclo dever ser zero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232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33</a:t>
            </a:fld>
            <a:endParaRPr lang="pt-BR"/>
          </a:p>
        </p:txBody>
      </p:sp>
      <p:sp>
        <p:nvSpPr>
          <p:cNvPr id="3" name="Título 4"/>
          <p:cNvSpPr txBox="1">
            <a:spLocks/>
          </p:cNvSpPr>
          <p:nvPr/>
        </p:nvSpPr>
        <p:spPr>
          <a:xfrm>
            <a:off x="8839200" y="85168"/>
            <a:ext cx="3276270" cy="33496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pt-BR" sz="1800" smtClean="0">
                <a:solidFill>
                  <a:schemeClr val="tx1">
                    <a:lumMod val="95000"/>
                  </a:schemeClr>
                </a:solidFill>
                <a:latin typeface="Candara"/>
              </a:rPr>
              <a:t>Estruturas de sólidos simples</a:t>
            </a:r>
            <a:endParaRPr lang="pt-BR" sz="1800" dirty="0">
              <a:solidFill>
                <a:schemeClr val="tx1">
                  <a:lumMod val="95000"/>
                </a:schemeClr>
              </a:solidFill>
              <a:latin typeface="Candara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764410"/>
              </p:ext>
            </p:extLst>
          </p:nvPr>
        </p:nvGraphicFramePr>
        <p:xfrm>
          <a:off x="663988" y="1080450"/>
          <a:ext cx="1083961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400"/>
                <a:gridCol w="3257550"/>
                <a:gridCol w="4508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Propriedade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Metais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Sólidos iônicos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Átomos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Átomos neutros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Cátions e ânions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Eletronegatividade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Semelhante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Diferentes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Ligação química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Não direcional: mar de elétrons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Não</a:t>
                      </a:r>
                      <a:r>
                        <a:rPr lang="pt-BR" sz="2000" baseline="0" dirty="0" smtClean="0"/>
                        <a:t> </a:t>
                      </a:r>
                      <a:r>
                        <a:rPr lang="pt-BR" sz="2000" dirty="0" smtClean="0"/>
                        <a:t>Direcional: atração cátion / ânion: repulsão cátion – cátion e ânion-ânion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Empacotamento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Átomos “se tocam” </a:t>
                      </a:r>
                    </a:p>
                    <a:p>
                      <a:pPr algn="ctr"/>
                      <a:r>
                        <a:rPr lang="pt-BR" sz="2000" dirty="0" smtClean="0"/>
                        <a:t>Raio</a:t>
                      </a:r>
                      <a:r>
                        <a:rPr lang="pt-BR" sz="2000" baseline="0" dirty="0" smtClean="0"/>
                        <a:t> de Van der </a:t>
                      </a:r>
                      <a:r>
                        <a:rPr lang="pt-BR" sz="2000" baseline="0" dirty="0" err="1" smtClean="0"/>
                        <a:t>Walls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Cátions distantes</a:t>
                      </a:r>
                      <a:r>
                        <a:rPr lang="pt-BR" sz="2000" baseline="0" dirty="0" smtClean="0"/>
                        <a:t> de Cátions</a:t>
                      </a:r>
                    </a:p>
                    <a:p>
                      <a:pPr algn="ctr"/>
                      <a:r>
                        <a:rPr lang="pt-BR" sz="2000" baseline="0" dirty="0" smtClean="0"/>
                        <a:t>Ânions distantes de Ânions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Maleabilidade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Maleável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quebradiço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Condutividade Elétrica</a:t>
                      </a:r>
                      <a:endParaRPr lang="pt-B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Alta</a:t>
                      </a:r>
                      <a:endParaRPr lang="pt-B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Baixa</a:t>
                      </a:r>
                      <a:endParaRPr lang="pt-BR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Condutividade Térmica</a:t>
                      </a:r>
                      <a:endParaRPr lang="pt-B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Alta</a:t>
                      </a:r>
                      <a:endParaRPr lang="pt-B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Baixa</a:t>
                      </a:r>
                      <a:endParaRPr lang="pt-BR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Ponto de fusão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Alto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alto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Solubilidade em água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Baixa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alto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1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1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378" y="85168"/>
            <a:ext cx="6760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Razão de raios: raio cátion/raio ânion  (</a:t>
            </a:r>
            <a:r>
              <a:rPr lang="pt-BR" sz="2400" i="1" dirty="0" err="1" smtClean="0"/>
              <a:t>radius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ratio</a:t>
            </a:r>
            <a:r>
              <a:rPr lang="pt-BR" sz="2400" i="1" dirty="0" smtClean="0"/>
              <a:t>)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9"/>
          <a:stretch/>
        </p:blipFill>
        <p:spPr>
          <a:xfrm>
            <a:off x="298373" y="653925"/>
            <a:ext cx="5132421" cy="614567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40652" y="2341767"/>
            <a:ext cx="48478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Espaço tetraédrico = 0,225r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Espaço octaédrico = 0,414r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Espaço cúbico         =  0,732r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76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378" y="85168"/>
            <a:ext cx="6760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Razão de raios: raio cátion/raio ânion  (</a:t>
            </a:r>
            <a:r>
              <a:rPr lang="pt-BR" sz="2400" i="1" dirty="0" err="1" smtClean="0"/>
              <a:t>radius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ratio</a:t>
            </a:r>
            <a:r>
              <a:rPr lang="pt-BR" sz="2400" i="1" dirty="0" smtClean="0"/>
              <a:t>)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97395" y="1101039"/>
            <a:ext cx="63960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/>
              <a:t>Princípio de Coordenação / número de coordenação (NC)</a:t>
            </a:r>
          </a:p>
          <a:p>
            <a:endParaRPr lang="pt-BR" sz="2400" b="1" u="sng" dirty="0"/>
          </a:p>
          <a:p>
            <a:r>
              <a:rPr lang="pt-BR" sz="2400" b="1" u="sng" dirty="0" smtClean="0"/>
              <a:t>NC = 4</a:t>
            </a:r>
          </a:p>
          <a:p>
            <a:r>
              <a:rPr lang="pt-BR" sz="2400" dirty="0" smtClean="0"/>
              <a:t>Quando x está entre 0,225 e 0,414, quatro ânions podem agrupar-se ao redor do cátion central sem se tocarem mutuamente. </a:t>
            </a:r>
          </a:p>
          <a:p>
            <a:endParaRPr lang="pt-BR" sz="2400" b="1" dirty="0"/>
          </a:p>
          <a:p>
            <a:r>
              <a:rPr lang="pt-BR" sz="2400" b="1" dirty="0" smtClean="0"/>
              <a:t> NC = 4</a:t>
            </a:r>
          </a:p>
          <a:p>
            <a:endParaRPr lang="pt-BR" sz="2400" b="1" dirty="0"/>
          </a:p>
          <a:p>
            <a:r>
              <a:rPr lang="pt-BR" sz="2400" b="1" dirty="0" smtClean="0"/>
              <a:t> Tetraedro</a:t>
            </a:r>
          </a:p>
          <a:p>
            <a:endParaRPr lang="pt-BR" sz="2400" b="1" dirty="0"/>
          </a:p>
          <a:p>
            <a:r>
              <a:rPr lang="pt-BR" sz="2400" b="1" dirty="0" smtClean="0"/>
              <a:t>Exemplo: Si em SiO</a:t>
            </a:r>
            <a:r>
              <a:rPr lang="pt-BR" sz="2400" b="1" baseline="-25000" dirty="0" smtClean="0"/>
              <a:t>4</a:t>
            </a:r>
            <a:r>
              <a:rPr lang="pt-BR" sz="2400" b="1" dirty="0" smtClean="0"/>
              <a:t> em silicatos</a:t>
            </a:r>
            <a:endParaRPr lang="pt-BR" sz="24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46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378" y="85168"/>
            <a:ext cx="6760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Razão de raios: raio cátion/raio ânion  (</a:t>
            </a:r>
            <a:r>
              <a:rPr lang="pt-BR" sz="2400" i="1" dirty="0" err="1" smtClean="0"/>
              <a:t>radius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ratio</a:t>
            </a:r>
            <a:r>
              <a:rPr lang="pt-BR" sz="2400" i="1" dirty="0" smtClean="0"/>
              <a:t>)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357568" y="697385"/>
            <a:ext cx="6396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/>
              <a:t>Princípio de Coordenação / número de coordenação (NC)</a:t>
            </a:r>
          </a:p>
          <a:p>
            <a:endParaRPr lang="pt-BR" sz="2400" b="1" u="sng" dirty="0"/>
          </a:p>
          <a:p>
            <a:r>
              <a:rPr lang="pt-BR" sz="2400" b="1" u="sng" dirty="0" smtClean="0"/>
              <a:t>NC = 6</a:t>
            </a:r>
          </a:p>
          <a:p>
            <a:r>
              <a:rPr lang="pt-BR" sz="2400" dirty="0" smtClean="0"/>
              <a:t>Quando x está entre 0,414 e 0,732, seis ânions podem agrupar-se ao redor do cátion central sem se tocarem mutuamente. </a:t>
            </a:r>
          </a:p>
          <a:p>
            <a:endParaRPr lang="pt-BR" sz="2400" b="1" dirty="0"/>
          </a:p>
          <a:p>
            <a:r>
              <a:rPr lang="pt-BR" sz="2400" b="1" dirty="0" smtClean="0"/>
              <a:t> NC = 6</a:t>
            </a:r>
          </a:p>
          <a:p>
            <a:endParaRPr lang="pt-BR" sz="2400" b="1" dirty="0"/>
          </a:p>
          <a:p>
            <a:r>
              <a:rPr lang="pt-BR" sz="2400" b="1" dirty="0" smtClean="0"/>
              <a:t> Octaedro</a:t>
            </a:r>
          </a:p>
          <a:p>
            <a:r>
              <a:rPr lang="pt-BR" sz="2400" b="1" dirty="0"/>
              <a:t>	</a:t>
            </a:r>
            <a:r>
              <a:rPr lang="pt-BR" sz="2400" b="1" dirty="0" smtClean="0"/>
              <a:t>Tem oito faces mas somente 6 vértices</a:t>
            </a:r>
          </a:p>
          <a:p>
            <a:endParaRPr lang="pt-BR" sz="2400" b="1" dirty="0"/>
          </a:p>
          <a:p>
            <a:r>
              <a:rPr lang="pt-BR" sz="2400" b="1" dirty="0" smtClean="0"/>
              <a:t>Exemplo: Na</a:t>
            </a:r>
            <a:r>
              <a:rPr lang="pt-BR" sz="2400" b="1" baseline="30000" dirty="0" smtClean="0"/>
              <a:t>+</a:t>
            </a:r>
            <a:r>
              <a:rPr lang="pt-BR" sz="2400" b="1" dirty="0" smtClean="0"/>
              <a:t> e Cl</a:t>
            </a:r>
            <a:r>
              <a:rPr lang="pt-BR" sz="2400" b="1" baseline="30000" dirty="0" smtClean="0"/>
              <a:t>-</a:t>
            </a:r>
            <a:r>
              <a:rPr lang="pt-BR" sz="2400" b="1" dirty="0" smtClean="0"/>
              <a:t> em </a:t>
            </a:r>
            <a:r>
              <a:rPr lang="pt-BR" sz="2400" b="1" dirty="0" err="1" smtClean="0"/>
              <a:t>NaCl</a:t>
            </a:r>
            <a:endParaRPr lang="pt-BR" sz="2400" b="1" dirty="0" smtClean="0"/>
          </a:p>
          <a:p>
            <a:r>
              <a:rPr lang="pt-BR" sz="2400" b="1" dirty="0"/>
              <a:t>	 </a:t>
            </a:r>
            <a:r>
              <a:rPr lang="pt-BR" sz="2400" b="1" dirty="0" smtClean="0"/>
              <a:t>     Ca</a:t>
            </a:r>
            <a:r>
              <a:rPr lang="pt-BR" sz="2400" b="1" baseline="30000" dirty="0" smtClean="0"/>
              <a:t>2+</a:t>
            </a:r>
            <a:r>
              <a:rPr lang="pt-BR" sz="2400" b="1" dirty="0" smtClean="0"/>
              <a:t> e O</a:t>
            </a:r>
            <a:r>
              <a:rPr lang="pt-BR" sz="2400" b="1" baseline="30000" dirty="0" smtClean="0"/>
              <a:t>2-</a:t>
            </a:r>
            <a:r>
              <a:rPr lang="pt-BR" sz="2400" b="1" dirty="0" smtClean="0"/>
              <a:t> em Calcita</a:t>
            </a:r>
            <a:endParaRPr lang="pt-BR" sz="24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86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58714" y="664433"/>
            <a:ext cx="6396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/>
              <a:t>Princípio de Coordenação / número de coordenação (NC)</a:t>
            </a:r>
          </a:p>
          <a:p>
            <a:endParaRPr lang="pt-BR" sz="2400" b="1" u="sng" dirty="0"/>
          </a:p>
          <a:p>
            <a:r>
              <a:rPr lang="pt-BR" sz="2400" b="1" u="sng" dirty="0" smtClean="0"/>
              <a:t>NC = 8</a:t>
            </a:r>
          </a:p>
          <a:p>
            <a:r>
              <a:rPr lang="pt-BR" sz="2400" dirty="0" smtClean="0"/>
              <a:t>Quando x está entre 0,732 e 0,99, oito ânions podem agrupar-se ao redor do cátion central sem se tocarem mutuamente. </a:t>
            </a:r>
          </a:p>
          <a:p>
            <a:endParaRPr lang="pt-BR" sz="2400" b="1" dirty="0"/>
          </a:p>
          <a:p>
            <a:r>
              <a:rPr lang="pt-BR" sz="2400" b="1" dirty="0" smtClean="0"/>
              <a:t> NC = 8</a:t>
            </a:r>
          </a:p>
          <a:p>
            <a:endParaRPr lang="pt-BR" sz="2400" b="1" dirty="0"/>
          </a:p>
          <a:p>
            <a:r>
              <a:rPr lang="pt-BR" sz="2400" b="1" dirty="0" smtClean="0"/>
              <a:t> cubo</a:t>
            </a:r>
          </a:p>
          <a:p>
            <a:r>
              <a:rPr lang="pt-BR" sz="2400" b="1" dirty="0"/>
              <a:t>	</a:t>
            </a:r>
            <a:r>
              <a:rPr lang="pt-BR" sz="2400" b="1" dirty="0" smtClean="0"/>
              <a:t>seis faces, oito vértices</a:t>
            </a:r>
          </a:p>
          <a:p>
            <a:endParaRPr lang="pt-BR" sz="2400" b="1" dirty="0"/>
          </a:p>
          <a:p>
            <a:r>
              <a:rPr lang="pt-BR" sz="2400" b="1" dirty="0" smtClean="0"/>
              <a:t>Exemplo: </a:t>
            </a:r>
            <a:r>
              <a:rPr lang="pt-BR" sz="2400" b="1" dirty="0" err="1" smtClean="0"/>
              <a:t>Cs</a:t>
            </a:r>
            <a:r>
              <a:rPr lang="pt-BR" sz="2400" b="1" baseline="30000" dirty="0" smtClean="0"/>
              <a:t>+</a:t>
            </a:r>
            <a:r>
              <a:rPr lang="pt-BR" sz="2400" b="1" dirty="0" smtClean="0"/>
              <a:t>  e Cl</a:t>
            </a:r>
            <a:r>
              <a:rPr lang="pt-BR" sz="2400" b="1" baseline="30000" dirty="0" smtClean="0"/>
              <a:t>-</a:t>
            </a:r>
            <a:r>
              <a:rPr lang="pt-BR" sz="2400" b="1" dirty="0" smtClean="0"/>
              <a:t> em </a:t>
            </a:r>
            <a:r>
              <a:rPr lang="pt-BR" sz="2400" b="1" dirty="0" err="1" smtClean="0"/>
              <a:t>CsCl</a:t>
            </a:r>
            <a:endParaRPr lang="pt-BR" sz="2400" b="1" dirty="0" smtClean="0"/>
          </a:p>
          <a:p>
            <a:r>
              <a:rPr lang="pt-BR" sz="2400" b="1" dirty="0"/>
              <a:t>	</a:t>
            </a:r>
            <a:r>
              <a:rPr lang="pt-BR" sz="2400" b="1" dirty="0" smtClean="0"/>
              <a:t>     Ba</a:t>
            </a:r>
            <a:r>
              <a:rPr lang="pt-BR" sz="2400" b="1" baseline="30000" dirty="0" smtClean="0"/>
              <a:t>2+</a:t>
            </a:r>
            <a:r>
              <a:rPr lang="pt-BR" sz="2400" b="1" dirty="0" smtClean="0"/>
              <a:t>, Ca</a:t>
            </a:r>
            <a:r>
              <a:rPr lang="pt-BR" sz="2400" b="1" baseline="30000" dirty="0" smtClean="0"/>
              <a:t>2+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5378" y="85168"/>
            <a:ext cx="6760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Razão de raios: raio cátion/raio ânion  (</a:t>
            </a:r>
            <a:r>
              <a:rPr lang="pt-BR" sz="2400" i="1" dirty="0" err="1" smtClean="0"/>
              <a:t>radius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ratio</a:t>
            </a:r>
            <a:r>
              <a:rPr lang="pt-BR" sz="2400" i="1" dirty="0" smtClean="0"/>
              <a:t>)</a:t>
            </a: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3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0458" y="1669952"/>
            <a:ext cx="100580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cátion de Na</a:t>
            </a:r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 6 </a:t>
            </a:r>
            <a:r>
              <a:rPr lang="pt-BR" sz="2000" dirty="0"/>
              <a:t>Cl</a:t>
            </a:r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mais próximos em vértices de um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octaedro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(atrativo) 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pt-B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t-B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ânion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dirty="0" smtClean="0"/>
              <a:t>Cl</a:t>
            </a:r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 6 cátions de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próximos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vértices de um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octaedro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pt-BR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 = 6:6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6789" y="625789"/>
            <a:ext cx="6324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 da </a:t>
            </a:r>
            <a:r>
              <a:rPr lang="pt-B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Eletroneutralidade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2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58271" y="999657"/>
            <a:ext cx="8519705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600" dirty="0"/>
          </a:p>
          <a:p>
            <a:r>
              <a:rPr lang="pt-BR" sz="3200" dirty="0" smtClean="0"/>
              <a:t>	</a:t>
            </a:r>
            <a:r>
              <a:rPr lang="pt-BR" sz="4400" b="1" dirty="0" err="1" smtClean="0"/>
              <a:t>Isoestruturalismo</a:t>
            </a:r>
            <a:r>
              <a:rPr lang="pt-BR" sz="4400" b="1" dirty="0" smtClean="0"/>
              <a:t>: </a:t>
            </a:r>
          </a:p>
          <a:p>
            <a:r>
              <a:rPr lang="pt-BR" sz="3200" dirty="0"/>
              <a:t>	</a:t>
            </a:r>
            <a:r>
              <a:rPr lang="pt-BR" sz="3200" dirty="0" smtClean="0"/>
              <a:t>a maioria dos outros sólidos iônicos adotam </a:t>
            </a:r>
          </a:p>
          <a:p>
            <a:r>
              <a:rPr lang="pt-BR" sz="3200" dirty="0"/>
              <a:t>	</a:t>
            </a:r>
            <a:r>
              <a:rPr lang="pt-BR" sz="3200" dirty="0" smtClean="0"/>
              <a:t>estruturas semelhantes</a:t>
            </a:r>
          </a:p>
          <a:p>
            <a:endParaRPr lang="pt-BR" sz="3200" dirty="0"/>
          </a:p>
          <a:p>
            <a:r>
              <a:rPr lang="pt-BR" sz="3200" dirty="0" smtClean="0"/>
              <a:t>	</a:t>
            </a:r>
            <a:r>
              <a:rPr lang="pt-BR" sz="2800" dirty="0" smtClean="0"/>
              <a:t> 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CBB-5F15-4A70-8B10-B1B2C331AB5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1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1469</Words>
  <Application>Microsoft Office PowerPoint</Application>
  <PresentationFormat>Widescreen</PresentationFormat>
  <Paragraphs>349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Candara</vt:lpstr>
      <vt:lpstr>Symbol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Conta da Microsoft</cp:lastModifiedBy>
  <cp:revision>6</cp:revision>
  <dcterms:created xsi:type="dcterms:W3CDTF">2023-09-21T12:49:24Z</dcterms:created>
  <dcterms:modified xsi:type="dcterms:W3CDTF">2023-09-21T13:38:27Z</dcterms:modified>
</cp:coreProperties>
</file>